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0"/>
  </p:notesMasterIdLst>
  <p:handoutMasterIdLst>
    <p:handoutMasterId r:id="rId51"/>
  </p:handoutMasterIdLst>
  <p:sldIdLst>
    <p:sldId id="935" r:id="rId2"/>
    <p:sldId id="843" r:id="rId3"/>
    <p:sldId id="844" r:id="rId4"/>
    <p:sldId id="936" r:id="rId5"/>
    <p:sldId id="937" r:id="rId6"/>
    <p:sldId id="938" r:id="rId7"/>
    <p:sldId id="939" r:id="rId8"/>
    <p:sldId id="940" r:id="rId9"/>
    <p:sldId id="941" r:id="rId10"/>
    <p:sldId id="942" r:id="rId11"/>
    <p:sldId id="975" r:id="rId12"/>
    <p:sldId id="943" r:id="rId13"/>
    <p:sldId id="977" r:id="rId14"/>
    <p:sldId id="944" r:id="rId15"/>
    <p:sldId id="945" r:id="rId16"/>
    <p:sldId id="946" r:id="rId17"/>
    <p:sldId id="947" r:id="rId18"/>
    <p:sldId id="948" r:id="rId19"/>
    <p:sldId id="949" r:id="rId20"/>
    <p:sldId id="950" r:id="rId21"/>
    <p:sldId id="951" r:id="rId22"/>
    <p:sldId id="952" r:id="rId23"/>
    <p:sldId id="953" r:id="rId24"/>
    <p:sldId id="954" r:id="rId25"/>
    <p:sldId id="982" r:id="rId26"/>
    <p:sldId id="983" r:id="rId27"/>
    <p:sldId id="984" r:id="rId28"/>
    <p:sldId id="985" r:id="rId29"/>
    <p:sldId id="986" r:id="rId30"/>
    <p:sldId id="955" r:id="rId31"/>
    <p:sldId id="956" r:id="rId32"/>
    <p:sldId id="957" r:id="rId33"/>
    <p:sldId id="958" r:id="rId34"/>
    <p:sldId id="959" r:id="rId35"/>
    <p:sldId id="960" r:id="rId36"/>
    <p:sldId id="961" r:id="rId37"/>
    <p:sldId id="962" r:id="rId38"/>
    <p:sldId id="978" r:id="rId39"/>
    <p:sldId id="963" r:id="rId40"/>
    <p:sldId id="990" r:id="rId41"/>
    <p:sldId id="991" r:id="rId42"/>
    <p:sldId id="964" r:id="rId43"/>
    <p:sldId id="965" r:id="rId44"/>
    <p:sldId id="979" r:id="rId45"/>
    <p:sldId id="980" r:id="rId46"/>
    <p:sldId id="981" r:id="rId47"/>
    <p:sldId id="966" r:id="rId48"/>
    <p:sldId id="967" r:id="rId4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mic Sans MS" charset="0"/>
        <a:ea typeface="宋体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mic Sans MS" charset="0"/>
        <a:ea typeface="宋体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mic Sans MS" charset="0"/>
        <a:ea typeface="宋体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mic Sans MS" charset="0"/>
        <a:ea typeface="宋体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mic Sans MS" charset="0"/>
        <a:ea typeface="宋体" charset="-122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Comic Sans MS" charset="0"/>
        <a:ea typeface="宋体" charset="-122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Comic Sans MS" charset="0"/>
        <a:ea typeface="宋体" charset="-122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Comic Sans MS" charset="0"/>
        <a:ea typeface="宋体" charset="-122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Comic Sans MS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66"/>
    <a:srgbClr val="9900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09" autoAdjust="0"/>
    <p:restoredTop sz="87593" autoAdjust="0"/>
  </p:normalViewPr>
  <p:slideViewPr>
    <p:cSldViewPr>
      <p:cViewPr varScale="1">
        <p:scale>
          <a:sx n="101" d="100"/>
          <a:sy n="101" d="100"/>
        </p:scale>
        <p:origin x="177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EBB93D-595A-6A47-9042-CD389AD70D14}" type="datetimeFigureOut">
              <a:rPr kumimoji="1" lang="zh-CN" altLang="en-US" smtClean="0"/>
              <a:t>2025/10/21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E6AD61-5B70-4C4A-AE1E-76C16B976CD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06095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Times New Roman" pitchFamily="18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Times New Roman" pitchFamily="18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anose="02020603050405020304" pitchFamily="18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E9BD7EC4-5958-5E48-9ECD-C37CEFF107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宋体" charset="-122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宋体" charset="-122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宋体" charset="-122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宋体" charset="-122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宋体" charset="-122"/>
              </a:defRPr>
            </a:lvl9pPr>
          </a:lstStyle>
          <a:p>
            <a:pPr>
              <a:spcBef>
                <a:spcPct val="0"/>
              </a:spcBef>
            </a:pPr>
            <a:fld id="{758BD407-035D-B749-BE7E-964EF6688A91}" type="slidenum">
              <a:rPr lang="zh-CN" altLang="en-US"/>
              <a:pPr>
                <a:spcBef>
                  <a:spcPct val="0"/>
                </a:spcBef>
              </a:pPr>
              <a:t>1</a:t>
            </a:fld>
            <a:endParaRPr lang="en-US" altLang="zh-CN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zh-CN" altLang="en-US">
              <a:latin typeface="Times New Roman" charset="0"/>
              <a:ea typeface="宋体" charset="-122"/>
            </a:endParaRPr>
          </a:p>
        </p:txBody>
      </p:sp>
      <p:sp>
        <p:nvSpPr>
          <p:cNvPr id="6149" name="页脚占位符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宋体" charset="-122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宋体" charset="-122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宋体" charset="-122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宋体" charset="-122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宋体" charset="-122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zh-CN"/>
              <a:t>W 87</a:t>
            </a:r>
          </a:p>
        </p:txBody>
      </p:sp>
    </p:spTree>
    <p:extLst>
      <p:ext uri="{BB962C8B-B14F-4D97-AF65-F5344CB8AC3E}">
        <p14:creationId xmlns:p14="http://schemas.microsoft.com/office/powerpoint/2010/main" val="1750914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Comic Sans MS" charset="0"/>
                <a:ea typeface="宋体" charset="-122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charset="0"/>
                <a:ea typeface="宋体" charset="-122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charset="0"/>
                <a:ea typeface="宋体" charset="-122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charset="0"/>
                <a:ea typeface="宋体" charset="-122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mic Sans MS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mic Sans MS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mic Sans MS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mic Sans MS" charset="0"/>
                <a:ea typeface="宋体" charset="-122"/>
              </a:defRPr>
            </a:lvl9pPr>
          </a:lstStyle>
          <a:p>
            <a:fld id="{717072F8-193E-5F49-8F8C-43948A9B9A4B}" type="slidenum">
              <a:rPr lang="zh-CN" altLang="en-US" sz="1200" b="0">
                <a:latin typeface="Times New Roman" charset="0"/>
              </a:rPr>
              <a:pPr/>
              <a:t>2</a:t>
            </a:fld>
            <a:endParaRPr lang="en-US" altLang="zh-CN" sz="1200" b="0">
              <a:latin typeface="Times New Roman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zh-CN" altLang="en-US">
              <a:latin typeface="Times New Roman" charset="0"/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Comic Sans MS" charset="0"/>
                <a:ea typeface="宋体" charset="-122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charset="0"/>
                <a:ea typeface="宋体" charset="-122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charset="0"/>
                <a:ea typeface="宋体" charset="-122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charset="0"/>
                <a:ea typeface="宋体" charset="-122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mic Sans MS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mic Sans MS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mic Sans MS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mic Sans MS" charset="0"/>
                <a:ea typeface="宋体" charset="-122"/>
              </a:defRPr>
            </a:lvl9pPr>
          </a:lstStyle>
          <a:p>
            <a:fld id="{AD31FB43-004F-4E4C-BC3C-167FDCF80DAD}" type="slidenum">
              <a:rPr lang="zh-CN" altLang="en-US" sz="1200" b="0">
                <a:latin typeface="Times New Roman" charset="0"/>
              </a:rPr>
              <a:pPr/>
              <a:t>3</a:t>
            </a:fld>
            <a:endParaRPr lang="en-US" altLang="zh-CN" sz="1200" b="0">
              <a:latin typeface="Times New Roman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zh-CN" altLang="en-US">
              <a:latin typeface="Times New Roman" charset="0"/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425"/>
              </a:spcBef>
            </a:pPr>
            <a:r>
              <a:rPr lang="en-US">
                <a:solidFill>
                  <a:srgbClr val="000000"/>
                </a:solidFill>
                <a:latin typeface="Times New Roman" charset="0"/>
                <a:cs typeface="Times New Roman" charset="0"/>
                <a:sym typeface="Times New Roman" charset="0"/>
              </a:rPr>
              <a:t>Latex source for equation: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\sum_{k=-j}^i b_k \times 2^k</a:t>
            </a:r>
          </a:p>
        </p:txBody>
      </p:sp>
    </p:spTree>
    <p:extLst>
      <p:ext uri="{BB962C8B-B14F-4D97-AF65-F5344CB8AC3E}">
        <p14:creationId xmlns:p14="http://schemas.microsoft.com/office/powerpoint/2010/main" val="20314111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2741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BD7EC4-5958-5E48-9ECD-C37CEFF10780}" type="slidenum">
              <a:rPr lang="zh-CN" altLang="en-US" smtClean="0"/>
              <a:pPr>
                <a:defRPr/>
              </a:pPr>
              <a:t>21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94947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BD7EC4-5958-5E48-9ECD-C37CEFF10780}" type="slidenum">
              <a:rPr lang="zh-CN" altLang="en-US" smtClean="0"/>
              <a:pPr>
                <a:defRPr/>
              </a:pPr>
              <a:t>42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4996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BD7EC4-5958-5E48-9ECD-C37CEFF10780}" type="slidenum">
              <a:rPr lang="zh-CN" altLang="en-US" smtClean="0"/>
              <a:pPr>
                <a:defRPr/>
              </a:pPr>
              <a:t>46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70402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/>
              <a:t>False; true;</a:t>
            </a:r>
            <a:r>
              <a:rPr kumimoji="1" lang="en-US" altLang="zh-CN" baseline="0" dirty="0"/>
              <a:t> true; false; true;</a:t>
            </a:r>
          </a:p>
          <a:p>
            <a:endParaRPr kumimoji="1" lang="en-US" altLang="zh-CN" baseline="0" dirty="0"/>
          </a:p>
          <a:p>
            <a:r>
              <a:rPr kumimoji="1" lang="en-US" altLang="zh-CN" baseline="0" dirty="0"/>
              <a:t>False; true; true; true; false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BD7EC4-5958-5E48-9ECD-C37CEFF10780}" type="slidenum">
              <a:rPr lang="zh-CN" altLang="en-US" smtClean="0"/>
              <a:pPr>
                <a:defRPr/>
              </a:pPr>
              <a:t>47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74630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altLang="zh-CN"/>
              <a:t>Click to edit Master title style</a:t>
            </a:r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altLang="zh-CN"/>
              <a:t>Click to edit Master subtitle style</a:t>
            </a:r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>
          <a:xfrm>
            <a:off x="533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1C9F1E-C8D5-0B4A-918E-F97BD3A9B74D}" type="datetime1">
              <a:rPr lang="zh-CN" altLang="en-US"/>
              <a:pPr>
                <a:defRPr/>
              </a:pPr>
              <a:t>2025/10/21</a:t>
            </a:fld>
            <a:endParaRPr lang="en-US" altLang="zh-CN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xfrm>
            <a:off x="2514600" y="6248400"/>
            <a:ext cx="41148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Compilers Autumn 2002</a:t>
            </a:r>
            <a:endParaRPr lang="en-US" altLang="zh-CN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F399E-D056-4440-B945-F1CEDAC4C24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4481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D20EA-82F7-DC4C-B638-6BF6CA2A504D}" type="datetime1">
              <a:rPr lang="zh-CN" altLang="en-US"/>
              <a:pPr>
                <a:defRPr/>
              </a:pPr>
              <a:t>2025/10/21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Compilers Autumn 2002</a:t>
            </a: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61F283-8809-7348-B23B-7C27D461825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4524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86550" y="457200"/>
            <a:ext cx="2076450" cy="55626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76950" cy="55626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45195-F89D-0F44-A28B-8CC5788ACC7B}" type="datetime1">
              <a:rPr lang="zh-CN" altLang="en-US"/>
              <a:pPr>
                <a:defRPr/>
              </a:pPr>
              <a:t>2025/10/21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Compilers Autumn 2002</a:t>
            </a: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BEA334-F4EA-5046-805E-B689D33751C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39335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220BF8-4C6A-CE47-BB65-680F5FAF8EE4}" type="datetime1">
              <a:rPr lang="zh-CN" altLang="en-US"/>
              <a:pPr>
                <a:defRPr/>
              </a:pPr>
              <a:t>2025/10/21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Compilers Autumn 2002</a:t>
            </a: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0707FC-2626-BC43-8A07-2FC945D8A2C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38623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07D9B-B8E2-3440-B5FF-35E6623049B5}" type="datetime1">
              <a:rPr lang="zh-CN" altLang="en-US"/>
              <a:pPr>
                <a:defRPr/>
              </a:pPr>
              <a:t>2025/10/21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Compilers Autumn 2002</a:t>
            </a: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E8A4B-9C73-654E-9E74-0B0579787C7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8228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767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40767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9991E4-A576-FA4E-9BC7-7D925D76667B}" type="datetime1">
              <a:rPr lang="zh-CN" altLang="en-US"/>
              <a:pPr>
                <a:defRPr/>
              </a:pPr>
              <a:t>2025/10/21</a:t>
            </a:fld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Compilers Autumn 2002</a:t>
            </a: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EEC89-EB96-0E4A-AE7E-75E5E5DF2A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5672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B83C60-EC06-E44C-BA1A-9ECB12F2279D}" type="datetime1">
              <a:rPr lang="zh-CN" altLang="en-US"/>
              <a:pPr>
                <a:defRPr/>
              </a:pPr>
              <a:t>2025/10/21</a:t>
            </a:fld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Compilers Autumn 2002</a:t>
            </a: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78D27-CEA3-914D-BA48-590CB140477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25696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3FC550-89FB-254D-8897-7202DD00A8E6}" type="datetime1">
              <a:rPr lang="zh-CN" altLang="en-US"/>
              <a:pPr>
                <a:defRPr/>
              </a:pPr>
              <a:t>2025/10/21</a:t>
            </a:fld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Compilers Autumn 2002</a:t>
            </a: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2D94B-2AB7-254F-86FE-4FB0AC2B990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37616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2E1387-558A-414D-9D9E-11CCB114B7B5}" type="datetime1">
              <a:rPr lang="zh-CN" altLang="en-US"/>
              <a:pPr>
                <a:defRPr/>
              </a:pPr>
              <a:t>2025/10/21</a:t>
            </a:fld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Compilers Autumn 2002</a:t>
            </a: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6D6F9D-B404-304E-B7EA-B6608CDE43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57074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EB455-5F9B-154C-A9F7-3875C14F3012}" type="datetime1">
              <a:rPr lang="zh-CN" altLang="en-US"/>
              <a:pPr>
                <a:defRPr/>
              </a:pPr>
              <a:t>2025/10/21</a:t>
            </a:fld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Compilers Autumn 2002</a:t>
            </a: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9F3CA-3073-E443-8874-3D20B09881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4405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81116B-030A-B04C-AC3C-ACD809BE3058}" type="datetime1">
              <a:rPr lang="zh-CN" altLang="en-US"/>
              <a:pPr>
                <a:defRPr/>
              </a:pPr>
              <a:t>2025/10/21</a:t>
            </a:fld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Compilers Autumn 2002</a:t>
            </a: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199F67-8BAC-A44A-B394-EB2C88DD276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5986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077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058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1722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latin typeface="Times New Roman" pitchFamily="18" charset="0"/>
                <a:ea typeface="宋体" pitchFamily="2" charset="-122"/>
              </a:defRPr>
            </a:lvl1pPr>
          </a:lstStyle>
          <a:p>
            <a:pPr>
              <a:defRPr/>
            </a:pPr>
            <a:fld id="{9BD429F4-C11C-804F-B067-3A6D6B4892F9}" type="datetime1">
              <a:rPr lang="zh-CN" altLang="en-US"/>
              <a:pPr>
                <a:defRPr/>
              </a:pPr>
              <a:t>2025/10/21</a:t>
            </a:fld>
            <a:endParaRPr lang="en-US" altLang="zh-CN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90800" y="6172200"/>
            <a:ext cx="411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Times New Roman" charset="0"/>
              </a:defRPr>
            </a:lvl1pPr>
          </a:lstStyle>
          <a:p>
            <a:r>
              <a:rPr lang="zh-CN" altLang="en-US"/>
              <a:t>Compilers Autumn 2002</a:t>
            </a:r>
            <a:endParaRPr lang="en-US" altLang="zh-CN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1722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panose="02020603050405020304" pitchFamily="18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536C5B5D-5EB9-F644-99F4-AE9637BF6CF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457200" y="1371600"/>
            <a:ext cx="80772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75" r:id="rId2"/>
    <p:sldLayoutId id="2147483876" r:id="rId3"/>
    <p:sldLayoutId id="2147483877" r:id="rId4"/>
    <p:sldLayoutId id="2147483878" r:id="rId5"/>
    <p:sldLayoutId id="2147483879" r:id="rId6"/>
    <p:sldLayoutId id="2147483880" r:id="rId7"/>
    <p:sldLayoutId id="2147483881" r:id="rId8"/>
    <p:sldLayoutId id="2147483882" r:id="rId9"/>
    <p:sldLayoutId id="2147483883" r:id="rId10"/>
    <p:sldLayoutId id="2147483884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omic Sans MS" pitchFamily="66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30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8987778-CBBD-634E-8DEA-6B5344B71AEC}" type="slidenum">
              <a:rPr lang="zh-CN" altLang="en-US" sz="1400">
                <a:latin typeface="Times New Roman" charset="0"/>
                <a:ea typeface="宋体" charset="-122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zh-CN" sz="1400">
              <a:latin typeface="Times New Roman" charset="0"/>
              <a:ea typeface="宋体" charset="-122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828800"/>
          </a:xfrm>
        </p:spPr>
        <p:txBody>
          <a:bodyPr/>
          <a:lstStyle/>
          <a:p>
            <a:r>
              <a:rPr lang="zh-CN" altLang="en-US" sz="4400" dirty="0">
                <a:latin typeface="SimHei" charset="-122"/>
                <a:ea typeface="SimHei" charset="-122"/>
                <a:cs typeface="SimHei" charset="-122"/>
              </a:rPr>
              <a:t>信息的表示和处理</a:t>
            </a:r>
            <a:r>
              <a:rPr lang="en-US" altLang="zh-CN" sz="4400" dirty="0">
                <a:latin typeface="SimHei" charset="-122"/>
                <a:ea typeface="SimHei" charset="-122"/>
                <a:cs typeface="SimHei" charset="-122"/>
              </a:rPr>
              <a:t>(3)</a:t>
            </a:r>
          </a:p>
        </p:txBody>
      </p:sp>
      <p:sp>
        <p:nvSpPr>
          <p:cNvPr id="6" name="矩形 5"/>
          <p:cNvSpPr/>
          <p:nvPr/>
        </p:nvSpPr>
        <p:spPr>
          <a:xfrm>
            <a:off x="3880945" y="4788827"/>
            <a:ext cx="138211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sz="2400" dirty="0"/>
              <a:t>柴云鹏</a:t>
            </a:r>
            <a:endParaRPr lang="en-US" altLang="zh-CN" sz="2400" dirty="0"/>
          </a:p>
          <a:p>
            <a:pPr algn="ctr"/>
            <a:endParaRPr lang="en-US" altLang="zh-CN" sz="2400" dirty="0"/>
          </a:p>
          <a:p>
            <a:pPr algn="ctr"/>
            <a:r>
              <a:rPr lang="en-US" altLang="zh-CN" sz="2400"/>
              <a:t>2025.10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9600168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sz="2400" dirty="0"/>
              <a:t>Numerical Form: </a:t>
            </a:r>
            <a:br>
              <a:rPr lang="en-US" sz="2400" dirty="0"/>
            </a:br>
            <a:r>
              <a:rPr lang="en-US" sz="2400" dirty="0"/>
              <a:t>			(–1)</a:t>
            </a:r>
            <a:r>
              <a:rPr lang="en-US" sz="2400" baseline="32000" dirty="0"/>
              <a:t>s</a:t>
            </a:r>
            <a:r>
              <a:rPr lang="en-US" sz="2400" dirty="0"/>
              <a:t>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sz="2400" dirty="0"/>
              <a:t>  2</a:t>
            </a:r>
            <a:r>
              <a:rPr lang="en-US" sz="2400" baseline="320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 sz="2400" dirty="0"/>
          </a:p>
          <a:p>
            <a:pPr marL="552450" lvl="1"/>
            <a:r>
              <a:rPr lang="en-US" sz="200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Sign bit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r>
              <a:rPr lang="en-US" sz="2000" dirty="0"/>
              <a:t> determines whether number is negative or positive</a:t>
            </a:r>
          </a:p>
          <a:p>
            <a:pPr marL="552450" lvl="1"/>
            <a:r>
              <a:rPr lang="zh-CN" altLang="en-US" sz="200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尾数</a:t>
            </a:r>
            <a:r>
              <a:rPr lang="en-US" sz="200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Significand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sz="2000" dirty="0"/>
              <a:t>  normally a fractional value in range [1.0,2.0).</a:t>
            </a:r>
          </a:p>
          <a:p>
            <a:pPr marL="552450" lvl="1"/>
            <a:r>
              <a:rPr lang="zh-CN" altLang="en-US" sz="200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阶码</a:t>
            </a:r>
            <a:r>
              <a:rPr lang="en-US" sz="200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Exponent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sz="2000" dirty="0"/>
              <a:t> weights value by power of two</a:t>
            </a:r>
          </a:p>
          <a:p>
            <a:endParaRPr lang="en-US" sz="2400" dirty="0"/>
          </a:p>
          <a:p>
            <a:r>
              <a:rPr lang="en-US" sz="2400" dirty="0"/>
              <a:t>Encoding</a:t>
            </a:r>
          </a:p>
          <a:p>
            <a:pPr marL="552450" lvl="1"/>
            <a:r>
              <a:rPr lang="en-US" sz="2000" dirty="0"/>
              <a:t>MSB </a:t>
            </a: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s</a:t>
            </a:r>
            <a:r>
              <a:rPr lang="en-US" sz="2000" dirty="0"/>
              <a:t> is sign bit </a:t>
            </a:r>
            <a:r>
              <a:rPr lang="en-US" sz="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endParaRPr lang="en-US" sz="2000" dirty="0"/>
          </a:p>
          <a:p>
            <a:pPr marL="552450" lvl="1"/>
            <a:r>
              <a:rPr lang="en-US" sz="2000" dirty="0" err="1">
                <a:ea typeface="Monaco" charset="0"/>
                <a:cs typeface="Monaco" charset="0"/>
                <a:sym typeface="Monaco" charset="0"/>
              </a:rPr>
              <a:t>exp</a:t>
            </a:r>
            <a:r>
              <a:rPr lang="en-US" sz="2000" dirty="0"/>
              <a:t> field encodes </a:t>
            </a:r>
            <a:r>
              <a:rPr lang="en-US" sz="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sz="2000" dirty="0"/>
              <a:t> (but is not equal to E)</a:t>
            </a:r>
          </a:p>
          <a:p>
            <a:pPr marL="552450" lvl="1"/>
            <a:r>
              <a:rPr lang="en-US" sz="2000" dirty="0" err="1">
                <a:ea typeface="Monaco" charset="0"/>
                <a:cs typeface="Monaco" charset="0"/>
                <a:sym typeface="Monaco" charset="0"/>
              </a:rPr>
              <a:t>frac</a:t>
            </a:r>
            <a:r>
              <a:rPr lang="en-US" sz="2000" dirty="0"/>
              <a:t> field encodes </a:t>
            </a:r>
            <a:r>
              <a:rPr lang="en-US" sz="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sz="2000" dirty="0"/>
              <a:t> (but is not equal to M)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Floating Point Representation</a:t>
            </a:r>
          </a:p>
        </p:txBody>
      </p:sp>
      <p:graphicFrame>
        <p:nvGraphicFramePr>
          <p:cNvPr id="19461" name="Group 5"/>
          <p:cNvGraphicFramePr>
            <a:graphicFrameLocks noGrp="1"/>
          </p:cNvGraphicFramePr>
          <p:nvPr/>
        </p:nvGraphicFramePr>
        <p:xfrm>
          <a:off x="711200" y="5689600"/>
          <a:ext cx="7366000" cy="508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97657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Floating Point Representation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sz="2400" b="1" dirty="0"/>
              <a:t>浮点表示法</a:t>
            </a:r>
            <a:endParaRPr lang="en-US" altLang="zh-CN" sz="2400" b="1" dirty="0"/>
          </a:p>
          <a:p>
            <a:pPr lvl="1"/>
            <a:r>
              <a:rPr kumimoji="1" lang="zh-CN" altLang="en-US" sz="2000" dirty="0"/>
              <a:t>举例：</a:t>
            </a:r>
            <a:r>
              <a:rPr kumimoji="1" lang="en-US" altLang="zh-CN" sz="2000" dirty="0"/>
              <a:t>(-1101.0101)</a:t>
            </a:r>
            <a:r>
              <a:rPr kumimoji="1" lang="en-US" altLang="zh-CN" sz="2000" baseline="-25000" dirty="0"/>
              <a:t>2</a:t>
            </a:r>
            <a:r>
              <a:rPr kumimoji="1" lang="en-US" altLang="zh-CN" sz="2000" dirty="0"/>
              <a:t>,m</a:t>
            </a:r>
            <a:r>
              <a:rPr kumimoji="1" lang="zh-CN" altLang="en-US" sz="2000" dirty="0"/>
              <a:t>=</a:t>
            </a:r>
            <a:r>
              <a:rPr kumimoji="1" lang="en-US" altLang="zh-CN" sz="2000" dirty="0"/>
              <a:t>9,</a:t>
            </a:r>
            <a:r>
              <a:rPr kumimoji="1" lang="zh-CN" altLang="en-US" sz="2000" dirty="0"/>
              <a:t> </a:t>
            </a:r>
            <a:r>
              <a:rPr kumimoji="1" lang="en-US" altLang="zh-CN" sz="2000" dirty="0"/>
              <a:t>n=3</a:t>
            </a:r>
          </a:p>
          <a:p>
            <a:pPr lvl="1"/>
            <a:r>
              <a:rPr kumimoji="1" lang="zh-CN" altLang="zh-CN" sz="2000" dirty="0"/>
              <a:t>-</a:t>
            </a:r>
            <a:r>
              <a:rPr kumimoji="1" lang="en-US" altLang="zh-CN" sz="2000" dirty="0"/>
              <a:t>0.11010101</a:t>
            </a:r>
            <a:r>
              <a:rPr kumimoji="1" lang="zh-CN" altLang="en-US" sz="2000" dirty="0"/>
              <a:t>*</a:t>
            </a:r>
            <a:r>
              <a:rPr kumimoji="1" lang="en-US" altLang="zh-CN" sz="2000" dirty="0"/>
              <a:t>2</a:t>
            </a:r>
            <a:r>
              <a:rPr kumimoji="1" lang="en-US" altLang="zh-CN" sz="2000" baseline="30000" dirty="0"/>
              <a:t>4</a:t>
            </a:r>
          </a:p>
          <a:p>
            <a:pPr lvl="1"/>
            <a:endParaRPr kumimoji="1" lang="en-US" altLang="zh-CN" sz="2000" dirty="0"/>
          </a:p>
          <a:p>
            <a:pPr lvl="1"/>
            <a:endParaRPr kumimoji="1" lang="en-US" altLang="zh-CN" sz="2000" dirty="0"/>
          </a:p>
          <a:p>
            <a:pPr lvl="1"/>
            <a:endParaRPr kumimoji="1" lang="en-US" altLang="zh-CN" sz="2000" dirty="0"/>
          </a:p>
          <a:p>
            <a:pPr lvl="1"/>
            <a:endParaRPr kumimoji="1" lang="en-US" altLang="zh-CN" sz="2000" dirty="0"/>
          </a:p>
          <a:p>
            <a:pPr lvl="1"/>
            <a:endParaRPr kumimoji="1" lang="en-US" altLang="zh-CN" sz="2000" dirty="0"/>
          </a:p>
          <a:p>
            <a:pPr lvl="1"/>
            <a:r>
              <a:rPr kumimoji="1" lang="zh-CN" altLang="zh-CN" sz="2000" dirty="0"/>
              <a:t>-</a:t>
            </a:r>
            <a:r>
              <a:rPr kumimoji="1" lang="en-US" altLang="zh-CN" sz="2000" dirty="0"/>
              <a:t>0.011010101</a:t>
            </a:r>
            <a:r>
              <a:rPr kumimoji="1" lang="zh-CN" altLang="en-US" sz="2000" dirty="0"/>
              <a:t>*</a:t>
            </a:r>
            <a:r>
              <a:rPr kumimoji="1" lang="en-US" altLang="zh-CN" sz="2000" dirty="0"/>
              <a:t>2</a:t>
            </a:r>
            <a:r>
              <a:rPr kumimoji="1" lang="en-US" altLang="zh-CN" sz="2000" baseline="30000" dirty="0"/>
              <a:t>5</a:t>
            </a:r>
            <a:endParaRPr kumimoji="1" lang="zh-CN" altLang="en-US" sz="2000" baseline="30000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707FC-2626-BC43-8A07-2FC945D8A2CA}" type="slidenum">
              <a:rPr lang="zh-CN" altLang="en-US" smtClean="0"/>
              <a:pPr>
                <a:defRPr/>
              </a:pPr>
              <a:t>11</a:t>
            </a:fld>
            <a:endParaRPr lang="en-US" altLang="zh-CN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7281324"/>
              </p:ext>
            </p:extLst>
          </p:nvPr>
        </p:nvGraphicFramePr>
        <p:xfrm>
          <a:off x="899592" y="2895600"/>
          <a:ext cx="6192688" cy="12600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5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98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53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215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00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600" b="1" kern="100" dirty="0">
                          <a:solidFill>
                            <a:schemeClr val="tx1"/>
                          </a:solidFill>
                          <a:effectLst/>
                        </a:rPr>
                        <a:t>S</a:t>
                      </a:r>
                      <a:endParaRPr lang="zh-CN" sz="1600" b="1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kern="100" dirty="0" err="1">
                          <a:solidFill>
                            <a:schemeClr val="tx1"/>
                          </a:solidFill>
                          <a:effectLst/>
                        </a:rPr>
                        <a:t>Es</a:t>
                      </a:r>
                      <a:endParaRPr lang="zh-CN" sz="1600" b="1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zh-CN" sz="1600" b="1" kern="100">
                        <a:solidFill>
                          <a:schemeClr val="tx1"/>
                        </a:solidFill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chemeClr val="tx1"/>
                          </a:solidFill>
                          <a:effectLst/>
                        </a:rPr>
                        <a:t>M</a:t>
                      </a:r>
                      <a:endParaRPr lang="zh-CN" sz="1600" b="1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0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zh-CN" sz="1600" b="1" kern="100" dirty="0">
                          <a:solidFill>
                            <a:schemeClr val="tx1"/>
                          </a:solidFill>
                          <a:effectLst/>
                        </a:rPr>
                        <a:t>位</a:t>
                      </a:r>
                      <a:endParaRPr lang="zh-CN" sz="1600" b="1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zh-CN" sz="1600" b="1" kern="100" dirty="0">
                          <a:solidFill>
                            <a:schemeClr val="tx1"/>
                          </a:solidFill>
                          <a:effectLst/>
                        </a:rPr>
                        <a:t>位</a:t>
                      </a:r>
                      <a:endParaRPr lang="zh-CN" sz="1600" b="1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600" b="1" kern="1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zh-CN" sz="1600" b="1" kern="100" dirty="0">
                          <a:solidFill>
                            <a:schemeClr val="tx1"/>
                          </a:solidFill>
                          <a:effectLst/>
                        </a:rPr>
                        <a:t>位</a:t>
                      </a:r>
                      <a:endParaRPr lang="zh-CN" sz="1600" b="1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zh-CN" sz="1600" b="1" kern="10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r>
                        <a:rPr lang="zh-CN" sz="1600" b="1" kern="100" dirty="0">
                          <a:solidFill>
                            <a:schemeClr val="tx1"/>
                          </a:solidFill>
                          <a:effectLst/>
                        </a:rPr>
                        <a:t>位</a:t>
                      </a:r>
                      <a:endParaRPr lang="zh-CN" sz="1600" b="1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0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600" b="1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宋体"/>
                          <a:cs typeface="Times New Roman"/>
                        </a:rPr>
                        <a:t>1</a:t>
                      </a:r>
                      <a:endParaRPr lang="zh-CN" sz="1600" b="1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600" b="1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宋体"/>
                          <a:cs typeface="Times New Roman"/>
                        </a:rPr>
                        <a:t>0</a:t>
                      </a:r>
                      <a:endParaRPr lang="zh-CN" sz="1600" b="1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600" b="1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宋体"/>
                          <a:cs typeface="Times New Roman"/>
                        </a:rPr>
                        <a:t>100</a:t>
                      </a:r>
                      <a:endParaRPr lang="zh-CN" sz="1600" b="1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600" b="1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宋体"/>
                          <a:cs typeface="Times New Roman"/>
                        </a:rPr>
                        <a:t>110101010</a:t>
                      </a:r>
                      <a:endParaRPr lang="zh-CN" sz="1600" b="1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2284866"/>
              </p:ext>
            </p:extLst>
          </p:nvPr>
        </p:nvGraphicFramePr>
        <p:xfrm>
          <a:off x="899592" y="5061780"/>
          <a:ext cx="6192688" cy="12600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5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98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53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215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00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600" b="1" kern="100" dirty="0">
                          <a:solidFill>
                            <a:schemeClr val="tx1"/>
                          </a:solidFill>
                          <a:effectLst/>
                        </a:rPr>
                        <a:t>S</a:t>
                      </a:r>
                      <a:endParaRPr lang="zh-CN" sz="1600" b="1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kern="100" dirty="0" err="1">
                          <a:solidFill>
                            <a:schemeClr val="tx1"/>
                          </a:solidFill>
                          <a:effectLst/>
                        </a:rPr>
                        <a:t>Es</a:t>
                      </a:r>
                      <a:endParaRPr lang="zh-CN" sz="1600" b="1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zh-CN" sz="1600" b="1" kern="100">
                        <a:solidFill>
                          <a:schemeClr val="tx1"/>
                        </a:solidFill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</a:rPr>
                        <a:t>M</a:t>
                      </a:r>
                      <a:endParaRPr lang="zh-CN" sz="1600" b="1" kern="100">
                        <a:solidFill>
                          <a:schemeClr val="tx1"/>
                        </a:solidFill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0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zh-CN" sz="1600" b="1" kern="100" dirty="0">
                          <a:solidFill>
                            <a:schemeClr val="tx1"/>
                          </a:solidFill>
                          <a:effectLst/>
                        </a:rPr>
                        <a:t>位</a:t>
                      </a:r>
                      <a:endParaRPr lang="zh-CN" sz="1600" b="1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zh-CN" sz="1600" b="1" kern="100" dirty="0">
                          <a:solidFill>
                            <a:schemeClr val="tx1"/>
                          </a:solidFill>
                          <a:effectLst/>
                        </a:rPr>
                        <a:t>位</a:t>
                      </a:r>
                      <a:endParaRPr lang="zh-CN" sz="1600" b="1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600" b="1" kern="1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zh-CN" sz="1600" b="1" kern="100" dirty="0">
                          <a:solidFill>
                            <a:schemeClr val="tx1"/>
                          </a:solidFill>
                          <a:effectLst/>
                        </a:rPr>
                        <a:t>位</a:t>
                      </a:r>
                      <a:endParaRPr lang="zh-CN" sz="1600" b="1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zh-CN" sz="1600" b="1" kern="10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r>
                        <a:rPr lang="zh-CN" sz="1600" b="1" kern="100" dirty="0">
                          <a:solidFill>
                            <a:schemeClr val="tx1"/>
                          </a:solidFill>
                          <a:effectLst/>
                        </a:rPr>
                        <a:t>位</a:t>
                      </a:r>
                      <a:endParaRPr lang="zh-CN" sz="1600" b="1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0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600" b="1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宋体"/>
                          <a:cs typeface="Times New Roman"/>
                        </a:rPr>
                        <a:t>1</a:t>
                      </a:r>
                      <a:endParaRPr lang="zh-CN" sz="1600" b="1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600" b="1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宋体"/>
                          <a:cs typeface="Times New Roman"/>
                        </a:rPr>
                        <a:t>0</a:t>
                      </a:r>
                      <a:endParaRPr lang="zh-CN" sz="1600" b="1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600" b="1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宋体"/>
                          <a:cs typeface="Times New Roman"/>
                        </a:rPr>
                        <a:t>101</a:t>
                      </a:r>
                      <a:endParaRPr lang="zh-CN" sz="1600" b="1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600" b="1" kern="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宋体"/>
                          <a:cs typeface="Times New Roman"/>
                        </a:rPr>
                        <a:t>011010101</a:t>
                      </a:r>
                      <a:endParaRPr lang="zh-CN" sz="1600" b="1" kern="100" dirty="0">
                        <a:solidFill>
                          <a:schemeClr val="tx1"/>
                        </a:solidFill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4674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Precision options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sz="2000" dirty="0"/>
              <a:t>Single precision: 32 bits (float)</a:t>
            </a:r>
          </a:p>
          <a:p>
            <a:pPr>
              <a:spcBef>
                <a:spcPts val="10000"/>
              </a:spcBef>
            </a:pPr>
            <a:r>
              <a:rPr lang="en-US" sz="2000" dirty="0"/>
              <a:t>Double precision: 64 bits (double)</a:t>
            </a:r>
          </a:p>
          <a:p>
            <a:pPr>
              <a:spcBef>
                <a:spcPts val="10000"/>
              </a:spcBef>
            </a:pPr>
            <a:r>
              <a:rPr lang="en-US" sz="2000" dirty="0"/>
              <a:t>Extended precision: 80 bits (Intel only, long double)</a:t>
            </a:r>
          </a:p>
        </p:txBody>
      </p:sp>
      <p:graphicFrame>
        <p:nvGraphicFramePr>
          <p:cNvPr id="20485" name="Group 5"/>
          <p:cNvGraphicFramePr>
            <a:graphicFrameLocks noGrp="1"/>
          </p:cNvGraphicFramePr>
          <p:nvPr/>
        </p:nvGraphicFramePr>
        <p:xfrm>
          <a:off x="876300" y="19939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8-bits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23-bits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0509" name="Group 29"/>
          <p:cNvGraphicFramePr>
            <a:graphicFrameLocks noGrp="1"/>
          </p:cNvGraphicFramePr>
          <p:nvPr/>
        </p:nvGraphicFramePr>
        <p:xfrm>
          <a:off x="876300" y="37465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11-bits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52-bits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876300" y="54991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Calibri"/>
                          <a:sym typeface="Monaco" charset="0"/>
                        </a:rPr>
                        <a:t>frac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onaco" charset="0"/>
                        <a:cs typeface="Calibri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15-bits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Calibri"/>
                          <a:sym typeface="Monaco" charset="0"/>
                        </a:rPr>
                        <a:t>63 or 64-bits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69112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浮点数编码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三种情况</a:t>
            </a:r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707FC-2626-BC43-8A07-2FC945D8A2CA}" type="slidenum">
              <a:rPr lang="zh-CN" altLang="en-US" smtClean="0"/>
              <a:pPr>
                <a:defRPr/>
              </a:pPr>
              <a:t>13</a:t>
            </a:fld>
            <a:endParaRPr lang="en-US" altLang="zh-CN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306" y="2286000"/>
            <a:ext cx="8256694" cy="3252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9523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“Normalized” Values</a:t>
            </a:r>
            <a:r>
              <a:rPr lang="en-US" altLang="zh-CN" dirty="0"/>
              <a:t>(</a:t>
            </a:r>
            <a:r>
              <a:rPr lang="zh-CN" altLang="en-US" dirty="0"/>
              <a:t>规格化</a:t>
            </a:r>
            <a:r>
              <a:rPr lang="en-US" altLang="zh-CN" dirty="0"/>
              <a:t>)</a:t>
            </a:r>
            <a:endParaRPr lang="en-US" dirty="0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sz="2400" dirty="0"/>
              <a:t>When: exp ≠ 000…0 and exp ≠ 111…1</a:t>
            </a:r>
          </a:p>
          <a:p>
            <a:endParaRPr lang="en-US" sz="2400" dirty="0"/>
          </a:p>
          <a:p>
            <a:r>
              <a:rPr lang="en-US" sz="2400" dirty="0"/>
              <a:t>E coded as a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biased</a:t>
            </a:r>
            <a:r>
              <a:rPr lang="en-US" sz="2400" dirty="0"/>
              <a:t> value: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sz="2400" dirty="0"/>
              <a:t>  = 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</a:t>
            </a:r>
            <a:r>
              <a:rPr lang="en-US" sz="2400" dirty="0"/>
              <a:t> –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 (</a:t>
            </a:r>
            <a:r>
              <a:rPr lang="zh-CN" alt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移码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)</a:t>
            </a:r>
            <a:endParaRPr lang="en-US" sz="2400" dirty="0"/>
          </a:p>
          <a:p>
            <a:pPr marL="552450" lvl="1"/>
            <a:r>
              <a:rPr lang="en-US" sz="20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Exp</a:t>
            </a:r>
            <a:r>
              <a:rPr lang="en-US" sz="2000" dirty="0"/>
              <a:t>: unsigned value of </a:t>
            </a:r>
            <a:r>
              <a:rPr lang="en-US" sz="2000" dirty="0" err="1">
                <a:latin typeface="Calibri"/>
                <a:ea typeface="Monaco" charset="0"/>
                <a:cs typeface="Calibri"/>
                <a:sym typeface="Monaco" charset="0"/>
              </a:rPr>
              <a:t>exp</a:t>
            </a:r>
            <a:r>
              <a:rPr lang="en-US" sz="2000" dirty="0">
                <a:latin typeface="Calibri"/>
                <a:ea typeface="Monaco" charset="0"/>
                <a:cs typeface="Calibri"/>
                <a:sym typeface="Monaco" charset="0"/>
              </a:rPr>
              <a:t> field</a:t>
            </a:r>
            <a:r>
              <a:rPr lang="en-US" sz="2000" dirty="0">
                <a:latin typeface="Calibri"/>
                <a:cs typeface="Calibri"/>
              </a:rPr>
              <a:t> </a:t>
            </a:r>
          </a:p>
          <a:p>
            <a:pPr marL="552450" lvl="1"/>
            <a:r>
              <a:rPr lang="en-US" sz="20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Bias</a:t>
            </a:r>
            <a:r>
              <a:rPr lang="en-US" sz="2000" dirty="0"/>
              <a:t> = 2</a:t>
            </a:r>
            <a:r>
              <a:rPr lang="en-US" sz="2000" baseline="32000" dirty="0"/>
              <a:t>k-1</a:t>
            </a:r>
            <a:r>
              <a:rPr lang="en-US" sz="2000" dirty="0"/>
              <a:t> - 1, where </a:t>
            </a:r>
            <a:r>
              <a:rPr lang="en-US" sz="20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k</a:t>
            </a:r>
            <a:r>
              <a:rPr lang="en-US" sz="2000" dirty="0"/>
              <a:t> is number of exponent bits</a:t>
            </a:r>
          </a:p>
          <a:p>
            <a:pPr marL="838200" lvl="2"/>
            <a:r>
              <a:rPr lang="en-US" sz="1800" dirty="0"/>
              <a:t>Single precision: </a:t>
            </a:r>
            <a:r>
              <a:rPr lang="en-US" sz="1800" dirty="0">
                <a:solidFill>
                  <a:srgbClr val="FF0000"/>
                </a:solidFill>
              </a:rPr>
              <a:t>127</a:t>
            </a:r>
            <a:r>
              <a:rPr lang="en-US" sz="1800" dirty="0"/>
              <a:t> (Exp: 1…254, E: -126…127)</a:t>
            </a:r>
          </a:p>
          <a:p>
            <a:pPr marL="838200" lvl="2"/>
            <a:r>
              <a:rPr lang="en-US" sz="1800" dirty="0"/>
              <a:t>Double precision: </a:t>
            </a:r>
            <a:r>
              <a:rPr lang="en-US" sz="1800" dirty="0">
                <a:solidFill>
                  <a:srgbClr val="FF0000"/>
                </a:solidFill>
              </a:rPr>
              <a:t>1023</a:t>
            </a:r>
            <a:r>
              <a:rPr lang="en-US" sz="1800" dirty="0"/>
              <a:t> (Exp: 1…2046, E: -1022…1023)</a:t>
            </a:r>
          </a:p>
          <a:p>
            <a:endParaRPr lang="en-US" sz="2400" dirty="0"/>
          </a:p>
          <a:p>
            <a:r>
              <a:rPr lang="en-US" sz="2400" dirty="0"/>
              <a:t>M coded with implied leading 1: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sz="2400" dirty="0"/>
              <a:t>  =  </a:t>
            </a:r>
            <a:r>
              <a:rPr lang="en-US" sz="2400" dirty="0">
                <a:latin typeface="Calibri"/>
                <a:ea typeface="Monaco" charset="0"/>
                <a:cs typeface="Calibri"/>
                <a:sym typeface="Monaco" charset="0"/>
              </a:rPr>
              <a:t>1.xxx…x</a:t>
            </a:r>
            <a:r>
              <a:rPr lang="en-US" sz="2400" baseline="-6000" dirty="0">
                <a:latin typeface="Calibri"/>
                <a:ea typeface="Monaco" charset="0"/>
                <a:cs typeface="Calibri"/>
                <a:sym typeface="Monaco" charset="0"/>
              </a:rPr>
              <a:t>2</a:t>
            </a:r>
            <a:endParaRPr lang="en-US" sz="2400" dirty="0">
              <a:latin typeface="Calibri"/>
              <a:cs typeface="Calibri"/>
            </a:endParaRPr>
          </a:p>
          <a:p>
            <a:pPr marL="552450" lvl="1"/>
            <a:r>
              <a:rPr lang="en-US" sz="2000" dirty="0">
                <a:latin typeface="Calibri"/>
                <a:cs typeface="Calibri"/>
              </a:rPr>
              <a:t> </a:t>
            </a:r>
            <a:r>
              <a:rPr lang="en-US" sz="2000" dirty="0">
                <a:latin typeface="Calibri"/>
                <a:ea typeface="Monaco" charset="0"/>
                <a:cs typeface="Calibri"/>
                <a:sym typeface="Monaco" charset="0"/>
              </a:rPr>
              <a:t>xxx…x</a:t>
            </a:r>
            <a:r>
              <a:rPr lang="en-US" sz="2000" dirty="0">
                <a:latin typeface="Calibri"/>
                <a:cs typeface="Calibri"/>
              </a:rPr>
              <a:t>: bits of </a:t>
            </a:r>
            <a:r>
              <a:rPr lang="en-US" sz="2000" dirty="0" err="1">
                <a:latin typeface="Calibri"/>
                <a:ea typeface="Monaco" charset="0"/>
                <a:cs typeface="Calibri"/>
                <a:sym typeface="Monaco" charset="0"/>
              </a:rPr>
              <a:t>frac</a:t>
            </a:r>
            <a:r>
              <a:rPr lang="en-US" sz="2000" dirty="0">
                <a:latin typeface="Calibri"/>
                <a:ea typeface="Monaco" charset="0"/>
                <a:cs typeface="Calibri"/>
                <a:sym typeface="Monaco" charset="0"/>
              </a:rPr>
              <a:t> field</a:t>
            </a:r>
            <a:endParaRPr lang="en-US" sz="2000" dirty="0">
              <a:latin typeface="Calibri"/>
              <a:cs typeface="Calibri"/>
            </a:endParaRPr>
          </a:p>
          <a:p>
            <a:pPr marL="552450" lvl="1"/>
            <a:r>
              <a:rPr lang="en-US" sz="2000" dirty="0">
                <a:latin typeface="Calibri"/>
                <a:cs typeface="Calibri"/>
              </a:rPr>
              <a:t>Minimum when </a:t>
            </a:r>
            <a:r>
              <a:rPr lang="en-US" sz="2000" dirty="0" err="1">
                <a:latin typeface="Calibri"/>
                <a:ea typeface="Monaco" charset="0"/>
                <a:cs typeface="Calibri"/>
                <a:sym typeface="Monaco" charset="0"/>
              </a:rPr>
              <a:t>frac</a:t>
            </a:r>
            <a:r>
              <a:rPr lang="en-US" sz="2000" dirty="0">
                <a:latin typeface="Calibri"/>
                <a:ea typeface="Monaco" charset="0"/>
                <a:cs typeface="Calibri"/>
                <a:sym typeface="Monaco" charset="0"/>
              </a:rPr>
              <a:t>=000…0</a:t>
            </a:r>
            <a:r>
              <a:rPr lang="en-US" sz="2000" dirty="0">
                <a:latin typeface="Calibri"/>
                <a:cs typeface="Calibri"/>
              </a:rPr>
              <a:t> (</a:t>
            </a:r>
            <a:r>
              <a:rPr lang="en-US" sz="2000" dirty="0">
                <a:latin typeface="Calibri"/>
                <a:ea typeface="Calibri Italic" charset="0"/>
                <a:cs typeface="Calibri"/>
                <a:sym typeface="Calibri Italic" charset="0"/>
              </a:rPr>
              <a:t>M</a:t>
            </a:r>
            <a:r>
              <a:rPr lang="en-US" sz="2000" dirty="0">
                <a:latin typeface="Calibri"/>
                <a:cs typeface="Calibri"/>
              </a:rPr>
              <a:t> = 1.0)</a:t>
            </a:r>
          </a:p>
          <a:p>
            <a:pPr marL="552450" lvl="1"/>
            <a:r>
              <a:rPr lang="en-US" sz="2000" dirty="0">
                <a:latin typeface="Calibri"/>
                <a:cs typeface="Calibri"/>
              </a:rPr>
              <a:t>Maximum when </a:t>
            </a:r>
            <a:r>
              <a:rPr lang="en-US" sz="2000" dirty="0" err="1">
                <a:latin typeface="Calibri"/>
                <a:ea typeface="Monaco" charset="0"/>
                <a:cs typeface="Calibri"/>
                <a:sym typeface="Monaco" charset="0"/>
              </a:rPr>
              <a:t>frac</a:t>
            </a:r>
            <a:r>
              <a:rPr lang="en-US" sz="2000" dirty="0">
                <a:latin typeface="Calibri"/>
                <a:ea typeface="Monaco" charset="0"/>
                <a:cs typeface="Calibri"/>
                <a:sym typeface="Monaco" charset="0"/>
              </a:rPr>
              <a:t>=111…1</a:t>
            </a:r>
            <a:r>
              <a:rPr lang="en-US" sz="2000" dirty="0">
                <a:latin typeface="Calibri"/>
                <a:cs typeface="Calibri"/>
              </a:rPr>
              <a:t> (</a:t>
            </a:r>
            <a:r>
              <a:rPr lang="en-US" sz="2000" dirty="0">
                <a:latin typeface="Calibri"/>
                <a:ea typeface="Calibri Italic" charset="0"/>
                <a:cs typeface="Calibri"/>
                <a:sym typeface="Calibri Italic" charset="0"/>
              </a:rPr>
              <a:t>M</a:t>
            </a:r>
            <a:r>
              <a:rPr lang="en-US" sz="2000" dirty="0">
                <a:latin typeface="Calibri"/>
                <a:cs typeface="Calibri"/>
              </a:rPr>
              <a:t> = 2.0 – ε)</a:t>
            </a:r>
          </a:p>
          <a:p>
            <a:pPr marL="552450" lvl="1"/>
            <a:r>
              <a:rPr lang="en-US" sz="2000" dirty="0"/>
              <a:t>Get </a:t>
            </a:r>
            <a:r>
              <a:rPr lang="en-US" sz="2000" dirty="0">
                <a:solidFill>
                  <a:srgbClr val="FF0000"/>
                </a:solidFill>
              </a:rPr>
              <a:t>extra</a:t>
            </a:r>
            <a:r>
              <a:rPr lang="en-US" sz="2000" dirty="0"/>
              <a:t> leading bit for “</a:t>
            </a:r>
            <a:r>
              <a:rPr lang="en-US" sz="2000" dirty="0">
                <a:solidFill>
                  <a:srgbClr val="FF0000"/>
                </a:solidFill>
              </a:rPr>
              <a:t>free</a:t>
            </a:r>
            <a:r>
              <a:rPr lang="en-US" sz="2000" dirty="0"/>
              <a:t>”</a:t>
            </a:r>
          </a:p>
        </p:txBody>
      </p:sp>
      <p:sp>
        <p:nvSpPr>
          <p:cNvPr id="2" name="Rectangle 1"/>
          <p:cNvSpPr/>
          <p:nvPr/>
        </p:nvSpPr>
        <p:spPr>
          <a:xfrm>
            <a:off x="6858000" y="533400"/>
            <a:ext cx="1917513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dirty="0"/>
              <a:t>v = (–1)</a:t>
            </a:r>
            <a:r>
              <a:rPr lang="en-US" baseline="32000" dirty="0"/>
              <a:t>s</a:t>
            </a:r>
            <a:r>
              <a:rPr lang="en-US" dirty="0"/>
              <a:t>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2</a:t>
            </a:r>
            <a:r>
              <a:rPr lang="en-US" baseline="320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2502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693270" y="5816600"/>
            <a:ext cx="355600" cy="355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151965" y="5816600"/>
            <a:ext cx="1779495" cy="355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3048000" y="5816600"/>
            <a:ext cx="5066555" cy="355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448733" y="552978"/>
            <a:ext cx="7366000" cy="573088"/>
          </a:xfrm>
        </p:spPr>
        <p:txBody>
          <a:bodyPr/>
          <a:lstStyle/>
          <a:p>
            <a:r>
              <a:rPr lang="en-US" dirty="0"/>
              <a:t>Normalized Encoding Example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3598" y="1371600"/>
            <a:ext cx="8255000" cy="5029200"/>
          </a:xfrm>
        </p:spPr>
        <p:txBody>
          <a:bodyPr/>
          <a:lstStyle/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/>
              <a:t>Value: </a:t>
            </a:r>
            <a:r>
              <a:rPr lang="en-US" sz="1800" dirty="0">
                <a:latin typeface="Courier New"/>
                <a:cs typeface="Courier New"/>
              </a:rPr>
              <a:t>float F = 15213.0;</a:t>
            </a:r>
          </a:p>
          <a:p>
            <a:pPr marL="560388" lvl="1" indent="-222250" defTabSz="895350">
              <a:lnSpc>
                <a:spcPct val="90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dirty="0"/>
              <a:t>15213</a:t>
            </a:r>
            <a:r>
              <a:rPr lang="en-US" sz="1800" b="0" baseline="-25000" dirty="0"/>
              <a:t>10</a:t>
            </a:r>
            <a:r>
              <a:rPr lang="en-US" sz="1800" b="0" dirty="0"/>
              <a:t>  = 11101101101101</a:t>
            </a:r>
            <a:r>
              <a:rPr lang="en-US" sz="1800" b="0" baseline="-25000" dirty="0"/>
              <a:t>2  </a:t>
            </a:r>
            <a:r>
              <a:rPr lang="en-US" sz="1800" b="0" dirty="0"/>
              <a:t> </a:t>
            </a:r>
          </a:p>
          <a:p>
            <a:pPr marL="560388" lvl="1" indent="-222250" defTabSz="895350">
              <a:lnSpc>
                <a:spcPct val="90000"/>
              </a:lnSpc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dirty="0"/>
              <a:t>                     </a:t>
            </a:r>
            <a:r>
              <a:rPr lang="en-US" sz="1800" b="0" dirty="0"/>
              <a:t>= 1.1101101101101</a:t>
            </a:r>
            <a:r>
              <a:rPr lang="en-US" sz="1800" b="0" baseline="-25000" dirty="0"/>
              <a:t>2</a:t>
            </a:r>
            <a:r>
              <a:rPr lang="en-US" sz="1800" b="0" dirty="0"/>
              <a:t> x 2</a:t>
            </a:r>
            <a:r>
              <a:rPr lang="en-US" sz="1800" b="0" baseline="30000" dirty="0"/>
              <a:t>13</a:t>
            </a:r>
            <a:endParaRPr lang="en-US" sz="1800" b="0" dirty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2000" dirty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 err="1"/>
              <a:t>Significand</a:t>
            </a:r>
            <a:endParaRPr lang="en-US" sz="2000" dirty="0"/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/>
              <a:t>M</a:t>
            </a:r>
            <a:r>
              <a:rPr lang="en-US" sz="1800" dirty="0"/>
              <a:t> 	= 	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1.</a:t>
            </a:r>
            <a:r>
              <a:rPr lang="en-US" sz="1800" b="1" u="sng" dirty="0">
                <a:latin typeface="Courier New" pitchFamily="49" charset="0"/>
                <a:cs typeface="Courier New" pitchFamily="49" charset="0"/>
              </a:rPr>
              <a:t>1101101101101</a:t>
            </a:r>
            <a:r>
              <a:rPr lang="en-US" sz="1800" b="1" baseline="-25000" dirty="0">
                <a:latin typeface="Courier New" pitchFamily="49" charset="0"/>
                <a:cs typeface="Courier New" pitchFamily="49" charset="0"/>
              </a:rPr>
              <a:t>2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1" dirty="0" err="1">
                <a:latin typeface="Courier New" pitchFamily="49" charset="0"/>
              </a:rPr>
              <a:t>frac</a:t>
            </a:r>
            <a:r>
              <a:rPr lang="en-US" sz="1800" b="1" dirty="0">
                <a:latin typeface="Courier New" pitchFamily="49" charset="0"/>
              </a:rPr>
              <a:t>	= 	  </a:t>
            </a:r>
            <a:r>
              <a:rPr lang="en-US" sz="1800" b="1" u="sng" dirty="0">
                <a:latin typeface="Courier New" pitchFamily="49" charset="0"/>
              </a:rPr>
              <a:t>1101101101101</a:t>
            </a:r>
            <a:r>
              <a:rPr lang="en-US" sz="1800" b="1" dirty="0">
                <a:latin typeface="Courier New" pitchFamily="49" charset="0"/>
              </a:rPr>
              <a:t>0000000000</a:t>
            </a:r>
            <a:r>
              <a:rPr lang="en-US" sz="1800" b="1" baseline="-25000" dirty="0">
                <a:latin typeface="Courier New" pitchFamily="49" charset="0"/>
              </a:rPr>
              <a:t>2</a:t>
            </a:r>
            <a:endParaRPr lang="en-US" sz="1800" b="1" dirty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2000" dirty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/>
              <a:t>Exponent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/>
              <a:t>E	</a:t>
            </a:r>
            <a:r>
              <a:rPr lang="en-US" sz="1800" dirty="0"/>
              <a:t> 	= 	13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/>
              <a:t>Bias</a:t>
            </a:r>
            <a:r>
              <a:rPr lang="en-US" sz="1800" dirty="0"/>
              <a:t> 	= 	127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/>
              <a:t>Exp</a:t>
            </a:r>
            <a:r>
              <a:rPr lang="en-US" sz="1800" dirty="0"/>
              <a:t> 	= 	140 	=	</a:t>
            </a:r>
            <a:r>
              <a:rPr lang="en-US" sz="1800" b="1" dirty="0">
                <a:latin typeface="Courier New" pitchFamily="49" charset="0"/>
              </a:rPr>
              <a:t>10001100</a:t>
            </a:r>
            <a:r>
              <a:rPr lang="en-US" sz="1800" b="1" baseline="-25000" dirty="0">
                <a:latin typeface="Courier New" pitchFamily="49" charset="0"/>
              </a:rPr>
              <a:t>2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1800" b="1" baseline="-25000" dirty="0">
              <a:latin typeface="Courier New" pitchFamily="49" charset="0"/>
            </a:endParaRPr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/>
              <a:t>Result:</a:t>
            </a:r>
            <a:br>
              <a:rPr lang="en-US" sz="2000" dirty="0"/>
            </a:br>
            <a:br>
              <a:rPr lang="en-US" sz="2000" dirty="0"/>
            </a:br>
            <a:r>
              <a:rPr lang="en-US" sz="2800" dirty="0">
                <a:latin typeface="Courier New" pitchFamily="49" charset="0"/>
              </a:rPr>
              <a:t>0 10001100 11011011011010000000000 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685625" y="6172200"/>
            <a:ext cx="369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23971" y="6172200"/>
            <a:ext cx="738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exp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68452" y="6172200"/>
            <a:ext cx="923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frac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58000" y="540603"/>
            <a:ext cx="2064989" cy="70788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dirty="0"/>
              <a:t>v = (–1)</a:t>
            </a:r>
            <a:r>
              <a:rPr lang="en-US" baseline="32000" dirty="0"/>
              <a:t>s</a:t>
            </a:r>
            <a:r>
              <a:rPr lang="en-US" dirty="0"/>
              <a:t>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2</a:t>
            </a:r>
            <a:r>
              <a:rPr lang="en-US" baseline="320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</a:p>
          <a:p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 =  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</a:t>
            </a:r>
            <a:r>
              <a:rPr lang="en-US" dirty="0"/>
              <a:t> –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73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4" grpId="0"/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err="1"/>
              <a:t>Denormalized</a:t>
            </a:r>
            <a:r>
              <a:rPr lang="en-US" dirty="0"/>
              <a:t> Values (</a:t>
            </a:r>
            <a:r>
              <a:rPr lang="zh-CN" altLang="en-US" dirty="0"/>
              <a:t>非规格化</a:t>
            </a:r>
            <a:r>
              <a:rPr lang="en-US" dirty="0"/>
              <a:t>)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sz="2400" dirty="0"/>
              <a:t>Condition: </a:t>
            </a:r>
            <a:r>
              <a:rPr lang="en-US" sz="2400" dirty="0">
                <a:latin typeface="Calibri"/>
                <a:ea typeface="Monaco" charset="0"/>
                <a:cs typeface="Calibri"/>
                <a:sym typeface="Monaco" charset="0"/>
              </a:rPr>
              <a:t>exp = 000…0</a:t>
            </a:r>
            <a:endParaRPr lang="en-US" sz="2400" dirty="0">
              <a:latin typeface="Calibri"/>
              <a:cs typeface="Calibri"/>
            </a:endParaRPr>
          </a:p>
          <a:p>
            <a:endParaRPr lang="en-US" sz="2400" dirty="0"/>
          </a:p>
          <a:p>
            <a:r>
              <a:rPr lang="en-US" sz="2400" dirty="0"/>
              <a:t>Exponent value: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sz="2400" dirty="0"/>
              <a:t> = 1 – Bias (instead of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sz="2400" dirty="0"/>
              <a:t> = 0 –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r>
              <a:rPr lang="en-US" sz="2400" dirty="0"/>
              <a:t>)</a:t>
            </a:r>
          </a:p>
          <a:p>
            <a:pPr lvl="1"/>
            <a:r>
              <a:rPr lang="zh-CN" altLang="en-US" sz="2000" dirty="0"/>
              <a:t>为了平滑过度到规格化浮点数（</a:t>
            </a:r>
            <a:r>
              <a:rPr lang="en-US" altLang="zh-CN" sz="2000" dirty="0"/>
              <a:t>1.xxx * 2</a:t>
            </a:r>
            <a:r>
              <a:rPr lang="en-US" altLang="zh-CN" sz="2000" baseline="30000" dirty="0"/>
              <a:t>-126</a:t>
            </a:r>
            <a:r>
              <a:rPr lang="en-US" altLang="zh-CN" sz="2000" dirty="0"/>
              <a:t>)</a:t>
            </a:r>
          </a:p>
          <a:p>
            <a:pPr lvl="1"/>
            <a:r>
              <a:rPr lang="zh-CN" altLang="en-US" sz="2000" dirty="0"/>
              <a:t>非规格化：</a:t>
            </a:r>
            <a:r>
              <a:rPr lang="en-US" altLang="zh-CN" sz="2000" dirty="0"/>
              <a:t>0.xxx * 2</a:t>
            </a:r>
            <a:r>
              <a:rPr lang="en-US" altLang="zh-CN" sz="2000" baseline="30000" dirty="0"/>
              <a:t>-126</a:t>
            </a:r>
            <a:endParaRPr lang="en-US" sz="2000" baseline="30000" dirty="0"/>
          </a:p>
          <a:p>
            <a:r>
              <a:rPr lang="en-US" altLang="zh-CN" sz="2400" dirty="0"/>
              <a:t>M</a:t>
            </a:r>
            <a:r>
              <a:rPr lang="zh-CN" altLang="en-US" sz="2400" dirty="0"/>
              <a:t>没有隐藏的</a:t>
            </a:r>
            <a:r>
              <a:rPr lang="en-US" altLang="zh-CN" sz="2400" dirty="0"/>
              <a:t>1</a:t>
            </a:r>
            <a:r>
              <a:rPr lang="zh-CN" altLang="en-US" sz="2400" dirty="0"/>
              <a:t>，方便表示</a:t>
            </a:r>
            <a:r>
              <a:rPr lang="en-US" altLang="zh-CN" sz="2400" dirty="0"/>
              <a:t>0</a:t>
            </a:r>
            <a:r>
              <a:rPr lang="zh-CN" altLang="en-US" sz="2400" dirty="0"/>
              <a:t>及接近</a:t>
            </a:r>
            <a:r>
              <a:rPr lang="en-US" altLang="zh-CN" sz="2400" dirty="0"/>
              <a:t>0</a:t>
            </a:r>
            <a:r>
              <a:rPr lang="zh-CN" altLang="en-US" sz="2400" dirty="0"/>
              <a:t>的数字</a:t>
            </a:r>
            <a:r>
              <a:rPr lang="en-US" sz="2400" dirty="0"/>
              <a:t>: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sz="2400" dirty="0"/>
              <a:t> = 0.xxx…x</a:t>
            </a:r>
            <a:r>
              <a:rPr lang="en-US" sz="2400" baseline="-6000" dirty="0"/>
              <a:t>2</a:t>
            </a:r>
            <a:endParaRPr lang="en-US" sz="2400" dirty="0"/>
          </a:p>
          <a:p>
            <a:r>
              <a:rPr lang="en-US" sz="2400" dirty="0"/>
              <a:t>Cases</a:t>
            </a:r>
          </a:p>
          <a:p>
            <a:pPr marL="552450" lvl="1"/>
            <a:r>
              <a:rPr lang="en-US" sz="2000" dirty="0"/>
              <a:t> </a:t>
            </a:r>
            <a:r>
              <a:rPr lang="en-US" sz="2000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sz="2000" dirty="0"/>
              <a:t> = </a:t>
            </a:r>
            <a:r>
              <a:rPr lang="en-US" sz="1600" b="1" dirty="0">
                <a:latin typeface="Courier New"/>
                <a:ea typeface="Monaco" charset="0"/>
                <a:cs typeface="Courier New"/>
                <a:sym typeface="Monaco" charset="0"/>
              </a:rPr>
              <a:t>000…0</a:t>
            </a:r>
            <a:r>
              <a:rPr lang="en-US" sz="2000" dirty="0"/>
              <a:t>, </a:t>
            </a:r>
            <a:r>
              <a:rPr lang="en-US" sz="2000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sz="2000" dirty="0"/>
              <a:t> = </a:t>
            </a:r>
            <a:r>
              <a:rPr lang="en-US" sz="1600" b="1" dirty="0">
                <a:latin typeface="Courier New"/>
                <a:ea typeface="Monaco" charset="0"/>
                <a:cs typeface="Courier New"/>
                <a:sym typeface="Monaco" charset="0"/>
              </a:rPr>
              <a:t>000…0</a:t>
            </a:r>
            <a:endParaRPr lang="en-US" sz="2000" b="1" dirty="0">
              <a:latin typeface="Courier New"/>
              <a:cs typeface="Courier New"/>
            </a:endParaRPr>
          </a:p>
          <a:p>
            <a:pPr marL="838200" lvl="2"/>
            <a:r>
              <a:rPr lang="zh-CN" altLang="en-US" sz="1800" dirty="0"/>
              <a:t>表示</a:t>
            </a:r>
            <a:r>
              <a:rPr lang="en-US" altLang="zh-CN" sz="1800" dirty="0"/>
              <a:t>0</a:t>
            </a:r>
          </a:p>
          <a:p>
            <a:pPr marL="838200" lvl="2"/>
            <a:r>
              <a:rPr lang="zh-CN" altLang="en-US" sz="1800" dirty="0"/>
              <a:t>但是根据</a:t>
            </a:r>
            <a:r>
              <a:rPr lang="en-US" altLang="zh-CN" sz="1800" dirty="0"/>
              <a:t>S</a:t>
            </a:r>
            <a:r>
              <a:rPr lang="zh-CN" altLang="en-US" sz="1800" dirty="0"/>
              <a:t>为</a:t>
            </a:r>
            <a:r>
              <a:rPr lang="en-US" altLang="zh-CN" sz="1800" dirty="0"/>
              <a:t>0</a:t>
            </a:r>
            <a:r>
              <a:rPr lang="zh-CN" altLang="en-US" sz="1800" dirty="0"/>
              <a:t>或</a:t>
            </a:r>
            <a:r>
              <a:rPr lang="en-US" altLang="zh-CN" sz="1800" dirty="0"/>
              <a:t>1</a:t>
            </a:r>
            <a:r>
              <a:rPr lang="zh-CN" altLang="en-US" sz="1800" dirty="0"/>
              <a:t>，可以表示</a:t>
            </a:r>
            <a:r>
              <a:rPr lang="en-US" sz="1800" dirty="0"/>
              <a:t> +0 and –0</a:t>
            </a:r>
          </a:p>
          <a:p>
            <a:pPr marL="552450" lvl="1"/>
            <a:r>
              <a:rPr lang="en-US" sz="2000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sz="2000" dirty="0"/>
              <a:t> = </a:t>
            </a:r>
            <a:r>
              <a:rPr lang="en-US" sz="1600" b="1" dirty="0">
                <a:latin typeface="Courier New"/>
                <a:ea typeface="Monaco" charset="0"/>
                <a:cs typeface="Courier New"/>
                <a:sym typeface="Monaco" charset="0"/>
              </a:rPr>
              <a:t>000…0</a:t>
            </a:r>
            <a:r>
              <a:rPr lang="en-US" sz="2000" dirty="0"/>
              <a:t>, </a:t>
            </a:r>
            <a:r>
              <a:rPr lang="en-US" sz="2000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sz="2000" dirty="0"/>
              <a:t> ≠ </a:t>
            </a:r>
            <a:r>
              <a:rPr lang="en-US" sz="1600" b="1" dirty="0">
                <a:latin typeface="Courier New"/>
                <a:ea typeface="Monaco" charset="0"/>
                <a:cs typeface="Courier New"/>
                <a:sym typeface="Monaco" charset="0"/>
              </a:rPr>
              <a:t>000…0</a:t>
            </a:r>
            <a:endParaRPr lang="en-US" sz="2000" b="1" dirty="0">
              <a:latin typeface="Courier New"/>
              <a:cs typeface="Courier New"/>
            </a:endParaRPr>
          </a:p>
          <a:p>
            <a:pPr marL="838200" lvl="2"/>
            <a:r>
              <a:rPr lang="zh-CN" altLang="en-US" sz="1800" dirty="0"/>
              <a:t>用于表示接近于</a:t>
            </a:r>
            <a:r>
              <a:rPr lang="en-US" sz="1800" dirty="0"/>
              <a:t> 0.0</a:t>
            </a:r>
            <a:r>
              <a:rPr lang="zh-CN" altLang="en-US" sz="1800" dirty="0"/>
              <a:t>的数字</a:t>
            </a:r>
            <a:endParaRPr lang="en-US" sz="1800" dirty="0"/>
          </a:p>
        </p:txBody>
      </p:sp>
      <p:sp>
        <p:nvSpPr>
          <p:cNvPr id="6" name="Rectangle 5"/>
          <p:cNvSpPr/>
          <p:nvPr/>
        </p:nvSpPr>
        <p:spPr>
          <a:xfrm>
            <a:off x="6938851" y="540603"/>
            <a:ext cx="1917513" cy="70788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dirty="0"/>
              <a:t>v = (–1)</a:t>
            </a:r>
            <a:r>
              <a:rPr lang="en-US" baseline="32000" dirty="0"/>
              <a:t>s</a:t>
            </a:r>
            <a:r>
              <a:rPr lang="en-US" dirty="0"/>
              <a:t>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2</a:t>
            </a:r>
            <a:r>
              <a:rPr lang="en-US" baseline="320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</a:p>
          <a:p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 = 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1</a:t>
            </a:r>
            <a:r>
              <a:rPr lang="en-US" dirty="0"/>
              <a:t> –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5669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Special Values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sz="2400" dirty="0"/>
              <a:t>Condition: </a:t>
            </a:r>
            <a:r>
              <a:rPr lang="en-US" sz="2400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sz="2400" dirty="0"/>
              <a:t> = </a:t>
            </a:r>
            <a:r>
              <a:rPr lang="en-US" sz="2400" b="1" dirty="0">
                <a:latin typeface="Courier New"/>
                <a:ea typeface="Monaco" charset="0"/>
                <a:cs typeface="Courier New"/>
                <a:sym typeface="Monaco" charset="0"/>
              </a:rPr>
              <a:t>111…1</a:t>
            </a:r>
            <a:endParaRPr lang="en-US" sz="2400" b="1" dirty="0">
              <a:latin typeface="Courier New"/>
              <a:cs typeface="Courier New"/>
            </a:endParaRPr>
          </a:p>
          <a:p>
            <a:endParaRPr lang="en-US" sz="2400" dirty="0"/>
          </a:p>
          <a:p>
            <a:r>
              <a:rPr lang="en-US" sz="2400" dirty="0"/>
              <a:t>Case: </a:t>
            </a:r>
            <a:r>
              <a:rPr lang="en-US" sz="2400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sz="2400" dirty="0"/>
              <a:t> = </a:t>
            </a:r>
            <a:r>
              <a:rPr lang="en-US" sz="2400" b="1" dirty="0">
                <a:latin typeface="Courier New"/>
                <a:ea typeface="Monaco" charset="0"/>
                <a:cs typeface="Courier New"/>
                <a:sym typeface="Monaco" charset="0"/>
              </a:rPr>
              <a:t>111…1</a:t>
            </a:r>
            <a:r>
              <a:rPr lang="en-US" sz="2400" dirty="0"/>
              <a:t>, </a:t>
            </a:r>
            <a:r>
              <a:rPr lang="en-US" sz="2400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sz="2400" dirty="0"/>
              <a:t> = </a:t>
            </a:r>
            <a:r>
              <a:rPr lang="en-US" sz="2400" b="1" dirty="0">
                <a:latin typeface="Courier New"/>
                <a:ea typeface="Monaco" charset="0"/>
                <a:cs typeface="Courier New"/>
                <a:sym typeface="Monaco" charset="0"/>
              </a:rPr>
              <a:t>000…0</a:t>
            </a:r>
            <a:endParaRPr lang="en-US" sz="2400" b="1" dirty="0">
              <a:latin typeface="Courier New"/>
              <a:cs typeface="Courier New"/>
            </a:endParaRPr>
          </a:p>
          <a:p>
            <a:pPr marL="552450" lvl="1"/>
            <a:r>
              <a:rPr lang="en-US" sz="2000" dirty="0"/>
              <a:t>Represents value </a:t>
            </a:r>
            <a:r>
              <a:rPr lang="en-US" sz="2000" dirty="0">
                <a:sym typeface="Symbol"/>
              </a:rPr>
              <a:t></a:t>
            </a:r>
            <a:r>
              <a:rPr lang="en-US" sz="2000" dirty="0"/>
              <a:t> </a:t>
            </a:r>
          </a:p>
          <a:p>
            <a:pPr marL="552450" lvl="1"/>
            <a:r>
              <a:rPr lang="zh-CN" altLang="en-US" sz="2000" dirty="0"/>
              <a:t>用来表示</a:t>
            </a:r>
            <a:r>
              <a:rPr lang="en-US" altLang="zh-CN" sz="2000" dirty="0"/>
              <a:t>overflow</a:t>
            </a:r>
            <a:endParaRPr lang="en-US" sz="2000" dirty="0"/>
          </a:p>
          <a:p>
            <a:pPr marL="552450" lvl="1"/>
            <a:r>
              <a:rPr lang="zh-CN" altLang="en-US" sz="2000" dirty="0"/>
              <a:t>包括</a:t>
            </a:r>
            <a:r>
              <a:rPr lang="en-US" altLang="zh-CN" sz="2000" dirty="0"/>
              <a:t>+</a:t>
            </a:r>
            <a:r>
              <a:rPr lang="en-US" altLang="zh-CN" sz="2000" dirty="0">
                <a:sym typeface="Symbol"/>
              </a:rPr>
              <a:t></a:t>
            </a:r>
            <a:r>
              <a:rPr lang="zh-CN" altLang="en-US" sz="2000" dirty="0">
                <a:sym typeface="Symbol"/>
              </a:rPr>
              <a:t>和</a:t>
            </a:r>
            <a:r>
              <a:rPr lang="en-US" altLang="zh-CN" sz="2000" dirty="0"/>
              <a:t>−</a:t>
            </a:r>
            <a:r>
              <a:rPr lang="en-US" altLang="zh-CN" sz="2000" dirty="0">
                <a:sym typeface="Symbol"/>
              </a:rPr>
              <a:t></a:t>
            </a:r>
            <a:endParaRPr lang="en-US" sz="2000" dirty="0"/>
          </a:p>
          <a:p>
            <a:pPr marL="552450" lvl="1"/>
            <a:r>
              <a:rPr lang="en-US" sz="2000" dirty="0"/>
              <a:t>E.g., 1.0/0.0 = −1.0/−0.0 = +</a:t>
            </a:r>
            <a:r>
              <a:rPr lang="en-US" sz="2000" dirty="0">
                <a:sym typeface="Symbol"/>
              </a:rPr>
              <a:t></a:t>
            </a:r>
            <a:r>
              <a:rPr lang="en-US" sz="2000" dirty="0"/>
              <a:t>,  1.0/−0.0 = −</a:t>
            </a:r>
            <a:r>
              <a:rPr lang="en-US" sz="2000" dirty="0">
                <a:sym typeface="Symbol"/>
              </a:rPr>
              <a:t></a:t>
            </a:r>
            <a:endParaRPr lang="en-US" sz="2000" dirty="0"/>
          </a:p>
          <a:p>
            <a:endParaRPr lang="en-US" sz="2400" dirty="0"/>
          </a:p>
          <a:p>
            <a:r>
              <a:rPr lang="en-US" sz="2400" dirty="0"/>
              <a:t>Case: </a:t>
            </a:r>
            <a:r>
              <a:rPr lang="en-US" sz="2400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sz="2400" dirty="0"/>
              <a:t> = </a:t>
            </a:r>
            <a:r>
              <a:rPr lang="en-US" sz="2400" b="1" dirty="0">
                <a:latin typeface="Courier New"/>
                <a:ea typeface="Monaco" charset="0"/>
                <a:cs typeface="Courier New"/>
                <a:sym typeface="Monaco" charset="0"/>
              </a:rPr>
              <a:t>111…1</a:t>
            </a:r>
            <a:r>
              <a:rPr lang="en-US" sz="2400" dirty="0"/>
              <a:t>, </a:t>
            </a:r>
            <a:r>
              <a:rPr lang="en-US" sz="2400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sz="2400" dirty="0"/>
              <a:t> ≠ </a:t>
            </a:r>
            <a:r>
              <a:rPr lang="en-US" sz="2400" b="1" dirty="0">
                <a:latin typeface="Courier New"/>
                <a:ea typeface="Monaco" charset="0"/>
                <a:cs typeface="Courier New"/>
                <a:sym typeface="Monaco" charset="0"/>
              </a:rPr>
              <a:t>000…0</a:t>
            </a:r>
            <a:endParaRPr lang="en-US" sz="2400" b="1" dirty="0">
              <a:latin typeface="Courier New"/>
              <a:cs typeface="Courier New"/>
            </a:endParaRPr>
          </a:p>
          <a:p>
            <a:pPr marL="552450" lvl="1"/>
            <a:r>
              <a:rPr lang="en-US" sz="2000" dirty="0"/>
              <a:t>Not-a-Number (</a:t>
            </a:r>
            <a:r>
              <a:rPr lang="en-US" sz="2000" dirty="0" err="1"/>
              <a:t>NaN</a:t>
            </a:r>
            <a:r>
              <a:rPr lang="en-US" sz="2000" dirty="0"/>
              <a:t>)</a:t>
            </a:r>
          </a:p>
          <a:p>
            <a:pPr marL="552450" lvl="1"/>
            <a:r>
              <a:rPr lang="zh-CN" altLang="en-US" sz="2000" dirty="0"/>
              <a:t>表示无法得到一个数值（出错</a:t>
            </a:r>
            <a:r>
              <a:rPr lang="en-US" altLang="zh-CN" sz="2000" dirty="0"/>
              <a:t>/</a:t>
            </a:r>
            <a:r>
              <a:rPr lang="zh-CN" altLang="en-US" sz="2000" dirty="0"/>
              <a:t>未定义）</a:t>
            </a:r>
            <a:endParaRPr lang="en-US" sz="2000" dirty="0"/>
          </a:p>
          <a:p>
            <a:pPr marL="552450" lvl="1"/>
            <a:r>
              <a:rPr lang="en-US" sz="2000" dirty="0">
                <a:ea typeface="Apple Symbols" charset="0"/>
                <a:cs typeface="Apple Symbols" charset="0"/>
              </a:rPr>
              <a:t>E.g., 0/0, </a:t>
            </a:r>
            <a:r>
              <a:rPr lang="en-US" sz="2000" dirty="0" err="1">
                <a:ea typeface="Apple Symbols" charset="0"/>
                <a:cs typeface="Apple Symbols" charset="0"/>
              </a:rPr>
              <a:t>sqrt</a:t>
            </a:r>
            <a:r>
              <a:rPr lang="en-US" sz="2000" dirty="0">
                <a:ea typeface="Apple Symbols" charset="0"/>
                <a:cs typeface="Apple Symbols" charset="0"/>
              </a:rPr>
              <a:t>(–1), </a:t>
            </a:r>
            <a:r>
              <a:rPr lang="en-US" sz="2000" dirty="0">
                <a:sym typeface="Symbol"/>
              </a:rPr>
              <a:t></a:t>
            </a:r>
            <a:r>
              <a:rPr lang="en-US" sz="2000" dirty="0">
                <a:ea typeface="Apple Symbols" charset="0"/>
                <a:cs typeface="Apple Symbols" charset="0"/>
              </a:rPr>
              <a:t> − </a:t>
            </a:r>
            <a:r>
              <a:rPr lang="en-US" sz="2000" dirty="0">
                <a:sym typeface="Symbol"/>
              </a:rPr>
              <a:t></a:t>
            </a:r>
            <a:r>
              <a:rPr lang="en-US" sz="2000" dirty="0">
                <a:ea typeface="Apple Symbols" charset="0"/>
                <a:cs typeface="Apple Symbols" charset="0"/>
              </a:rPr>
              <a:t>, </a:t>
            </a:r>
            <a:r>
              <a:rPr lang="en-US" sz="2000" dirty="0">
                <a:sym typeface="Symbol"/>
              </a:rPr>
              <a:t></a:t>
            </a:r>
            <a:r>
              <a:rPr lang="en-US" sz="2000" dirty="0">
                <a:ea typeface="Apple Symbols" charset="0"/>
                <a:cs typeface="Apple Symbols" charset="0"/>
              </a:rPr>
              <a:t> </a:t>
            </a:r>
            <a:r>
              <a:rPr lang="en-US" sz="2000" dirty="0">
                <a:ea typeface="Apple Symbols" charset="0"/>
                <a:cs typeface="Apple Symbols" charset="0"/>
                <a:sym typeface="Symbol"/>
              </a:rPr>
              <a:t></a:t>
            </a:r>
            <a:r>
              <a:rPr lang="en-US" sz="2000" dirty="0">
                <a:ea typeface="Apple Symbols" charset="0"/>
                <a:cs typeface="Apple Symbols" charset="0"/>
              </a:rPr>
              <a:t> 0</a:t>
            </a:r>
            <a:endParaRPr lang="en-US" sz="20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802" y="533400"/>
            <a:ext cx="4833197" cy="1903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0670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083550" cy="1095375"/>
          </a:xfrm>
          <a:ln/>
        </p:spPr>
        <p:txBody>
          <a:bodyPr/>
          <a:lstStyle/>
          <a:p>
            <a:pPr marL="80963" indent="-80963"/>
            <a:r>
              <a:rPr lang="en-US" dirty="0">
                <a:latin typeface="Calibri" charset="0"/>
                <a:ea typeface="Calibri" charset="0"/>
                <a:cs typeface="Calibri" charset="0"/>
                <a:sym typeface="Calibri" charset="0"/>
              </a:rPr>
              <a:t>Visualization: Floating Point Encodings</a:t>
            </a:r>
            <a:endParaRPr lang="en-US" dirty="0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>
            <a:off x="838200" y="2960688"/>
            <a:ext cx="7315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8382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>
            <a:off x="8153400" y="3417888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81534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42672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8153400" y="3570288"/>
            <a:ext cx="533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8686800" y="3417888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>
            <a:off x="304800" y="3484563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304800" y="3636963"/>
            <a:ext cx="533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838200" y="3484563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4" name="Rectangle 14"/>
          <p:cNvSpPr>
            <a:spLocks/>
          </p:cNvSpPr>
          <p:nvPr/>
        </p:nvSpPr>
        <p:spPr bwMode="auto">
          <a:xfrm>
            <a:off x="7772400" y="2451100"/>
            <a:ext cx="37670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+</a:t>
            </a:r>
            <a:r>
              <a:rPr lang="en-US" sz="1800" dirty="0">
                <a:latin typeface="+mn-lt"/>
                <a:sym typeface="Symbol"/>
              </a:rPr>
              <a:t></a:t>
            </a:r>
            <a:endParaRPr lang="en-US" sz="1800" dirty="0">
              <a:solidFill>
                <a:schemeClr val="tx1"/>
              </a:solidFill>
              <a:latin typeface="+mn-lt"/>
              <a:ea typeface="Symbol" pitchFamily="18" charset="2"/>
              <a:cs typeface="Symbol" pitchFamily="18" charset="2"/>
              <a:sym typeface="Symbol" pitchFamily="18" charset="2"/>
            </a:endParaRPr>
          </a:p>
        </p:txBody>
      </p:sp>
      <p:sp>
        <p:nvSpPr>
          <p:cNvPr id="25615" name="Rectangle 15"/>
          <p:cNvSpPr>
            <a:spLocks/>
          </p:cNvSpPr>
          <p:nvPr/>
        </p:nvSpPr>
        <p:spPr bwMode="auto">
          <a:xfrm>
            <a:off x="715963" y="2427288"/>
            <a:ext cx="37670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−</a:t>
            </a:r>
            <a:r>
              <a:rPr lang="en-US" sz="1800" dirty="0">
                <a:latin typeface="+mn-lt"/>
                <a:sym typeface="Symbol"/>
              </a:rPr>
              <a:t></a:t>
            </a:r>
            <a:endParaRPr lang="en-US" sz="1800" dirty="0">
              <a:solidFill>
                <a:schemeClr val="tx1"/>
              </a:solidFill>
              <a:latin typeface="+mn-lt"/>
              <a:ea typeface="Symbol" pitchFamily="18" charset="2"/>
              <a:cs typeface="Symbol" pitchFamily="18" charset="2"/>
              <a:sym typeface="Symbol" pitchFamily="18" charset="2"/>
            </a:endParaRPr>
          </a:p>
        </p:txBody>
      </p:sp>
      <p:sp>
        <p:nvSpPr>
          <p:cNvPr id="25616" name="Rectangle 16"/>
          <p:cNvSpPr>
            <a:spLocks/>
          </p:cNvSpPr>
          <p:nvPr/>
        </p:nvSpPr>
        <p:spPr bwMode="auto">
          <a:xfrm>
            <a:off x="3886200" y="3405188"/>
            <a:ext cx="331822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+mn-lt"/>
                <a:ea typeface="Symbol" pitchFamily="18" charset="2"/>
                <a:cs typeface="Symbol" pitchFamily="18" charset="2"/>
                <a:sym typeface="Symbol"/>
              </a:rPr>
              <a:t>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0</a:t>
            </a:r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>
            <a:off x="58674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8" name="Rectangle 18"/>
          <p:cNvSpPr>
            <a:spLocks/>
          </p:cNvSpPr>
          <p:nvPr/>
        </p:nvSpPr>
        <p:spPr bwMode="auto">
          <a:xfrm>
            <a:off x="4737100" y="2579688"/>
            <a:ext cx="1032334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+Denorm</a:t>
            </a:r>
          </a:p>
        </p:txBody>
      </p:sp>
      <p:sp>
        <p:nvSpPr>
          <p:cNvPr id="25619" name="Rectangle 19"/>
          <p:cNvSpPr>
            <a:spLocks/>
          </p:cNvSpPr>
          <p:nvPr/>
        </p:nvSpPr>
        <p:spPr bwMode="auto">
          <a:xfrm>
            <a:off x="6096000" y="2579688"/>
            <a:ext cx="1378583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+Normalized</a:t>
            </a:r>
          </a:p>
        </p:txBody>
      </p:sp>
      <p:sp>
        <p:nvSpPr>
          <p:cNvPr id="25620" name="Rectangle 20"/>
          <p:cNvSpPr>
            <a:spLocks/>
          </p:cNvSpPr>
          <p:nvPr/>
        </p:nvSpPr>
        <p:spPr bwMode="auto">
          <a:xfrm>
            <a:off x="3048000" y="2593975"/>
            <a:ext cx="1032334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−</a:t>
            </a:r>
            <a:r>
              <a:rPr lang="en-US" sz="1800" dirty="0" err="1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Denorm</a:t>
            </a:r>
            <a:endParaRPr lang="en-US" sz="1800" dirty="0">
              <a:solidFill>
                <a:schemeClr val="tx1"/>
              </a:solidFill>
              <a:latin typeface="+mn-lt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>
            <a:off x="30480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2" name="Rectangle 22"/>
          <p:cNvSpPr>
            <a:spLocks/>
          </p:cNvSpPr>
          <p:nvPr/>
        </p:nvSpPr>
        <p:spPr bwMode="auto">
          <a:xfrm>
            <a:off x="1403350" y="2579688"/>
            <a:ext cx="1378583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−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Normalized</a:t>
            </a: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>
            <a:off x="47244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4" name="Line 24"/>
          <p:cNvSpPr>
            <a:spLocks noChangeShapeType="1"/>
          </p:cNvSpPr>
          <p:nvPr/>
        </p:nvSpPr>
        <p:spPr bwMode="auto">
          <a:xfrm>
            <a:off x="44958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>
            <a:off x="79248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6" name="Line 26"/>
          <p:cNvSpPr>
            <a:spLocks noChangeShapeType="1"/>
          </p:cNvSpPr>
          <p:nvPr/>
        </p:nvSpPr>
        <p:spPr bwMode="auto">
          <a:xfrm>
            <a:off x="11430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 rot="10800000" flipH="1">
            <a:off x="4191000" y="3027363"/>
            <a:ext cx="22860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8" name="Line 28"/>
          <p:cNvSpPr>
            <a:spLocks noChangeShapeType="1"/>
          </p:cNvSpPr>
          <p:nvPr/>
        </p:nvSpPr>
        <p:spPr bwMode="auto">
          <a:xfrm rot="10800000">
            <a:off x="4572000" y="3027363"/>
            <a:ext cx="22860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9" name="Rectangle 29"/>
          <p:cNvSpPr>
            <a:spLocks/>
          </p:cNvSpPr>
          <p:nvPr/>
        </p:nvSpPr>
        <p:spPr bwMode="auto">
          <a:xfrm>
            <a:off x="4572000" y="3408363"/>
            <a:ext cx="33983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+0</a:t>
            </a:r>
          </a:p>
        </p:txBody>
      </p:sp>
      <p:sp>
        <p:nvSpPr>
          <p:cNvPr id="25630" name="Rectangle 30"/>
          <p:cNvSpPr>
            <a:spLocks/>
          </p:cNvSpPr>
          <p:nvPr/>
        </p:nvSpPr>
        <p:spPr bwMode="auto">
          <a:xfrm>
            <a:off x="320675" y="3255963"/>
            <a:ext cx="53860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NaN</a:t>
            </a:r>
          </a:p>
        </p:txBody>
      </p:sp>
      <p:sp>
        <p:nvSpPr>
          <p:cNvPr id="25631" name="Rectangle 31"/>
          <p:cNvSpPr>
            <a:spLocks/>
          </p:cNvSpPr>
          <p:nvPr/>
        </p:nvSpPr>
        <p:spPr bwMode="auto">
          <a:xfrm>
            <a:off x="8161338" y="3179763"/>
            <a:ext cx="53860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NaN</a:t>
            </a:r>
          </a:p>
        </p:txBody>
      </p:sp>
      <p:sp>
        <p:nvSpPr>
          <p:cNvPr id="2" name="矩形 1"/>
          <p:cNvSpPr/>
          <p:nvPr/>
        </p:nvSpPr>
        <p:spPr>
          <a:xfrm>
            <a:off x="1092668" y="4724400"/>
            <a:ext cx="5993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>
                <a:latin typeface="Calibri" charset="0"/>
                <a:ea typeface="Calibri" charset="0"/>
                <a:cs typeface="Calibri" charset="0"/>
                <a:sym typeface="Calibri" charset="0"/>
              </a:rPr>
              <a:t>有限范围内的一些采样点，与实数完全不同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759982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Today: Floating Point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215900" indent="-215900">
              <a:spcBef>
                <a:spcPct val="0"/>
              </a:spcBef>
            </a:pPr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Background: Fractional binary numbers</a:t>
            </a:r>
            <a:endParaRPr lang="en-US"/>
          </a:p>
          <a:p>
            <a:pPr marL="215900" indent="-215900"/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IEEE floating point standard: Definition</a:t>
            </a:r>
            <a:endParaRPr lang="en-US"/>
          </a:p>
          <a:p>
            <a:pPr marL="215900" indent="-215900"/>
            <a:r>
              <a:rPr lang="en-US">
                <a:ea typeface="Calibri" charset="0"/>
                <a:cs typeface="Calibri" charset="0"/>
              </a:rPr>
              <a:t>Example and properties</a:t>
            </a:r>
            <a:endParaRPr lang="en-US"/>
          </a:p>
          <a:p>
            <a:pPr marL="215900" indent="-215900"/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Rounding, addition, multiplication</a:t>
            </a:r>
            <a:endParaRPr lang="en-US"/>
          </a:p>
          <a:p>
            <a:pPr marL="215900" indent="-215900"/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Floating point in C</a:t>
            </a:r>
            <a:endParaRPr lang="en-US"/>
          </a:p>
          <a:p>
            <a:pPr marL="215900" indent="-215900"/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Sum</a:t>
            </a:r>
            <a:r>
              <a:rPr lang="en-US">
                <a:solidFill>
                  <a:srgbClr val="B3B3B3"/>
                </a:solidFill>
                <a:ea typeface="Calibri" charset="0"/>
                <a:cs typeface="Calibri" charset="0"/>
              </a:rPr>
              <a:t>m</a:t>
            </a:r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ary</a:t>
            </a:r>
            <a:endParaRPr lang="en-US">
              <a:solidFill>
                <a:srgbClr val="A5A5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100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30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B1A977E-F6EF-FF49-ABF6-3CF9D33E79A6}" type="slidenum">
              <a:rPr lang="zh-CN" altLang="en-US" sz="1400">
                <a:latin typeface="Times New Roman" charset="0"/>
                <a:ea typeface="宋体" charset="-122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zh-CN" sz="1400">
              <a:latin typeface="Times New Roman" charset="0"/>
              <a:ea typeface="宋体" charset="-122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828800"/>
          </a:xfrm>
        </p:spPr>
        <p:txBody>
          <a:bodyPr/>
          <a:lstStyle/>
          <a:p>
            <a:r>
              <a:rPr lang="en-US" altLang="zh-CN" sz="3600" dirty="0">
                <a:ea typeface="宋体" charset="-122"/>
              </a:rPr>
              <a:t>Floating Point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Tiny Floating Point Example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2755900"/>
            <a:ext cx="8382000" cy="4076700"/>
          </a:xfrm>
          <a:ln/>
        </p:spPr>
        <p:txBody>
          <a:bodyPr/>
          <a:lstStyle/>
          <a:p>
            <a:r>
              <a:rPr lang="en-US" dirty="0"/>
              <a:t>8-bit Floating Point Representation</a:t>
            </a:r>
          </a:p>
          <a:p>
            <a:pPr marL="552450" lvl="1"/>
            <a:r>
              <a:rPr lang="zh-CN" altLang="en-US" dirty="0"/>
              <a:t>符号为</a:t>
            </a:r>
            <a:r>
              <a:rPr lang="en-US" altLang="zh-CN" dirty="0"/>
              <a:t>S</a:t>
            </a:r>
            <a:r>
              <a:rPr lang="zh-CN" altLang="en-US" dirty="0"/>
              <a:t>是最左边的</a:t>
            </a:r>
            <a:r>
              <a:rPr lang="en-US" altLang="zh-CN" dirty="0"/>
              <a:t>1</a:t>
            </a:r>
            <a:r>
              <a:rPr lang="zh-CN" altLang="en-US" dirty="0"/>
              <a:t>位</a:t>
            </a:r>
            <a:endParaRPr lang="en-US" dirty="0"/>
          </a:p>
          <a:p>
            <a:pPr marL="552450" lvl="1"/>
            <a:r>
              <a:rPr lang="zh-CN" altLang="en-US" dirty="0"/>
              <a:t>下面</a:t>
            </a:r>
            <a:r>
              <a:rPr lang="en-US" altLang="zh-CN" dirty="0"/>
              <a:t>4</a:t>
            </a:r>
            <a:r>
              <a:rPr lang="zh-CN" altLang="en-US" dirty="0"/>
              <a:t>位是阶码，偏置</a:t>
            </a:r>
            <a:r>
              <a:rPr lang="en-US" altLang="zh-CN" dirty="0"/>
              <a:t>bias=2</a:t>
            </a:r>
            <a:r>
              <a:rPr lang="en-US" altLang="zh-CN" baseline="30000" dirty="0"/>
              <a:t>3</a:t>
            </a:r>
            <a:r>
              <a:rPr lang="en-US" altLang="zh-CN" dirty="0"/>
              <a:t>-1=7</a:t>
            </a:r>
            <a:endParaRPr lang="en-US" dirty="0"/>
          </a:p>
          <a:p>
            <a:pPr marL="552450" lvl="1"/>
            <a:r>
              <a:rPr lang="zh-CN" altLang="en-US" dirty="0"/>
              <a:t>最后三位是尾数</a:t>
            </a:r>
            <a:endParaRPr lang="en-US" dirty="0"/>
          </a:p>
          <a:p>
            <a:endParaRPr lang="en-US" dirty="0"/>
          </a:p>
          <a:p>
            <a:r>
              <a:rPr lang="zh-CN" altLang="en-US" dirty="0"/>
              <a:t>其他规则采用</a:t>
            </a:r>
            <a:r>
              <a:rPr lang="en-US" altLang="zh-CN" dirty="0"/>
              <a:t>IEEE</a:t>
            </a:r>
            <a:r>
              <a:rPr lang="zh-CN" altLang="en-US" dirty="0"/>
              <a:t> </a:t>
            </a:r>
            <a:r>
              <a:rPr lang="en-US" altLang="zh-CN" dirty="0"/>
              <a:t>754</a:t>
            </a:r>
            <a:r>
              <a:rPr lang="zh-CN" altLang="en-US" dirty="0"/>
              <a:t>标准</a:t>
            </a:r>
            <a:endParaRPr lang="en-US" dirty="0"/>
          </a:p>
          <a:p>
            <a:pPr marL="552450" lvl="1"/>
            <a:r>
              <a:rPr lang="zh-CN" altLang="en-US" dirty="0"/>
              <a:t>规格化、非规划化</a:t>
            </a:r>
            <a:endParaRPr lang="en-US" altLang="zh-CN" dirty="0"/>
          </a:p>
          <a:p>
            <a:pPr marL="552450" lvl="1"/>
            <a:r>
              <a:rPr lang="en-US" altLang="zh-CN" dirty="0"/>
              <a:t>0, </a:t>
            </a:r>
            <a:r>
              <a:rPr lang="en-US" altLang="zh-CN" dirty="0" err="1"/>
              <a:t>NaN</a:t>
            </a:r>
            <a:r>
              <a:rPr lang="en-US" altLang="zh-CN" dirty="0"/>
              <a:t>, </a:t>
            </a:r>
            <a:r>
              <a:rPr lang="zh-CN" altLang="en-US" dirty="0"/>
              <a:t>无穷大的表示</a:t>
            </a:r>
            <a:endParaRPr lang="en-US" dirty="0"/>
          </a:p>
        </p:txBody>
      </p:sp>
      <p:graphicFrame>
        <p:nvGraphicFramePr>
          <p:cNvPr id="27653" name="Group 5"/>
          <p:cNvGraphicFramePr>
            <a:graphicFrameLocks noGrp="1"/>
          </p:cNvGraphicFramePr>
          <p:nvPr/>
        </p:nvGraphicFramePr>
        <p:xfrm>
          <a:off x="1955800" y="15748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40426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/>
          </p:cNvSpPr>
          <p:nvPr/>
        </p:nvSpPr>
        <p:spPr bwMode="auto">
          <a:xfrm>
            <a:off x="0" y="6019800"/>
            <a:ext cx="8928100" cy="381000"/>
          </a:xfrm>
          <a:prstGeom prst="rect">
            <a:avLst/>
          </a:prstGeom>
          <a:solidFill>
            <a:srgbClr val="EFBFBF"/>
          </a:solidFill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676" name="Rectangle 4"/>
          <p:cNvSpPr>
            <a:spLocks/>
          </p:cNvSpPr>
          <p:nvPr/>
        </p:nvSpPr>
        <p:spPr bwMode="auto">
          <a:xfrm>
            <a:off x="76200" y="3124200"/>
            <a:ext cx="8928100" cy="2895600"/>
          </a:xfrm>
          <a:prstGeom prst="rect">
            <a:avLst/>
          </a:prstGeom>
          <a:solidFill>
            <a:srgbClr val="F6F5BD"/>
          </a:solidFill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677" name="Rectangle 5"/>
          <p:cNvSpPr>
            <a:spLocks/>
          </p:cNvSpPr>
          <p:nvPr/>
        </p:nvSpPr>
        <p:spPr bwMode="auto">
          <a:xfrm>
            <a:off x="1524000" y="1066800"/>
            <a:ext cx="4648200" cy="5562600"/>
          </a:xfrm>
          <a:prstGeom prst="rect">
            <a:avLst/>
          </a:prstGeom>
          <a:noFill/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exp  </a:t>
            </a:r>
            <a:r>
              <a:rPr lang="en-US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frac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E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ea typeface="Calibri Bold" charset="0"/>
                <a:cs typeface="Courier New" pitchFamily="49" charset="0"/>
                <a:sym typeface="Calibri Bold" charset="0"/>
              </a:rPr>
              <a:t>Value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spcBef>
                <a:spcPts val="1200"/>
              </a:spcBef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000	-6	0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001	-6	1/8*1/64 = 1/512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010	-6	2/8*1/64 = 2/512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…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110	-6	6/8*1/64 = 6/512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111	-6	7/8*1/64 = 7/512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0001 000	-6	8/8*1/64 = 8/512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0001 001  	-6	9/8*1/64 = 9/512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…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0110 110	-1	14/8*1/2 = 14/16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0110 111	-1	15/8*1/2 = 15/16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0111 000	0	8/8*1    = 1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0111 001	0	9/8*1    = 9/8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0111 010	0	10/8*1   = 10/8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…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1110 110	7	14/8*128 = 224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1110 111	7	15/8*128 = 240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1111 000	n/a	</a:t>
            </a:r>
            <a:r>
              <a:rPr lang="en-US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inf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title"/>
          </p:nvPr>
        </p:nvSpPr>
        <p:spPr>
          <a:xfrm>
            <a:off x="349250" y="12386"/>
            <a:ext cx="8382000" cy="927100"/>
          </a:xfrm>
          <a:ln/>
        </p:spPr>
        <p:txBody>
          <a:bodyPr/>
          <a:lstStyle/>
          <a:p>
            <a:pPr marL="119063" indent="-119063"/>
            <a:r>
              <a:rPr lang="en-US"/>
              <a:t>Dynamic Range (Positive Only)</a:t>
            </a:r>
          </a:p>
        </p:txBody>
      </p:sp>
      <p:sp>
        <p:nvSpPr>
          <p:cNvPr id="28680" name="Rectangle 8"/>
          <p:cNvSpPr>
            <a:spLocks/>
          </p:cNvSpPr>
          <p:nvPr/>
        </p:nvSpPr>
        <p:spPr bwMode="auto">
          <a:xfrm>
            <a:off x="6858000" y="1743075"/>
            <a:ext cx="1514838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closest to zero</a:t>
            </a:r>
          </a:p>
        </p:txBody>
      </p:sp>
      <p:sp>
        <p:nvSpPr>
          <p:cNvPr id="28681" name="Rectangle 9"/>
          <p:cNvSpPr>
            <a:spLocks/>
          </p:cNvSpPr>
          <p:nvPr/>
        </p:nvSpPr>
        <p:spPr bwMode="auto">
          <a:xfrm>
            <a:off x="6858000" y="2819400"/>
            <a:ext cx="1559722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largest denorm</a:t>
            </a:r>
          </a:p>
        </p:txBody>
      </p:sp>
      <p:sp>
        <p:nvSpPr>
          <p:cNvPr id="28682" name="Rectangle 10"/>
          <p:cNvSpPr>
            <a:spLocks/>
          </p:cNvSpPr>
          <p:nvPr/>
        </p:nvSpPr>
        <p:spPr bwMode="auto">
          <a:xfrm>
            <a:off x="6858000" y="3124200"/>
            <a:ext cx="1469954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 dirty="0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smallest norm</a:t>
            </a:r>
          </a:p>
        </p:txBody>
      </p:sp>
      <p:sp>
        <p:nvSpPr>
          <p:cNvPr id="28683" name="Rectangle 11"/>
          <p:cNvSpPr>
            <a:spLocks/>
          </p:cNvSpPr>
          <p:nvPr/>
        </p:nvSpPr>
        <p:spPr bwMode="auto">
          <a:xfrm>
            <a:off x="6858000" y="4114800"/>
            <a:ext cx="1846659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closest to 1 below</a:t>
            </a:r>
          </a:p>
        </p:txBody>
      </p:sp>
      <p:sp>
        <p:nvSpPr>
          <p:cNvPr id="28684" name="Rectangle 12"/>
          <p:cNvSpPr>
            <a:spLocks/>
          </p:cNvSpPr>
          <p:nvPr/>
        </p:nvSpPr>
        <p:spPr bwMode="auto">
          <a:xfrm>
            <a:off x="6858000" y="4706035"/>
            <a:ext cx="1856277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closest to 1 above</a:t>
            </a:r>
          </a:p>
        </p:txBody>
      </p:sp>
      <p:sp>
        <p:nvSpPr>
          <p:cNvPr id="28685" name="Rectangle 13"/>
          <p:cNvSpPr>
            <a:spLocks/>
          </p:cNvSpPr>
          <p:nvPr/>
        </p:nvSpPr>
        <p:spPr bwMode="auto">
          <a:xfrm>
            <a:off x="6858000" y="5715000"/>
            <a:ext cx="1320874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largest norm</a:t>
            </a:r>
          </a:p>
        </p:txBody>
      </p:sp>
      <p:sp>
        <p:nvSpPr>
          <p:cNvPr id="28686" name="Rectangle 14"/>
          <p:cNvSpPr>
            <a:spLocks/>
          </p:cNvSpPr>
          <p:nvPr/>
        </p:nvSpPr>
        <p:spPr bwMode="auto">
          <a:xfrm>
            <a:off x="60325" y="1981200"/>
            <a:ext cx="1421864" cy="5693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Denormalized</a:t>
            </a:r>
            <a:endParaRPr lang="en-US" sz="1600" b="1">
              <a:solidFill>
                <a:schemeClr val="tx1"/>
              </a:solidFill>
              <a:latin typeface="+mn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numbers</a:t>
            </a:r>
          </a:p>
        </p:txBody>
      </p:sp>
      <p:sp>
        <p:nvSpPr>
          <p:cNvPr id="28687" name="Rectangle 15"/>
          <p:cNvSpPr>
            <a:spLocks/>
          </p:cNvSpPr>
          <p:nvPr/>
        </p:nvSpPr>
        <p:spPr bwMode="auto">
          <a:xfrm>
            <a:off x="73025" y="4343400"/>
            <a:ext cx="1183016" cy="5693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Normalized</a:t>
            </a:r>
            <a:endParaRPr lang="en-US" sz="1600" b="1">
              <a:solidFill>
                <a:schemeClr val="tx1"/>
              </a:solidFill>
              <a:latin typeface="+mn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numbers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77000" y="540603"/>
            <a:ext cx="2419463" cy="12003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dirty="0"/>
              <a:t>v = (–1)</a:t>
            </a:r>
            <a:r>
              <a:rPr lang="en-US" sz="2400" baseline="32000" dirty="0"/>
              <a:t>s</a:t>
            </a:r>
            <a:r>
              <a:rPr lang="en-US" sz="2400" dirty="0"/>
              <a:t>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sz="2400" dirty="0"/>
              <a:t> 2</a:t>
            </a:r>
            <a:r>
              <a:rPr lang="en-US" sz="2400" baseline="320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</a:p>
          <a:p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n: E = </a:t>
            </a:r>
            <a:r>
              <a:rPr lang="en-US" sz="2400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– Bias</a:t>
            </a:r>
          </a:p>
          <a:p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d: E</a:t>
            </a:r>
            <a:r>
              <a:rPr lang="en-US" sz="2400" dirty="0"/>
              <a:t> =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1</a:t>
            </a:r>
            <a:r>
              <a:rPr lang="en-US" sz="2400" dirty="0"/>
              <a:t> –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endParaRPr lang="en-US" sz="2400" dirty="0"/>
          </a:p>
        </p:txBody>
      </p:sp>
      <p:sp>
        <p:nvSpPr>
          <p:cNvPr id="2" name="矩形 1"/>
          <p:cNvSpPr/>
          <p:nvPr/>
        </p:nvSpPr>
        <p:spPr>
          <a:xfrm>
            <a:off x="7013693" y="2002477"/>
            <a:ext cx="1620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8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2</a:t>
            </a:r>
            <a:r>
              <a:rPr lang="en-US" altLang="zh-CN" sz="1800" baseline="30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-m</a:t>
            </a:r>
            <a:r>
              <a:rPr lang="en-US" altLang="zh-CN" sz="18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*2</a:t>
            </a:r>
            <a:r>
              <a:rPr lang="en-US" altLang="zh-CN" sz="1800" baseline="30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2-2^(k-1)</a:t>
            </a:r>
            <a:endParaRPr lang="zh-CN" altLang="en-US" sz="1800" baseline="30000" dirty="0">
              <a:solidFill>
                <a:srgbClr val="7030A0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2438400" y="838200"/>
            <a:ext cx="51328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6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</a:t>
            </a:r>
            <a:r>
              <a:rPr lang="zh-CN" altLang="en-US" sz="16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位</a:t>
            </a:r>
            <a:endParaRPr lang="zh-CN" altLang="en-US" sz="1600" dirty="0">
              <a:solidFill>
                <a:srgbClr val="7030A0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772718" y="845808"/>
            <a:ext cx="51328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6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k</a:t>
            </a:r>
            <a:r>
              <a:rPr lang="zh-CN" altLang="en-US" sz="16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位</a:t>
            </a:r>
            <a:endParaRPr lang="zh-CN" altLang="en-US" sz="1600" dirty="0">
              <a:solidFill>
                <a:srgbClr val="7030A0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6971610" y="2526268"/>
            <a:ext cx="21723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8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(1-2</a:t>
            </a:r>
            <a:r>
              <a:rPr lang="en-US" altLang="zh-CN" sz="1800" baseline="30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-m</a:t>
            </a:r>
            <a:r>
              <a:rPr lang="en-US" altLang="zh-CN" sz="18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)*2</a:t>
            </a:r>
            <a:r>
              <a:rPr lang="en-US" altLang="zh-CN" sz="1800" baseline="30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2-2^(k-1)</a:t>
            </a:r>
            <a:endParaRPr lang="zh-CN" altLang="en-US" sz="1800" baseline="30000" dirty="0">
              <a:solidFill>
                <a:srgbClr val="7030A0"/>
              </a:solidFill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6914942" y="3396734"/>
            <a:ext cx="14350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8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1*2</a:t>
            </a:r>
            <a:r>
              <a:rPr lang="en-US" altLang="zh-CN" sz="1800" baseline="30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2-2^(k-1)</a:t>
            </a:r>
            <a:endParaRPr lang="zh-CN" altLang="en-US" sz="1800" baseline="30000" dirty="0">
              <a:solidFill>
                <a:srgbClr val="7030A0"/>
              </a:solidFill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6943403" y="5454134"/>
            <a:ext cx="21723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8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(2-2</a:t>
            </a:r>
            <a:r>
              <a:rPr lang="en-US" altLang="zh-CN" sz="1800" baseline="30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-m</a:t>
            </a:r>
            <a:r>
              <a:rPr lang="en-US" altLang="zh-CN" sz="18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)*2</a:t>
            </a:r>
            <a:r>
              <a:rPr lang="en-US" altLang="zh-CN" sz="1800" baseline="30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2^(k-1)-1</a:t>
            </a:r>
            <a:endParaRPr lang="zh-CN" altLang="en-US" sz="1800" baseline="30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3989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730" name="Object 1024"/>
          <p:cNvGraphicFramePr>
            <a:graphicFrameLocks noChangeAspect="1"/>
          </p:cNvGraphicFramePr>
          <p:nvPr/>
        </p:nvGraphicFramePr>
        <p:xfrm>
          <a:off x="381000" y="4419600"/>
          <a:ext cx="8326438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7848600" imgH="952500" progId="Excel.Sheet.8">
                  <p:embed/>
                </p:oleObj>
              </mc:Choice>
              <mc:Fallback>
                <p:oleObj name="Worksheet" r:id="rId2" imgW="7848600" imgH="95250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419600"/>
                        <a:ext cx="8326438" cy="109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Distribution of Values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sz="2400" dirty="0"/>
              <a:t>6-bit IEEE-like format</a:t>
            </a:r>
          </a:p>
          <a:p>
            <a:pPr marL="552450" lvl="1"/>
            <a:r>
              <a:rPr lang="en-US" sz="2000" dirty="0"/>
              <a:t>e = 3 exponent bits</a:t>
            </a:r>
          </a:p>
          <a:p>
            <a:pPr marL="552450" lvl="1"/>
            <a:r>
              <a:rPr lang="en-US" sz="2000" dirty="0"/>
              <a:t>f = 2 fraction bits</a:t>
            </a:r>
          </a:p>
          <a:p>
            <a:pPr marL="552450" lvl="1"/>
            <a:r>
              <a:rPr lang="en-US" sz="2000" dirty="0"/>
              <a:t>Bias is 2</a:t>
            </a:r>
            <a:r>
              <a:rPr lang="en-US" sz="2000" baseline="30000" dirty="0"/>
              <a:t>3-1</a:t>
            </a:r>
            <a:r>
              <a:rPr lang="en-US" sz="2000" dirty="0"/>
              <a:t>-1 = 3</a:t>
            </a:r>
          </a:p>
          <a:p>
            <a:pPr marL="552450" lvl="1"/>
            <a:endParaRPr lang="en-US" sz="2000" dirty="0"/>
          </a:p>
          <a:p>
            <a:r>
              <a:rPr lang="en-US" sz="2400" dirty="0"/>
              <a:t>Notice how the distribution gets denser toward zero. </a:t>
            </a:r>
          </a:p>
        </p:txBody>
      </p:sp>
      <p:sp>
        <p:nvSpPr>
          <p:cNvPr id="29703" name="Rectangle 7"/>
          <p:cNvSpPr>
            <a:spLocks/>
          </p:cNvSpPr>
          <p:nvPr/>
        </p:nvSpPr>
        <p:spPr bwMode="auto">
          <a:xfrm>
            <a:off x="5486400" y="3810000"/>
            <a:ext cx="1082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8 values</a:t>
            </a:r>
          </a:p>
        </p:txBody>
      </p:sp>
      <p:graphicFrame>
        <p:nvGraphicFramePr>
          <p:cNvPr id="29705" name="Group 9"/>
          <p:cNvGraphicFramePr>
            <a:graphicFrameLocks noGrp="1"/>
          </p:cNvGraphicFramePr>
          <p:nvPr/>
        </p:nvGraphicFramePr>
        <p:xfrm>
          <a:off x="4191000" y="2032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2-bits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36" name="Straight Arrow Connector 35"/>
          <p:cNvCxnSpPr>
            <a:stCxn id="29703" idx="1"/>
          </p:cNvCxnSpPr>
          <p:nvPr/>
        </p:nvCxnSpPr>
        <p:spPr bwMode="auto">
          <a:xfrm rot="10800000" flipV="1">
            <a:off x="4572000" y="3994666"/>
            <a:ext cx="914400" cy="42493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0459120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Distribution of Values (close-up view)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sz="2400" dirty="0"/>
              <a:t>6-bit IEEE-like format</a:t>
            </a:r>
          </a:p>
          <a:p>
            <a:pPr marL="552450" lvl="1"/>
            <a:r>
              <a:rPr lang="en-US" sz="2000" dirty="0"/>
              <a:t>e = 3 exponent bits</a:t>
            </a:r>
          </a:p>
          <a:p>
            <a:pPr marL="552450" lvl="1"/>
            <a:r>
              <a:rPr lang="en-US" sz="2000" dirty="0"/>
              <a:t>f = 2 fraction bits</a:t>
            </a:r>
          </a:p>
          <a:p>
            <a:pPr marL="552450" lvl="1"/>
            <a:r>
              <a:rPr lang="en-US" sz="2000" dirty="0"/>
              <a:t>Bias is 3</a:t>
            </a:r>
          </a:p>
        </p:txBody>
      </p:sp>
      <p:graphicFrame>
        <p:nvGraphicFramePr>
          <p:cNvPr id="30726" name="Group 6"/>
          <p:cNvGraphicFramePr>
            <a:graphicFrameLocks noGrp="1"/>
          </p:cNvGraphicFramePr>
          <p:nvPr/>
        </p:nvGraphicFramePr>
        <p:xfrm>
          <a:off x="4191000" y="2032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2-bits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0751" name="Object 1024"/>
          <p:cNvGraphicFramePr>
            <a:graphicFrameLocks noChangeAspect="1"/>
          </p:cNvGraphicFramePr>
          <p:nvPr/>
        </p:nvGraphicFramePr>
        <p:xfrm>
          <a:off x="404813" y="3924300"/>
          <a:ext cx="8335962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7848600" imgH="965200" progId="Excel.Sheet.8">
                  <p:embed/>
                </p:oleObj>
              </mc:Choice>
              <mc:Fallback>
                <p:oleObj name="Worksheet" r:id="rId2" imgW="7848600" imgH="96520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3" y="3924300"/>
                        <a:ext cx="8335962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50803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Special Properties of </a:t>
            </a:r>
            <a:r>
              <a:rPr lang="en-US"/>
              <a:t>the IEEE Encoding</a:t>
            </a:r>
            <a:endParaRPr lang="en-US" dirty="0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zh-CN" altLang="en-US" sz="2400" dirty="0"/>
              <a:t>浮点数</a:t>
            </a:r>
            <a:r>
              <a:rPr lang="en-US" altLang="zh-CN" sz="2400" dirty="0"/>
              <a:t>0</a:t>
            </a:r>
            <a:r>
              <a:rPr lang="zh-CN" altLang="en-US" sz="2400" dirty="0"/>
              <a:t>和整型</a:t>
            </a:r>
            <a:r>
              <a:rPr lang="en-US" altLang="zh-CN" sz="2400" dirty="0"/>
              <a:t>0</a:t>
            </a:r>
            <a:r>
              <a:rPr lang="zh-CN" altLang="en-US" sz="2400" dirty="0"/>
              <a:t>在二进制形式上一样</a:t>
            </a:r>
            <a:endParaRPr lang="en-US" altLang="zh-CN" sz="2400" dirty="0"/>
          </a:p>
          <a:p>
            <a:pPr lvl="1"/>
            <a:r>
              <a:rPr lang="zh-CN" altLang="en-US" sz="2000" dirty="0"/>
              <a:t>所有</a:t>
            </a:r>
            <a:r>
              <a:rPr lang="en-US" altLang="zh-CN" sz="2000" dirty="0"/>
              <a:t>bits</a:t>
            </a:r>
            <a:r>
              <a:rPr lang="zh-CN" altLang="en-US" sz="2000" dirty="0"/>
              <a:t>都是</a:t>
            </a:r>
            <a:r>
              <a:rPr lang="en-US" altLang="zh-CN" sz="2000" dirty="0"/>
              <a:t>0</a:t>
            </a:r>
            <a:r>
              <a:rPr lang="zh-CN" altLang="en-US" sz="2000" dirty="0"/>
              <a:t>（</a:t>
            </a:r>
            <a:r>
              <a:rPr lang="en-US" altLang="zh-CN" sz="2000" dirty="0"/>
              <a:t>+0</a:t>
            </a:r>
            <a:r>
              <a:rPr lang="zh-CN" altLang="en-US" sz="2000" dirty="0"/>
              <a:t>）</a:t>
            </a:r>
            <a:endParaRPr lang="en-US" sz="2000" dirty="0"/>
          </a:p>
          <a:p>
            <a:endParaRPr lang="en-US" sz="2400" dirty="0"/>
          </a:p>
          <a:p>
            <a:r>
              <a:rPr lang="zh-CN" altLang="en-US" sz="2400" dirty="0"/>
              <a:t>几乎总可以使用</a:t>
            </a:r>
            <a:r>
              <a:rPr lang="en-US" altLang="zh-CN" sz="2400" dirty="0"/>
              <a:t>unsigned integer</a:t>
            </a:r>
            <a:r>
              <a:rPr lang="zh-CN" altLang="en-US" sz="2400" dirty="0"/>
              <a:t>的比较大小方式</a:t>
            </a:r>
            <a:endParaRPr lang="en-US" sz="2400" dirty="0"/>
          </a:p>
          <a:p>
            <a:pPr marL="552450" lvl="1"/>
            <a:r>
              <a:rPr lang="zh-CN" altLang="en-US" sz="2000" dirty="0"/>
              <a:t>必须首先比较符号位</a:t>
            </a:r>
            <a:endParaRPr lang="en-US" altLang="zh-CN" sz="2000" dirty="0"/>
          </a:p>
          <a:p>
            <a:pPr marL="552450" lvl="1"/>
            <a:r>
              <a:rPr lang="zh-CN" altLang="en-US" sz="2000" dirty="0"/>
              <a:t>必须考虑</a:t>
            </a:r>
            <a:r>
              <a:rPr lang="en-US" altLang="zh-CN" sz="2000" dirty="0"/>
              <a:t>-0</a:t>
            </a:r>
            <a:r>
              <a:rPr lang="zh-CN" altLang="en-US" sz="2000" dirty="0"/>
              <a:t> </a:t>
            </a:r>
            <a:r>
              <a:rPr lang="en-US" altLang="zh-CN" sz="2000" dirty="0"/>
              <a:t>=</a:t>
            </a:r>
            <a:r>
              <a:rPr lang="zh-CN" altLang="en-US" sz="2000" dirty="0"/>
              <a:t> </a:t>
            </a:r>
            <a:r>
              <a:rPr lang="en-US" altLang="zh-CN" sz="2000" dirty="0"/>
              <a:t>0</a:t>
            </a:r>
            <a:endParaRPr lang="en-US" sz="2000" dirty="0"/>
          </a:p>
          <a:p>
            <a:pPr marL="552450" lvl="1"/>
            <a:r>
              <a:rPr lang="en-US" altLang="zh-CN" sz="2000" dirty="0" err="1"/>
              <a:t>NaNs</a:t>
            </a:r>
            <a:r>
              <a:rPr lang="zh-CN" altLang="en-US" sz="2000" dirty="0"/>
              <a:t>的问题</a:t>
            </a:r>
            <a:endParaRPr lang="en-US" altLang="zh-CN" sz="2000" dirty="0"/>
          </a:p>
          <a:p>
            <a:pPr marL="952500" lvl="2"/>
            <a:r>
              <a:rPr lang="zh-CN" altLang="en-US" sz="1600" dirty="0"/>
              <a:t>比任何其他值都大</a:t>
            </a:r>
            <a:endParaRPr lang="en-US" altLang="zh-CN" sz="1600" dirty="0"/>
          </a:p>
          <a:p>
            <a:pPr marL="952500" lvl="2"/>
            <a:r>
              <a:rPr lang="en-US" altLang="zh-CN" sz="1600" dirty="0" err="1"/>
              <a:t>NaNs</a:t>
            </a:r>
            <a:r>
              <a:rPr lang="zh-CN" altLang="en-US" sz="1600" dirty="0"/>
              <a:t>有多个值</a:t>
            </a:r>
            <a:endParaRPr lang="en-US" altLang="zh-CN" sz="1600" dirty="0"/>
          </a:p>
          <a:p>
            <a:pPr marL="552450" lvl="1"/>
            <a:r>
              <a:rPr lang="zh-CN" altLang="en-US" dirty="0"/>
              <a:t>其他情况</a:t>
            </a:r>
            <a:r>
              <a:rPr lang="en-US" altLang="zh-CN" dirty="0"/>
              <a:t>OK</a:t>
            </a:r>
          </a:p>
          <a:p>
            <a:pPr marL="952500" lvl="2"/>
            <a:r>
              <a:rPr lang="zh-CN" altLang="en-US" dirty="0"/>
              <a:t>非规格化</a:t>
            </a:r>
            <a:r>
              <a:rPr lang="en-US" altLang="zh-CN" dirty="0"/>
              <a:t>&lt; </a:t>
            </a:r>
            <a:r>
              <a:rPr lang="zh-CN" altLang="en-US" dirty="0"/>
              <a:t>规格化</a:t>
            </a:r>
            <a:endParaRPr lang="en-US" altLang="zh-CN" dirty="0"/>
          </a:p>
          <a:p>
            <a:pPr marL="952500" lvl="2"/>
            <a:r>
              <a:rPr lang="zh-CN" altLang="en-US" dirty="0"/>
              <a:t>规格化</a:t>
            </a:r>
            <a:r>
              <a:rPr lang="en-US" altLang="zh-CN" dirty="0"/>
              <a:t> &lt; </a:t>
            </a:r>
            <a:r>
              <a:rPr lang="zh-CN" altLang="en-US" dirty="0"/>
              <a:t>无穷大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763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Creating Floating Point Number</a:t>
            </a: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828800" algn="l"/>
              </a:tabLst>
            </a:pPr>
            <a:r>
              <a:rPr lang="en-US" sz="2400" dirty="0"/>
              <a:t>Steps</a:t>
            </a:r>
          </a:p>
          <a:p>
            <a:pPr marL="552450" lvl="1">
              <a:tabLst>
                <a:tab pos="1828800" algn="l"/>
              </a:tabLst>
            </a:pPr>
            <a:r>
              <a:rPr lang="zh-CN" altLang="en-US" sz="2000" dirty="0"/>
              <a:t>规格化，首位为</a:t>
            </a:r>
            <a:r>
              <a:rPr lang="en-US" sz="2000" dirty="0"/>
              <a:t> 1</a:t>
            </a:r>
          </a:p>
          <a:p>
            <a:pPr marL="552450" lvl="1">
              <a:tabLst>
                <a:tab pos="1828800" algn="l"/>
              </a:tabLst>
            </a:pPr>
            <a:r>
              <a:rPr lang="zh-CN" altLang="en-US" sz="2000" dirty="0"/>
              <a:t>尾数部分进行</a:t>
            </a:r>
            <a:r>
              <a:rPr lang="en-US" altLang="zh-CN" sz="2000" dirty="0"/>
              <a:t>round</a:t>
            </a:r>
            <a:endParaRPr lang="en-US" sz="2000" dirty="0"/>
          </a:p>
          <a:p>
            <a:pPr marL="552450" lvl="1">
              <a:tabLst>
                <a:tab pos="1828800" algn="l"/>
              </a:tabLst>
            </a:pPr>
            <a:r>
              <a:rPr lang="zh-CN" altLang="en-US" sz="2000" dirty="0"/>
              <a:t>后规格化</a:t>
            </a:r>
            <a:r>
              <a:rPr lang="en-US" altLang="zh-CN" sz="2000" dirty="0"/>
              <a:t>(</a:t>
            </a:r>
            <a:r>
              <a:rPr lang="en-US" sz="2000" dirty="0" err="1"/>
              <a:t>Postnormalize</a:t>
            </a:r>
            <a:r>
              <a:rPr lang="en-US" sz="2000" dirty="0"/>
              <a:t>)</a:t>
            </a:r>
            <a:r>
              <a:rPr lang="zh-CN" altLang="en-US" sz="2000" dirty="0"/>
              <a:t>处理</a:t>
            </a:r>
            <a:r>
              <a:rPr lang="en-US" altLang="zh-CN" sz="2000" dirty="0"/>
              <a:t>round</a:t>
            </a:r>
            <a:r>
              <a:rPr lang="zh-CN" altLang="en-US" sz="2000" dirty="0"/>
              <a:t>带来的问题</a:t>
            </a:r>
            <a:endParaRPr lang="en-US" sz="2000" dirty="0"/>
          </a:p>
          <a:p>
            <a:pPr>
              <a:tabLst>
                <a:tab pos="1828800" algn="l"/>
              </a:tabLst>
            </a:pPr>
            <a:endParaRPr lang="en-US" sz="2400" dirty="0"/>
          </a:p>
          <a:p>
            <a:pPr>
              <a:tabLst>
                <a:tab pos="1828800" algn="l"/>
              </a:tabLst>
            </a:pPr>
            <a:r>
              <a:rPr lang="en-US" sz="2400" dirty="0"/>
              <a:t>Case Study</a:t>
            </a:r>
          </a:p>
          <a:p>
            <a:pPr marL="552450" lvl="1">
              <a:tabLst>
                <a:tab pos="1828800" algn="l"/>
              </a:tabLst>
            </a:pPr>
            <a:r>
              <a:rPr lang="en-US" sz="2000" dirty="0"/>
              <a:t>Convert 8-bit unsigned numbers to tiny floating point format</a:t>
            </a: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2000" dirty="0"/>
              <a:t>Example Numbers</a:t>
            </a: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600" b="1" dirty="0">
                <a:latin typeface="Courier New"/>
                <a:ea typeface="Monaco" charset="0"/>
                <a:cs typeface="Courier New"/>
                <a:sym typeface="Monaco" charset="0"/>
              </a:rPr>
              <a:t>128</a:t>
            </a:r>
            <a:r>
              <a:rPr lang="en-US" sz="16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600" b="1" dirty="0">
                <a:latin typeface="Courier New"/>
                <a:ea typeface="Monaco" charset="0"/>
                <a:cs typeface="Courier New"/>
                <a:sym typeface="Monaco" charset="0"/>
              </a:rPr>
              <a:t>10000000</a:t>
            </a:r>
            <a:endParaRPr lang="en-US" sz="1600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600" b="1" dirty="0">
                <a:latin typeface="Courier New"/>
                <a:ea typeface="Monaco" charset="0"/>
                <a:cs typeface="Courier New"/>
                <a:sym typeface="Monaco" charset="0"/>
              </a:rPr>
              <a:t> 15</a:t>
            </a:r>
            <a:r>
              <a:rPr lang="en-US" sz="16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600" b="1" dirty="0">
                <a:latin typeface="Courier New"/>
                <a:ea typeface="Monaco" charset="0"/>
                <a:cs typeface="Courier New"/>
                <a:sym typeface="Monaco" charset="0"/>
              </a:rPr>
              <a:t>00001101</a:t>
            </a:r>
            <a:endParaRPr lang="en-US" sz="1600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600" b="1" dirty="0">
                <a:latin typeface="Courier New"/>
                <a:ea typeface="Monaco" charset="0"/>
                <a:cs typeface="Courier New"/>
                <a:sym typeface="Monaco" charset="0"/>
              </a:rPr>
              <a:t> 33</a:t>
            </a:r>
            <a:r>
              <a:rPr lang="en-US" sz="16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600" b="1" dirty="0">
                <a:latin typeface="Courier New"/>
                <a:ea typeface="Monaco" charset="0"/>
                <a:cs typeface="Courier New"/>
                <a:sym typeface="Monaco" charset="0"/>
              </a:rPr>
              <a:t>00010001</a:t>
            </a:r>
            <a:endParaRPr lang="en-US" sz="1600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600" b="1" dirty="0">
                <a:latin typeface="Courier New"/>
                <a:ea typeface="Monaco" charset="0"/>
                <a:cs typeface="Courier New"/>
                <a:sym typeface="Monaco" charset="0"/>
              </a:rPr>
              <a:t> 35</a:t>
            </a:r>
            <a:r>
              <a:rPr lang="en-US" sz="16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600" b="1" dirty="0">
                <a:latin typeface="Courier New"/>
                <a:ea typeface="Monaco" charset="0"/>
                <a:cs typeface="Courier New"/>
                <a:sym typeface="Monaco" charset="0"/>
              </a:rPr>
              <a:t>00010011</a:t>
            </a:r>
            <a:endParaRPr lang="en-US" sz="1600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600" b="1" dirty="0">
                <a:latin typeface="Courier New"/>
                <a:ea typeface="Monaco" charset="0"/>
                <a:cs typeface="Courier New"/>
                <a:sym typeface="Monaco" charset="0"/>
              </a:rPr>
              <a:t>138</a:t>
            </a:r>
            <a:r>
              <a:rPr lang="en-US" sz="16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600" b="1" dirty="0">
                <a:latin typeface="Courier New"/>
                <a:ea typeface="Monaco" charset="0"/>
                <a:cs typeface="Courier New"/>
                <a:sym typeface="Monaco" charset="0"/>
              </a:rPr>
              <a:t>10001010</a:t>
            </a:r>
            <a:endParaRPr lang="en-US" sz="1600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600" b="1" dirty="0">
                <a:latin typeface="Courier New"/>
                <a:ea typeface="Monaco" charset="0"/>
                <a:cs typeface="Courier New"/>
                <a:sym typeface="Monaco" charset="0"/>
              </a:rPr>
              <a:t> 63</a:t>
            </a:r>
            <a:r>
              <a:rPr lang="en-US" sz="16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600" b="1" dirty="0">
                <a:latin typeface="Courier New"/>
                <a:ea typeface="Monaco" charset="0"/>
                <a:cs typeface="Courier New"/>
                <a:sym typeface="Monaco" charset="0"/>
              </a:rPr>
              <a:t>00111111</a:t>
            </a:r>
            <a:endParaRPr lang="en-US" sz="1600" b="1" dirty="0">
              <a:latin typeface="Courier New"/>
              <a:cs typeface="Courier New"/>
              <a:sym typeface="Monaco" charset="0"/>
            </a:endParaRPr>
          </a:p>
        </p:txBody>
      </p:sp>
      <p:graphicFrame>
        <p:nvGraphicFramePr>
          <p:cNvPr id="49157" name="Group 5"/>
          <p:cNvGraphicFramePr>
            <a:graphicFrameLocks noGrp="1"/>
          </p:cNvGraphicFramePr>
          <p:nvPr/>
        </p:nvGraphicFramePr>
        <p:xfrm>
          <a:off x="4686300" y="14097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822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Normalize</a:t>
            </a: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774825" algn="l"/>
                <a:tab pos="3511550" algn="l"/>
                <a:tab pos="5340350" algn="l"/>
              </a:tabLst>
            </a:pPr>
            <a:r>
              <a:rPr lang="en-US" dirty="0"/>
              <a:t>Requirement</a:t>
            </a:r>
          </a:p>
          <a:p>
            <a:pPr marL="552450" lvl="1">
              <a:tabLst>
                <a:tab pos="1774825" algn="l"/>
                <a:tab pos="3511550" algn="l"/>
                <a:tab pos="5340350" algn="l"/>
              </a:tabLst>
            </a:pPr>
            <a:r>
              <a:rPr lang="en-US" dirty="0"/>
              <a:t>Set binary point so that numbers of form 1.xxxxx</a:t>
            </a:r>
          </a:p>
          <a:p>
            <a:pPr marL="552450" lvl="1">
              <a:tabLst>
                <a:tab pos="1774825" algn="l"/>
                <a:tab pos="3511550" algn="l"/>
                <a:tab pos="5340350" algn="l"/>
              </a:tabLst>
            </a:pPr>
            <a:r>
              <a:rPr lang="en-US" dirty="0"/>
              <a:t>Adjust all to have leading one</a:t>
            </a:r>
          </a:p>
          <a:p>
            <a:pPr marL="838200" lvl="2">
              <a:tabLst>
                <a:tab pos="1774825" algn="l"/>
                <a:tab pos="3511550" algn="l"/>
                <a:tab pos="5340350" algn="l"/>
              </a:tabLst>
            </a:pPr>
            <a:r>
              <a:rPr lang="en-US" dirty="0"/>
              <a:t>Decrement exponent as shift left</a:t>
            </a: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Value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Binary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Fraction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Exponent</a:t>
            </a:r>
            <a:endParaRPr lang="en-US" dirty="0"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128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10000000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1.0000000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7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 15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00001101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1.1010000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3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 17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00010001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1.0001000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4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 19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00010011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1.0011000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4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138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10001010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1.0001010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7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 63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00111111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1.1111100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5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</p:txBody>
      </p:sp>
      <p:graphicFrame>
        <p:nvGraphicFramePr>
          <p:cNvPr id="50181" name="Group 5"/>
          <p:cNvGraphicFramePr>
            <a:graphicFrameLocks noGrp="1"/>
          </p:cNvGraphicFramePr>
          <p:nvPr/>
        </p:nvGraphicFramePr>
        <p:xfrm>
          <a:off x="4267200" y="2286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frac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Monaco" charset="0"/>
                        <a:cs typeface="Calibri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2708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Rounding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1158" y="1600200"/>
            <a:ext cx="8382000" cy="3987800"/>
          </a:xfrm>
          <a:ln/>
        </p:spPr>
        <p:txBody>
          <a:bodyPr/>
          <a:lstStyle/>
          <a:p>
            <a:pPr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zh-CN" altLang="en-US" dirty="0"/>
              <a:t>向偶数舍入</a:t>
            </a:r>
            <a:endParaRPr lang="en-US" dirty="0"/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Value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Fraction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Rounded</a:t>
            </a:r>
            <a:endParaRPr lang="en-US" dirty="0"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128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1.000</a:t>
            </a:r>
            <a:r>
              <a:rPr lang="en-US" sz="1800" b="1" dirty="0">
                <a:solidFill>
                  <a:srgbClr val="980002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0000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1.000</a:t>
            </a:r>
            <a:endParaRPr lang="en-US" sz="1800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15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1.101</a:t>
            </a:r>
            <a:r>
              <a:rPr lang="en-US" sz="1800" b="1" dirty="0">
                <a:solidFill>
                  <a:srgbClr val="980002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0000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1.101</a:t>
            </a:r>
            <a:endParaRPr lang="en-US" sz="1800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17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1.000</a:t>
            </a:r>
            <a:r>
              <a:rPr lang="en-US" sz="1800" b="1" dirty="0">
                <a:solidFill>
                  <a:srgbClr val="980002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1000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1.000</a:t>
            </a:r>
            <a:endParaRPr lang="en-US" sz="1800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19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1.001</a:t>
            </a:r>
            <a:r>
              <a:rPr lang="en-US" sz="1800" b="1" dirty="0">
                <a:solidFill>
                  <a:srgbClr val="980002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1000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1.010</a:t>
            </a:r>
            <a:endParaRPr lang="en-US" sz="1800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138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1.000</a:t>
            </a:r>
            <a:r>
              <a:rPr lang="en-US" sz="1800" b="1" dirty="0">
                <a:solidFill>
                  <a:srgbClr val="980002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1010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1.001</a:t>
            </a:r>
            <a:endParaRPr lang="en-US" sz="1800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63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1.111</a:t>
            </a:r>
            <a:r>
              <a:rPr lang="en-US" sz="1800" b="1" dirty="0">
                <a:solidFill>
                  <a:srgbClr val="980002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1100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10.000</a:t>
            </a:r>
            <a:endParaRPr lang="en-US" sz="1800" b="1" dirty="0">
              <a:latin typeface="Courier New"/>
              <a:cs typeface="Courier New"/>
              <a:sym typeface="Monac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9037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Postnormalize</a:t>
            </a:r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/>
              <a:t>Issue</a:t>
            </a:r>
          </a:p>
          <a:p>
            <a:pPr marL="552450" lvl="1"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/>
              <a:t>Rounding </a:t>
            </a:r>
            <a:r>
              <a:rPr lang="zh-CN" altLang="en-US" dirty="0"/>
              <a:t>可能导致 </a:t>
            </a:r>
            <a:r>
              <a:rPr lang="en-US" dirty="0"/>
              <a:t>overflow</a:t>
            </a:r>
          </a:p>
          <a:p>
            <a:pPr marL="552450" lvl="1"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zh-CN" altLang="en-US" dirty="0"/>
              <a:t>可能需要右移</a:t>
            </a:r>
            <a:r>
              <a:rPr lang="en-US" altLang="zh-CN" dirty="0"/>
              <a:t>M</a:t>
            </a:r>
            <a:r>
              <a:rPr lang="zh-CN" altLang="en-US" dirty="0"/>
              <a:t>，增加</a:t>
            </a:r>
            <a:r>
              <a:rPr lang="en-US" altLang="zh-CN" dirty="0"/>
              <a:t>E</a:t>
            </a:r>
            <a:endParaRPr lang="en-US" dirty="0"/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Value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Rounded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Adjusted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Result</a:t>
            </a:r>
            <a:endParaRPr lang="en-US" dirty="0"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128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1.000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7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128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 15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1.101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3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15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 17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1.000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4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16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 19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1.010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4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20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138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1.001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7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134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 63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10.000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5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1.000/6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64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7971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8382000" cy="622300"/>
          </a:xfrm>
          <a:ln/>
        </p:spPr>
        <p:txBody>
          <a:bodyPr/>
          <a:lstStyle/>
          <a:p>
            <a:pPr marL="119063" indent="-119063"/>
            <a:r>
              <a:rPr lang="en-US"/>
              <a:t>Interesting Numbers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382000" cy="4876800"/>
          </a:xfrm>
          <a:ln/>
        </p:spPr>
        <p:txBody>
          <a:bodyPr/>
          <a:lstStyle/>
          <a:p>
            <a:pPr>
              <a:buNone/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i="1" dirty="0"/>
              <a:t>Description	exp	</a:t>
            </a:r>
            <a:r>
              <a:rPr lang="en-US" sz="2000" i="1" dirty="0" err="1"/>
              <a:t>frac</a:t>
            </a:r>
            <a:r>
              <a:rPr lang="en-US" sz="2000" i="1" dirty="0"/>
              <a:t>	Numeric Value</a:t>
            </a:r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Zero	00…00	00…00	0.0</a:t>
            </a:r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Smallest Pos. </a:t>
            </a:r>
            <a:r>
              <a:rPr lang="en-US" sz="2000" dirty="0" err="1"/>
              <a:t>Denorm</a:t>
            </a:r>
            <a:r>
              <a:rPr lang="en-US" sz="2000" dirty="0"/>
              <a:t>.	00…00	00…01	2</a:t>
            </a:r>
            <a:r>
              <a:rPr lang="en-US" sz="2000" baseline="32000" dirty="0"/>
              <a:t>– {23,52}</a:t>
            </a:r>
            <a:r>
              <a:rPr lang="en-US" sz="2000" dirty="0"/>
              <a:t> x 2</a:t>
            </a:r>
            <a:r>
              <a:rPr lang="en-US" sz="2000" baseline="32000" dirty="0"/>
              <a:t>– {126,1022}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Single ≈ 1.4 x 10</a:t>
            </a:r>
            <a:r>
              <a:rPr lang="en-US" sz="1800" baseline="32000" dirty="0"/>
              <a:t>–45</a:t>
            </a:r>
            <a:endParaRPr lang="en-US" sz="18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Double ≈ 4.9 x 10</a:t>
            </a:r>
            <a:r>
              <a:rPr lang="en-US" sz="1800" baseline="32000" dirty="0"/>
              <a:t>–324</a:t>
            </a:r>
            <a:endParaRPr lang="en-US" sz="1800" dirty="0"/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Largest </a:t>
            </a:r>
            <a:r>
              <a:rPr lang="en-US" sz="2000" dirty="0" err="1"/>
              <a:t>Denormalized</a:t>
            </a:r>
            <a:r>
              <a:rPr lang="en-US" sz="2000" dirty="0"/>
              <a:t>	00…00	11…11	(1.0 – ε) x 2</a:t>
            </a:r>
            <a:r>
              <a:rPr lang="en-US" sz="2000" baseline="32000" dirty="0"/>
              <a:t>– {126,1022}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Single ≈ 1.18 x 10</a:t>
            </a:r>
            <a:r>
              <a:rPr lang="en-US" sz="1800" baseline="32000" dirty="0"/>
              <a:t>–38</a:t>
            </a:r>
            <a:endParaRPr lang="en-US" sz="18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Double ≈ 2.2 x 10</a:t>
            </a:r>
            <a:r>
              <a:rPr lang="en-US" sz="1800" baseline="32000" dirty="0"/>
              <a:t>–308</a:t>
            </a:r>
            <a:endParaRPr lang="en-US" sz="1800" dirty="0"/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Smallest Pos. Normalized	00…01	00…00	1.0 x 2</a:t>
            </a:r>
            <a:r>
              <a:rPr lang="en-US" sz="2000" baseline="32000" dirty="0"/>
              <a:t>– {126,1022}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Just larger than largest </a:t>
            </a:r>
            <a:r>
              <a:rPr lang="en-US" sz="1800" dirty="0" err="1"/>
              <a:t>denormalized</a:t>
            </a:r>
            <a:endParaRPr lang="en-US" sz="1800" dirty="0"/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One	01…11	00…00	1.0</a:t>
            </a:r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 Largest Normalized	11…10	11…11	(2.0 – ε) x 2</a:t>
            </a:r>
            <a:r>
              <a:rPr lang="en-US" sz="2000" baseline="32000" dirty="0"/>
              <a:t>{127,1023}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Single ≈ 3.4 x 10</a:t>
            </a:r>
            <a:r>
              <a:rPr lang="en-US" sz="1800" baseline="32000" dirty="0"/>
              <a:t>38</a:t>
            </a:r>
            <a:endParaRPr lang="en-US" sz="18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Double ≈ 1.8 x 10</a:t>
            </a:r>
            <a:r>
              <a:rPr lang="en-US" sz="1800" baseline="32000" dirty="0"/>
              <a:t>308</a:t>
            </a:r>
          </a:p>
        </p:txBody>
      </p:sp>
      <p:sp>
        <p:nvSpPr>
          <p:cNvPr id="31749" name="Rectangle 5"/>
          <p:cNvSpPr>
            <a:spLocks/>
          </p:cNvSpPr>
          <p:nvPr/>
        </p:nvSpPr>
        <p:spPr bwMode="auto">
          <a:xfrm>
            <a:off x="5753100" y="414338"/>
            <a:ext cx="2819400" cy="4572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{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single,double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}</a:t>
            </a:r>
          </a:p>
        </p:txBody>
      </p:sp>
      <p:sp>
        <p:nvSpPr>
          <p:cNvPr id="2" name="矩形 1"/>
          <p:cNvSpPr/>
          <p:nvPr/>
        </p:nvSpPr>
        <p:spPr>
          <a:xfrm>
            <a:off x="3657600" y="6096000"/>
            <a:ext cx="31213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宇宙所有原子的数量</a:t>
            </a:r>
            <a:r>
              <a:rPr lang="en-US" altLang="zh-CN" dirty="0"/>
              <a:t>10</a:t>
            </a:r>
            <a:r>
              <a:rPr lang="en-US" altLang="zh-CN" baseline="30000" dirty="0"/>
              <a:t>80</a:t>
            </a:r>
            <a:endParaRPr lang="zh-CN" alt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1224898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1A097B-4BA1-E84D-B505-18F46CAA2270}" type="slidenum">
              <a:rPr lang="zh-CN" altLang="en-US" sz="1400">
                <a:latin typeface="Times New Roman" charset="0"/>
                <a:ea typeface="宋体" charset="-122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zh-CN" sz="1400">
              <a:latin typeface="Times New Roman" charset="0"/>
              <a:ea typeface="宋体" charset="-122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-122"/>
              </a:rPr>
              <a:t>Outline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Background: Fractional binary numbers</a:t>
            </a:r>
          </a:p>
          <a:p>
            <a:r>
              <a:rPr lang="en-US" altLang="zh-CN" dirty="0"/>
              <a:t>IEEE floating point standard: Definition</a:t>
            </a:r>
          </a:p>
          <a:p>
            <a:r>
              <a:rPr lang="en-US" altLang="zh-CN" dirty="0"/>
              <a:t>Example and properties</a:t>
            </a:r>
          </a:p>
          <a:p>
            <a:r>
              <a:rPr lang="en-US" altLang="zh-CN" dirty="0"/>
              <a:t>Rounding, addition, multiplication</a:t>
            </a:r>
          </a:p>
          <a:p>
            <a:r>
              <a:rPr lang="en-US" altLang="zh-CN" dirty="0"/>
              <a:t>Floating point in C</a:t>
            </a:r>
          </a:p>
          <a:p>
            <a:r>
              <a:rPr lang="en-US" altLang="zh-CN" dirty="0"/>
              <a:t>Summary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Today: Floating Point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>
                <a:solidFill>
                  <a:srgbClr val="B3B3B3"/>
                </a:solidFill>
              </a:rPr>
              <a:t>Background: Fractional binary numbers</a:t>
            </a:r>
          </a:p>
          <a:p>
            <a:r>
              <a:rPr lang="en-US">
                <a:solidFill>
                  <a:srgbClr val="B3B3B3"/>
                </a:solidFill>
              </a:rPr>
              <a:t>IEEE floating point standard: Definition</a:t>
            </a:r>
          </a:p>
          <a:p>
            <a:r>
              <a:rPr lang="en-US">
                <a:solidFill>
                  <a:srgbClr val="B3B3B3"/>
                </a:solidFill>
              </a:rPr>
              <a:t>Example and properties</a:t>
            </a:r>
          </a:p>
          <a:p>
            <a:r>
              <a:rPr lang="en-US"/>
              <a:t>Rounding, addition, multiplication</a:t>
            </a:r>
          </a:p>
          <a:p>
            <a:r>
              <a:rPr lang="en-US">
                <a:solidFill>
                  <a:srgbClr val="B3B3B3"/>
                </a:solidFill>
              </a:rPr>
              <a:t>Floating point in C</a:t>
            </a:r>
          </a:p>
          <a:p>
            <a:r>
              <a:rPr lang="en-US">
                <a:solidFill>
                  <a:srgbClr val="B3B3B3"/>
                </a:solidFill>
              </a:rPr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5943475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Operations: Basic Idea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 +</a:t>
            </a:r>
            <a:r>
              <a:rPr lang="en-US" baseline="-6000" dirty="0"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y = Round(x + y)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endParaRPr lang="en-US" dirty="0">
              <a:latin typeface="Courier New Bold" charset="0"/>
              <a:sym typeface="Courier New Bold" charset="0"/>
            </a:endParaRPr>
          </a:p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 </a:t>
            </a:r>
            <a:r>
              <a:rPr lang="en-US" dirty="0">
                <a:latin typeface="Courier New Bold" charset="0"/>
                <a:cs typeface="Courier New Bold" charset="0"/>
                <a:sym typeface="Symbol"/>
              </a:rPr>
              <a:t></a:t>
            </a:r>
            <a:r>
              <a:rPr lang="en-US" baseline="-6000" dirty="0"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y = Round(x </a:t>
            </a:r>
            <a:r>
              <a:rPr lang="en-US" dirty="0">
                <a:latin typeface="Courier New Bold" charset="0"/>
                <a:cs typeface="Courier New Bold" charset="0"/>
                <a:sym typeface="Symbol"/>
              </a:rPr>
              <a:t>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y)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endParaRPr lang="en-US" dirty="0"/>
          </a:p>
          <a:p>
            <a:r>
              <a:rPr lang="en-US" dirty="0"/>
              <a:t>Basic idea</a:t>
            </a:r>
          </a:p>
          <a:p>
            <a:pPr marL="552450" lvl="1"/>
            <a:r>
              <a:rPr lang="zh-CN" altLang="en-US" dirty="0"/>
              <a:t>首先</a:t>
            </a:r>
            <a:r>
              <a:rPr lang="zh-CN" altLang="en-US" dirty="0">
                <a:solidFill>
                  <a:srgbClr val="C00000"/>
                </a:solidFill>
              </a:rPr>
              <a:t>计算精确结果</a:t>
            </a:r>
            <a:endParaRPr lang="en-US" altLang="zh-CN" dirty="0">
              <a:solidFill>
                <a:srgbClr val="C00000"/>
              </a:solidFill>
            </a:endParaRPr>
          </a:p>
          <a:p>
            <a:pPr marL="552450" lvl="1"/>
            <a:r>
              <a:rPr lang="zh-CN" altLang="en-US" dirty="0"/>
              <a:t>然后去适配精度，进行溢出</a:t>
            </a:r>
            <a:r>
              <a:rPr lang="en-US" altLang="zh-CN" dirty="0"/>
              <a:t>/</a:t>
            </a:r>
            <a:r>
              <a:rPr lang="zh-CN" altLang="en-US" dirty="0"/>
              <a:t>舍入</a:t>
            </a:r>
            <a:endParaRPr lang="en-US" altLang="zh-CN" dirty="0"/>
          </a:p>
          <a:p>
            <a:pPr marL="952500" lvl="2"/>
            <a:r>
              <a:rPr lang="zh-CN" altLang="en-US" dirty="0"/>
              <a:t>当阶过大时，可能</a:t>
            </a:r>
            <a:r>
              <a:rPr lang="zh-CN" altLang="en-US" dirty="0">
                <a:solidFill>
                  <a:srgbClr val="C00000"/>
                </a:solidFill>
              </a:rPr>
              <a:t>溢出</a:t>
            </a:r>
            <a:r>
              <a:rPr lang="zh-CN" altLang="en-US" dirty="0"/>
              <a:t>，变为</a:t>
            </a:r>
            <a:r>
              <a:rPr lang="en-US" altLang="zh-CN" dirty="0"/>
              <a:t>+/- </a:t>
            </a:r>
            <a:r>
              <a:rPr lang="en-US" altLang="zh-CN" dirty="0">
                <a:sym typeface="Symbol"/>
              </a:rPr>
              <a:t></a:t>
            </a:r>
          </a:p>
          <a:p>
            <a:pPr marL="952500" lvl="2"/>
            <a:r>
              <a:rPr lang="zh-CN" altLang="en-US" dirty="0">
                <a:sym typeface="Symbol"/>
              </a:rPr>
              <a:t>尾数可能需要</a:t>
            </a:r>
            <a:r>
              <a:rPr lang="zh-CN" altLang="en-US" dirty="0">
                <a:solidFill>
                  <a:srgbClr val="C00000"/>
                </a:solidFill>
                <a:sym typeface="Symbol"/>
              </a:rPr>
              <a:t>舍入</a:t>
            </a:r>
            <a:endParaRPr lang="en-US" altLang="zh-CN" dirty="0">
              <a:solidFill>
                <a:srgbClr val="C00000"/>
              </a:solidFill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12530995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Rounding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419600"/>
          </a:xfrm>
          <a:ln/>
        </p:spPr>
        <p:txBody>
          <a:bodyPr/>
          <a:lstStyle/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Rounding Modes (illustrate with $ rounding)</a:t>
            </a:r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/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	$1.40	$1.60	$1.50	$2.50	–$1.50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zh-CN" altLang="en-US" dirty="0"/>
              <a:t>向</a:t>
            </a:r>
            <a:r>
              <a:rPr lang="en-US" altLang="zh-CN" dirty="0"/>
              <a:t>0</a:t>
            </a:r>
            <a:r>
              <a:rPr lang="zh-CN" altLang="en-US" dirty="0"/>
              <a:t>舍入</a:t>
            </a:r>
            <a:r>
              <a:rPr lang="en-US" dirty="0"/>
              <a:t>	$1	$1	$1	$2	–$1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zh-CN" altLang="en-US" dirty="0"/>
              <a:t>向下舍入</a:t>
            </a:r>
            <a:r>
              <a:rPr lang="en-US" dirty="0"/>
              <a:t>(−</a:t>
            </a:r>
            <a:r>
              <a:rPr lang="en-US" dirty="0">
                <a:sym typeface="Symbol"/>
              </a:rPr>
              <a:t></a:t>
            </a:r>
            <a:r>
              <a:rPr lang="en-US" dirty="0"/>
              <a:t>)	$1	$1	$1	$2	–$2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zh-CN" altLang="en-US" dirty="0"/>
              <a:t>向上舍入</a:t>
            </a:r>
            <a:r>
              <a:rPr lang="en-US" dirty="0"/>
              <a:t>(+</a:t>
            </a:r>
            <a:r>
              <a:rPr lang="en-US" dirty="0">
                <a:sym typeface="Symbol"/>
              </a:rPr>
              <a:t></a:t>
            </a:r>
            <a:r>
              <a:rPr lang="en-US" dirty="0"/>
              <a:t>) 	$2	$2	$2	$3	–$1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zh-CN" altLang="en-US" dirty="0"/>
              <a:t>就近舍入</a:t>
            </a:r>
            <a:r>
              <a:rPr lang="en-US" dirty="0"/>
              <a:t>(default)	$1	$2	$2	$2	–$2</a:t>
            </a:r>
          </a:p>
          <a:p>
            <a:pPr marL="952500" lvl="2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zh-CN" altLang="en-US" dirty="0"/>
              <a:t>向偶数舍入（距离两边一样的中间结果，向偶数舍入）</a:t>
            </a:r>
            <a:endParaRPr lang="en-US" dirty="0"/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/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2628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Closer Look at </a:t>
            </a:r>
            <a:r>
              <a:rPr lang="en-US" dirty="0">
                <a:solidFill>
                  <a:srgbClr val="FF0000"/>
                </a:solidFill>
              </a:rPr>
              <a:t>Round-To-Even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382000" cy="5435600"/>
          </a:xfrm>
          <a:ln/>
        </p:spPr>
        <p:txBody>
          <a:bodyPr/>
          <a:lstStyle/>
          <a:p>
            <a:r>
              <a:rPr lang="zh-CN" altLang="en-US" sz="2400" dirty="0"/>
              <a:t>默认的舍入模式</a:t>
            </a:r>
            <a:endParaRPr lang="en-US" altLang="zh-CN" sz="2000" dirty="0"/>
          </a:p>
          <a:p>
            <a:pPr marL="552450" lvl="1"/>
            <a:r>
              <a:rPr lang="zh-CN" altLang="en-US" sz="2000" dirty="0"/>
              <a:t>如果不用汇编语言，很难改为其他</a:t>
            </a:r>
            <a:r>
              <a:rPr lang="en-US" altLang="zh-CN" sz="2000" dirty="0"/>
              <a:t>round</a:t>
            </a:r>
            <a:r>
              <a:rPr lang="zh-CN" altLang="en-US" sz="2000" dirty="0"/>
              <a:t>模式</a:t>
            </a:r>
            <a:endParaRPr lang="en-US" sz="2000" dirty="0"/>
          </a:p>
          <a:p>
            <a:pPr marL="552450" lvl="1"/>
            <a:r>
              <a:rPr lang="zh-CN" altLang="en-US" sz="2000" dirty="0"/>
              <a:t>其他模式都是静态偏移</a:t>
            </a:r>
            <a:endParaRPr lang="en-US" altLang="zh-CN" sz="2000" dirty="0"/>
          </a:p>
          <a:p>
            <a:pPr marL="952500" lvl="2"/>
            <a:r>
              <a:rPr lang="en-US" sz="1600" dirty="0"/>
              <a:t>round</a:t>
            </a:r>
            <a:r>
              <a:rPr lang="zh-CN" altLang="en-US" sz="1600" dirty="0"/>
              <a:t>的方向是确定的</a:t>
            </a:r>
            <a:endParaRPr lang="en-US" altLang="zh-CN" sz="1600" dirty="0"/>
          </a:p>
          <a:p>
            <a:pPr marL="552450" lvl="1"/>
            <a:r>
              <a:rPr lang="zh-CN" altLang="en-US" sz="2000" dirty="0"/>
              <a:t>所以</a:t>
            </a:r>
            <a:r>
              <a:rPr lang="en-US" altLang="zh-CN" sz="2000" dirty="0"/>
              <a:t>round-to-even</a:t>
            </a:r>
            <a:r>
              <a:rPr lang="zh-CN" altLang="en-US" sz="2000" dirty="0"/>
              <a:t>的好处是数字有两个</a:t>
            </a:r>
            <a:r>
              <a:rPr lang="en-US" altLang="zh-CN" sz="2000" dirty="0"/>
              <a:t>round</a:t>
            </a:r>
            <a:r>
              <a:rPr lang="zh-CN" altLang="en-US" sz="2000" dirty="0"/>
              <a:t>方向，可以避免</a:t>
            </a:r>
            <a:r>
              <a:rPr lang="en-US" altLang="zh-CN" sz="2000" dirty="0"/>
              <a:t>/</a:t>
            </a:r>
            <a:r>
              <a:rPr lang="zh-CN" altLang="en-US" sz="2000" dirty="0"/>
              <a:t>减小统计偏差</a:t>
            </a:r>
            <a:endParaRPr lang="en-US" dirty="0"/>
          </a:p>
          <a:p>
            <a:endParaRPr lang="en-US" sz="2400" dirty="0"/>
          </a:p>
          <a:p>
            <a:r>
              <a:rPr lang="zh-CN" altLang="en-US" sz="2400" dirty="0"/>
              <a:t>应用在</a:t>
            </a:r>
            <a:r>
              <a:rPr lang="en-US" altLang="zh-CN" sz="2400" dirty="0"/>
              <a:t>10</a:t>
            </a:r>
            <a:r>
              <a:rPr lang="zh-CN" altLang="en-US" sz="2400" dirty="0"/>
              <a:t>进制数字上的例子</a:t>
            </a:r>
            <a:endParaRPr lang="en-US" altLang="zh-CN" sz="2400" dirty="0"/>
          </a:p>
          <a:p>
            <a:pPr lvl="1"/>
            <a:r>
              <a:rPr lang="en-US" sz="2000" dirty="0"/>
              <a:t>E.g., round to nearest hundredth</a:t>
            </a:r>
            <a:endParaRPr lang="en-US" sz="1600" dirty="0"/>
          </a:p>
          <a:p>
            <a:pPr marL="838200" lvl="2">
              <a:buNone/>
            </a:pPr>
            <a:r>
              <a:rPr lang="en-US" sz="1800" dirty="0"/>
              <a:t>	7.8949999	7.89	(Less than half way)</a:t>
            </a:r>
          </a:p>
          <a:p>
            <a:pPr marL="838200" lvl="2">
              <a:buNone/>
            </a:pPr>
            <a:r>
              <a:rPr lang="en-US" sz="1800" dirty="0"/>
              <a:t>	7.8950001	7.90	(Greater than half way)</a:t>
            </a:r>
          </a:p>
          <a:p>
            <a:pPr marL="838200" lvl="2">
              <a:buNone/>
            </a:pPr>
            <a:r>
              <a:rPr lang="en-US" sz="1800" dirty="0"/>
              <a:t>	7.8950000	7.90	(Half way—round up)</a:t>
            </a:r>
          </a:p>
          <a:p>
            <a:pPr marL="838200" lvl="2">
              <a:buNone/>
            </a:pPr>
            <a:r>
              <a:rPr lang="en-US" sz="1800" dirty="0"/>
              <a:t>	7.8850000	7.88	(Half way—round down)</a:t>
            </a:r>
          </a:p>
        </p:txBody>
      </p:sp>
    </p:spTree>
    <p:extLst>
      <p:ext uri="{BB962C8B-B14F-4D97-AF65-F5344CB8AC3E}">
        <p14:creationId xmlns:p14="http://schemas.microsoft.com/office/powerpoint/2010/main" val="2217572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Rounding Binary Numbers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zh-CN" altLang="en-US" sz="2400" dirty="0"/>
              <a:t>二进制小数</a:t>
            </a:r>
            <a:endParaRPr lang="en-US" sz="2400" dirty="0"/>
          </a:p>
          <a:p>
            <a:pPr marL="552450" lvl="1"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sz="2000" dirty="0"/>
              <a:t>“Even” </a:t>
            </a:r>
            <a:r>
              <a:rPr lang="zh-CN" altLang="en-US" sz="2000" dirty="0"/>
              <a:t>当最小的数字是</a:t>
            </a:r>
            <a:r>
              <a:rPr lang="en-US" altLang="zh-CN" sz="2000" dirty="0"/>
              <a:t>0</a:t>
            </a:r>
            <a:r>
              <a:rPr lang="zh-CN" altLang="en-US" sz="2000" dirty="0"/>
              <a:t>时</a:t>
            </a:r>
            <a:endParaRPr lang="en-US" sz="2000" b="1" dirty="0">
              <a:latin typeface="Courier New"/>
              <a:cs typeface="Courier New"/>
            </a:endParaRPr>
          </a:p>
          <a:p>
            <a:pPr marL="552450" lvl="1"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sz="2000" dirty="0"/>
              <a:t>“Half way” </a:t>
            </a:r>
            <a:r>
              <a:rPr lang="zh-CN" altLang="en-US" sz="2000" dirty="0"/>
              <a:t>当</a:t>
            </a:r>
            <a:r>
              <a:rPr lang="en-US" altLang="zh-CN" sz="2000" dirty="0"/>
              <a:t>bits</a:t>
            </a:r>
            <a:r>
              <a:rPr lang="zh-CN" altLang="en-US" sz="2000" dirty="0"/>
              <a:t>正好在中间位置时</a:t>
            </a:r>
            <a:r>
              <a:rPr lang="en-US" sz="2000" dirty="0"/>
              <a:t> = </a:t>
            </a:r>
            <a:r>
              <a:rPr lang="en-US" sz="1600" b="1" dirty="0">
                <a:latin typeface="Courier New"/>
                <a:ea typeface="Monaco" charset="0"/>
                <a:cs typeface="Courier New"/>
                <a:sym typeface="Monaco" charset="0"/>
              </a:rPr>
              <a:t>100…</a:t>
            </a:r>
            <a:r>
              <a:rPr lang="en-US" sz="1600" b="1" baseline="-6000" dirty="0"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endParaRPr lang="en-US" sz="2000" b="1" dirty="0">
              <a:latin typeface="Courier New"/>
              <a:cs typeface="Courier New"/>
            </a:endParaRPr>
          </a:p>
          <a:p>
            <a:pPr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endParaRPr lang="en-US" sz="2400" dirty="0"/>
          </a:p>
          <a:p>
            <a:pPr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sz="2400" dirty="0"/>
              <a:t>Examples</a:t>
            </a:r>
          </a:p>
          <a:p>
            <a:pPr marL="552450" lvl="1"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sz="2000" dirty="0"/>
              <a:t>Round to nearest 1/4 (2 bits right of binary point)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sz="2000" dirty="0"/>
              <a:t>Value	Binary	Rounded	Action	Rounded Value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sz="2000" dirty="0"/>
              <a:t>2 </a:t>
            </a:r>
            <a:r>
              <a:rPr lang="zh-CN" altLang="en-US" sz="2000" dirty="0"/>
              <a:t> </a:t>
            </a:r>
            <a:r>
              <a:rPr lang="en-US" sz="2000" dirty="0"/>
              <a:t>3/32	10.00</a:t>
            </a:r>
            <a:r>
              <a:rPr lang="en-US" sz="2000" dirty="0">
                <a:solidFill>
                  <a:srgbClr val="980002"/>
                </a:solidFill>
              </a:rPr>
              <a:t>011</a:t>
            </a:r>
            <a:r>
              <a:rPr lang="en-US" sz="2000" baseline="-6000" dirty="0"/>
              <a:t>2</a:t>
            </a:r>
            <a:r>
              <a:rPr lang="en-US" sz="2000" dirty="0"/>
              <a:t>	10.00</a:t>
            </a:r>
            <a:r>
              <a:rPr lang="en-US" sz="2000" baseline="-6000" dirty="0"/>
              <a:t>2</a:t>
            </a:r>
            <a:r>
              <a:rPr lang="en-US" sz="2000" dirty="0"/>
              <a:t>	(&lt;1/2—down)	2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sz="2000" dirty="0"/>
              <a:t>2 </a:t>
            </a:r>
            <a:r>
              <a:rPr lang="zh-CN" altLang="en-US" sz="2000" dirty="0"/>
              <a:t> </a:t>
            </a:r>
            <a:r>
              <a:rPr lang="en-US" sz="2000" dirty="0"/>
              <a:t>3/16	10.00</a:t>
            </a:r>
            <a:r>
              <a:rPr lang="en-US" sz="2000" dirty="0">
                <a:solidFill>
                  <a:srgbClr val="980002"/>
                </a:solidFill>
              </a:rPr>
              <a:t>110</a:t>
            </a:r>
            <a:r>
              <a:rPr lang="en-US" sz="2000" baseline="-6000" dirty="0"/>
              <a:t>2</a:t>
            </a:r>
            <a:r>
              <a:rPr lang="en-US" sz="2000" dirty="0"/>
              <a:t>	10.01</a:t>
            </a:r>
            <a:r>
              <a:rPr lang="en-US" sz="2000" baseline="-6000" dirty="0"/>
              <a:t>2</a:t>
            </a:r>
            <a:r>
              <a:rPr lang="en-US" sz="2000" dirty="0"/>
              <a:t>	(&gt;1/2—up)	2 1/4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sz="2000" dirty="0"/>
              <a:t>2 </a:t>
            </a:r>
            <a:r>
              <a:rPr lang="zh-CN" altLang="en-US" sz="2000" dirty="0"/>
              <a:t> </a:t>
            </a:r>
            <a:r>
              <a:rPr lang="en-US" sz="2000" dirty="0"/>
              <a:t>7/8	10.11</a:t>
            </a:r>
            <a:r>
              <a:rPr lang="en-US" sz="2000" dirty="0">
                <a:solidFill>
                  <a:srgbClr val="980002"/>
                </a:solidFill>
              </a:rPr>
              <a:t>100</a:t>
            </a:r>
            <a:r>
              <a:rPr lang="en-US" sz="2000" baseline="-6000" dirty="0"/>
              <a:t>2</a:t>
            </a:r>
            <a:r>
              <a:rPr lang="en-US" sz="2000" dirty="0"/>
              <a:t>	11.00</a:t>
            </a:r>
            <a:r>
              <a:rPr lang="en-US" sz="2000" baseline="-6000" dirty="0"/>
              <a:t>2</a:t>
            </a:r>
            <a:r>
              <a:rPr lang="en-US" sz="2000" dirty="0"/>
              <a:t>	(  1/2—up)	3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sz="2000" dirty="0"/>
              <a:t>2 </a:t>
            </a:r>
            <a:r>
              <a:rPr lang="zh-CN" altLang="en-US" sz="2000" dirty="0"/>
              <a:t> </a:t>
            </a:r>
            <a:r>
              <a:rPr lang="en-US" sz="2000" dirty="0"/>
              <a:t>5/8	10.10</a:t>
            </a:r>
            <a:r>
              <a:rPr lang="en-US" sz="2000" dirty="0">
                <a:solidFill>
                  <a:srgbClr val="980002"/>
                </a:solidFill>
              </a:rPr>
              <a:t>100</a:t>
            </a:r>
            <a:r>
              <a:rPr lang="en-US" sz="2000" baseline="-6000" dirty="0"/>
              <a:t>2</a:t>
            </a:r>
            <a:r>
              <a:rPr lang="en-US" sz="2000" dirty="0"/>
              <a:t>	10.10</a:t>
            </a:r>
            <a:r>
              <a:rPr lang="en-US" sz="2000" baseline="-6000" dirty="0"/>
              <a:t>2</a:t>
            </a:r>
            <a:r>
              <a:rPr lang="en-US" sz="2000" dirty="0"/>
              <a:t>	(  1/2—down)	2 1/2</a:t>
            </a:r>
          </a:p>
        </p:txBody>
      </p:sp>
    </p:spTree>
    <p:extLst>
      <p:ext uri="{BB962C8B-B14F-4D97-AF65-F5344CB8AC3E}">
        <p14:creationId xmlns:p14="http://schemas.microsoft.com/office/powerpoint/2010/main" val="119030934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altLang="zh-CN" dirty="0"/>
              <a:t>Floating Point </a:t>
            </a:r>
            <a:r>
              <a:rPr lang="en-US" dirty="0"/>
              <a:t>Multiplication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sz="2000" dirty="0">
                <a:solidFill>
                  <a:srgbClr val="980002"/>
                </a:solidFill>
              </a:rPr>
              <a:t>(–1)</a:t>
            </a:r>
            <a:r>
              <a:rPr lang="en-US" sz="2000" baseline="32000" dirty="0">
                <a:solidFill>
                  <a:srgbClr val="980002"/>
                </a:solidFill>
              </a:rPr>
              <a:t>s1</a:t>
            </a:r>
            <a:r>
              <a:rPr lang="en-US" sz="2000" dirty="0">
                <a:solidFill>
                  <a:srgbClr val="980002"/>
                </a:solidFill>
              </a:rPr>
              <a:t> </a:t>
            </a:r>
            <a:r>
              <a:rPr lang="en-US" sz="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M1</a:t>
            </a:r>
            <a:r>
              <a:rPr lang="en-US" sz="2000" dirty="0">
                <a:solidFill>
                  <a:srgbClr val="980002"/>
                </a:solidFill>
              </a:rPr>
              <a:t>  2</a:t>
            </a:r>
            <a:r>
              <a:rPr lang="en-US" sz="2000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E1</a:t>
            </a:r>
            <a:r>
              <a:rPr lang="en-US" sz="2000" dirty="0">
                <a:solidFill>
                  <a:srgbClr val="980002"/>
                </a:solidFill>
              </a:rPr>
              <a:t>   x   (–1)</a:t>
            </a:r>
            <a:r>
              <a:rPr lang="en-US" sz="2000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s2</a:t>
            </a:r>
            <a:r>
              <a:rPr lang="en-US" sz="2000" dirty="0">
                <a:solidFill>
                  <a:srgbClr val="980002"/>
                </a:solidFill>
              </a:rPr>
              <a:t> </a:t>
            </a:r>
            <a:r>
              <a:rPr lang="en-US" sz="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M2</a:t>
            </a:r>
            <a:r>
              <a:rPr lang="en-US" sz="2000" dirty="0">
                <a:solidFill>
                  <a:srgbClr val="980002"/>
                </a:solidFill>
              </a:rPr>
              <a:t>  2</a:t>
            </a:r>
            <a:r>
              <a:rPr lang="en-US" sz="2000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E2</a:t>
            </a:r>
            <a:endParaRPr lang="en-US" sz="2000" dirty="0">
              <a:solidFill>
                <a:srgbClr val="980002"/>
              </a:solidFill>
            </a:endParaRPr>
          </a:p>
          <a:p>
            <a:r>
              <a:rPr lang="en-US" sz="2000" dirty="0"/>
              <a:t>Exact Result: </a:t>
            </a:r>
            <a:r>
              <a:rPr lang="en-US" sz="2000" dirty="0">
                <a:solidFill>
                  <a:srgbClr val="980002"/>
                </a:solidFill>
              </a:rPr>
              <a:t>(–1)</a:t>
            </a:r>
            <a:r>
              <a:rPr lang="en-US" sz="2000" baseline="32000" dirty="0">
                <a:solidFill>
                  <a:srgbClr val="980002"/>
                </a:solidFill>
              </a:rPr>
              <a:t>s</a:t>
            </a:r>
            <a:r>
              <a:rPr lang="en-US" sz="2000" dirty="0">
                <a:solidFill>
                  <a:srgbClr val="980002"/>
                </a:solidFill>
              </a:rPr>
              <a:t> </a:t>
            </a:r>
            <a:r>
              <a:rPr lang="en-US" sz="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sz="2000" dirty="0">
                <a:solidFill>
                  <a:srgbClr val="980002"/>
                </a:solidFill>
              </a:rPr>
              <a:t>  2</a:t>
            </a:r>
            <a:r>
              <a:rPr lang="en-US" sz="2000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 sz="2000" dirty="0"/>
          </a:p>
          <a:p>
            <a:pPr marL="552450" lvl="1"/>
            <a:r>
              <a:rPr lang="en-US" sz="1800" dirty="0"/>
              <a:t>Sign </a:t>
            </a:r>
            <a:r>
              <a:rPr 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</a:t>
            </a:r>
            <a:r>
              <a:rPr lang="en-US" sz="1800" dirty="0"/>
              <a:t>: 		</a:t>
            </a:r>
            <a:r>
              <a:rPr 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s1</a:t>
            </a:r>
            <a:r>
              <a:rPr lang="en-US" sz="1800" dirty="0"/>
              <a:t> ^ </a:t>
            </a:r>
            <a:r>
              <a:rPr 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s2</a:t>
            </a:r>
            <a:endParaRPr lang="en-US" sz="1800" dirty="0"/>
          </a:p>
          <a:p>
            <a:pPr marL="552450" lvl="1"/>
            <a:r>
              <a:rPr lang="en-US" sz="1800" dirty="0" err="1"/>
              <a:t>Significand</a:t>
            </a:r>
            <a:r>
              <a:rPr lang="en-US" sz="1800" dirty="0"/>
              <a:t> </a:t>
            </a:r>
            <a:r>
              <a:rPr 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sz="1800" dirty="0"/>
              <a:t>: 	</a:t>
            </a:r>
            <a:r>
              <a:rPr 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M1</a:t>
            </a:r>
            <a:r>
              <a:rPr lang="en-US" sz="1800" dirty="0"/>
              <a:t> x  </a:t>
            </a:r>
            <a:r>
              <a:rPr 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M2</a:t>
            </a:r>
            <a:endParaRPr lang="en-US" sz="1800" dirty="0"/>
          </a:p>
          <a:p>
            <a:pPr marL="552450" lvl="1"/>
            <a:r>
              <a:rPr lang="en-US" sz="1800" dirty="0"/>
              <a:t>Exponent </a:t>
            </a:r>
            <a:r>
              <a:rPr 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 sz="1800" dirty="0"/>
              <a:t>: 	</a:t>
            </a:r>
            <a:r>
              <a:rPr 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E1</a:t>
            </a:r>
            <a:r>
              <a:rPr lang="en-US" sz="1800" dirty="0"/>
              <a:t> + </a:t>
            </a:r>
            <a:r>
              <a:rPr 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E2</a:t>
            </a:r>
            <a:endParaRPr lang="en-US" sz="1800" dirty="0"/>
          </a:p>
          <a:p>
            <a:endParaRPr lang="en-US" sz="2000" dirty="0"/>
          </a:p>
          <a:p>
            <a:r>
              <a:rPr lang="zh-CN" altLang="en-US" sz="2000" dirty="0"/>
              <a:t>结果修正</a:t>
            </a:r>
            <a:endParaRPr lang="en-US" sz="2000" dirty="0"/>
          </a:p>
          <a:p>
            <a:pPr marL="552450" lvl="1"/>
            <a:r>
              <a:rPr lang="zh-CN" altLang="en-US" sz="1800" dirty="0"/>
              <a:t>如果</a:t>
            </a:r>
            <a:r>
              <a:rPr lang="en-US" altLang="zh-CN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altLang="zh-CN" sz="1800" dirty="0"/>
              <a:t> ≥ 2,</a:t>
            </a:r>
            <a:r>
              <a:rPr lang="zh-CN" altLang="en-US" sz="1800" dirty="0"/>
              <a:t> </a:t>
            </a:r>
            <a:r>
              <a:rPr lang="en-US" altLang="zh-CN" sz="1800" dirty="0"/>
              <a:t>M</a:t>
            </a:r>
            <a:r>
              <a:rPr lang="zh-CN" altLang="en-US" sz="1800" dirty="0"/>
              <a:t>右移，对应增大</a:t>
            </a:r>
            <a:r>
              <a:rPr lang="en-US" altLang="zh-CN" sz="1800" dirty="0"/>
              <a:t>E</a:t>
            </a:r>
            <a:endParaRPr lang="en-US" sz="1800" dirty="0"/>
          </a:p>
          <a:p>
            <a:pPr marL="552450" lvl="1"/>
            <a:r>
              <a:rPr lang="zh-CN" altLang="en-US" sz="1800" dirty="0"/>
              <a:t>如果</a:t>
            </a:r>
            <a:r>
              <a:rPr lang="en-US" altLang="zh-CN" sz="1800" dirty="0"/>
              <a:t>E</a:t>
            </a:r>
            <a:r>
              <a:rPr lang="zh-CN" altLang="en-US" sz="1800" dirty="0"/>
              <a:t>越界，就</a:t>
            </a:r>
            <a:r>
              <a:rPr lang="en-US" altLang="zh-CN" sz="1800" dirty="0"/>
              <a:t>overflow</a:t>
            </a:r>
            <a:endParaRPr lang="en-US" sz="1800" dirty="0"/>
          </a:p>
          <a:p>
            <a:pPr marL="552450" lvl="1"/>
            <a:r>
              <a:rPr lang="zh-CN" altLang="en-US" sz="1800" dirty="0"/>
              <a:t>最后</a:t>
            </a:r>
            <a:r>
              <a:rPr lang="en-US" altLang="zh-CN" sz="1800" dirty="0"/>
              <a:t>M</a:t>
            </a:r>
            <a:r>
              <a:rPr lang="zh-CN" altLang="en-US" sz="1800" dirty="0"/>
              <a:t>的值再进行舍入</a:t>
            </a:r>
            <a:endParaRPr lang="en-US" sz="1800" dirty="0"/>
          </a:p>
          <a:p>
            <a:endParaRPr lang="en-US" sz="2000" dirty="0"/>
          </a:p>
          <a:p>
            <a:r>
              <a:rPr lang="zh-CN" altLang="en-US" sz="2000" dirty="0"/>
              <a:t>实现</a:t>
            </a:r>
            <a:endParaRPr lang="en-US" sz="2000" dirty="0"/>
          </a:p>
          <a:p>
            <a:pPr marL="552450" lvl="1"/>
            <a:r>
              <a:rPr lang="zh-CN" altLang="en-US" sz="1800" dirty="0"/>
              <a:t>复杂度最高的部分是尾数的乘法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1898961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Floating Point Addition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419600"/>
          </a:xfrm>
          <a:ln/>
        </p:spPr>
        <p:txBody>
          <a:bodyPr/>
          <a:lstStyle/>
          <a:p>
            <a:pPr>
              <a:tabLst>
                <a:tab pos="2049463" algn="l"/>
              </a:tabLst>
            </a:pPr>
            <a:r>
              <a:rPr lang="en-US" sz="2000" dirty="0">
                <a:solidFill>
                  <a:srgbClr val="980002"/>
                </a:solidFill>
              </a:rPr>
              <a:t>(–1)</a:t>
            </a:r>
            <a:r>
              <a:rPr lang="en-US" sz="2000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s1</a:t>
            </a:r>
            <a:r>
              <a:rPr lang="en-US" sz="2000" dirty="0">
                <a:solidFill>
                  <a:srgbClr val="980002"/>
                </a:solidFill>
              </a:rPr>
              <a:t> </a:t>
            </a:r>
            <a:r>
              <a:rPr lang="en-US" sz="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M1</a:t>
            </a:r>
            <a:r>
              <a:rPr lang="en-US" sz="2000" dirty="0">
                <a:solidFill>
                  <a:srgbClr val="980002"/>
                </a:solidFill>
              </a:rPr>
              <a:t>  2</a:t>
            </a:r>
            <a:r>
              <a:rPr lang="en-US" sz="2000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E1</a:t>
            </a:r>
            <a:r>
              <a:rPr lang="en-US" sz="2000" dirty="0">
                <a:solidFill>
                  <a:srgbClr val="980002"/>
                </a:solidFill>
              </a:rPr>
              <a:t>   +   (-1)</a:t>
            </a:r>
            <a:r>
              <a:rPr lang="en-US" sz="2000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s2</a:t>
            </a:r>
            <a:r>
              <a:rPr lang="en-US" sz="2000" dirty="0">
                <a:solidFill>
                  <a:srgbClr val="980002"/>
                </a:solidFill>
              </a:rPr>
              <a:t> </a:t>
            </a:r>
            <a:r>
              <a:rPr lang="en-US" sz="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M2</a:t>
            </a:r>
            <a:r>
              <a:rPr lang="en-US" sz="2000" dirty="0">
                <a:solidFill>
                  <a:srgbClr val="980002"/>
                </a:solidFill>
              </a:rPr>
              <a:t>  2</a:t>
            </a:r>
            <a:r>
              <a:rPr lang="en-US" sz="2000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E2</a:t>
            </a:r>
            <a:endParaRPr lang="en-US" sz="2000" dirty="0">
              <a:solidFill>
                <a:srgbClr val="980002"/>
              </a:solidFill>
            </a:endParaRPr>
          </a:p>
          <a:p>
            <a:pPr marL="317500" lvl="1" indent="0">
              <a:tabLst>
                <a:tab pos="2049463" algn="l"/>
              </a:tabLst>
            </a:pPr>
            <a:r>
              <a:rPr lang="zh-CN" altLang="en-US" sz="1800" dirty="0"/>
              <a:t>假设</a:t>
            </a:r>
            <a:r>
              <a:rPr 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E1</a:t>
            </a:r>
            <a:r>
              <a:rPr lang="en-US" sz="1800" dirty="0"/>
              <a:t> &gt; </a:t>
            </a:r>
            <a:r>
              <a:rPr 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E2</a:t>
            </a:r>
            <a:r>
              <a:rPr lang="zh-CN" alt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，首先对阶，</a:t>
            </a:r>
            <a:r>
              <a:rPr lang="en-US" altLang="zh-CN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E2-&gt;E1, M2</a:t>
            </a:r>
            <a:r>
              <a:rPr lang="zh-CN" alt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变小</a:t>
            </a:r>
            <a:endParaRPr lang="en-US" sz="1800" dirty="0"/>
          </a:p>
          <a:p>
            <a:pPr>
              <a:tabLst>
                <a:tab pos="2049463" algn="l"/>
              </a:tabLst>
            </a:pPr>
            <a:endParaRPr lang="en-US" sz="2000" dirty="0"/>
          </a:p>
          <a:p>
            <a:pPr>
              <a:tabLst>
                <a:tab pos="2049463" algn="l"/>
              </a:tabLst>
            </a:pPr>
            <a:r>
              <a:rPr lang="zh-CN" altLang="en-US" sz="2000" dirty="0"/>
              <a:t>准确结果</a:t>
            </a:r>
            <a:r>
              <a:rPr lang="en-US" sz="2000" dirty="0"/>
              <a:t>: </a:t>
            </a:r>
            <a:r>
              <a:rPr lang="en-US" sz="2000" dirty="0">
                <a:solidFill>
                  <a:srgbClr val="980002"/>
                </a:solidFill>
              </a:rPr>
              <a:t>(–1)</a:t>
            </a:r>
            <a:r>
              <a:rPr lang="en-US" sz="2000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r>
              <a:rPr lang="en-US" sz="2000" dirty="0">
                <a:solidFill>
                  <a:srgbClr val="980002"/>
                </a:solidFill>
              </a:rPr>
              <a:t> </a:t>
            </a:r>
            <a:r>
              <a:rPr lang="en-US" sz="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sz="2000" dirty="0">
                <a:solidFill>
                  <a:srgbClr val="980002"/>
                </a:solidFill>
              </a:rPr>
              <a:t>  2</a:t>
            </a:r>
            <a:r>
              <a:rPr lang="en-US" sz="2000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 sz="2000" dirty="0"/>
          </a:p>
          <a:p>
            <a:pPr marL="317500" lvl="1" indent="0">
              <a:tabLst>
                <a:tab pos="2049463" algn="l"/>
              </a:tabLst>
            </a:pPr>
            <a:r>
              <a:rPr lang="en-US" sz="1800" dirty="0"/>
              <a:t>Sign </a:t>
            </a:r>
            <a:r>
              <a:rPr 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</a:t>
            </a:r>
            <a:r>
              <a:rPr lang="en-US" sz="1800" dirty="0"/>
              <a:t>, significand </a:t>
            </a:r>
            <a:r>
              <a:rPr 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sz="1800" dirty="0"/>
              <a:t>: </a:t>
            </a:r>
          </a:p>
          <a:p>
            <a:pPr marL="838200" lvl="2">
              <a:tabLst>
                <a:tab pos="2049463" algn="l"/>
              </a:tabLst>
            </a:pPr>
            <a:r>
              <a:rPr lang="en-US" sz="1600" dirty="0"/>
              <a:t>Result of signed align &amp; add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 sz="1800" dirty="0"/>
              <a:t>Exponent </a:t>
            </a:r>
            <a:r>
              <a:rPr 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 sz="1800" dirty="0"/>
              <a:t>: 	</a:t>
            </a:r>
            <a:r>
              <a:rPr 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E1</a:t>
            </a:r>
            <a:endParaRPr lang="en-US" sz="1800" dirty="0"/>
          </a:p>
          <a:p>
            <a:pPr>
              <a:tabLst>
                <a:tab pos="2049463" algn="l"/>
              </a:tabLst>
            </a:pPr>
            <a:endParaRPr lang="en-US" sz="2000" dirty="0"/>
          </a:p>
          <a:p>
            <a:pPr>
              <a:tabLst>
                <a:tab pos="2049463" algn="l"/>
              </a:tabLst>
            </a:pPr>
            <a:r>
              <a:rPr lang="zh-CN" altLang="en-US" sz="2000" dirty="0"/>
              <a:t>修正：</a:t>
            </a:r>
            <a:endParaRPr lang="en-US" sz="2000" dirty="0"/>
          </a:p>
          <a:p>
            <a:pPr marL="317500" lvl="1" indent="0">
              <a:tabLst>
                <a:tab pos="2049463" algn="l"/>
              </a:tabLst>
            </a:pPr>
            <a:r>
              <a:rPr lang="zh-CN" alt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如果</a:t>
            </a:r>
            <a:r>
              <a:rPr 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sz="1800" dirty="0"/>
              <a:t> ≥ 2, </a:t>
            </a:r>
            <a:r>
              <a:rPr lang="zh-CN" altLang="en-US" sz="1800" dirty="0"/>
              <a:t>右移</a:t>
            </a:r>
            <a:r>
              <a:rPr 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sz="1800" dirty="0"/>
              <a:t>, </a:t>
            </a:r>
            <a:r>
              <a:rPr lang="zh-CN" altLang="en-US" sz="1800" dirty="0"/>
              <a:t>增加</a:t>
            </a:r>
            <a:r>
              <a:rPr 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 sz="1800" dirty="0"/>
              <a:t> </a:t>
            </a:r>
          </a:p>
          <a:p>
            <a:pPr marL="317500" lvl="1" indent="0">
              <a:tabLst>
                <a:tab pos="2049463" algn="l"/>
              </a:tabLst>
            </a:pPr>
            <a:r>
              <a:rPr lang="zh-CN" alt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如果</a:t>
            </a:r>
            <a:r>
              <a:rPr 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sz="1800" dirty="0"/>
              <a:t> &lt; 1, </a:t>
            </a:r>
            <a:r>
              <a:rPr lang="zh-CN" altLang="en-US" sz="1800" dirty="0"/>
              <a:t>将</a:t>
            </a:r>
            <a:r>
              <a:rPr 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sz="1800" dirty="0"/>
              <a:t> </a:t>
            </a:r>
            <a:r>
              <a:rPr lang="zh-CN" altLang="en-US" sz="1800" dirty="0"/>
              <a:t>左移</a:t>
            </a:r>
            <a:r>
              <a:rPr lang="en-US" sz="1800" dirty="0"/>
              <a:t> </a:t>
            </a:r>
            <a:r>
              <a:rPr 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k</a:t>
            </a:r>
            <a:r>
              <a:rPr lang="en-US" sz="1800" dirty="0"/>
              <a:t> </a:t>
            </a:r>
            <a:r>
              <a:rPr lang="zh-CN" altLang="en-US" sz="1800" dirty="0"/>
              <a:t>位到合法区间</a:t>
            </a:r>
            <a:r>
              <a:rPr lang="en-US" sz="1800" dirty="0"/>
              <a:t>, </a:t>
            </a:r>
            <a:r>
              <a:rPr 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 sz="1800" dirty="0"/>
              <a:t> </a:t>
            </a:r>
            <a:r>
              <a:rPr lang="zh-CN" altLang="en-US" sz="1800" dirty="0"/>
              <a:t>减小 </a:t>
            </a:r>
            <a:r>
              <a:rPr 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k</a:t>
            </a:r>
            <a:r>
              <a:rPr lang="zh-CN" alt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（可能规格化，可能非规格化）</a:t>
            </a:r>
            <a:endParaRPr lang="en-US" sz="1800" dirty="0"/>
          </a:p>
          <a:p>
            <a:pPr marL="317500" lvl="1" indent="0">
              <a:tabLst>
                <a:tab pos="2049463" algn="l"/>
              </a:tabLst>
            </a:pPr>
            <a:r>
              <a:rPr lang="zh-CN" altLang="en-US" sz="1800" dirty="0"/>
              <a:t>如果</a:t>
            </a:r>
            <a:r>
              <a:rPr lang="en-US" altLang="zh-CN" sz="1800" dirty="0"/>
              <a:t>E</a:t>
            </a:r>
            <a:r>
              <a:rPr lang="zh-CN" altLang="en-US" sz="1800" dirty="0"/>
              <a:t>超过边界，则</a:t>
            </a:r>
            <a:r>
              <a:rPr lang="en-US" altLang="zh-CN" sz="1800" dirty="0"/>
              <a:t>o</a:t>
            </a:r>
            <a:r>
              <a:rPr lang="en-US" sz="1800" dirty="0"/>
              <a:t>verflow</a:t>
            </a:r>
          </a:p>
          <a:p>
            <a:pPr marL="317500" lvl="1" indent="0">
              <a:tabLst>
                <a:tab pos="2049463" algn="l"/>
              </a:tabLst>
            </a:pPr>
            <a:r>
              <a:rPr lang="zh-CN" altLang="en-US" sz="1800" dirty="0"/>
              <a:t>如果</a:t>
            </a:r>
            <a:r>
              <a:rPr lang="en-US" altLang="zh-CN" sz="1800" dirty="0"/>
              <a:t>M</a:t>
            </a:r>
            <a:r>
              <a:rPr lang="zh-CN" altLang="en-US" sz="1800" dirty="0"/>
              <a:t>位数过长，则进行舍入</a:t>
            </a:r>
            <a:endParaRPr lang="en-US" sz="1800" dirty="0"/>
          </a:p>
        </p:txBody>
      </p:sp>
      <p:sp>
        <p:nvSpPr>
          <p:cNvPr id="39941" name="Rectangle 5"/>
          <p:cNvSpPr>
            <a:spLocks/>
          </p:cNvSpPr>
          <p:nvPr/>
        </p:nvSpPr>
        <p:spPr bwMode="auto">
          <a:xfrm>
            <a:off x="5067300" y="2540000"/>
            <a:ext cx="1790700" cy="4191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(–1)</a:t>
            </a:r>
            <a:r>
              <a:rPr lang="en-US" sz="2000" baseline="3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s1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M1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</a:p>
        </p:txBody>
      </p:sp>
      <p:sp>
        <p:nvSpPr>
          <p:cNvPr id="39942" name="Rectangle 6"/>
          <p:cNvSpPr>
            <a:spLocks/>
          </p:cNvSpPr>
          <p:nvPr/>
        </p:nvSpPr>
        <p:spPr bwMode="auto">
          <a:xfrm>
            <a:off x="6645275" y="3086100"/>
            <a:ext cx="2222500" cy="4191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(–1)</a:t>
            </a:r>
            <a:r>
              <a:rPr lang="en-US" sz="2000" baseline="3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s2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M2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</a:p>
        </p:txBody>
      </p:sp>
      <p:sp>
        <p:nvSpPr>
          <p:cNvPr id="39943" name="Line 7"/>
          <p:cNvSpPr>
            <a:spLocks noChangeShapeType="1"/>
          </p:cNvSpPr>
          <p:nvPr/>
        </p:nvSpPr>
        <p:spPr bwMode="auto">
          <a:xfrm>
            <a:off x="6858000" y="2222500"/>
            <a:ext cx="0" cy="2540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4" name="Line 8"/>
          <p:cNvSpPr>
            <a:spLocks noChangeShapeType="1"/>
          </p:cNvSpPr>
          <p:nvPr/>
        </p:nvSpPr>
        <p:spPr bwMode="auto">
          <a:xfrm>
            <a:off x="8851900" y="2222500"/>
            <a:ext cx="0" cy="2540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>
            <a:off x="6870700" y="2349500"/>
            <a:ext cx="1968500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triangl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6" name="Rectangle 10"/>
          <p:cNvSpPr>
            <a:spLocks/>
          </p:cNvSpPr>
          <p:nvPr/>
        </p:nvSpPr>
        <p:spPr bwMode="auto">
          <a:xfrm>
            <a:off x="7567613" y="2119313"/>
            <a:ext cx="771045" cy="307777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Arial Narrow Bold Italic" charset="0"/>
                <a:ea typeface="Arial Narrow Bold Italic" charset="0"/>
                <a:cs typeface="Arial Narrow Bold Italic" charset="0"/>
                <a:sym typeface="Arial Narrow Bold Italic" charset="0"/>
              </a:rPr>
              <a:t>E1</a:t>
            </a:r>
            <a:r>
              <a:rPr lang="en-US" sz="2000">
                <a:solidFill>
                  <a:schemeClr val="tx1"/>
                </a:solidFill>
                <a:latin typeface="Arial Narrow Bold" charset="0"/>
                <a:ea typeface="Arial Narrow Bold" charset="0"/>
                <a:cs typeface="Arial Narrow Bold" charset="0"/>
                <a:sym typeface="Arial Narrow Bold" charset="0"/>
              </a:rPr>
              <a:t>–</a:t>
            </a:r>
            <a:r>
              <a:rPr lang="en-US" sz="2000">
                <a:solidFill>
                  <a:schemeClr val="tx1"/>
                </a:solidFill>
                <a:latin typeface="Arial Narrow Bold Italic" charset="0"/>
                <a:ea typeface="Arial Narrow Bold Italic" charset="0"/>
                <a:cs typeface="Arial Narrow Bold Italic" charset="0"/>
                <a:sym typeface="Arial Narrow Bold Italic" charset="0"/>
              </a:rPr>
              <a:t>E2</a:t>
            </a:r>
          </a:p>
        </p:txBody>
      </p:sp>
      <p:sp>
        <p:nvSpPr>
          <p:cNvPr id="39947" name="Rectangle 11"/>
          <p:cNvSpPr>
            <a:spLocks/>
          </p:cNvSpPr>
          <p:nvPr/>
        </p:nvSpPr>
        <p:spPr bwMode="auto">
          <a:xfrm>
            <a:off x="4697413" y="2949575"/>
            <a:ext cx="254877" cy="615553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4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+</a:t>
            </a:r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>
            <a:off x="4826000" y="3683000"/>
            <a:ext cx="4089400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9" name="Rectangle 13"/>
          <p:cNvSpPr>
            <a:spLocks/>
          </p:cNvSpPr>
          <p:nvPr/>
        </p:nvSpPr>
        <p:spPr bwMode="auto">
          <a:xfrm>
            <a:off x="5067300" y="3835400"/>
            <a:ext cx="3784600" cy="4191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(–1)</a:t>
            </a:r>
            <a:r>
              <a:rPr lang="en-US" sz="2000" baseline="3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257800" y="1524000"/>
            <a:ext cx="34438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Get binary points lined up</a:t>
            </a:r>
          </a:p>
        </p:txBody>
      </p:sp>
    </p:spTree>
    <p:extLst>
      <p:ext uri="{BB962C8B-B14F-4D97-AF65-F5344CB8AC3E}">
        <p14:creationId xmlns:p14="http://schemas.microsoft.com/office/powerpoint/2010/main" val="9608721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077200" cy="914400"/>
          </a:xfrm>
        </p:spPr>
        <p:txBody>
          <a:bodyPr/>
          <a:lstStyle/>
          <a:p>
            <a:r>
              <a:rPr lang="en-US" dirty="0"/>
              <a:t>Mathematical Properties of FP Add</a:t>
            </a:r>
          </a:p>
        </p:txBody>
      </p:sp>
      <p:sp>
        <p:nvSpPr>
          <p:cNvPr id="40968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2000" dirty="0"/>
              <a:t>是否符合阿贝尔群的特征</a:t>
            </a:r>
            <a:endParaRPr lang="en-US" sz="2000" dirty="0"/>
          </a:p>
          <a:p>
            <a:pPr lvl="1"/>
            <a:r>
              <a:rPr lang="zh-CN" altLang="en-US" sz="1800" dirty="0"/>
              <a:t>加法的封闭性</a:t>
            </a:r>
            <a:r>
              <a:rPr lang="en-US" sz="1800" dirty="0"/>
              <a:t>?			</a:t>
            </a:r>
          </a:p>
          <a:p>
            <a:pPr lvl="2"/>
            <a:r>
              <a:rPr lang="zh-CN" altLang="en-US" sz="1600" dirty="0"/>
              <a:t>但是有可能产生无穷或</a:t>
            </a:r>
            <a:r>
              <a:rPr lang="en-US" altLang="zh-CN" sz="1600" dirty="0" err="1"/>
              <a:t>NaN</a:t>
            </a:r>
            <a:endParaRPr lang="en-US" sz="1600" dirty="0"/>
          </a:p>
          <a:p>
            <a:pPr lvl="1"/>
            <a:r>
              <a:rPr lang="zh-CN" altLang="en-US" sz="1800" dirty="0"/>
              <a:t>交换律</a:t>
            </a:r>
            <a:r>
              <a:rPr lang="en-US" sz="1800" dirty="0"/>
              <a:t>? </a:t>
            </a:r>
          </a:p>
          <a:p>
            <a:pPr lvl="1"/>
            <a:r>
              <a:rPr lang="zh-CN" altLang="en-US" sz="1800" dirty="0"/>
              <a:t>结合律</a:t>
            </a:r>
            <a:r>
              <a:rPr lang="en-US" sz="1800" dirty="0"/>
              <a:t>?</a:t>
            </a:r>
          </a:p>
          <a:p>
            <a:pPr lvl="2"/>
            <a:r>
              <a:rPr lang="en-US" sz="1600" dirty="0"/>
              <a:t>Overflow and inexactness of rounding</a:t>
            </a:r>
          </a:p>
          <a:p>
            <a:pPr lvl="2"/>
            <a:r>
              <a:rPr lang="en-US" sz="1600" dirty="0">
                <a:latin typeface="Courier New"/>
                <a:cs typeface="Courier New"/>
              </a:rPr>
              <a:t>(3.14+1e10)-1e10 = 0, 3.14+(1e10-1e10) = 3.14</a:t>
            </a:r>
          </a:p>
          <a:p>
            <a:pPr lvl="1"/>
            <a:r>
              <a:rPr lang="en-US" sz="1800" dirty="0"/>
              <a:t>0 </a:t>
            </a:r>
            <a:r>
              <a:rPr lang="zh-CN" altLang="en-US" sz="1800" dirty="0"/>
              <a:t>是加法单位元</a:t>
            </a:r>
            <a:r>
              <a:rPr lang="en-US" sz="1800" dirty="0"/>
              <a:t>? </a:t>
            </a:r>
          </a:p>
          <a:p>
            <a:pPr lvl="1"/>
            <a:r>
              <a:rPr lang="zh-CN" altLang="en-US" sz="1800" dirty="0"/>
              <a:t>每个元素都有加法逆元？</a:t>
            </a:r>
            <a:endParaRPr lang="en-US" sz="1800" dirty="0"/>
          </a:p>
          <a:p>
            <a:pPr lvl="2"/>
            <a:r>
              <a:rPr lang="en-US" sz="1600" dirty="0"/>
              <a:t>Yes, </a:t>
            </a:r>
            <a:r>
              <a:rPr lang="zh-CN" altLang="en-US" sz="1600" dirty="0"/>
              <a:t>除了</a:t>
            </a:r>
            <a:r>
              <a:rPr lang="en-US" sz="1600" dirty="0"/>
              <a:t>infinities &amp; </a:t>
            </a:r>
            <a:r>
              <a:rPr lang="en-US" sz="1600" dirty="0" err="1"/>
              <a:t>NaNs</a:t>
            </a:r>
            <a:endParaRPr lang="en-US" sz="1600" dirty="0"/>
          </a:p>
          <a:p>
            <a:r>
              <a:rPr lang="zh-CN" altLang="en-US" sz="2000" dirty="0"/>
              <a:t>单调性</a:t>
            </a:r>
            <a:endParaRPr lang="en-US" sz="2000" dirty="0"/>
          </a:p>
          <a:p>
            <a:pPr lvl="1"/>
            <a:r>
              <a:rPr lang="en-US" sz="1800" dirty="0">
                <a:sym typeface="Calibri Italic" charset="0"/>
              </a:rPr>
              <a:t>a</a:t>
            </a:r>
            <a:r>
              <a:rPr lang="en-US" sz="1800" dirty="0"/>
              <a:t> ≥ </a:t>
            </a:r>
            <a:r>
              <a:rPr lang="en-US" sz="1800" dirty="0">
                <a:sym typeface="Calibri Italic" charset="0"/>
              </a:rPr>
              <a:t>b</a:t>
            </a:r>
            <a:r>
              <a:rPr lang="en-US" sz="1800" dirty="0"/>
              <a:t> ⇒ </a:t>
            </a:r>
            <a:r>
              <a:rPr lang="en-US" sz="1800" dirty="0" err="1">
                <a:sym typeface="Calibri Italic" charset="0"/>
              </a:rPr>
              <a:t>a</a:t>
            </a:r>
            <a:r>
              <a:rPr lang="en-US" sz="1800" dirty="0" err="1"/>
              <a:t>+</a:t>
            </a:r>
            <a:r>
              <a:rPr lang="en-US" sz="1800" dirty="0" err="1">
                <a:sym typeface="Calibri Italic" charset="0"/>
              </a:rPr>
              <a:t>c</a:t>
            </a:r>
            <a:r>
              <a:rPr lang="en-US" sz="1800" dirty="0"/>
              <a:t> ≥ </a:t>
            </a:r>
            <a:r>
              <a:rPr lang="en-US" sz="1800" dirty="0" err="1">
                <a:sym typeface="Calibri Italic" charset="0"/>
              </a:rPr>
              <a:t>b</a:t>
            </a:r>
            <a:r>
              <a:rPr lang="en-US" sz="1800" dirty="0" err="1"/>
              <a:t>+</a:t>
            </a:r>
            <a:r>
              <a:rPr lang="en-US" sz="1800" dirty="0" err="1">
                <a:sym typeface="Calibri Italic" charset="0"/>
              </a:rPr>
              <a:t>c</a:t>
            </a:r>
            <a:r>
              <a:rPr lang="en-US" sz="1800" dirty="0"/>
              <a:t>?</a:t>
            </a:r>
          </a:p>
          <a:p>
            <a:pPr lvl="2"/>
            <a:r>
              <a:rPr lang="zh-CN" altLang="en-US" sz="1600" dirty="0"/>
              <a:t>除了</a:t>
            </a:r>
            <a:r>
              <a:rPr lang="en-US" sz="1600" dirty="0"/>
              <a:t>infinities &amp; </a:t>
            </a:r>
            <a:r>
              <a:rPr lang="en-US" sz="1600" dirty="0" err="1"/>
              <a:t>NaNs</a:t>
            </a:r>
            <a:endParaRPr lang="en-US" sz="1600" dirty="0"/>
          </a:p>
        </p:txBody>
      </p:sp>
      <p:sp>
        <p:nvSpPr>
          <p:cNvPr id="40969" name="Rectangle 9"/>
          <p:cNvSpPr>
            <a:spLocks/>
          </p:cNvSpPr>
          <p:nvPr/>
        </p:nvSpPr>
        <p:spPr bwMode="auto">
          <a:xfrm>
            <a:off x="5465763" y="17907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0970" name="Rectangle 10"/>
          <p:cNvSpPr>
            <a:spLocks/>
          </p:cNvSpPr>
          <p:nvPr/>
        </p:nvSpPr>
        <p:spPr bwMode="auto">
          <a:xfrm>
            <a:off x="5468938" y="25146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0971" name="Rectangle 11"/>
          <p:cNvSpPr>
            <a:spLocks/>
          </p:cNvSpPr>
          <p:nvPr/>
        </p:nvSpPr>
        <p:spPr bwMode="auto">
          <a:xfrm>
            <a:off x="5443538" y="3815682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0972" name="Rectangle 12"/>
          <p:cNvSpPr>
            <a:spLocks/>
          </p:cNvSpPr>
          <p:nvPr/>
        </p:nvSpPr>
        <p:spPr bwMode="auto">
          <a:xfrm>
            <a:off x="5465763" y="2882900"/>
            <a:ext cx="44926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  <p:sp>
        <p:nvSpPr>
          <p:cNvPr id="40973" name="Rectangle 13"/>
          <p:cNvSpPr>
            <a:spLocks/>
          </p:cNvSpPr>
          <p:nvPr/>
        </p:nvSpPr>
        <p:spPr bwMode="auto">
          <a:xfrm>
            <a:off x="5257800" y="4262054"/>
            <a:ext cx="9763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Almost</a:t>
            </a:r>
          </a:p>
        </p:txBody>
      </p:sp>
      <p:sp>
        <p:nvSpPr>
          <p:cNvPr id="40974" name="Rectangle 14"/>
          <p:cNvSpPr>
            <a:spLocks/>
          </p:cNvSpPr>
          <p:nvPr/>
        </p:nvSpPr>
        <p:spPr bwMode="auto">
          <a:xfrm>
            <a:off x="5392354" y="5320632"/>
            <a:ext cx="9763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Almost</a:t>
            </a:r>
          </a:p>
        </p:txBody>
      </p:sp>
    </p:spTree>
    <p:extLst>
      <p:ext uri="{BB962C8B-B14F-4D97-AF65-F5344CB8AC3E}">
        <p14:creationId xmlns:p14="http://schemas.microsoft.com/office/powerpoint/2010/main" val="3016870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Mathematical Properties of FP Add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/>
              <a:t>FP</a:t>
            </a:r>
            <a:r>
              <a:rPr kumimoji="1" lang="zh-CN" altLang="en-US" dirty="0"/>
              <a:t>加法不具有结合率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对编译器有很大影响</a:t>
            </a:r>
            <a:endParaRPr kumimoji="1" lang="en-US" altLang="zh-CN" dirty="0"/>
          </a:p>
          <a:p>
            <a:pPr lvl="2"/>
            <a:r>
              <a:rPr kumimoji="1" lang="zh-CN" altLang="en-US" dirty="0"/>
              <a:t>例如</a:t>
            </a:r>
            <a:r>
              <a:rPr kumimoji="1" lang="en-US" altLang="zh-CN" dirty="0"/>
              <a:t>x = a + b + c; y = b + c + d;</a:t>
            </a:r>
          </a:p>
          <a:p>
            <a:pPr lvl="2"/>
            <a:r>
              <a:rPr kumimoji="1" lang="zh-CN" altLang="en-US" dirty="0"/>
              <a:t>编译器试图优化，减少一次运算</a:t>
            </a:r>
            <a:endParaRPr kumimoji="1" lang="en-US" altLang="zh-CN" dirty="0"/>
          </a:p>
          <a:p>
            <a:pPr lvl="3"/>
            <a:r>
              <a:rPr kumimoji="1" lang="en-US" altLang="zh-CN" dirty="0"/>
              <a:t>t = b + c;</a:t>
            </a:r>
          </a:p>
          <a:p>
            <a:pPr lvl="3"/>
            <a:r>
              <a:rPr kumimoji="1" lang="en-US" altLang="zh-CN" dirty="0"/>
              <a:t>x = a + t;</a:t>
            </a:r>
          </a:p>
          <a:p>
            <a:pPr lvl="3"/>
            <a:r>
              <a:rPr kumimoji="1" lang="en-US" altLang="zh-CN" dirty="0"/>
              <a:t>y = t + d</a:t>
            </a:r>
          </a:p>
          <a:p>
            <a:pPr lvl="2"/>
            <a:r>
              <a:rPr kumimoji="1" lang="zh-CN" altLang="en-US" dirty="0"/>
              <a:t>这样可能产生不同的值，编译器一般会做保守的选择，避免对程序功能产生影响</a:t>
            </a:r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707FC-2626-BC43-8A07-2FC945D8A2CA}" type="slidenum">
              <a:rPr lang="zh-CN" altLang="en-US" smtClean="0"/>
              <a:pPr>
                <a:defRPr/>
              </a:pPr>
              <a:t>38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333936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1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Mathematical Properties of FP Mult</a:t>
            </a:r>
          </a:p>
        </p:txBody>
      </p:sp>
      <p:sp>
        <p:nvSpPr>
          <p:cNvPr id="41992" name="Rectangle 8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152400"/>
            <a:r>
              <a:rPr lang="zh-CN" altLang="en-US" sz="2200" dirty="0"/>
              <a:t>属性</a:t>
            </a:r>
            <a:endParaRPr lang="en-US" altLang="zh-CN" sz="2200" dirty="0"/>
          </a:p>
          <a:p>
            <a:pPr marL="552450" lvl="1"/>
            <a:r>
              <a:rPr lang="zh-CN" altLang="en-US" sz="1800" dirty="0"/>
              <a:t>乘法是否封闭？</a:t>
            </a:r>
            <a:endParaRPr lang="en-US" sz="1800" dirty="0"/>
          </a:p>
          <a:p>
            <a:pPr marL="838200" lvl="2"/>
            <a:r>
              <a:rPr lang="zh-CN" altLang="en-US" sz="1600" dirty="0"/>
              <a:t>但可能产生</a:t>
            </a:r>
            <a:r>
              <a:rPr lang="en-US" sz="1600" dirty="0"/>
              <a:t> infinity or </a:t>
            </a:r>
            <a:r>
              <a:rPr lang="en-US" sz="1600" dirty="0" err="1"/>
              <a:t>NaN</a:t>
            </a:r>
            <a:endParaRPr lang="en-US" sz="1600" dirty="0"/>
          </a:p>
          <a:p>
            <a:pPr marL="552450" lvl="1"/>
            <a:r>
              <a:rPr lang="zh-CN" altLang="en-US" sz="1800" dirty="0"/>
              <a:t>交换律</a:t>
            </a:r>
            <a:r>
              <a:rPr lang="en-US" sz="1800" dirty="0"/>
              <a:t>?</a:t>
            </a:r>
          </a:p>
          <a:p>
            <a:pPr marL="552450" lvl="1"/>
            <a:r>
              <a:rPr lang="zh-CN" altLang="en-US" sz="1800" dirty="0"/>
              <a:t>结合率</a:t>
            </a:r>
            <a:r>
              <a:rPr lang="en-US" sz="1800" dirty="0"/>
              <a:t>?</a:t>
            </a:r>
          </a:p>
          <a:p>
            <a:pPr marL="838200" lvl="2"/>
            <a:r>
              <a:rPr lang="zh-CN" altLang="en-US" sz="1600" dirty="0"/>
              <a:t>可能导致溢出，或者由于舍入带来的不精确</a:t>
            </a:r>
            <a:endParaRPr lang="en-US" sz="1600" dirty="0"/>
          </a:p>
          <a:p>
            <a:pPr marL="838200" lvl="2"/>
            <a:r>
              <a:rPr lang="en-US" sz="1600" dirty="0"/>
              <a:t>Possibility of overflow, inexactness of rounding</a:t>
            </a:r>
          </a:p>
          <a:p>
            <a:pPr marL="838200" lvl="2"/>
            <a:r>
              <a:rPr lang="en-US" sz="1600" dirty="0"/>
              <a:t>Ex: </a:t>
            </a:r>
            <a:r>
              <a:rPr lang="en-US" sz="1600" dirty="0">
                <a:latin typeface="Courier New"/>
              </a:rPr>
              <a:t>(1e20*1e20)*1e-20</a:t>
            </a:r>
            <a:r>
              <a:rPr lang="en-US" sz="1600" dirty="0"/>
              <a:t>= </a:t>
            </a:r>
            <a:r>
              <a:rPr lang="en-US" sz="1600" dirty="0" err="1">
                <a:latin typeface="Courier New"/>
                <a:cs typeface="Courier New"/>
              </a:rPr>
              <a:t>inf</a:t>
            </a:r>
            <a:r>
              <a:rPr lang="en-US" sz="1600" dirty="0"/>
              <a:t>, </a:t>
            </a:r>
            <a:r>
              <a:rPr lang="en-US" sz="1600" dirty="0">
                <a:latin typeface="Courier New"/>
                <a:cs typeface="Courier New"/>
              </a:rPr>
              <a:t>1e20*(1e20*1e-20)</a:t>
            </a:r>
            <a:r>
              <a:rPr lang="en-US" sz="1600" dirty="0"/>
              <a:t>= </a:t>
            </a:r>
            <a:r>
              <a:rPr lang="en-US" sz="1600" dirty="0">
                <a:latin typeface="Courier New"/>
                <a:cs typeface="Courier New"/>
              </a:rPr>
              <a:t>1e20</a:t>
            </a:r>
          </a:p>
          <a:p>
            <a:pPr marL="552450" lvl="1"/>
            <a:r>
              <a:rPr lang="en-US" sz="1800" dirty="0"/>
              <a:t>1</a:t>
            </a:r>
            <a:r>
              <a:rPr lang="zh-CN" altLang="en-US" sz="1800" dirty="0"/>
              <a:t>是乘法的单位元？</a:t>
            </a:r>
            <a:endParaRPr lang="en-US" sz="1800" dirty="0"/>
          </a:p>
          <a:p>
            <a:pPr marL="552450" lvl="1"/>
            <a:r>
              <a:rPr lang="zh-CN" altLang="en-US" sz="1800" dirty="0"/>
              <a:t>乘法对加法的分配率？</a:t>
            </a:r>
            <a:endParaRPr lang="en-US" sz="1800" dirty="0"/>
          </a:p>
          <a:p>
            <a:pPr marL="838200" lvl="2"/>
            <a:r>
              <a:rPr lang="zh-CN" altLang="en-US" sz="1600" dirty="0"/>
              <a:t>可能导致溢出，或者由于舍入带来的不精确</a:t>
            </a:r>
            <a:endParaRPr lang="en-US" sz="1600" dirty="0"/>
          </a:p>
          <a:p>
            <a:pPr marL="838200" lvl="2"/>
            <a:r>
              <a:rPr lang="en-US" sz="1600" dirty="0">
                <a:latin typeface="Courier New"/>
                <a:cs typeface="Courier New"/>
              </a:rPr>
              <a:t>1e20*(1e20-1e20)</a:t>
            </a:r>
            <a:r>
              <a:rPr lang="en-US" sz="1600" dirty="0"/>
              <a:t>= </a:t>
            </a:r>
            <a:r>
              <a:rPr lang="en-US" sz="1600" dirty="0">
                <a:latin typeface="Courier New"/>
                <a:cs typeface="Courier New"/>
              </a:rPr>
              <a:t>0.0</a:t>
            </a:r>
            <a:r>
              <a:rPr lang="en-US" sz="1600" dirty="0"/>
              <a:t>,  </a:t>
            </a:r>
            <a:r>
              <a:rPr lang="en-US" sz="1600" dirty="0">
                <a:latin typeface="Courier New"/>
                <a:cs typeface="Courier New"/>
              </a:rPr>
              <a:t>1e20*1e20 – 1e20*1e20 </a:t>
            </a:r>
            <a:r>
              <a:rPr lang="en-US" sz="1600" dirty="0"/>
              <a:t>= </a:t>
            </a:r>
            <a:r>
              <a:rPr lang="en-US" sz="1600" dirty="0" err="1">
                <a:latin typeface="Courier New"/>
                <a:cs typeface="Courier New"/>
              </a:rPr>
              <a:t>NaN</a:t>
            </a:r>
            <a:endParaRPr lang="en-US" sz="1600" dirty="0">
              <a:latin typeface="Courier New"/>
              <a:cs typeface="Courier New"/>
            </a:endParaRPr>
          </a:p>
          <a:p>
            <a:pPr marL="431800" indent="-342900"/>
            <a:r>
              <a:rPr lang="zh-CN" altLang="en-US" sz="2000" dirty="0"/>
              <a:t>单调性</a:t>
            </a:r>
            <a:endParaRPr lang="en-US" sz="2000" dirty="0"/>
          </a:p>
          <a:p>
            <a:pPr marL="552450" lvl="1"/>
            <a:r>
              <a:rPr 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a</a:t>
            </a:r>
            <a:r>
              <a:rPr lang="en-US" sz="1800" dirty="0"/>
              <a:t> ≥ </a:t>
            </a:r>
            <a:r>
              <a:rPr 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</a:t>
            </a:r>
            <a:r>
              <a:rPr lang="en-US" sz="1800" dirty="0"/>
              <a:t>  &amp; </a:t>
            </a:r>
            <a:r>
              <a:rPr 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c</a:t>
            </a:r>
            <a:r>
              <a:rPr lang="en-US" sz="1800" dirty="0"/>
              <a:t> ≥ 0  ⇒ </a:t>
            </a:r>
            <a:r>
              <a:rPr 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a</a:t>
            </a:r>
            <a:r>
              <a:rPr lang="en-US" sz="1800" dirty="0"/>
              <a:t> * </a:t>
            </a:r>
            <a:r>
              <a:rPr 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c</a:t>
            </a:r>
            <a:r>
              <a:rPr lang="en-US" sz="1800" dirty="0"/>
              <a:t> ≥ </a:t>
            </a:r>
            <a:r>
              <a:rPr 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</a:t>
            </a:r>
            <a:r>
              <a:rPr lang="en-US" sz="1800" dirty="0"/>
              <a:t> *</a:t>
            </a:r>
            <a:r>
              <a:rPr lang="en-US" sz="18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c</a:t>
            </a:r>
            <a:r>
              <a:rPr lang="en-US" sz="1800" dirty="0"/>
              <a:t>?</a:t>
            </a:r>
          </a:p>
          <a:p>
            <a:pPr marL="838200" lvl="2"/>
            <a:r>
              <a:rPr lang="zh-CN" altLang="en-US" sz="1600" dirty="0"/>
              <a:t>除了</a:t>
            </a:r>
            <a:r>
              <a:rPr lang="en-US" sz="1600" dirty="0"/>
              <a:t>infinities &amp; </a:t>
            </a:r>
            <a:r>
              <a:rPr lang="en-US" sz="1600" dirty="0" err="1"/>
              <a:t>NaNs</a:t>
            </a:r>
            <a:endParaRPr lang="en-US" sz="1600" dirty="0"/>
          </a:p>
        </p:txBody>
      </p:sp>
      <p:sp>
        <p:nvSpPr>
          <p:cNvPr id="41993" name="Rectangle 9"/>
          <p:cNvSpPr>
            <a:spLocks/>
          </p:cNvSpPr>
          <p:nvPr/>
        </p:nvSpPr>
        <p:spPr bwMode="auto">
          <a:xfrm>
            <a:off x="6303963" y="2008188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1994" name="Rectangle 10"/>
          <p:cNvSpPr>
            <a:spLocks/>
          </p:cNvSpPr>
          <p:nvPr/>
        </p:nvSpPr>
        <p:spPr bwMode="auto">
          <a:xfrm>
            <a:off x="6281738" y="253457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1995" name="Rectangle 11"/>
          <p:cNvSpPr>
            <a:spLocks/>
          </p:cNvSpPr>
          <p:nvPr/>
        </p:nvSpPr>
        <p:spPr bwMode="auto">
          <a:xfrm>
            <a:off x="6281738" y="2895600"/>
            <a:ext cx="44926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  <p:sp>
        <p:nvSpPr>
          <p:cNvPr id="41996" name="Rectangle 12"/>
          <p:cNvSpPr>
            <a:spLocks/>
          </p:cNvSpPr>
          <p:nvPr/>
        </p:nvSpPr>
        <p:spPr bwMode="auto">
          <a:xfrm>
            <a:off x="6281738" y="40513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1997" name="Rectangle 13"/>
          <p:cNvSpPr>
            <a:spLocks/>
          </p:cNvSpPr>
          <p:nvPr/>
        </p:nvSpPr>
        <p:spPr bwMode="auto">
          <a:xfrm>
            <a:off x="6303963" y="4361037"/>
            <a:ext cx="44926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  <p:sp>
        <p:nvSpPr>
          <p:cNvPr id="41998" name="Rectangle 14"/>
          <p:cNvSpPr>
            <a:spLocks/>
          </p:cNvSpPr>
          <p:nvPr/>
        </p:nvSpPr>
        <p:spPr bwMode="auto">
          <a:xfrm>
            <a:off x="6018212" y="5437822"/>
            <a:ext cx="9763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Almost</a:t>
            </a:r>
          </a:p>
        </p:txBody>
      </p:sp>
    </p:spTree>
    <p:extLst>
      <p:ext uri="{BB962C8B-B14F-4D97-AF65-F5344CB8AC3E}">
        <p14:creationId xmlns:p14="http://schemas.microsoft.com/office/powerpoint/2010/main" val="244736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Fractional binary numbers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What is 1011.101</a:t>
            </a:r>
            <a:r>
              <a:rPr lang="en-US" baseline="-25000" dirty="0"/>
              <a:t>2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1323646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Ariane</a:t>
            </a:r>
            <a:r>
              <a:rPr kumimoji="1" lang="zh-CN" altLang="en-US" dirty="0"/>
              <a:t> </a:t>
            </a:r>
            <a:r>
              <a:rPr kumimoji="1" lang="en-US" altLang="zh-CN" dirty="0"/>
              <a:t>5</a:t>
            </a:r>
            <a:r>
              <a:rPr lang="zh-CN" altLang="en-US" dirty="0"/>
              <a:t>: 浮点溢出的高昂代价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2" indent="-342900"/>
            <a:r>
              <a:rPr lang="en-US" altLang="zh-CN" dirty="0"/>
              <a:t>1996.6.4</a:t>
            </a:r>
            <a:r>
              <a:rPr lang="zh-CN" altLang="en-US" dirty="0"/>
              <a:t>，</a:t>
            </a:r>
            <a:r>
              <a:rPr lang="en-US" altLang="zh-CN" dirty="0"/>
              <a:t>Ariane</a:t>
            </a:r>
            <a:r>
              <a:rPr lang="zh-CN" altLang="en-US" dirty="0"/>
              <a:t> </a:t>
            </a:r>
            <a:r>
              <a:rPr lang="en-US" altLang="zh-CN" dirty="0"/>
              <a:t>5</a:t>
            </a:r>
            <a:r>
              <a:rPr lang="zh-CN" altLang="en-US" dirty="0"/>
              <a:t>火箭发射</a:t>
            </a:r>
            <a:r>
              <a:rPr lang="en-US" altLang="zh-CN" dirty="0"/>
              <a:t>37</a:t>
            </a:r>
            <a:r>
              <a:rPr lang="zh-CN" altLang="en-US" dirty="0"/>
              <a:t>秒后爆炸（损失</a:t>
            </a:r>
            <a:r>
              <a:rPr lang="en-US" altLang="zh-CN" dirty="0"/>
              <a:t>5</a:t>
            </a:r>
            <a:r>
              <a:rPr lang="zh-CN" altLang="en-US" dirty="0"/>
              <a:t>亿美金）</a:t>
            </a:r>
            <a:endParaRPr lang="en-US" altLang="zh-CN" dirty="0"/>
          </a:p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707FC-2626-BC43-8A07-2FC945D8A2CA}" type="slidenum">
              <a:rPr lang="zh-CN" altLang="en-US" smtClean="0"/>
              <a:pPr>
                <a:defRPr/>
              </a:pPr>
              <a:t>40</a:t>
            </a:fld>
            <a:endParaRPr lang="en-US" altLang="zh-CN"/>
          </a:p>
        </p:txBody>
      </p:sp>
      <p:pic>
        <p:nvPicPr>
          <p:cNvPr id="5" name="内容占位符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17" b="13417"/>
          <a:stretch>
            <a:fillRect/>
          </a:stretch>
        </p:blipFill>
        <p:spPr bwMode="auto">
          <a:xfrm>
            <a:off x="539750" y="2060575"/>
            <a:ext cx="8207375" cy="450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pic>
    </p:spTree>
    <p:extLst>
      <p:ext uri="{BB962C8B-B14F-4D97-AF65-F5344CB8AC3E}">
        <p14:creationId xmlns:p14="http://schemas.microsoft.com/office/powerpoint/2010/main" val="55721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Ariane</a:t>
            </a:r>
            <a:r>
              <a:rPr lang="zh-CN" altLang="en-US" dirty="0"/>
              <a:t> </a:t>
            </a:r>
            <a:r>
              <a:rPr lang="en-US" altLang="zh-CN" dirty="0"/>
              <a:t>5</a:t>
            </a:r>
            <a:r>
              <a:rPr lang="zh-CN" altLang="en-US" dirty="0"/>
              <a:t>: 浮点溢出的高昂代价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7772400" cy="4419600"/>
          </a:xfrm>
        </p:spPr>
        <p:txBody>
          <a:bodyPr/>
          <a:lstStyle/>
          <a:p>
            <a:pPr lvl="1"/>
            <a:r>
              <a:rPr lang="zh-CN" altLang="en-US" dirty="0"/>
              <a:t>原因：导航系统向控制引擎喷嘴的计算机发送了一个无效数据，没有发送飞行控制信息，而是发送了一个诊断位模式，表明将</a:t>
            </a:r>
            <a:r>
              <a:rPr lang="en-US" altLang="zh-CN" dirty="0"/>
              <a:t>64</a:t>
            </a:r>
            <a:r>
              <a:rPr lang="zh-CN" altLang="en-US" dirty="0"/>
              <a:t>位浮点数转为</a:t>
            </a:r>
            <a:r>
              <a:rPr lang="en-US" altLang="zh-CN" dirty="0"/>
              <a:t>16</a:t>
            </a:r>
            <a:r>
              <a:rPr lang="zh-CN" altLang="en-US" dirty="0"/>
              <a:t>位有符号位时溢出；</a:t>
            </a:r>
            <a:endParaRPr lang="en-US" altLang="zh-CN" dirty="0"/>
          </a:p>
          <a:p>
            <a:pPr lvl="1"/>
            <a:r>
              <a:rPr lang="en-US" altLang="zh-CN" dirty="0" err="1"/>
              <a:t>Ariene</a:t>
            </a:r>
            <a:r>
              <a:rPr lang="zh-CN" altLang="en-US" dirty="0"/>
              <a:t> </a:t>
            </a:r>
            <a:r>
              <a:rPr lang="en-US" altLang="zh-CN" dirty="0"/>
              <a:t>4</a:t>
            </a:r>
            <a:r>
              <a:rPr lang="zh-CN" altLang="en-US" dirty="0"/>
              <a:t>火箭的速度不会超过</a:t>
            </a:r>
            <a:r>
              <a:rPr lang="en-US" altLang="zh-CN" dirty="0"/>
              <a:t>16</a:t>
            </a:r>
            <a:r>
              <a:rPr lang="zh-CN" altLang="en-US" dirty="0"/>
              <a:t>位浮点数；</a:t>
            </a:r>
            <a:endParaRPr lang="en-US" altLang="zh-CN" dirty="0"/>
          </a:p>
          <a:p>
            <a:pPr lvl="1"/>
            <a:r>
              <a:rPr lang="en-US" altLang="zh-CN" dirty="0" err="1"/>
              <a:t>Ariene</a:t>
            </a:r>
            <a:r>
              <a:rPr lang="zh-CN" altLang="en-US" dirty="0"/>
              <a:t> </a:t>
            </a:r>
            <a:r>
              <a:rPr lang="en-US" altLang="zh-CN" dirty="0"/>
              <a:t>5</a:t>
            </a:r>
            <a:r>
              <a:rPr lang="zh-CN" altLang="en-US" dirty="0"/>
              <a:t>速度比</a:t>
            </a:r>
            <a:r>
              <a:rPr lang="en-US" altLang="zh-CN" dirty="0" err="1"/>
              <a:t>Ariene</a:t>
            </a:r>
            <a:r>
              <a:rPr lang="zh-CN" altLang="en-US" dirty="0"/>
              <a:t> </a:t>
            </a:r>
            <a:r>
              <a:rPr lang="en-US" altLang="zh-CN" dirty="0"/>
              <a:t>4</a:t>
            </a:r>
            <a:r>
              <a:rPr lang="zh-CN" altLang="en-US" dirty="0"/>
              <a:t>高出</a:t>
            </a:r>
            <a:r>
              <a:rPr lang="en-US" altLang="zh-CN" dirty="0"/>
              <a:t>5</a:t>
            </a:r>
            <a:r>
              <a:rPr lang="zh-CN" altLang="en-US" dirty="0"/>
              <a:t>倍，但直接重用了</a:t>
            </a:r>
            <a:r>
              <a:rPr lang="en-US" altLang="zh-CN" dirty="0" err="1"/>
              <a:t>Ariene</a:t>
            </a:r>
            <a:r>
              <a:rPr lang="zh-CN" altLang="en-US" dirty="0"/>
              <a:t> </a:t>
            </a:r>
            <a:r>
              <a:rPr lang="en-US" altLang="zh-CN" dirty="0"/>
              <a:t>4</a:t>
            </a:r>
            <a:r>
              <a:rPr lang="zh-CN" altLang="en-US" dirty="0"/>
              <a:t>的代码；</a:t>
            </a:r>
            <a:endParaRPr lang="en-US" altLang="zh-CN" dirty="0"/>
          </a:p>
          <a:p>
            <a:pPr lvl="1"/>
            <a:r>
              <a:rPr lang="zh-CN" altLang="en-US" dirty="0"/>
              <a:t>将大的浮点数转换为整数是一种常见的程序错误来源</a:t>
            </a:r>
            <a:endParaRPr lang="en-US" altLang="zh-CN" dirty="0"/>
          </a:p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707FC-2626-BC43-8A07-2FC945D8A2CA}" type="slidenum">
              <a:rPr lang="zh-CN" altLang="en-US" smtClean="0"/>
              <a:pPr>
                <a:defRPr/>
              </a:pPr>
              <a:t>41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3758946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Today: Floating Point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>
                <a:solidFill>
                  <a:srgbClr val="B3B3B3"/>
                </a:solidFill>
              </a:rPr>
              <a:t>Background: Fractional binary numbers</a:t>
            </a:r>
          </a:p>
          <a:p>
            <a:r>
              <a:rPr lang="en-US">
                <a:solidFill>
                  <a:srgbClr val="B3B3B3"/>
                </a:solidFill>
              </a:rPr>
              <a:t>IEEE floating point standard: Definition</a:t>
            </a:r>
          </a:p>
          <a:p>
            <a:r>
              <a:rPr lang="en-US">
                <a:solidFill>
                  <a:srgbClr val="B3B3B3"/>
                </a:solidFill>
              </a:rPr>
              <a:t>Example and properties</a:t>
            </a:r>
          </a:p>
          <a:p>
            <a:r>
              <a:rPr lang="en-US">
                <a:solidFill>
                  <a:srgbClr val="B3B3B3"/>
                </a:solidFill>
              </a:rPr>
              <a:t>Rounding, addition, multiplication</a:t>
            </a:r>
          </a:p>
          <a:p>
            <a:r>
              <a:rPr lang="en-US"/>
              <a:t>Floating point in C</a:t>
            </a:r>
          </a:p>
          <a:p>
            <a:r>
              <a:rPr lang="en-US">
                <a:solidFill>
                  <a:srgbClr val="B3B3B3"/>
                </a:solidFill>
              </a:rPr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86229766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Floating Point in C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sz="2400" dirty="0"/>
              <a:t>C Guarantees Two Levels</a:t>
            </a:r>
          </a:p>
          <a:p>
            <a:pPr marL="317500" lvl="1" indent="0"/>
            <a:r>
              <a:rPr lang="en-US" sz="2000" dirty="0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 sz="2000" dirty="0"/>
              <a:t>	single precision</a:t>
            </a:r>
          </a:p>
          <a:p>
            <a:pPr marL="317500" lvl="1" indent="0"/>
            <a:r>
              <a:rPr lang="en-US" sz="2000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sz="2000" dirty="0"/>
              <a:t>	double precision</a:t>
            </a:r>
          </a:p>
          <a:p>
            <a:pPr>
              <a:spcBef>
                <a:spcPts val="1600"/>
              </a:spcBef>
            </a:pPr>
            <a:r>
              <a:rPr lang="en-US" sz="2400" dirty="0"/>
              <a:t>Conversions/Casting</a:t>
            </a:r>
          </a:p>
          <a:p>
            <a:pPr marL="317500" lvl="1" indent="0"/>
            <a:r>
              <a:rPr lang="en-US" sz="2000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 sz="2000" dirty="0"/>
              <a:t>, </a:t>
            </a:r>
            <a:r>
              <a:rPr lang="en-US" sz="2000" dirty="0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zh-CN" altLang="en-US" sz="2000" dirty="0"/>
              <a:t>和</a:t>
            </a:r>
            <a:r>
              <a:rPr lang="en-US" sz="2000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zh-CN" altLang="en-US" sz="2000" dirty="0"/>
              <a:t>之间的转换会改变</a:t>
            </a:r>
            <a:r>
              <a:rPr lang="en-US" altLang="zh-CN" sz="2000" dirty="0"/>
              <a:t>bit</a:t>
            </a:r>
            <a:r>
              <a:rPr lang="zh-CN" altLang="en-US" sz="2000" dirty="0"/>
              <a:t>值</a:t>
            </a:r>
            <a:endParaRPr lang="en-US" sz="2000" dirty="0"/>
          </a:p>
          <a:p>
            <a:pPr marL="317500" lvl="1" indent="0"/>
            <a:r>
              <a:rPr lang="en-US" sz="2000" dirty="0"/>
              <a:t> </a:t>
            </a:r>
            <a:r>
              <a:rPr lang="en-US" sz="2000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sz="2000" dirty="0"/>
              <a:t>/</a:t>
            </a:r>
            <a:r>
              <a:rPr lang="en-US" sz="2000" dirty="0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 sz="2000" dirty="0"/>
              <a:t> → </a:t>
            </a:r>
            <a:r>
              <a:rPr lang="en-US" sz="2000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endParaRPr lang="en-US" sz="2000" dirty="0"/>
          </a:p>
          <a:p>
            <a:pPr marL="838200" lvl="2"/>
            <a:r>
              <a:rPr lang="zh-CN" altLang="en-US" sz="1800" dirty="0"/>
              <a:t>去掉小数部分</a:t>
            </a:r>
            <a:endParaRPr lang="en-US" sz="1800" dirty="0"/>
          </a:p>
          <a:p>
            <a:pPr marL="838200" lvl="2"/>
            <a:r>
              <a:rPr lang="zh-CN" altLang="en-US" sz="1800" dirty="0"/>
              <a:t>向</a:t>
            </a:r>
            <a:r>
              <a:rPr lang="en-US" altLang="zh-CN" sz="1800" dirty="0"/>
              <a:t>0</a:t>
            </a:r>
            <a:r>
              <a:rPr lang="zh-CN" altLang="en-US" sz="1800" dirty="0"/>
              <a:t>舍入</a:t>
            </a:r>
            <a:endParaRPr lang="en-US" sz="1800" dirty="0"/>
          </a:p>
          <a:p>
            <a:pPr marL="838200" lvl="2"/>
            <a:r>
              <a:rPr lang="zh-CN" altLang="en-US" sz="1800" dirty="0"/>
              <a:t>当超过范围或</a:t>
            </a:r>
            <a:r>
              <a:rPr lang="en-US" altLang="zh-CN" sz="1800" dirty="0" err="1"/>
              <a:t>NaN</a:t>
            </a:r>
            <a:r>
              <a:rPr lang="zh-CN" altLang="en-US" sz="1800" dirty="0"/>
              <a:t>时没有定义，一般设为</a:t>
            </a:r>
            <a:r>
              <a:rPr lang="en-US" altLang="zh-CN" sz="1800" dirty="0" err="1"/>
              <a:t>Tmin</a:t>
            </a:r>
            <a:r>
              <a:rPr lang="zh-CN" altLang="en-US" sz="1800" dirty="0"/>
              <a:t>（可能过大整数得到负数</a:t>
            </a:r>
            <a:r>
              <a:rPr lang="en-US" altLang="zh-CN" sz="1800" dirty="0" err="1"/>
              <a:t>Tmin</a:t>
            </a:r>
            <a:r>
              <a:rPr lang="zh-CN" altLang="en-US" sz="1800" dirty="0"/>
              <a:t>）</a:t>
            </a:r>
            <a:endParaRPr lang="en-US" sz="1800" dirty="0"/>
          </a:p>
          <a:p>
            <a:pPr marL="317500" lvl="1" indent="0"/>
            <a:r>
              <a:rPr lang="en-US" sz="2000" dirty="0"/>
              <a:t> </a:t>
            </a:r>
            <a:r>
              <a:rPr lang="en-US" sz="2000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 sz="2000" dirty="0"/>
              <a:t> → </a:t>
            </a:r>
            <a:r>
              <a:rPr lang="en-US" sz="2000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endParaRPr lang="en-US" sz="2000" dirty="0"/>
          </a:p>
          <a:p>
            <a:pPr marL="838200" lvl="2"/>
            <a:r>
              <a:rPr lang="zh-CN" altLang="en-US" sz="1800" dirty="0"/>
              <a:t>精确的转换，</a:t>
            </a:r>
            <a:r>
              <a:rPr lang="en-US" altLang="zh-CN" sz="1800" dirty="0" err="1"/>
              <a:t>int</a:t>
            </a:r>
            <a:r>
              <a:rPr lang="zh-CN" altLang="en-US" sz="1800" dirty="0"/>
              <a:t>数值</a:t>
            </a:r>
            <a:r>
              <a:rPr lang="en-US" altLang="zh-CN" sz="1800" dirty="0"/>
              <a:t> &lt; 53 bit </a:t>
            </a:r>
            <a:endParaRPr lang="en-US" sz="1800" dirty="0"/>
          </a:p>
          <a:p>
            <a:pPr marL="317500" lvl="1" indent="0"/>
            <a:r>
              <a:rPr lang="en-US" sz="2000" dirty="0"/>
              <a:t> </a:t>
            </a:r>
            <a:r>
              <a:rPr lang="en-US" sz="2000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 sz="2000" dirty="0"/>
              <a:t> → </a:t>
            </a:r>
            <a:r>
              <a:rPr lang="en-US" sz="2000" dirty="0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endParaRPr lang="en-US" sz="2000" dirty="0"/>
          </a:p>
          <a:p>
            <a:pPr marL="838200" lvl="2"/>
            <a:r>
              <a:rPr lang="zh-CN" altLang="en-US" sz="1800" dirty="0"/>
              <a:t>按照舍入模式来进行舍入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1717208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Floating Point</a:t>
            </a:r>
            <a:r>
              <a:rPr lang="zh-CN" altLang="en-US" dirty="0"/>
              <a:t> </a:t>
            </a:r>
            <a:r>
              <a:rPr lang="en-US" altLang="zh-CN" dirty="0"/>
              <a:t>Comparison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不能用</a:t>
            </a:r>
            <a:r>
              <a:rPr kumimoji="1" lang="en-US" altLang="zh-CN" dirty="0"/>
              <a:t>==, !=</a:t>
            </a:r>
            <a:r>
              <a:rPr kumimoji="1" lang="zh-CN" altLang="en-US" dirty="0"/>
              <a:t>判定浮点数相等或不等</a:t>
            </a:r>
            <a:endParaRPr kumimoji="1" lang="en-US" altLang="zh-CN" dirty="0"/>
          </a:p>
          <a:p>
            <a:pPr lvl="1"/>
            <a:r>
              <a:rPr kumimoji="1" lang="en-US" altLang="zh-CN" dirty="0"/>
              <a:t>0.1</a:t>
            </a:r>
            <a:r>
              <a:rPr kumimoji="1" lang="zh-CN" altLang="en-US" dirty="0"/>
              <a:t>这样</a:t>
            </a:r>
            <a:r>
              <a:rPr kumimoji="1" lang="en-US" altLang="zh-CN" dirty="0"/>
              <a:t>10</a:t>
            </a:r>
            <a:r>
              <a:rPr kumimoji="1" lang="zh-CN" altLang="en-US" dirty="0"/>
              <a:t>进展整齐的数在二进制下可能无法精确表示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要进行近似；而且数字在处理几次之后，会得到一些误差（舍入导致）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所以，可能两个</a:t>
            </a:r>
            <a:r>
              <a:rPr kumimoji="1" lang="en-US" altLang="zh-CN" dirty="0"/>
              <a:t>0.1</a:t>
            </a:r>
            <a:r>
              <a:rPr kumimoji="1" lang="zh-CN" altLang="en-US" dirty="0"/>
              <a:t>的二进制的表达不完全一样</a:t>
            </a:r>
            <a:endParaRPr kumimoji="1" lang="en-US" altLang="zh-CN" dirty="0"/>
          </a:p>
          <a:p>
            <a:r>
              <a:rPr kumimoji="1" lang="zh-CN" altLang="en-US" dirty="0"/>
              <a:t>采用</a:t>
            </a:r>
            <a:r>
              <a:rPr kumimoji="1" lang="en-US" altLang="zh-CN" dirty="0" err="1"/>
              <a:t>fabs</a:t>
            </a:r>
            <a:r>
              <a:rPr kumimoji="1" lang="en-US" altLang="zh-CN" dirty="0"/>
              <a:t>(f1-f2) &lt;= precision</a:t>
            </a:r>
          </a:p>
          <a:p>
            <a:pPr lvl="1"/>
            <a:r>
              <a:rPr kumimoji="1" lang="en-US" altLang="zh-CN" dirty="0"/>
              <a:t>precision</a:t>
            </a:r>
            <a:r>
              <a:rPr kumimoji="1" lang="zh-CN" altLang="en-US" dirty="0"/>
              <a:t>为自己预设的精度，如</a:t>
            </a:r>
            <a:r>
              <a:rPr kumimoji="1" lang="en-US" altLang="zh-CN" dirty="0"/>
              <a:t>1e-6</a:t>
            </a:r>
          </a:p>
          <a:p>
            <a:r>
              <a:rPr kumimoji="1" lang="zh-CN" altLang="en-US" dirty="0"/>
              <a:t>但以上</a:t>
            </a:r>
            <a:r>
              <a:rPr kumimoji="1" lang="en-US" altLang="zh-CN" dirty="0"/>
              <a:t>precision</a:t>
            </a:r>
            <a:r>
              <a:rPr kumimoji="1" lang="zh-CN" altLang="en-US" dirty="0"/>
              <a:t>是绝对精度，如果浮点数非常大，可能用</a:t>
            </a:r>
            <a:r>
              <a:rPr kumimoji="1" lang="en-US" altLang="zh-CN" dirty="0"/>
              <a:t>1e-6</a:t>
            </a:r>
            <a:r>
              <a:rPr kumimoji="1" lang="zh-CN" altLang="en-US" dirty="0"/>
              <a:t>就不合适了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应该用相对精度</a:t>
            </a:r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707FC-2626-BC43-8A07-2FC945D8A2CA}" type="slidenum">
              <a:rPr lang="zh-CN" altLang="en-US" smtClean="0"/>
              <a:pPr>
                <a:defRPr/>
              </a:pPr>
              <a:t>44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7954632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Floating Point</a:t>
            </a:r>
            <a:r>
              <a:rPr lang="zh-CN" altLang="en-US" dirty="0"/>
              <a:t> </a:t>
            </a:r>
            <a:r>
              <a:rPr lang="en-US" altLang="zh-CN" dirty="0"/>
              <a:t>Comparison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4419600"/>
          </a:xfrm>
        </p:spPr>
        <p:txBody>
          <a:bodyPr/>
          <a:lstStyle/>
          <a:p>
            <a:pPr latinLnBrk="1"/>
            <a:r>
              <a:rPr lang="zh-CN" altLang="en-US" dirty="0"/>
              <a:t>相对误差和绝对误差结合的方式</a:t>
            </a:r>
            <a:endParaRPr lang="en-US" altLang="zh-CN" dirty="0"/>
          </a:p>
          <a:p>
            <a:pPr lvl="1" latinLnBrk="1"/>
            <a:r>
              <a:rPr lang="en-US" altLang="zh-CN" sz="2000" dirty="0"/>
              <a:t>bool </a:t>
            </a:r>
            <a:r>
              <a:rPr lang="en-US" altLang="zh-CN" sz="2000" dirty="0" err="1"/>
              <a:t>IsEqual</a:t>
            </a:r>
            <a:r>
              <a:rPr lang="en-US" altLang="zh-CN" sz="2000" dirty="0"/>
              <a:t>(float a, float b, float </a:t>
            </a:r>
            <a:r>
              <a:rPr lang="en-US" altLang="zh-CN" sz="2000" dirty="0" err="1"/>
              <a:t>absError</a:t>
            </a:r>
            <a:r>
              <a:rPr lang="en-US" altLang="zh-CN" sz="2000" dirty="0"/>
              <a:t>, float </a:t>
            </a:r>
            <a:r>
              <a:rPr lang="en-US" altLang="zh-CN" sz="2000" dirty="0" err="1"/>
              <a:t>relError</a:t>
            </a:r>
            <a:r>
              <a:rPr lang="en-US" altLang="zh-CN" sz="2000" dirty="0"/>
              <a:t> )</a:t>
            </a:r>
            <a:r>
              <a:rPr lang="zh-CN" altLang="en-US" sz="2000" dirty="0"/>
              <a:t> </a:t>
            </a:r>
            <a:r>
              <a:rPr lang="en-US" altLang="zh-CN" sz="2000" dirty="0"/>
              <a:t>{</a:t>
            </a:r>
          </a:p>
          <a:p>
            <a:pPr lvl="1" latinLnBrk="1"/>
            <a:r>
              <a:rPr lang="en-US" altLang="zh-CN" sz="2000" dirty="0"/>
              <a:t>         if (a==b) return true;</a:t>
            </a:r>
          </a:p>
          <a:p>
            <a:pPr lvl="1" latinLnBrk="1"/>
            <a:r>
              <a:rPr lang="en-US" altLang="zh-CN" sz="2000" dirty="0"/>
              <a:t>        if (</a:t>
            </a:r>
            <a:r>
              <a:rPr lang="en-US" altLang="zh-CN" sz="2000" dirty="0" err="1"/>
              <a:t>fabs</a:t>
            </a:r>
            <a:r>
              <a:rPr lang="en-US" altLang="zh-CN" sz="2000" dirty="0"/>
              <a:t>(a-b)&lt;</a:t>
            </a:r>
            <a:r>
              <a:rPr lang="en-US" altLang="zh-CN" sz="2000" dirty="0" err="1"/>
              <a:t>absError</a:t>
            </a:r>
            <a:r>
              <a:rPr lang="en-US" altLang="zh-CN" sz="2000" dirty="0"/>
              <a:t> ) return true;</a:t>
            </a:r>
          </a:p>
          <a:p>
            <a:pPr lvl="1" latinLnBrk="1"/>
            <a:r>
              <a:rPr lang="en-US" altLang="zh-CN" sz="2000" dirty="0"/>
              <a:t>        if (</a:t>
            </a:r>
            <a:r>
              <a:rPr lang="en-US" altLang="zh-CN" sz="2000" dirty="0" err="1"/>
              <a:t>fabs</a:t>
            </a:r>
            <a:r>
              <a:rPr lang="en-US" altLang="zh-CN" sz="2000" dirty="0"/>
              <a:t>(a)&lt;</a:t>
            </a:r>
            <a:r>
              <a:rPr lang="en-US" altLang="zh-CN" sz="2000" dirty="0" err="1"/>
              <a:t>fabs</a:t>
            </a:r>
            <a:r>
              <a:rPr lang="en-US" altLang="zh-CN" sz="2000" dirty="0"/>
              <a:t>(b)) return  (</a:t>
            </a:r>
            <a:r>
              <a:rPr lang="en-US" altLang="zh-CN" sz="2000" dirty="0" err="1"/>
              <a:t>fabs</a:t>
            </a:r>
            <a:r>
              <a:rPr lang="en-US" altLang="zh-CN" sz="2000" dirty="0"/>
              <a:t>((a-b</a:t>
            </a:r>
            <a:r>
              <a:rPr lang="en-US" altLang="zh-CN" sz="2000"/>
              <a:t>)/a)&lt;</a:t>
            </a:r>
            <a:r>
              <a:rPr lang="en-US" altLang="zh-CN" sz="2000" dirty="0" err="1"/>
              <a:t>relError</a:t>
            </a:r>
            <a:r>
              <a:rPr lang="en-US" altLang="zh-CN" sz="2000" dirty="0"/>
              <a:t> ) ? true : false;</a:t>
            </a:r>
          </a:p>
          <a:p>
            <a:pPr lvl="1" latinLnBrk="1"/>
            <a:r>
              <a:rPr lang="en-US" altLang="zh-CN" sz="2000" dirty="0"/>
              <a:t>       return  (</a:t>
            </a:r>
            <a:r>
              <a:rPr lang="en-US" altLang="zh-CN" sz="2000" dirty="0" err="1"/>
              <a:t>fabs</a:t>
            </a:r>
            <a:r>
              <a:rPr lang="en-US" altLang="zh-CN" sz="2000" dirty="0"/>
              <a:t>((a-b)/b&lt;</a:t>
            </a:r>
            <a:r>
              <a:rPr lang="en-US" altLang="zh-CN" sz="2000" dirty="0" err="1"/>
              <a:t>relError</a:t>
            </a:r>
            <a:r>
              <a:rPr lang="en-US" altLang="zh-CN" sz="2000" dirty="0"/>
              <a:t> ) ? true : false;</a:t>
            </a:r>
          </a:p>
          <a:p>
            <a:pPr lvl="1" latinLnBrk="1"/>
            <a:r>
              <a:rPr lang="en-US" altLang="zh-CN" sz="2000" dirty="0"/>
              <a:t>}</a:t>
            </a:r>
          </a:p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707FC-2626-BC43-8A07-2FC945D8A2CA}" type="slidenum">
              <a:rPr lang="zh-CN" altLang="en-US" smtClean="0"/>
              <a:pPr>
                <a:defRPr/>
              </a:pPr>
              <a:t>45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8164372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Floating Point</a:t>
            </a:r>
            <a:r>
              <a:rPr lang="zh-CN" altLang="en-US" dirty="0"/>
              <a:t> </a:t>
            </a:r>
            <a:r>
              <a:rPr lang="en-US" altLang="zh-CN" dirty="0"/>
              <a:t>Comparison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876800"/>
          </a:xfrm>
        </p:spPr>
        <p:txBody>
          <a:bodyPr/>
          <a:lstStyle/>
          <a:p>
            <a:r>
              <a:rPr kumimoji="1" lang="en-US" altLang="zh-CN" dirty="0"/>
              <a:t>Float</a:t>
            </a:r>
            <a:r>
              <a:rPr kumimoji="1" lang="zh-CN" altLang="en-US" dirty="0"/>
              <a:t>的二进制串按照</a:t>
            </a:r>
            <a:r>
              <a:rPr kumimoji="1" lang="en-US" altLang="zh-CN" dirty="0" err="1"/>
              <a:t>int</a:t>
            </a:r>
            <a:r>
              <a:rPr kumimoji="1" lang="zh-CN" altLang="en-US" dirty="0"/>
              <a:t>理解进行比较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覆盖了绝对误差和相对误差</a:t>
            </a:r>
            <a:endParaRPr kumimoji="1" lang="en-US" altLang="zh-CN" dirty="0"/>
          </a:p>
          <a:p>
            <a:pPr lvl="2"/>
            <a:r>
              <a:rPr kumimoji="1" lang="zh-CN" altLang="en-US" dirty="0"/>
              <a:t>因为阶码不相等，一般</a:t>
            </a:r>
            <a:r>
              <a:rPr kumimoji="1" lang="en-US" altLang="zh-CN" dirty="0"/>
              <a:t>i1</a:t>
            </a:r>
            <a:r>
              <a:rPr kumimoji="1" lang="zh-CN" altLang="en-US" dirty="0"/>
              <a:t>和</a:t>
            </a:r>
            <a:r>
              <a:rPr kumimoji="1" lang="en-US" altLang="zh-CN" dirty="0"/>
              <a:t>i2</a:t>
            </a:r>
            <a:r>
              <a:rPr kumimoji="1" lang="zh-CN" altLang="en-US" dirty="0"/>
              <a:t>的差值很大</a:t>
            </a:r>
            <a:endParaRPr kumimoji="1" lang="en-US" altLang="zh-CN" dirty="0"/>
          </a:p>
          <a:p>
            <a:pPr lvl="1" latinLnBrk="1"/>
            <a:r>
              <a:rPr lang="de-DE" altLang="zh-CN" sz="2000" dirty="0" err="1"/>
              <a:t>bool</a:t>
            </a:r>
            <a:r>
              <a:rPr lang="de-DE" altLang="zh-CN" sz="2000" dirty="0"/>
              <a:t> </a:t>
            </a:r>
            <a:r>
              <a:rPr lang="de-DE" altLang="zh-CN" sz="2000" dirty="0" err="1"/>
              <a:t>IsEqual</a:t>
            </a:r>
            <a:r>
              <a:rPr lang="de-DE" altLang="zh-CN" sz="2000" dirty="0"/>
              <a:t>(</a:t>
            </a:r>
            <a:r>
              <a:rPr lang="de-DE" altLang="zh-CN" sz="2000" dirty="0" err="1"/>
              <a:t>float</a:t>
            </a:r>
            <a:r>
              <a:rPr lang="de-DE" altLang="zh-CN" sz="2000" dirty="0"/>
              <a:t> f1, </a:t>
            </a:r>
            <a:r>
              <a:rPr lang="de-DE" altLang="zh-CN" sz="2000" dirty="0" err="1"/>
              <a:t>float</a:t>
            </a:r>
            <a:r>
              <a:rPr lang="de-DE" altLang="zh-CN" sz="2000" dirty="0"/>
              <a:t> f2, </a:t>
            </a:r>
            <a:r>
              <a:rPr lang="de-DE" altLang="zh-CN" sz="2000" dirty="0" err="1"/>
              <a:t>int</a:t>
            </a:r>
            <a:r>
              <a:rPr lang="de-DE" altLang="zh-CN" sz="2000" dirty="0"/>
              <a:t> </a:t>
            </a:r>
            <a:r>
              <a:rPr lang="de-DE" altLang="zh-CN" sz="2000" dirty="0" err="1"/>
              <a:t>absDelta</a:t>
            </a:r>
            <a:r>
              <a:rPr lang="de-DE" altLang="zh-CN" sz="2000" dirty="0"/>
              <a:t>)</a:t>
            </a:r>
          </a:p>
          <a:p>
            <a:pPr lvl="1" latinLnBrk="1"/>
            <a:r>
              <a:rPr lang="de-DE" altLang="zh-CN" sz="2000" dirty="0"/>
              <a:t>{</a:t>
            </a:r>
          </a:p>
          <a:p>
            <a:pPr lvl="1" latinLnBrk="1"/>
            <a:r>
              <a:rPr lang="de-DE" altLang="zh-CN" sz="2000" dirty="0"/>
              <a:t>       </a:t>
            </a:r>
            <a:r>
              <a:rPr lang="de-DE" altLang="zh-CN" sz="2000" dirty="0" err="1"/>
              <a:t>int</a:t>
            </a:r>
            <a:r>
              <a:rPr lang="de-DE" altLang="zh-CN" sz="2000" dirty="0"/>
              <a:t> i1, i2;</a:t>
            </a:r>
          </a:p>
          <a:p>
            <a:pPr lvl="1" latinLnBrk="1"/>
            <a:r>
              <a:rPr lang="de-DE" altLang="zh-CN" sz="2000" dirty="0"/>
              <a:t>       i1 = * (</a:t>
            </a:r>
            <a:r>
              <a:rPr lang="de-DE" altLang="zh-CN" sz="2000" dirty="0" err="1"/>
              <a:t>int</a:t>
            </a:r>
            <a:r>
              <a:rPr lang="de-DE" altLang="zh-CN" sz="2000" dirty="0"/>
              <a:t>*) &amp;f1;</a:t>
            </a:r>
          </a:p>
          <a:p>
            <a:pPr lvl="1" latinLnBrk="1"/>
            <a:r>
              <a:rPr lang="de-DE" altLang="zh-CN" sz="2000" dirty="0"/>
              <a:t>       </a:t>
            </a:r>
            <a:r>
              <a:rPr lang="de-DE" altLang="zh-CN" sz="2000" dirty="0" err="1"/>
              <a:t>memcpy</a:t>
            </a:r>
            <a:r>
              <a:rPr lang="de-DE" altLang="zh-CN" sz="2000" dirty="0"/>
              <a:t>(&amp;i2, &amp;f2, </a:t>
            </a:r>
            <a:r>
              <a:rPr lang="de-DE" altLang="zh-CN" sz="2000" dirty="0" err="1"/>
              <a:t>sizeof</a:t>
            </a:r>
            <a:r>
              <a:rPr lang="de-DE" altLang="zh-CN" sz="2000" dirty="0"/>
              <a:t>(</a:t>
            </a:r>
            <a:r>
              <a:rPr lang="de-DE" altLang="zh-CN" sz="2000" dirty="0" err="1"/>
              <a:t>float</a:t>
            </a:r>
            <a:r>
              <a:rPr lang="de-DE" altLang="zh-CN" sz="2000" dirty="0"/>
              <a:t>));</a:t>
            </a:r>
          </a:p>
          <a:p>
            <a:pPr lvl="1" latinLnBrk="1"/>
            <a:r>
              <a:rPr lang="de-DE" altLang="zh-CN" sz="2000" dirty="0"/>
              <a:t>       </a:t>
            </a:r>
            <a:r>
              <a:rPr lang="de-DE" altLang="zh-CN" sz="2000" dirty="0" err="1"/>
              <a:t>int</a:t>
            </a:r>
            <a:r>
              <a:rPr lang="de-DE" altLang="zh-CN" sz="2000" dirty="0"/>
              <a:t> </a:t>
            </a:r>
            <a:r>
              <a:rPr lang="de-DE" altLang="zh-CN" sz="2000" dirty="0" err="1"/>
              <a:t>mask</a:t>
            </a:r>
            <a:r>
              <a:rPr lang="de-DE" altLang="zh-CN" sz="2000" dirty="0"/>
              <a:t> = 1&lt;&lt;31;</a:t>
            </a:r>
          </a:p>
          <a:p>
            <a:pPr lvl="1" latinLnBrk="1"/>
            <a:r>
              <a:rPr lang="de-DE" altLang="zh-CN" sz="2000" dirty="0"/>
              <a:t>       </a:t>
            </a:r>
            <a:r>
              <a:rPr lang="de-DE" altLang="zh-CN" sz="2000" dirty="0" err="1"/>
              <a:t>return</a:t>
            </a:r>
            <a:r>
              <a:rPr lang="de-DE" altLang="zh-CN" sz="2000" dirty="0"/>
              <a:t>   ((</a:t>
            </a:r>
            <a:r>
              <a:rPr lang="de-DE" altLang="zh-CN" sz="2000" dirty="0" err="1"/>
              <a:t>abs</a:t>
            </a:r>
            <a:r>
              <a:rPr lang="de-DE" altLang="zh-CN" sz="2000" dirty="0"/>
              <a:t>(i1-i2)</a:t>
            </a:r>
            <a:r>
              <a:rPr lang="en-US" altLang="zh-CN" sz="2000" dirty="0"/>
              <a:t>&amp;</a:t>
            </a:r>
            <a:r>
              <a:rPr lang="de-DE" altLang="zh-CN" sz="2000" dirty="0"/>
              <a:t>~</a:t>
            </a:r>
            <a:r>
              <a:rPr lang="de-DE" altLang="zh-CN" sz="2000" dirty="0" err="1"/>
              <a:t>mask</a:t>
            </a:r>
            <a:r>
              <a:rPr lang="de-DE" altLang="zh-CN" sz="2000" dirty="0"/>
              <a:t>)&lt;</a:t>
            </a:r>
            <a:r>
              <a:rPr lang="de-DE" altLang="zh-CN" sz="2000" dirty="0" err="1"/>
              <a:t>absDelta</a:t>
            </a:r>
            <a:r>
              <a:rPr lang="de-DE" altLang="zh-CN" sz="2000" dirty="0"/>
              <a:t>) ? </a:t>
            </a:r>
            <a:r>
              <a:rPr lang="de-DE" altLang="zh-CN" sz="2000" dirty="0" err="1"/>
              <a:t>true</a:t>
            </a:r>
            <a:r>
              <a:rPr lang="de-DE" altLang="zh-CN" sz="2000" dirty="0"/>
              <a:t> : </a:t>
            </a:r>
            <a:r>
              <a:rPr lang="de-DE" altLang="zh-CN" sz="2000" dirty="0" err="1"/>
              <a:t>false</a:t>
            </a:r>
            <a:r>
              <a:rPr lang="de-DE" altLang="zh-CN" sz="2000" dirty="0"/>
              <a:t>;</a:t>
            </a:r>
          </a:p>
          <a:p>
            <a:pPr lvl="1" latinLnBrk="1"/>
            <a:r>
              <a:rPr lang="de-DE" altLang="zh-CN" sz="2000" dirty="0"/>
              <a:t>}</a:t>
            </a:r>
          </a:p>
          <a:p>
            <a:pPr lvl="1"/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707FC-2626-BC43-8A07-2FC945D8A2CA}" type="slidenum">
              <a:rPr lang="zh-CN" altLang="en-US" smtClean="0"/>
              <a:pPr>
                <a:defRPr/>
              </a:pPr>
              <a:t>46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113138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Floating Point Puzzles</a:t>
            </a:r>
            <a:r>
              <a:rPr lang="zh-CN" altLang="en-US" dirty="0"/>
              <a:t>（课堂练习）</a:t>
            </a:r>
            <a:endParaRPr lang="en-US" dirty="0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1270000"/>
          </a:xfrm>
          <a:ln/>
        </p:spPr>
        <p:txBody>
          <a:bodyPr/>
          <a:lstStyle/>
          <a:p>
            <a:r>
              <a:rPr lang="zh-CN" altLang="en-US" sz="2400" dirty="0"/>
              <a:t>对于下面的每一个</a:t>
            </a:r>
            <a:r>
              <a:rPr lang="en-US" altLang="zh-CN" sz="2400" dirty="0"/>
              <a:t>C</a:t>
            </a:r>
            <a:r>
              <a:rPr lang="zh-CN" altLang="en-US" sz="2400" dirty="0"/>
              <a:t>语言表达式：</a:t>
            </a:r>
            <a:endParaRPr lang="en-US" sz="2400" dirty="0"/>
          </a:p>
          <a:p>
            <a:pPr marL="552450" lvl="1"/>
            <a:r>
              <a:rPr lang="zh-CN" altLang="en-US" sz="2000" dirty="0"/>
              <a:t>或者证明各种情况都为真</a:t>
            </a:r>
            <a:endParaRPr lang="en-US" sz="2000" dirty="0"/>
          </a:p>
          <a:p>
            <a:pPr marL="552450" lvl="1"/>
            <a:r>
              <a:rPr lang="zh-CN" altLang="en-US" sz="2000" dirty="0"/>
              <a:t>或者解释为什么不为真</a:t>
            </a:r>
            <a:endParaRPr lang="en-US" sz="2000" dirty="0"/>
          </a:p>
        </p:txBody>
      </p:sp>
      <p:sp>
        <p:nvSpPr>
          <p:cNvPr id="45061" name="Rectangle 5"/>
          <p:cNvSpPr>
            <a:spLocks/>
          </p:cNvSpPr>
          <p:nvPr/>
        </p:nvSpPr>
        <p:spPr bwMode="auto">
          <a:xfrm>
            <a:off x="3736975" y="2446338"/>
            <a:ext cx="4889500" cy="40767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x == (</a:t>
            </a:r>
            <a:r>
              <a:rPr lang="en-US" sz="18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)(float) x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x == (</a:t>
            </a:r>
            <a:r>
              <a:rPr lang="en-US" sz="18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)(double) x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f == (float)(double) f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d == (double)(float) d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f == -(-f);</a:t>
            </a: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endParaRPr lang="en-US" b="1" dirty="0"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2/3 == 2/3.0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d &lt; 0.0	 ⇒ 	((d*2) &lt; 0.0)</a:t>
            </a:r>
            <a:endParaRPr lang="en-US" b="1" dirty="0"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d &gt; f	 ⇒ 	-f &gt; -d</a:t>
            </a:r>
            <a:endParaRPr lang="en-US" b="1" dirty="0"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d * d &gt;= 0.0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d+f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)-d == f</a:t>
            </a:r>
          </a:p>
        </p:txBody>
      </p:sp>
      <p:sp>
        <p:nvSpPr>
          <p:cNvPr id="45062" name="Rectangle 6"/>
          <p:cNvSpPr>
            <a:spLocks/>
          </p:cNvSpPr>
          <p:nvPr/>
        </p:nvSpPr>
        <p:spPr bwMode="auto">
          <a:xfrm>
            <a:off x="522288" y="3271838"/>
            <a:ext cx="2628900" cy="1155700"/>
          </a:xfrm>
          <a:prstGeom prst="rect">
            <a:avLst/>
          </a:prstGeom>
          <a:solidFill>
            <a:srgbClr val="D6D6F4"/>
          </a:solidFill>
          <a:ln w="25400" cap="flat">
            <a:solidFill>
              <a:srgbClr val="ADADEA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spcBef>
                <a:spcPts val="475"/>
              </a:spcBef>
              <a:tabLst>
                <a:tab pos="1371600" algn="l"/>
                <a:tab pos="2286000" algn="l"/>
                <a:tab pos="1371600" algn="l"/>
                <a:tab pos="2286000" algn="l"/>
                <a:tab pos="1371600" algn="l"/>
                <a:tab pos="22860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x = …;</a:t>
            </a:r>
            <a:endParaRPr lang="en-US" sz="24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spcBef>
                <a:spcPts val="475"/>
              </a:spcBef>
              <a:tabLst>
                <a:tab pos="1371600" algn="l"/>
                <a:tab pos="2286000" algn="l"/>
                <a:tab pos="1371600" algn="l"/>
                <a:tab pos="2286000" algn="l"/>
                <a:tab pos="1371600" algn="l"/>
                <a:tab pos="22860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float f = …;</a:t>
            </a:r>
            <a:endParaRPr lang="en-US" sz="24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spcBef>
                <a:spcPts val="475"/>
              </a:spcBef>
              <a:tabLst>
                <a:tab pos="1371600" algn="l"/>
                <a:tab pos="2286000" algn="l"/>
                <a:tab pos="1371600" algn="l"/>
                <a:tab pos="2286000" algn="l"/>
                <a:tab pos="1371600" algn="l"/>
                <a:tab pos="22860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double d = …;</a:t>
            </a:r>
          </a:p>
        </p:txBody>
      </p:sp>
      <p:sp>
        <p:nvSpPr>
          <p:cNvPr id="45063" name="Rectangle 7"/>
          <p:cNvSpPr>
            <a:spLocks/>
          </p:cNvSpPr>
          <p:nvPr/>
        </p:nvSpPr>
        <p:spPr bwMode="auto">
          <a:xfrm>
            <a:off x="457200" y="4581525"/>
            <a:ext cx="229870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zh-CN" alt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假设</a:t>
            </a:r>
            <a:r>
              <a:rPr lang="en-US" altLang="zh-CN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</a:t>
            </a:r>
            <a:r>
              <a:rPr lang="zh-CN" alt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和</a:t>
            </a:r>
            <a:r>
              <a:rPr lang="en-US" altLang="zh-CN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f</a:t>
            </a:r>
            <a:r>
              <a:rPr lang="zh-CN" alt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都不是</a:t>
            </a:r>
            <a:r>
              <a:rPr lang="en-US" sz="20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NaN</a:t>
            </a:r>
            <a:endParaRPr lang="en-US" sz="20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010371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Summary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altLang="zh-CN" sz="2400" dirty="0"/>
              <a:t>IEEE</a:t>
            </a:r>
            <a:r>
              <a:rPr lang="zh-CN" altLang="en-US" sz="2400" dirty="0"/>
              <a:t>浮点数标准有清晰的数学属性</a:t>
            </a:r>
            <a:endParaRPr lang="en-US" sz="2400" dirty="0"/>
          </a:p>
          <a:p>
            <a:r>
              <a:rPr lang="zh-CN" altLang="en-US" sz="2400" dirty="0"/>
              <a:t>浮点数表示数字的形式是</a:t>
            </a:r>
            <a:r>
              <a:rPr lang="en-US" sz="2400" dirty="0"/>
              <a:t> M x 2</a:t>
            </a:r>
            <a:r>
              <a:rPr lang="en-US" sz="2400" baseline="32000" dirty="0"/>
              <a:t>E</a:t>
            </a:r>
            <a:endParaRPr lang="en-US" sz="2400" dirty="0"/>
          </a:p>
          <a:p>
            <a:r>
              <a:rPr lang="zh-CN" altLang="en-US" sz="2400" dirty="0"/>
              <a:t>和实数代数不一样</a:t>
            </a:r>
            <a:endParaRPr lang="en-US" altLang="zh-CN" sz="2400" dirty="0"/>
          </a:p>
          <a:p>
            <a:pPr lvl="1"/>
            <a:r>
              <a:rPr lang="zh-CN" altLang="en-US" sz="2000" dirty="0"/>
              <a:t>违反结合率和分配率</a:t>
            </a:r>
            <a:endParaRPr lang="en-US" altLang="zh-CN" sz="2000" dirty="0"/>
          </a:p>
          <a:p>
            <a:pPr lvl="1"/>
            <a:r>
              <a:rPr lang="zh-CN" altLang="en-US" sz="2000" dirty="0"/>
              <a:t>使</a:t>
            </a:r>
            <a:r>
              <a:rPr lang="en-US" altLang="zh-CN" sz="2000" dirty="0"/>
              <a:t>compiler</a:t>
            </a:r>
            <a:r>
              <a:rPr lang="zh-CN" altLang="en-US" sz="2000" dirty="0"/>
              <a:t>和一些严格的计算型应用程序很难做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28943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89" name="Group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2976281"/>
              </p:ext>
            </p:extLst>
          </p:nvPr>
        </p:nvGraphicFramePr>
        <p:xfrm>
          <a:off x="4076700" y="1439862"/>
          <a:ext cx="584200" cy="2129801"/>
        </p:xfrm>
        <a:graphic>
          <a:graphicData uri="http://schemas.openxmlformats.org/drawingml/2006/table">
            <a:tbl>
              <a:tblPr/>
              <a:tblGrid>
                <a:gridCol w="58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00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2000" dirty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00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200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i-1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54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980002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2315" name="Group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837514"/>
              </p:ext>
            </p:extLst>
          </p:nvPr>
        </p:nvGraphicFramePr>
        <p:xfrm>
          <a:off x="3543300" y="4094162"/>
          <a:ext cx="660400" cy="1727200"/>
        </p:xfrm>
        <a:graphic>
          <a:graphicData uri="http://schemas.openxmlformats.org/drawingml/2006/table">
            <a:tbl>
              <a:tblPr/>
              <a:tblGrid>
                <a:gridCol w="66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980002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3200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-j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2337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486606"/>
              </p:ext>
            </p:extLst>
          </p:nvPr>
        </p:nvGraphicFramePr>
        <p:xfrm>
          <a:off x="863600" y="3548062"/>
          <a:ext cx="6527800" cy="546100"/>
        </p:xfrm>
        <a:graphic>
          <a:graphicData uri="http://schemas.openxmlformats.org/drawingml/2006/table">
            <a:tbl>
              <a:tblPr/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546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i-1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•••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-3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•••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-j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385" name="Rectangle 97"/>
          <p:cNvSpPr>
            <a:spLocks/>
          </p:cNvSpPr>
          <p:nvPr/>
        </p:nvSpPr>
        <p:spPr bwMode="auto">
          <a:xfrm rot="10800000">
            <a:off x="6167438" y="4418012"/>
            <a:ext cx="561975" cy="533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Times" pitchFamily="18" charset="0"/>
                <a:ea typeface="Times" pitchFamily="18" charset="0"/>
                <a:cs typeface="Times" pitchFamily="18" charset="0"/>
                <a:sym typeface="Times" pitchFamily="18" charset="0"/>
              </a:rPr>
              <a:t>• • •</a:t>
            </a:r>
          </a:p>
        </p:txBody>
      </p:sp>
      <p:sp>
        <p:nvSpPr>
          <p:cNvPr id="12386" name="Rectangle 98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6870700" cy="15589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Fractional Binary Numbers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12388" name="Freeform 100"/>
          <p:cNvSpPr>
            <a:spLocks/>
          </p:cNvSpPr>
          <p:nvPr/>
        </p:nvSpPr>
        <p:spPr bwMode="auto">
          <a:xfrm>
            <a:off x="4002088" y="3378200"/>
            <a:ext cx="165100" cy="10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3600"/>
          </a:p>
        </p:txBody>
      </p:sp>
      <p:sp>
        <p:nvSpPr>
          <p:cNvPr id="12389" name="Freeform 101"/>
          <p:cNvSpPr>
            <a:spLocks/>
          </p:cNvSpPr>
          <p:nvPr/>
        </p:nvSpPr>
        <p:spPr bwMode="auto">
          <a:xfrm>
            <a:off x="3467100" y="2946400"/>
            <a:ext cx="698500" cy="5334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0" name="Freeform 102"/>
          <p:cNvSpPr>
            <a:spLocks/>
          </p:cNvSpPr>
          <p:nvPr/>
        </p:nvSpPr>
        <p:spPr bwMode="auto">
          <a:xfrm>
            <a:off x="2917825" y="2705100"/>
            <a:ext cx="1244600" cy="774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1" name="Freeform 103"/>
          <p:cNvSpPr>
            <a:spLocks/>
          </p:cNvSpPr>
          <p:nvPr/>
        </p:nvSpPr>
        <p:spPr bwMode="auto">
          <a:xfrm>
            <a:off x="1739900" y="2032000"/>
            <a:ext cx="2425700" cy="14478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2" name="Freeform 104"/>
          <p:cNvSpPr>
            <a:spLocks/>
          </p:cNvSpPr>
          <p:nvPr/>
        </p:nvSpPr>
        <p:spPr bwMode="auto">
          <a:xfrm>
            <a:off x="990600" y="1676400"/>
            <a:ext cx="3175000" cy="18034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3" name="Rectangle 105"/>
          <p:cNvSpPr>
            <a:spLocks/>
          </p:cNvSpPr>
          <p:nvPr/>
        </p:nvSpPr>
        <p:spPr bwMode="auto">
          <a:xfrm>
            <a:off x="2073275" y="2781300"/>
            <a:ext cx="560388" cy="533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Times" pitchFamily="18" charset="0"/>
                <a:ea typeface="Times" pitchFamily="18" charset="0"/>
                <a:cs typeface="Times" pitchFamily="18" charset="0"/>
                <a:sym typeface="Times" pitchFamily="18" charset="0"/>
              </a:rPr>
              <a:t>• • •</a:t>
            </a:r>
          </a:p>
        </p:txBody>
      </p:sp>
      <p:sp>
        <p:nvSpPr>
          <p:cNvPr id="12394" name="Freeform 106"/>
          <p:cNvSpPr>
            <a:spLocks/>
          </p:cNvSpPr>
          <p:nvPr/>
        </p:nvSpPr>
        <p:spPr bwMode="auto">
          <a:xfrm rot="10800000">
            <a:off x="4260850" y="4138612"/>
            <a:ext cx="342900" cy="10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5" name="Freeform 107"/>
          <p:cNvSpPr>
            <a:spLocks/>
          </p:cNvSpPr>
          <p:nvPr/>
        </p:nvSpPr>
        <p:spPr bwMode="auto">
          <a:xfrm rot="10800000">
            <a:off x="4248150" y="4138612"/>
            <a:ext cx="977900" cy="393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6" name="Freeform 108"/>
          <p:cNvSpPr>
            <a:spLocks/>
          </p:cNvSpPr>
          <p:nvPr/>
        </p:nvSpPr>
        <p:spPr bwMode="auto">
          <a:xfrm rot="10800000">
            <a:off x="4246563" y="4151312"/>
            <a:ext cx="1574800" cy="774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7" name="Freeform 109"/>
          <p:cNvSpPr>
            <a:spLocks/>
          </p:cNvSpPr>
          <p:nvPr/>
        </p:nvSpPr>
        <p:spPr bwMode="auto">
          <a:xfrm rot="10800000">
            <a:off x="4237038" y="4113212"/>
            <a:ext cx="2717800" cy="137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8" name="Oval 110"/>
          <p:cNvSpPr>
            <a:spLocks/>
          </p:cNvSpPr>
          <p:nvPr/>
        </p:nvSpPr>
        <p:spPr bwMode="auto">
          <a:xfrm>
            <a:off x="4303651" y="3990088"/>
            <a:ext cx="165100" cy="165100"/>
          </a:xfrm>
          <a:prstGeom prst="ellipse">
            <a:avLst/>
          </a:prstGeom>
          <a:solidFill>
            <a:srgbClr val="000000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12399" name="Picture 1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3600" y="5698874"/>
            <a:ext cx="1320800" cy="781050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67362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Fractional Binary Numbers: Examples</a:t>
            </a:r>
          </a:p>
        </p:txBody>
      </p:sp>
      <p:sp>
        <p:nvSpPr>
          <p:cNvPr id="15367" name="Rectangle 7"/>
          <p:cNvSpPr>
            <a:spLocks/>
          </p:cNvSpPr>
          <p:nvPr/>
        </p:nvSpPr>
        <p:spPr bwMode="auto">
          <a:xfrm>
            <a:off x="381000" y="1397000"/>
            <a:ext cx="8382000" cy="52324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254000" indent="-254000" algn="l">
              <a:spcBef>
                <a:spcPts val="575"/>
              </a:spcBef>
              <a:buClr>
                <a:srgbClr val="990000"/>
              </a:buClr>
              <a:buSzPct val="60000"/>
              <a:buFont typeface="Wingdings 2" charset="2"/>
              <a:buChar char="¢"/>
              <a:tabLst>
                <a:tab pos="2398713" algn="l"/>
              </a:tabLst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Value	Representation</a:t>
            </a:r>
          </a:p>
          <a:p>
            <a:pPr marL="254000" indent="-254000" algn="l">
              <a:spcBef>
                <a:spcPts val="600"/>
              </a:spcBef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	</a:t>
            </a:r>
            <a:r>
              <a:rPr lang="en-US" sz="2000" dirty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Monaco" charset="0"/>
              </a:rPr>
              <a:t>5  3/4</a:t>
            </a: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	</a:t>
            </a:r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101.11</a:t>
            </a:r>
            <a:r>
              <a:rPr lang="en-US" sz="2000" b="1" baseline="-6000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endParaRPr lang="en-US" sz="2000" b="1" dirty="0">
              <a:solidFill>
                <a:schemeClr val="tx1"/>
              </a:solidFill>
              <a:latin typeface="Courier New"/>
              <a:ea typeface="Calibri" charset="0"/>
              <a:cs typeface="Courier New"/>
              <a:sym typeface="Calibri" charset="0"/>
            </a:endParaRPr>
          </a:p>
          <a:p>
            <a:pPr marL="254000" indent="-254000" algn="l">
              <a:spcBef>
                <a:spcPts val="600"/>
              </a:spcBef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	</a:t>
            </a:r>
            <a:r>
              <a:rPr lang="en-US" sz="2000" dirty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Monaco" charset="0"/>
              </a:rPr>
              <a:t>2  7/8</a:t>
            </a: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	</a:t>
            </a:r>
            <a:r>
              <a:rPr lang="en-US" sz="2000" b="1" dirty="0">
                <a:solidFill>
                  <a:schemeClr val="bg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</a:t>
            </a:r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10.111</a:t>
            </a:r>
            <a:r>
              <a:rPr lang="en-US" sz="2000" b="1" baseline="-6000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endParaRPr lang="en-US" sz="2000" b="1" dirty="0">
              <a:solidFill>
                <a:schemeClr val="tx1"/>
              </a:solidFill>
              <a:latin typeface="Courier New"/>
              <a:ea typeface="Calibri" charset="0"/>
              <a:cs typeface="Courier New"/>
              <a:sym typeface="Calibri" charset="0"/>
            </a:endParaRPr>
          </a:p>
          <a:p>
            <a:pPr marL="254000" indent="-254000" algn="l">
              <a:spcBef>
                <a:spcPts val="600"/>
              </a:spcBef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	</a:t>
            </a:r>
            <a:r>
              <a:rPr lang="en-US" sz="2000" dirty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Monaco" charset="0"/>
              </a:rPr>
              <a:t>1  7/16</a:t>
            </a: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	</a:t>
            </a:r>
            <a:r>
              <a:rPr lang="en-US" sz="2000" b="1" dirty="0">
                <a:solidFill>
                  <a:schemeClr val="bg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00</a:t>
            </a:r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1.0111</a:t>
            </a:r>
            <a:r>
              <a:rPr lang="en-US" sz="2000" b="1" baseline="-6000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endParaRPr lang="en-US" sz="2000" b="1" dirty="0">
              <a:solidFill>
                <a:schemeClr val="tx1"/>
              </a:solidFill>
              <a:latin typeface="Courier New"/>
              <a:ea typeface="Calibri" charset="0"/>
              <a:cs typeface="Courier New"/>
              <a:sym typeface="Calibri" charset="0"/>
            </a:endParaRPr>
          </a:p>
          <a:p>
            <a:pPr marL="254000" indent="-254000" algn="l">
              <a:spcBef>
                <a:spcPts val="4100"/>
              </a:spcBef>
              <a:buClr>
                <a:srgbClr val="990000"/>
              </a:buClr>
              <a:buSzPct val="60000"/>
              <a:buFont typeface="Wingdings 2" charset="2"/>
              <a:buChar char="¢"/>
              <a:tabLst>
                <a:tab pos="2398713" algn="l"/>
              </a:tabLst>
            </a:pPr>
            <a:r>
              <a:rPr lang="zh-CN" altLang="en-US" sz="2400" b="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观察</a:t>
            </a:r>
            <a:endParaRPr lang="en-US" sz="2400" b="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  <a:p>
            <a:pPr marL="711200" lvl="1" indent="-254000">
              <a:spcBef>
                <a:spcPts val="475"/>
              </a:spcBef>
              <a:buClr>
                <a:srgbClr val="990000"/>
              </a:buClr>
              <a:buSzPct val="110000"/>
              <a:buFont typeface="Wingdings" charset="2"/>
              <a:buChar char="§"/>
              <a:tabLst>
                <a:tab pos="2398713" algn="l"/>
              </a:tabLst>
            </a:pPr>
            <a:r>
              <a:rPr lang="zh-CN" altLang="en-US" b="0" dirty="0">
                <a:latin typeface="Calibri" charset="0"/>
                <a:ea typeface="Calibri" charset="0"/>
                <a:cs typeface="Calibri" charset="0"/>
                <a:sym typeface="Calibri" charset="0"/>
              </a:rPr>
              <a:t>通过左</a:t>
            </a:r>
            <a:r>
              <a:rPr lang="zh-CN" altLang="en-US" sz="2000" b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移小数点可以除以</a:t>
            </a:r>
            <a:r>
              <a:rPr lang="en-US" altLang="zh-CN" sz="2000" b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2</a:t>
            </a:r>
            <a:r>
              <a:rPr lang="zh-CN" altLang="en-US" b="0" dirty="0">
                <a:latin typeface="Calibri" charset="0"/>
                <a:ea typeface="Calibri" charset="0"/>
                <a:cs typeface="Calibri" charset="0"/>
                <a:sym typeface="Calibri" charset="0"/>
              </a:rPr>
              <a:t>（无符号数）</a:t>
            </a:r>
            <a:endParaRPr lang="en-US" altLang="zh-CN" b="0" dirty="0">
              <a:latin typeface="Calibri" charset="0"/>
              <a:ea typeface="Calibri" charset="0"/>
              <a:cs typeface="Calibri" charset="0"/>
              <a:sym typeface="Calibri" charset="0"/>
            </a:endParaRPr>
          </a:p>
          <a:p>
            <a:pPr marL="711200" lvl="1" indent="-254000">
              <a:spcBef>
                <a:spcPts val="475"/>
              </a:spcBef>
              <a:buClr>
                <a:srgbClr val="990000"/>
              </a:buClr>
              <a:buSzPct val="110000"/>
              <a:buFont typeface="Wingdings" charset="2"/>
              <a:buChar char="§"/>
              <a:tabLst>
                <a:tab pos="2398713" algn="l"/>
              </a:tabLst>
            </a:pPr>
            <a:r>
              <a:rPr lang="zh-CN" altLang="en-US" sz="2000" b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通过</a:t>
            </a:r>
            <a:r>
              <a:rPr lang="zh-CN" altLang="en-US" b="0" dirty="0">
                <a:latin typeface="Calibri" charset="0"/>
                <a:ea typeface="Calibri" charset="0"/>
                <a:cs typeface="Calibri" charset="0"/>
                <a:sym typeface="Calibri" charset="0"/>
              </a:rPr>
              <a:t>右</a:t>
            </a:r>
            <a:r>
              <a:rPr lang="zh-CN" altLang="en-US" sz="2000" b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移小数点可以乘以</a:t>
            </a:r>
            <a:r>
              <a:rPr lang="en-US" altLang="zh-CN" sz="2000" b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2</a:t>
            </a:r>
            <a:endParaRPr lang="en-US" sz="2000" b="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  <a:p>
            <a:pPr marL="711200" lvl="1" indent="-254000" algn="l">
              <a:spcBef>
                <a:spcPts val="475"/>
              </a:spcBef>
              <a:buClr>
                <a:srgbClr val="990000"/>
              </a:buClr>
              <a:buSzPct val="110000"/>
              <a:buFont typeface="Wingdings" charset="2"/>
              <a:buChar char="§"/>
              <a:tabLst>
                <a:tab pos="2398713" algn="l"/>
              </a:tabLst>
            </a:pPr>
            <a:r>
              <a:rPr lang="zh-CN" altLang="en-US" sz="2000" b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数字</a:t>
            </a:r>
            <a:r>
              <a:rPr lang="en-US" altLang="zh-CN" sz="2000" b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0.111111</a:t>
            </a:r>
            <a:r>
              <a:rPr lang="mr-IN" altLang="zh-CN" sz="2000" b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…</a:t>
            </a:r>
            <a:r>
              <a:rPr lang="en-US" altLang="zh-CN" sz="2000" b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.</a:t>
            </a:r>
            <a:r>
              <a:rPr lang="en-US" altLang="zh-CN" sz="2000" b="0" baseline="-25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2</a:t>
            </a:r>
            <a:r>
              <a:rPr lang="zh-CN" altLang="en-US" sz="2000" b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刚刚比</a:t>
            </a:r>
            <a:r>
              <a:rPr lang="en-US" altLang="zh-CN" sz="2000" b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1.0</a:t>
            </a:r>
            <a:r>
              <a:rPr lang="zh-CN" altLang="en-US" sz="2000" b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小一点</a:t>
            </a:r>
            <a:endParaRPr lang="en-US" sz="2000" b="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  <a:p>
            <a:pPr marL="977900" lvl="2" indent="-203200" algn="l">
              <a:spcBef>
                <a:spcPts val="475"/>
              </a:spcBef>
              <a:buClr>
                <a:srgbClr val="000000"/>
              </a:buClr>
              <a:buSzPct val="8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b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1/2 + 1/4 + 1/8 + … + 1/2</a:t>
            </a:r>
            <a:r>
              <a:rPr lang="en-US" sz="2000" b="0" baseline="3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</a:t>
            </a:r>
            <a:r>
              <a:rPr lang="en-US" sz="2000" b="0" dirty="0">
                <a:solidFill>
                  <a:schemeClr val="tx1"/>
                </a:solidFill>
                <a:latin typeface="Calibri" charset="0"/>
                <a:ea typeface="Zapf Dingbats" charset="0"/>
                <a:cs typeface="Zapf Dingbats" charset="0"/>
                <a:sym typeface="Calibri" charset="0"/>
              </a:rPr>
              <a:t> + … ➙ 1.0</a:t>
            </a:r>
          </a:p>
          <a:p>
            <a:pPr marL="977900" lvl="2" indent="-203200" algn="l">
              <a:spcBef>
                <a:spcPts val="475"/>
              </a:spcBef>
              <a:buClr>
                <a:srgbClr val="000000"/>
              </a:buClr>
              <a:buSzPct val="8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b="0" dirty="0">
                <a:solidFill>
                  <a:schemeClr val="tx1"/>
                </a:solidFill>
                <a:latin typeface="Calibri" charset="0"/>
                <a:ea typeface="Zapf Dingbats" charset="0"/>
                <a:cs typeface="Zapf Dingbats" charset="0"/>
                <a:sym typeface="Calibri" charset="0"/>
              </a:rPr>
              <a:t>Use notation 1.0 – ε</a:t>
            </a:r>
          </a:p>
        </p:txBody>
      </p:sp>
    </p:spTree>
    <p:extLst>
      <p:ext uri="{BB962C8B-B14F-4D97-AF65-F5344CB8AC3E}">
        <p14:creationId xmlns:p14="http://schemas.microsoft.com/office/powerpoint/2010/main" val="1231925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Representable Numbers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828800" algn="l"/>
              </a:tabLst>
            </a:pPr>
            <a:r>
              <a:rPr lang="en-US" dirty="0"/>
              <a:t>Limitation #1</a:t>
            </a:r>
          </a:p>
          <a:p>
            <a:pPr marL="552450" lvl="1">
              <a:tabLst>
                <a:tab pos="1828800" algn="l"/>
              </a:tabLst>
            </a:pPr>
            <a:r>
              <a:rPr lang="zh-CN" altLang="en-US" dirty="0"/>
              <a:t>只能精确表示</a:t>
            </a:r>
            <a:r>
              <a:rPr lang="en-US" altLang="zh-CN" dirty="0"/>
              <a:t>x/2</a:t>
            </a:r>
            <a:r>
              <a:rPr lang="en-US" altLang="zh-CN" baseline="30000" dirty="0"/>
              <a:t>k</a:t>
            </a:r>
            <a:r>
              <a:rPr lang="zh-CN" altLang="en-US" dirty="0"/>
              <a:t>形式的数字（</a:t>
            </a:r>
            <a:r>
              <a:rPr lang="en-US" altLang="zh-CN" dirty="0"/>
              <a:t>x</a:t>
            </a:r>
            <a:r>
              <a:rPr lang="zh-CN" altLang="en-US" dirty="0"/>
              <a:t>为整数）</a:t>
            </a:r>
            <a:endParaRPr lang="en-US" dirty="0"/>
          </a:p>
          <a:p>
            <a:pPr marL="838200" lvl="2">
              <a:tabLst>
                <a:tab pos="1828800" algn="l"/>
              </a:tabLst>
            </a:pPr>
            <a:r>
              <a:rPr lang="zh-CN" altLang="en-US" dirty="0"/>
              <a:t>其他数字会是无限小数（循环小数）形式</a:t>
            </a:r>
            <a:endParaRPr lang="en-US" dirty="0"/>
          </a:p>
          <a:p>
            <a:pPr lvl="4">
              <a:tabLst>
                <a:tab pos="1828800" algn="l"/>
              </a:tabLst>
            </a:pPr>
            <a:endParaRPr lang="en-US" sz="200" dirty="0"/>
          </a:p>
          <a:p>
            <a:pPr lvl="1">
              <a:tabLst>
                <a:tab pos="1828800" algn="l"/>
              </a:tabLst>
            </a:pPr>
            <a:r>
              <a:rPr lang="en-US" dirty="0"/>
              <a:t>Value	Representation</a:t>
            </a:r>
          </a:p>
          <a:p>
            <a:pPr marL="838200" lvl="2">
              <a:tabLst>
                <a:tab pos="1828800" algn="l"/>
              </a:tabLst>
            </a:pPr>
            <a:r>
              <a:rPr lang="en-US" dirty="0"/>
              <a:t>1/3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0.0101010101[01]…</a:t>
            </a:r>
            <a:r>
              <a:rPr lang="en-US" b="1" baseline="-6000" dirty="0"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838200" lvl="2">
              <a:tabLst>
                <a:tab pos="1828800" algn="l"/>
              </a:tabLst>
            </a:pPr>
            <a:r>
              <a:rPr lang="en-US" dirty="0"/>
              <a:t>1/5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0.001100110011[0011]…</a:t>
            </a:r>
            <a:r>
              <a:rPr lang="en-US" b="1" baseline="-6000" dirty="0"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838200" lvl="2">
              <a:tabLst>
                <a:tab pos="1828800" algn="l"/>
              </a:tabLst>
            </a:pPr>
            <a:r>
              <a:rPr lang="en-US" dirty="0"/>
              <a:t>1/10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0.0001100110011[0011]…</a:t>
            </a:r>
            <a:r>
              <a:rPr lang="en-US" b="1" baseline="-6000" dirty="0"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endParaRPr lang="en-US" b="1" baseline="-6000" dirty="0">
              <a:latin typeface="Courier New"/>
              <a:cs typeface="Courier New"/>
              <a:sym typeface="Monaco" charset="0"/>
            </a:endParaRPr>
          </a:p>
          <a:p>
            <a:pPr>
              <a:tabLst>
                <a:tab pos="1828800" algn="l"/>
              </a:tabLst>
            </a:pPr>
            <a:endParaRPr lang="en-US" dirty="0"/>
          </a:p>
          <a:p>
            <a:pPr>
              <a:tabLst>
                <a:tab pos="1828800" algn="l"/>
              </a:tabLst>
            </a:pPr>
            <a:r>
              <a:rPr lang="en-US" dirty="0"/>
              <a:t>Limitation #2</a:t>
            </a:r>
          </a:p>
          <a:p>
            <a:pPr marL="552450" lvl="1">
              <a:tabLst>
                <a:tab pos="1828800" algn="l"/>
              </a:tabLst>
            </a:pPr>
            <a:r>
              <a:rPr lang="zh-CN" altLang="en-US" dirty="0"/>
              <a:t>位数有效（</a:t>
            </a:r>
            <a:r>
              <a:rPr lang="en-US" altLang="zh-CN" dirty="0"/>
              <a:t>w bits</a:t>
            </a:r>
            <a:r>
              <a:rPr lang="zh-CN" altLang="en-US" dirty="0"/>
              <a:t>），表达的数字大小范围有限</a:t>
            </a:r>
            <a:endParaRPr lang="en-US" dirty="0"/>
          </a:p>
          <a:p>
            <a:pPr marL="838200" lvl="2">
              <a:tabLst>
                <a:tab pos="1828800" algn="l"/>
              </a:tabLst>
            </a:pPr>
            <a:r>
              <a:rPr lang="en-US" dirty="0"/>
              <a:t>Limited range of numbers (very small values?  very large?)</a:t>
            </a:r>
            <a:endParaRPr lang="en-US" dirty="0">
              <a:latin typeface="Monaco" charset="0"/>
              <a:sym typeface="Monac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416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Today: Floating Point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>
                <a:solidFill>
                  <a:srgbClr val="B3B3B3"/>
                </a:solidFill>
              </a:rPr>
              <a:t>Background: Fractional binary numbers</a:t>
            </a:r>
          </a:p>
          <a:p>
            <a:r>
              <a:rPr lang="en-US"/>
              <a:t>IEEE floating point standard: Definition</a:t>
            </a:r>
          </a:p>
          <a:p>
            <a:r>
              <a:rPr lang="en-US">
                <a:solidFill>
                  <a:srgbClr val="B3B3B3"/>
                </a:solidFill>
              </a:rPr>
              <a:t>Example and properties</a:t>
            </a:r>
          </a:p>
          <a:p>
            <a:r>
              <a:rPr lang="en-US">
                <a:solidFill>
                  <a:srgbClr val="B3B3B3"/>
                </a:solidFill>
              </a:rPr>
              <a:t>Rounding, addition, multiplication</a:t>
            </a:r>
          </a:p>
          <a:p>
            <a:r>
              <a:rPr lang="en-US">
                <a:solidFill>
                  <a:srgbClr val="B3B3B3"/>
                </a:solidFill>
              </a:rPr>
              <a:t>Floating point in C</a:t>
            </a:r>
          </a:p>
          <a:p>
            <a:r>
              <a:rPr lang="en-US">
                <a:solidFill>
                  <a:srgbClr val="B3B3B3"/>
                </a:solidFill>
              </a:rPr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3699108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IEEE Floating Point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791200" cy="4419600"/>
          </a:xfrm>
          <a:ln/>
        </p:spPr>
        <p:txBody>
          <a:bodyPr/>
          <a:lstStyle/>
          <a:p>
            <a:r>
              <a:rPr lang="en-US" sz="2400" dirty="0"/>
              <a:t>IEEE Standard 754</a:t>
            </a:r>
          </a:p>
          <a:p>
            <a:pPr marL="552450" lvl="1"/>
            <a:r>
              <a:rPr lang="zh-CN" altLang="en-US" sz="2000" dirty="0"/>
              <a:t>在</a:t>
            </a:r>
            <a:r>
              <a:rPr lang="en-US" altLang="zh-CN" sz="2000" dirty="0"/>
              <a:t>1985</a:t>
            </a:r>
            <a:r>
              <a:rPr lang="zh-CN" altLang="en-US" sz="2000" dirty="0"/>
              <a:t>年建立，作为浮点数运算的统一标准</a:t>
            </a:r>
            <a:endParaRPr lang="en-US" sz="2000" dirty="0"/>
          </a:p>
          <a:p>
            <a:pPr marL="952500" lvl="2"/>
            <a:r>
              <a:rPr lang="zh-CN" altLang="en-US" sz="1800" dirty="0"/>
              <a:t>在此之前，有很多不同（古怪）的设计</a:t>
            </a:r>
            <a:endParaRPr lang="en-US" sz="1800" dirty="0"/>
          </a:p>
          <a:p>
            <a:pPr marL="552450" lvl="1"/>
            <a:r>
              <a:rPr lang="zh-CN" altLang="en-US" sz="2000" dirty="0"/>
              <a:t>所有主流</a:t>
            </a:r>
            <a:r>
              <a:rPr lang="en-US" altLang="zh-CN" sz="2000" dirty="0"/>
              <a:t>CPU</a:t>
            </a:r>
            <a:r>
              <a:rPr lang="zh-CN" altLang="en-US" sz="2000" dirty="0"/>
              <a:t>都支持</a:t>
            </a:r>
            <a:endParaRPr lang="en-US" altLang="zh-CN" sz="2000" dirty="0"/>
          </a:p>
          <a:p>
            <a:r>
              <a:rPr lang="en-US" altLang="zh-CN" sz="2400" dirty="0"/>
              <a:t>William (</a:t>
            </a:r>
            <a:r>
              <a:rPr lang="en-US" altLang="zh-CN" sz="2400" dirty="0" err="1"/>
              <a:t>Velvel</a:t>
            </a:r>
            <a:r>
              <a:rPr lang="en-US" altLang="zh-CN" sz="2400" dirty="0"/>
              <a:t>) Morton </a:t>
            </a:r>
            <a:r>
              <a:rPr lang="en-US" altLang="zh-CN" sz="2400" dirty="0" err="1"/>
              <a:t>Kahan</a:t>
            </a:r>
            <a:r>
              <a:rPr lang="zh-CN" altLang="en-US" sz="2400" dirty="0"/>
              <a:t> 威廉</a:t>
            </a:r>
            <a:r>
              <a:rPr lang="en-US" altLang="zh-CN" sz="2400" dirty="0"/>
              <a:t>·</a:t>
            </a:r>
            <a:r>
              <a:rPr lang="zh-CN" altLang="en-US" sz="2400" dirty="0"/>
              <a:t>卡亨</a:t>
            </a:r>
            <a:endParaRPr lang="en-US" altLang="zh-TW" sz="2400" dirty="0"/>
          </a:p>
          <a:p>
            <a:pPr lvl="1"/>
            <a:r>
              <a:rPr lang="en-US" altLang="zh-CN" sz="2000" dirty="0"/>
              <a:t>1933</a:t>
            </a:r>
            <a:r>
              <a:rPr lang="zh-CN" altLang="en-US" sz="2000" dirty="0"/>
              <a:t> </a:t>
            </a:r>
            <a:r>
              <a:rPr lang="en-US" altLang="zh-CN" sz="2000" dirty="0"/>
              <a:t>–</a:t>
            </a:r>
            <a:r>
              <a:rPr lang="zh-CN" altLang="en-US" sz="2000" dirty="0"/>
              <a:t> </a:t>
            </a:r>
            <a:endParaRPr lang="en-US" altLang="zh-CN" sz="2000" dirty="0"/>
          </a:p>
          <a:p>
            <a:pPr lvl="1"/>
            <a:r>
              <a:rPr lang="en-US" altLang="zh-CN" sz="2000" dirty="0"/>
              <a:t>UC</a:t>
            </a:r>
            <a:r>
              <a:rPr lang="zh-CN" altLang="en-US" sz="2000" dirty="0"/>
              <a:t> </a:t>
            </a:r>
            <a:r>
              <a:rPr lang="en-US" altLang="zh-CN" sz="2000" dirty="0"/>
              <a:t>Berkeley</a:t>
            </a:r>
          </a:p>
          <a:p>
            <a:pPr lvl="1"/>
            <a:r>
              <a:rPr lang="en-US" altLang="zh-CN" sz="2000" dirty="0"/>
              <a:t>1989</a:t>
            </a:r>
            <a:r>
              <a:rPr lang="zh-CN" altLang="en-US" sz="2000" dirty="0"/>
              <a:t>年图灵奖，因为数值计算方面的贡献</a:t>
            </a:r>
            <a:endParaRPr lang="en-US" altLang="zh-TW" sz="2000" dirty="0"/>
          </a:p>
          <a:p>
            <a:pPr lvl="1"/>
            <a:r>
              <a:rPr lang="en-US" altLang="zh-TW" sz="2000" dirty="0" err="1"/>
              <a:t>Kahan</a:t>
            </a:r>
            <a:r>
              <a:rPr lang="zh-TW" altLang="en-US" sz="2000" dirty="0"/>
              <a:t>是浮点运算</a:t>
            </a:r>
            <a:r>
              <a:rPr lang="en-US" altLang="zh-TW" sz="2000" dirty="0"/>
              <a:t>IEE</a:t>
            </a:r>
            <a:r>
              <a:rPr lang="zh-TW" altLang="en-US" sz="2000" dirty="0"/>
              <a:t>标准</a:t>
            </a:r>
            <a:r>
              <a:rPr lang="en-US" altLang="zh-TW" sz="2000" dirty="0"/>
              <a:t>IEEE 754</a:t>
            </a:r>
            <a:r>
              <a:rPr lang="zh-TW" altLang="en-US" sz="2000" dirty="0"/>
              <a:t>， </a:t>
            </a:r>
            <a:r>
              <a:rPr lang="en-US" altLang="zh-TW" sz="2000" dirty="0"/>
              <a:t>IEEE 854</a:t>
            </a:r>
            <a:r>
              <a:rPr lang="zh-TW" altLang="en-US" sz="2000" dirty="0"/>
              <a:t>的主要设计师</a:t>
            </a:r>
            <a:endParaRPr kumimoji="1" lang="zh-CN" altLang="en-US" sz="2000" dirty="0"/>
          </a:p>
          <a:p>
            <a:pPr marL="552450" lvl="1"/>
            <a:endParaRPr lang="en-US" sz="2000" dirty="0"/>
          </a:p>
          <a:p>
            <a:endParaRPr lang="en-US" sz="24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4114800"/>
            <a:ext cx="2895600" cy="2042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57535"/>
      </p:ext>
    </p:extLst>
  </p:cSld>
  <p:clrMapOvr>
    <a:masterClrMapping/>
  </p:clrMapOvr>
</p:sld>
</file>

<file path=ppt/theme/theme1.xml><?xml version="1.0" encoding="utf-8"?>
<a:theme xmlns:a="http://schemas.openxmlformats.org/drawingml/2006/main" name="icfp99">
  <a:themeElements>
    <a:clrScheme name="icfp99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B2B2B2"/>
      </a:folHlink>
    </a:clrScheme>
    <a:fontScheme name="icfp99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  <a:ea typeface="宋体" pitchFamily="2" charset="-122"/>
          </a:defRPr>
        </a:defPPr>
      </a:lstStyle>
    </a:lnDef>
  </a:objectDefaults>
  <a:extraClrSchemeLst>
    <a:extraClrScheme>
      <a:clrScheme name="icfp99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fp99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cfp99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fp99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fp99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fp99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fp99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fp99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11735</TotalTime>
  <Words>3626</Words>
  <Application>Microsoft Macintosh PowerPoint</Application>
  <PresentationFormat>全屏显示(4:3)</PresentationFormat>
  <Paragraphs>640</Paragraphs>
  <Slides>48</Slides>
  <Notes>9</Notes>
  <HiddenSlides>0</HiddenSlides>
  <MMClips>0</MMClips>
  <ScaleCrop>false</ScaleCrop>
  <HeadingPairs>
    <vt:vector size="8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48</vt:i4>
      </vt:variant>
    </vt:vector>
  </HeadingPairs>
  <TitlesOfParts>
    <vt:vector size="69" baseType="lpstr">
      <vt:lpstr>SimHei</vt:lpstr>
      <vt:lpstr>宋体</vt:lpstr>
      <vt:lpstr>Arial Narrow Bold Italic</vt:lpstr>
      <vt:lpstr>Calibri Bold</vt:lpstr>
      <vt:lpstr>Calibri Bold Italic</vt:lpstr>
      <vt:lpstr>Calibri Italic</vt:lpstr>
      <vt:lpstr>Times</vt:lpstr>
      <vt:lpstr>Apple Symbols</vt:lpstr>
      <vt:lpstr>Arial Narrow Bold</vt:lpstr>
      <vt:lpstr>Calibri</vt:lpstr>
      <vt:lpstr>Comic Sans MS</vt:lpstr>
      <vt:lpstr>Courier New</vt:lpstr>
      <vt:lpstr>Courier New Bold</vt:lpstr>
      <vt:lpstr>Helvetica</vt:lpstr>
      <vt:lpstr>Monaco</vt:lpstr>
      <vt:lpstr>Symbol</vt:lpstr>
      <vt:lpstr>Times New Roman</vt:lpstr>
      <vt:lpstr>Wingdings</vt:lpstr>
      <vt:lpstr>Wingdings 2</vt:lpstr>
      <vt:lpstr>icfp99</vt:lpstr>
      <vt:lpstr>Worksheet</vt:lpstr>
      <vt:lpstr>信息的表示和处理(3)</vt:lpstr>
      <vt:lpstr>Floating Point</vt:lpstr>
      <vt:lpstr>Outline</vt:lpstr>
      <vt:lpstr>Fractional binary numbers</vt:lpstr>
      <vt:lpstr>Fractional Binary Numbers</vt:lpstr>
      <vt:lpstr>Fractional Binary Numbers: Examples</vt:lpstr>
      <vt:lpstr>Representable Numbers</vt:lpstr>
      <vt:lpstr>Today: Floating Point</vt:lpstr>
      <vt:lpstr>IEEE Floating Point</vt:lpstr>
      <vt:lpstr>Floating Point Representation</vt:lpstr>
      <vt:lpstr>Floating Point Representation</vt:lpstr>
      <vt:lpstr>Precision options</vt:lpstr>
      <vt:lpstr>浮点数编码</vt:lpstr>
      <vt:lpstr>“Normalized” Values(规格化)</vt:lpstr>
      <vt:lpstr>Normalized Encoding Example</vt:lpstr>
      <vt:lpstr>Denormalized Values (非规格化)</vt:lpstr>
      <vt:lpstr>Special Values</vt:lpstr>
      <vt:lpstr>Visualization: Floating Point Encodings</vt:lpstr>
      <vt:lpstr>Today: Floating Point</vt:lpstr>
      <vt:lpstr>Tiny Floating Point Example</vt:lpstr>
      <vt:lpstr>Dynamic Range (Positive Only)</vt:lpstr>
      <vt:lpstr>Distribution of Values</vt:lpstr>
      <vt:lpstr>Distribution of Values (close-up view)</vt:lpstr>
      <vt:lpstr>Special Properties of the IEEE Encoding</vt:lpstr>
      <vt:lpstr>Creating Floating Point Number</vt:lpstr>
      <vt:lpstr>Normalize</vt:lpstr>
      <vt:lpstr>Rounding</vt:lpstr>
      <vt:lpstr>Postnormalize</vt:lpstr>
      <vt:lpstr>Interesting Numbers</vt:lpstr>
      <vt:lpstr>Today: Floating Point</vt:lpstr>
      <vt:lpstr>Floating Point Operations: Basic Idea</vt:lpstr>
      <vt:lpstr>Rounding</vt:lpstr>
      <vt:lpstr>Closer Look at Round-To-Even</vt:lpstr>
      <vt:lpstr>Rounding Binary Numbers</vt:lpstr>
      <vt:lpstr>Floating Point Multiplication</vt:lpstr>
      <vt:lpstr>Floating Point Addition</vt:lpstr>
      <vt:lpstr>Mathematical Properties of FP Add</vt:lpstr>
      <vt:lpstr>Mathematical Properties of FP Add</vt:lpstr>
      <vt:lpstr>Mathematical Properties of FP Mult</vt:lpstr>
      <vt:lpstr>Ariane 5: 浮点溢出的高昂代价</vt:lpstr>
      <vt:lpstr>Ariane 5: 浮点溢出的高昂代价</vt:lpstr>
      <vt:lpstr>Today: Floating Point</vt:lpstr>
      <vt:lpstr>Floating Point in C</vt:lpstr>
      <vt:lpstr>Floating Point Comparison</vt:lpstr>
      <vt:lpstr>Floating Point Comparison</vt:lpstr>
      <vt:lpstr>Floating Point Comparison</vt:lpstr>
      <vt:lpstr>Floating Point Puzzles（课堂练习）</vt:lpstr>
      <vt:lpstr>Summary</vt:lpstr>
    </vt:vector>
  </TitlesOfParts>
  <Company>Digital Integrity,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</dc:title>
  <dc:creator>Binyu Zang</dc:creator>
  <cp:lastModifiedBy>7025</cp:lastModifiedBy>
  <cp:revision>848</cp:revision>
  <dcterms:created xsi:type="dcterms:W3CDTF">2000-01-15T07:54:11Z</dcterms:created>
  <dcterms:modified xsi:type="dcterms:W3CDTF">2025-10-21T11:49:39Z</dcterms:modified>
</cp:coreProperties>
</file>