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83"/>
  </p:notesMasterIdLst>
  <p:handoutMasterIdLst>
    <p:handoutMasterId r:id="rId84"/>
  </p:handoutMasterIdLst>
  <p:sldIdLst>
    <p:sldId id="935" r:id="rId2"/>
    <p:sldId id="987" r:id="rId3"/>
    <p:sldId id="936" r:id="rId4"/>
    <p:sldId id="976" r:id="rId5"/>
    <p:sldId id="977" r:id="rId6"/>
    <p:sldId id="978" r:id="rId7"/>
    <p:sldId id="979" r:id="rId8"/>
    <p:sldId id="980" r:id="rId9"/>
    <p:sldId id="937" r:id="rId10"/>
    <p:sldId id="938" r:id="rId11"/>
    <p:sldId id="939" r:id="rId12"/>
    <p:sldId id="1017" r:id="rId13"/>
    <p:sldId id="940" r:id="rId14"/>
    <p:sldId id="941" r:id="rId15"/>
    <p:sldId id="985" r:id="rId16"/>
    <p:sldId id="942" r:id="rId17"/>
    <p:sldId id="943" r:id="rId18"/>
    <p:sldId id="986" r:id="rId19"/>
    <p:sldId id="946" r:id="rId20"/>
    <p:sldId id="947" r:id="rId21"/>
    <p:sldId id="950" r:id="rId22"/>
    <p:sldId id="951" r:id="rId23"/>
    <p:sldId id="983" r:id="rId24"/>
    <p:sldId id="984" r:id="rId25"/>
    <p:sldId id="988" r:id="rId26"/>
    <p:sldId id="954" r:id="rId27"/>
    <p:sldId id="955" r:id="rId28"/>
    <p:sldId id="956" r:id="rId29"/>
    <p:sldId id="957" r:id="rId30"/>
    <p:sldId id="958" r:id="rId31"/>
    <p:sldId id="959" r:id="rId32"/>
    <p:sldId id="960" r:id="rId33"/>
    <p:sldId id="961" r:id="rId34"/>
    <p:sldId id="962" r:id="rId35"/>
    <p:sldId id="963" r:id="rId36"/>
    <p:sldId id="989" r:id="rId37"/>
    <p:sldId id="964" r:id="rId38"/>
    <p:sldId id="965" r:id="rId39"/>
    <p:sldId id="966" r:id="rId40"/>
    <p:sldId id="967" r:id="rId41"/>
    <p:sldId id="968" r:id="rId42"/>
    <p:sldId id="969" r:id="rId43"/>
    <p:sldId id="970" r:id="rId44"/>
    <p:sldId id="971" r:id="rId45"/>
    <p:sldId id="972" r:id="rId46"/>
    <p:sldId id="973" r:id="rId47"/>
    <p:sldId id="974" r:id="rId48"/>
    <p:sldId id="990" r:id="rId49"/>
    <p:sldId id="991" r:id="rId50"/>
    <p:sldId id="992" r:id="rId51"/>
    <p:sldId id="993" r:id="rId52"/>
    <p:sldId id="994" r:id="rId53"/>
    <p:sldId id="995" r:id="rId54"/>
    <p:sldId id="996" r:id="rId55"/>
    <p:sldId id="997" r:id="rId56"/>
    <p:sldId id="998" r:id="rId57"/>
    <p:sldId id="999" r:id="rId58"/>
    <p:sldId id="1000" r:id="rId59"/>
    <p:sldId id="1001" r:id="rId60"/>
    <p:sldId id="1023" r:id="rId61"/>
    <p:sldId id="1024" r:id="rId62"/>
    <p:sldId id="1025" r:id="rId63"/>
    <p:sldId id="1002" r:id="rId64"/>
    <p:sldId id="1003" r:id="rId65"/>
    <p:sldId id="1004" r:id="rId66"/>
    <p:sldId id="1005" r:id="rId67"/>
    <p:sldId id="1006" r:id="rId68"/>
    <p:sldId id="1013" r:id="rId69"/>
    <p:sldId id="1007" r:id="rId70"/>
    <p:sldId id="1008" r:id="rId71"/>
    <p:sldId id="1009" r:id="rId72"/>
    <p:sldId id="1018" r:id="rId73"/>
    <p:sldId id="1019" r:id="rId74"/>
    <p:sldId id="1020" r:id="rId75"/>
    <p:sldId id="1021" r:id="rId76"/>
    <p:sldId id="1010" r:id="rId77"/>
    <p:sldId id="1011" r:id="rId78"/>
    <p:sldId id="1012" r:id="rId79"/>
    <p:sldId id="1014" r:id="rId80"/>
    <p:sldId id="1030" r:id="rId81"/>
    <p:sldId id="1015" r:id="rId8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宋体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宋体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宋体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宋体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000" b="1" kern="1200">
        <a:solidFill>
          <a:schemeClr val="tx1"/>
        </a:solidFill>
        <a:latin typeface="Comic Sans MS" charset="0"/>
        <a:ea typeface="宋体" charset="-122"/>
        <a:cs typeface="+mn-cs"/>
      </a:defRPr>
    </a:lvl5pPr>
    <a:lvl6pPr marL="22860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宋体" charset="-122"/>
        <a:cs typeface="+mn-cs"/>
      </a:defRPr>
    </a:lvl6pPr>
    <a:lvl7pPr marL="27432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宋体" charset="-122"/>
        <a:cs typeface="+mn-cs"/>
      </a:defRPr>
    </a:lvl7pPr>
    <a:lvl8pPr marL="32004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宋体" charset="-122"/>
        <a:cs typeface="+mn-cs"/>
      </a:defRPr>
    </a:lvl8pPr>
    <a:lvl9pPr marL="3657600" algn="l" defTabSz="914400" rtl="0" eaLnBrk="1" latinLnBrk="0" hangingPunct="1">
      <a:defRPr sz="2000" b="1" kern="1200">
        <a:solidFill>
          <a:schemeClr val="tx1"/>
        </a:solidFill>
        <a:latin typeface="Comic Sans MS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66"/>
    <a:srgbClr val="99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17" autoAdjust="0"/>
    <p:restoredTop sz="85810" autoAdjust="0"/>
  </p:normalViewPr>
  <p:slideViewPr>
    <p:cSldViewPr>
      <p:cViewPr varScale="1">
        <p:scale>
          <a:sx n="99" d="100"/>
          <a:sy n="99" d="100"/>
        </p:scale>
        <p:origin x="1016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heme" Target="theme/theme1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EBB93D-595A-6A47-9042-CD389AD70D14}" type="datetimeFigureOut">
              <a:rPr kumimoji="1" lang="zh-CN" altLang="en-US" smtClean="0"/>
              <a:t>2025/10/15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6AD61-5B70-4C4A-AE1E-76C16B976CDA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00609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 noProof="0"/>
              <a:t>Click to edit Master text styles</a:t>
            </a:r>
          </a:p>
          <a:p>
            <a:pPr lvl="1"/>
            <a:r>
              <a:rPr lang="en-US" altLang="zh-CN" noProof="0"/>
              <a:t>Second level</a:t>
            </a:r>
          </a:p>
          <a:p>
            <a:pPr lvl="2"/>
            <a:r>
              <a:rPr lang="en-US" altLang="zh-CN" noProof="0"/>
              <a:t>Third level</a:t>
            </a:r>
          </a:p>
          <a:p>
            <a:pPr lvl="3"/>
            <a:r>
              <a:rPr lang="en-US" altLang="zh-CN" noProof="0"/>
              <a:t>Fourth level</a:t>
            </a:r>
          </a:p>
          <a:p>
            <a:pPr lvl="4"/>
            <a:r>
              <a:rPr lang="en-US" altLang="zh-CN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E9BD7EC4-5958-5E48-9ECD-C37CEFF1078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fld id="{758BD407-035D-B749-BE7E-964EF6688A91}" type="slidenum">
              <a:rPr lang="zh-CN" altLang="en-US"/>
              <a:pPr>
                <a:spcBef>
                  <a:spcPct val="0"/>
                </a:spcBef>
              </a:pPr>
              <a:t>1</a:t>
            </a:fld>
            <a:endParaRPr lang="en-US" altLang="zh-CN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  <p:sp>
        <p:nvSpPr>
          <p:cNvPr id="6149" name="页脚占位符 4"/>
          <p:cNvSpPr>
            <a:spLocks noGrp="1"/>
          </p:cNvSpPr>
          <p:nvPr>
            <p:ph type="ftr" sz="quarter" idx="4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charset="0"/>
                <a:ea typeface="宋体" charset="-122"/>
              </a:defRPr>
            </a:lvl9pPr>
          </a:lstStyle>
          <a:p>
            <a:pPr>
              <a:spcBef>
                <a:spcPct val="0"/>
              </a:spcBef>
            </a:pPr>
            <a:r>
              <a:rPr lang="en-US" altLang="zh-CN"/>
              <a:t>W 87</a:t>
            </a:r>
          </a:p>
        </p:txBody>
      </p:sp>
    </p:spTree>
    <p:extLst>
      <p:ext uri="{BB962C8B-B14F-4D97-AF65-F5344CB8AC3E}">
        <p14:creationId xmlns:p14="http://schemas.microsoft.com/office/powerpoint/2010/main" val="17509147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669535AA-2319-E749-B7AD-90DCF8BCDAD4}" type="slidenum">
              <a:rPr lang="zh-CN" altLang="en-US" sz="1200" b="0">
                <a:latin typeface="Times New Roman" charset="0"/>
              </a:rPr>
              <a:pPr algn="r"/>
              <a:t>14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29305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669535AA-2319-E749-B7AD-90DCF8BCDAD4}" type="slidenum">
              <a:rPr lang="zh-CN" altLang="en-US" sz="1200" b="0">
                <a:latin typeface="Times New Roman" charset="0"/>
              </a:rPr>
              <a:pPr algn="r"/>
              <a:t>15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135405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F4199609-7AD6-6D4F-804A-7E5F92636693}" type="slidenum">
              <a:rPr lang="zh-CN" altLang="en-US" sz="1200" b="0">
                <a:latin typeface="Times New Roman" charset="0"/>
              </a:rPr>
              <a:pPr algn="r"/>
              <a:t>16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761268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86745DF2-9419-C14D-B5FF-CF8FA2CEB8ED}" type="slidenum">
              <a:rPr lang="zh-CN" altLang="en-US" sz="1200" b="0">
                <a:latin typeface="Times New Roman" charset="0"/>
              </a:rPr>
              <a:pPr algn="r"/>
              <a:t>17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32412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4893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B9EC8FD4-EC28-DA4E-B58B-E6D62CEFD4C4}" type="slidenum">
              <a:rPr lang="zh-CN" altLang="en-US" sz="1200" b="0">
                <a:latin typeface="Times New Roman" charset="0"/>
              </a:rPr>
              <a:pPr algn="r"/>
              <a:t>19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8038110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8C0B031D-89E8-254B-B739-AC5500055348}" type="slidenum">
              <a:rPr lang="zh-CN" altLang="en-US" sz="1200" b="0">
                <a:latin typeface="Times New Roman" charset="0"/>
              </a:rPr>
              <a:pPr algn="r"/>
              <a:t>20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7991475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6FFB3B98-309A-5840-A7C3-4AA21B5DC175}" type="slidenum">
              <a:rPr lang="zh-CN" altLang="en-US" sz="1200" b="0">
                <a:latin typeface="Times New Roman" charset="0"/>
              </a:rPr>
              <a:pPr algn="r"/>
              <a:t>21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7511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0E098C25-B0BF-D54D-8F3F-9EA94F9F21DF}" type="slidenum">
              <a:rPr lang="zh-CN" altLang="en-US" sz="1200" b="0">
                <a:latin typeface="Times New Roman" charset="0"/>
              </a:rPr>
              <a:pPr algn="r"/>
              <a:t>22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3940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dirty="0"/>
              <a:t>-178</a:t>
            </a:r>
            <a:r>
              <a:rPr lang="zh-CN" altLang="en-US" dirty="0"/>
              <a:t>，补码：</a:t>
            </a:r>
            <a:r>
              <a:rPr lang="en-US" altLang="zh-CN" dirty="0"/>
              <a:t>1111 1111 0100 1110     FF4E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BD7EC4-5958-5E48-9ECD-C37CEFF10780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819560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26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8438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D57C6C8E-8A13-D548-A7E7-D138D6D4D47A}" type="slidenum">
              <a:rPr lang="zh-CN" altLang="en-US" sz="1200" b="0">
                <a:latin typeface="Times New Roman" charset="0"/>
              </a:rPr>
              <a:pPr algn="r"/>
              <a:t>26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178527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5096C4FB-1DE0-D349-B95E-5A0B19DBE71E}" type="slidenum">
              <a:rPr lang="zh-CN" altLang="en-US" sz="1200" b="0">
                <a:latin typeface="Times New Roman" charset="0"/>
              </a:rPr>
              <a:pPr algn="r"/>
              <a:t>27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3683989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513F4013-C0C7-724C-8438-4D4DD1655479}" type="slidenum">
              <a:rPr lang="zh-CN" altLang="en-US" sz="1200" b="0">
                <a:latin typeface="Times New Roman" charset="0"/>
              </a:rPr>
              <a:pPr algn="r"/>
              <a:t>28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1009435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D429222F-EC41-DA4B-9E64-C0A3DE5B2FBB}" type="slidenum">
              <a:rPr lang="zh-CN" altLang="en-US" sz="1200" b="0">
                <a:latin typeface="Times New Roman" charset="0"/>
              </a:rPr>
              <a:pPr algn="r"/>
              <a:t>29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28514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A3BE5E2D-1180-C944-A589-8BFDE88C16EB}" type="slidenum">
              <a:rPr lang="zh-CN" altLang="en-US" sz="1200" b="0">
                <a:latin typeface="Times New Roman" charset="0"/>
              </a:rPr>
              <a:pPr algn="r"/>
              <a:t>30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94300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234C877A-40C3-954F-B9FD-8A41668081EB}" type="slidenum">
              <a:rPr lang="zh-CN" altLang="en-US" sz="1200" b="0">
                <a:latin typeface="Times New Roman" charset="0"/>
              </a:rPr>
              <a:pPr algn="r"/>
              <a:t>31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470655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212BBE8F-9F4F-E845-B4A3-C6480175D4BF}" type="slidenum">
              <a:rPr lang="zh-CN" altLang="en-US" sz="1200" b="0">
                <a:latin typeface="Times New Roman" charset="0"/>
              </a:rPr>
              <a:pPr algn="r"/>
              <a:t>32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066554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851231BA-BD21-D141-85AD-58E6F19B802C}" type="slidenum">
              <a:rPr lang="zh-CN" altLang="en-US" sz="1200" b="0">
                <a:latin typeface="Times New Roman" charset="0"/>
              </a:rPr>
              <a:pPr algn="r"/>
              <a:t>33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061789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20BD32E3-6F78-1A40-A47D-85AEFF8CC155}" type="slidenum">
              <a:rPr lang="zh-CN" altLang="en-US" sz="1200" b="0">
                <a:latin typeface="Times New Roman" charset="0"/>
              </a:rPr>
              <a:pPr algn="r"/>
              <a:t>34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35653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FE836DB7-D727-7E47-BE7F-4DB1A314FCC4}" type="slidenum">
              <a:rPr lang="zh-CN" altLang="en-US" sz="1200" b="0">
                <a:latin typeface="Times New Roman" charset="0"/>
              </a:rPr>
              <a:pPr algn="r"/>
              <a:t>3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092843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F4033454-0F92-404C-AB00-F37BA7229833}" type="slidenum">
              <a:rPr lang="zh-CN" altLang="en-US" sz="1200" b="0">
                <a:latin typeface="Times New Roman" charset="0"/>
              </a:rPr>
              <a:pPr algn="r"/>
              <a:t>35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794832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048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45C8BA65-899B-B546-8403-73023278268F}" type="slidenum">
              <a:rPr lang="zh-CN" altLang="en-US" sz="1200" b="0">
                <a:latin typeface="Times New Roman" charset="0"/>
              </a:rPr>
              <a:pPr algn="r"/>
              <a:t>37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82133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5CE92A6D-AF9F-6449-818F-5C6274C194D9}" type="slidenum">
              <a:rPr lang="zh-CN" altLang="en-US" sz="1200" b="0">
                <a:latin typeface="Times New Roman" charset="0"/>
              </a:rPr>
              <a:pPr algn="r"/>
              <a:t>38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074985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8FD42FE4-39CC-0A46-86FB-017526B22718}" type="slidenum">
              <a:rPr lang="zh-CN" altLang="en-US" sz="1200" b="0">
                <a:latin typeface="Times New Roman" charset="0"/>
              </a:rPr>
              <a:pPr algn="r"/>
              <a:t>39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396837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2617FCD0-25B6-1D4F-8183-6F735E1B1F2D}" type="slidenum">
              <a:rPr lang="zh-CN" altLang="en-US" sz="1200" b="0">
                <a:latin typeface="Times New Roman" charset="0"/>
              </a:rPr>
              <a:pPr algn="r"/>
              <a:t>40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1540576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815C9B8E-BDA3-934E-97DA-2090AA43652B}" type="slidenum">
              <a:rPr lang="zh-CN" altLang="en-US" sz="1200" b="0">
                <a:latin typeface="Times New Roman" charset="0"/>
              </a:rPr>
              <a:pPr algn="r"/>
              <a:t>41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652915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10E9CCEE-D170-0D47-B153-18750AA61F70}" type="slidenum">
              <a:rPr lang="zh-CN" altLang="en-US" sz="1200" b="0">
                <a:latin typeface="Times New Roman" charset="0"/>
              </a:rPr>
              <a:pPr algn="r"/>
              <a:t>42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423042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7372B329-2620-1749-A5E3-14A99533512E}" type="slidenum">
              <a:rPr lang="zh-CN" altLang="en-US" sz="1200" b="0">
                <a:latin typeface="Times New Roman" charset="0"/>
              </a:rPr>
              <a:pPr algn="r"/>
              <a:t>43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122247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DFDCFC16-0191-2446-B6F4-4EBDCB47E563}" type="slidenum">
              <a:rPr lang="zh-CN" altLang="en-US" sz="1200" b="0">
                <a:latin typeface="Times New Roman" charset="0"/>
              </a:rPr>
              <a:pPr algn="r"/>
              <a:t>44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829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97656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0E098C25-B0BF-D54D-8F3F-9EA94F9F21DF}" type="slidenum">
              <a:rPr lang="zh-CN" altLang="en-US" sz="1200" b="0">
                <a:latin typeface="Times New Roman" charset="0"/>
              </a:rPr>
              <a:pPr algn="r"/>
              <a:t>6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269819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C6220FC5-AA89-3043-BA37-BDC5EB625DCA}" type="slidenum">
              <a:rPr lang="zh-CN" altLang="en-US" sz="1200" b="0">
                <a:latin typeface="Times New Roman" charset="0"/>
              </a:rPr>
              <a:pPr algn="r"/>
              <a:t>45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9481274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B75073BF-79E9-264C-B49A-FDF21D1FB558}" type="slidenum">
              <a:rPr lang="zh-CN" altLang="en-US" sz="1200" b="0">
                <a:latin typeface="Times New Roman" charset="0"/>
              </a:rPr>
              <a:pPr algn="r"/>
              <a:t>46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4789446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22CF9950-4C59-894E-988E-728C78AF839F}" type="slidenum">
              <a:rPr lang="zh-CN" altLang="en-US" sz="1200" b="0">
                <a:latin typeface="Times New Roman" charset="0"/>
              </a:rPr>
              <a:pPr algn="r"/>
              <a:t>47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6920853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630603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fld id="{40870EDA-845D-7948-BEFA-CB849DC66ECB}" type="slidenum">
              <a:rPr lang="zh-CN" altLang="en-US" sz="1200" b="0">
                <a:latin typeface="Times New Roman" charset="0"/>
              </a:rPr>
              <a:pPr/>
              <a:t>49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337593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fld id="{1772B3B5-B7FA-664A-9D8F-EEAB00FA49C9}" type="slidenum">
              <a:rPr lang="zh-CN" altLang="en-US" sz="1200" b="0">
                <a:latin typeface="Times New Roman" charset="0"/>
              </a:rPr>
              <a:pPr/>
              <a:t>50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1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5865971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fld id="{4E9BFBBE-5EA9-AC40-AA25-E67E1E779EDE}" type="slidenum">
              <a:rPr lang="zh-CN" altLang="en-US" sz="1200" b="0">
                <a:latin typeface="Times New Roman" charset="0"/>
              </a:rPr>
              <a:pPr/>
              <a:t>51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1000397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fld id="{495A85A4-6FCE-764D-9E39-192B68C564D5}" type="slidenum">
              <a:rPr lang="zh-CN" altLang="en-US" sz="1200" b="0">
                <a:latin typeface="Times New Roman" charset="0"/>
              </a:rPr>
              <a:pPr/>
              <a:t>52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1919752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fld id="{061F7B92-A5ED-734D-9C95-07167D199695}" type="slidenum">
              <a:rPr lang="zh-CN" altLang="en-US" sz="1200" b="0">
                <a:latin typeface="Times New Roman" charset="0"/>
              </a:rPr>
              <a:pPr/>
              <a:t>53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022606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fld id="{A711BDA1-D583-FE43-8286-00DDBD4DDE14}" type="slidenum">
              <a:rPr lang="zh-CN" altLang="en-US" sz="1200" b="0">
                <a:latin typeface="Times New Roman" charset="0"/>
              </a:rPr>
              <a:pPr/>
              <a:t>54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0649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68EA63EE-72A8-2A4B-9927-21867D31D205}" type="slidenum">
              <a:rPr lang="zh-CN" altLang="en-US" sz="1200" b="0">
                <a:latin typeface="Times New Roman" charset="0"/>
              </a:rPr>
              <a:pPr algn="r"/>
              <a:t>9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4682715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fld id="{8DA904BD-1423-4B4A-BF0A-F549A7BA577C}" type="slidenum">
              <a:rPr lang="zh-CN" altLang="en-US" sz="1200" b="0">
                <a:latin typeface="Times New Roman" charset="0"/>
              </a:rPr>
              <a:pPr/>
              <a:t>55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641265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fld id="{0A12ABBA-C901-8540-83A8-87AFA82F686B}" type="slidenum">
              <a:rPr lang="zh-CN" altLang="en-US" sz="1200" b="0">
                <a:latin typeface="Times New Roman" charset="0"/>
              </a:rPr>
              <a:pPr/>
              <a:t>56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41029262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fld id="{7C90688D-0787-6946-A09C-C840E3394E9C}" type="slidenum">
              <a:rPr lang="zh-CN" altLang="en-US" sz="1200" b="0">
                <a:latin typeface="Times New Roman" charset="0"/>
              </a:rPr>
              <a:pPr/>
              <a:t>57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516042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fld id="{DB6C5695-F9D1-8744-8C3D-956AFFCBAC74}" type="slidenum">
              <a:rPr lang="zh-CN" altLang="en-US" sz="1200" b="0">
                <a:latin typeface="Times New Roman" charset="0"/>
              </a:rPr>
              <a:pPr/>
              <a:t>58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78294289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fld id="{6CC71314-D151-1D4E-AA96-E125571621AA}" type="slidenum">
              <a:rPr lang="zh-CN" altLang="en-US" sz="1200" b="0">
                <a:latin typeface="Times New Roman" charset="0"/>
              </a:rPr>
              <a:pPr/>
              <a:t>59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r>
              <a:rPr lang="en-US" altLang="zh-CN" dirty="0" err="1">
                <a:latin typeface="Times New Roman" charset="0"/>
                <a:ea typeface="宋体" charset="-122"/>
              </a:rPr>
              <a:t>tadd</a:t>
            </a:r>
            <a:r>
              <a:rPr lang="zh-CN" altLang="en-US" dirty="0">
                <a:latin typeface="Times New Roman" charset="0"/>
                <a:ea typeface="宋体" charset="-122"/>
              </a:rPr>
              <a:t>是阿贝尔群，结果封闭（越界则加上或减少</a:t>
            </a:r>
            <a:r>
              <a:rPr lang="en-US" altLang="zh-CN" dirty="0">
                <a:latin typeface="Times New Roman" charset="0"/>
                <a:ea typeface="宋体" charset="-122"/>
              </a:rPr>
              <a:t>2^w</a:t>
            </a:r>
            <a:r>
              <a:rPr lang="zh-CN" altLang="en-US" dirty="0">
                <a:latin typeface="Times New Roman" charset="0"/>
                <a:ea typeface="宋体" charset="-122"/>
              </a:rPr>
              <a:t>），所以</a:t>
            </a:r>
            <a:r>
              <a:rPr lang="en-US" altLang="zh-CN" dirty="0">
                <a:latin typeface="Times New Roman" charset="0"/>
                <a:ea typeface="宋体" charset="-122"/>
              </a:rPr>
              <a:t>sum-x</a:t>
            </a:r>
            <a:r>
              <a:rPr lang="en-US" altLang="zh-CN" baseline="0" dirty="0">
                <a:latin typeface="Times New Roman" charset="0"/>
                <a:ea typeface="宋体" charset="-122"/>
              </a:rPr>
              <a:t> = </a:t>
            </a:r>
            <a:r>
              <a:rPr lang="en-US" altLang="zh-CN" baseline="0" dirty="0" err="1">
                <a:latin typeface="Times New Roman" charset="0"/>
                <a:ea typeface="宋体" charset="-122"/>
              </a:rPr>
              <a:t>x+y-x</a:t>
            </a:r>
            <a:r>
              <a:rPr lang="zh-CN" altLang="en-US" baseline="0" dirty="0">
                <a:latin typeface="Times New Roman" charset="0"/>
                <a:ea typeface="宋体" charset="-122"/>
              </a:rPr>
              <a:t>永远等于</a:t>
            </a:r>
            <a:r>
              <a:rPr lang="en-US" altLang="zh-CN" baseline="0" dirty="0">
                <a:latin typeface="Times New Roman" charset="0"/>
                <a:ea typeface="宋体" charset="-122"/>
              </a:rPr>
              <a:t>y</a:t>
            </a:r>
            <a:r>
              <a:rPr lang="zh-CN" altLang="en-US" baseline="0" dirty="0">
                <a:latin typeface="Times New Roman" charset="0"/>
                <a:ea typeface="宋体" charset="-122"/>
              </a:rPr>
              <a:t>（因为</a:t>
            </a:r>
            <a:r>
              <a:rPr lang="en-US" altLang="zh-CN" baseline="0" dirty="0">
                <a:latin typeface="Times New Roman" charset="0"/>
                <a:ea typeface="宋体" charset="-122"/>
              </a:rPr>
              <a:t>y</a:t>
            </a:r>
            <a:r>
              <a:rPr lang="zh-CN" altLang="en-US" baseline="0" dirty="0">
                <a:latin typeface="Times New Roman" charset="0"/>
                <a:ea typeface="宋体" charset="-122"/>
              </a:rPr>
              <a:t>就在合法区间，不会加减</a:t>
            </a:r>
            <a:r>
              <a:rPr lang="en-US" altLang="zh-CN" baseline="0" dirty="0">
                <a:latin typeface="Times New Roman" charset="0"/>
                <a:ea typeface="宋体" charset="-122"/>
              </a:rPr>
              <a:t>2^w</a:t>
            </a:r>
            <a:r>
              <a:rPr lang="zh-CN" altLang="en-US" baseline="0" dirty="0">
                <a:latin typeface="Times New Roman" charset="0"/>
                <a:ea typeface="宋体" charset="-122"/>
              </a:rPr>
              <a:t>）。此函数无法判定溢出。</a:t>
            </a:r>
            <a:endParaRPr lang="en-US" altLang="zh-CN" baseline="0" dirty="0">
              <a:latin typeface="Times New Roman" charset="0"/>
              <a:ea typeface="宋体" charset="-122"/>
            </a:endParaRPr>
          </a:p>
          <a:p>
            <a:pPr eaLnBrk="1" hangingPunct="1"/>
            <a:r>
              <a:rPr lang="zh-CN" altLang="en-US" baseline="0" dirty="0">
                <a:latin typeface="Times New Roman" charset="0"/>
                <a:ea typeface="宋体" charset="-122"/>
              </a:rPr>
              <a:t>例如表示范围是</a:t>
            </a:r>
            <a:r>
              <a:rPr lang="en-US" altLang="zh-CN" baseline="0" dirty="0">
                <a:latin typeface="Times New Roman" charset="0"/>
                <a:ea typeface="宋体" charset="-122"/>
              </a:rPr>
              <a:t>-8</a:t>
            </a:r>
            <a:r>
              <a:rPr lang="zh-CN" altLang="en-US" baseline="0" dirty="0">
                <a:latin typeface="Times New Roman" charset="0"/>
                <a:ea typeface="宋体" charset="-122"/>
              </a:rPr>
              <a:t>～</a:t>
            </a:r>
            <a:r>
              <a:rPr lang="en-US" altLang="zh-CN" baseline="0" dirty="0">
                <a:latin typeface="Times New Roman" charset="0"/>
                <a:ea typeface="宋体" charset="-122"/>
              </a:rPr>
              <a:t>+7</a:t>
            </a:r>
            <a:r>
              <a:rPr lang="zh-CN" altLang="en-US" baseline="0" dirty="0">
                <a:latin typeface="Times New Roman" charset="0"/>
                <a:ea typeface="宋体" charset="-122"/>
              </a:rPr>
              <a:t>，</a:t>
            </a:r>
            <a:r>
              <a:rPr lang="en-US" altLang="zh-CN" baseline="0" dirty="0">
                <a:latin typeface="Times New Roman" charset="0"/>
                <a:ea typeface="宋体" charset="-122"/>
              </a:rPr>
              <a:t>x=4, y=5, sum=9=-7. sum-x = -7-4=-11=5=y</a:t>
            </a:r>
            <a:r>
              <a:rPr lang="zh-CN" altLang="en-US" baseline="0" dirty="0">
                <a:latin typeface="Times New Roman" charset="0"/>
                <a:ea typeface="宋体" charset="-122"/>
              </a:rPr>
              <a:t>（</a:t>
            </a:r>
            <a:r>
              <a:rPr lang="en-US" altLang="zh-CN" baseline="0" dirty="0">
                <a:latin typeface="Times New Roman" charset="0"/>
                <a:ea typeface="宋体" charset="-122"/>
              </a:rPr>
              <a:t>-11</a:t>
            </a:r>
            <a:r>
              <a:rPr lang="zh-CN" altLang="en-US" baseline="0" dirty="0">
                <a:latin typeface="Times New Roman" charset="0"/>
                <a:ea typeface="宋体" charset="-122"/>
              </a:rPr>
              <a:t>还是会被拉回到</a:t>
            </a:r>
            <a:r>
              <a:rPr lang="en-US" altLang="zh-CN" baseline="0" dirty="0">
                <a:latin typeface="Times New Roman" charset="0"/>
                <a:ea typeface="宋体" charset="-122"/>
              </a:rPr>
              <a:t>5</a:t>
            </a:r>
            <a:r>
              <a:rPr lang="zh-CN" altLang="en-US" baseline="0" dirty="0">
                <a:latin typeface="Times New Roman" charset="0"/>
                <a:ea typeface="宋体" charset="-122"/>
              </a:rPr>
              <a:t>）</a:t>
            </a:r>
            <a:endParaRPr lang="zh-CN" altLang="en-US" dirty="0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01885210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zh-CN" dirty="0">
                <a:latin typeface="Times New Roman" charset="0"/>
                <a:ea typeface="宋体" charset="-122"/>
              </a:rPr>
              <a:t>Y=</a:t>
            </a:r>
            <a:r>
              <a:rPr lang="en-US" altLang="zh-CN" dirty="0" err="1">
                <a:latin typeface="Times New Roman" charset="0"/>
                <a:ea typeface="宋体" charset="-122"/>
              </a:rPr>
              <a:t>Tmin</a:t>
            </a:r>
            <a:r>
              <a:rPr lang="en-US" altLang="zh-CN" dirty="0">
                <a:latin typeface="Times New Roman" charset="0"/>
                <a:ea typeface="宋体" charset="-122"/>
              </a:rPr>
              <a:t>, -y</a:t>
            </a:r>
            <a:r>
              <a:rPr lang="zh-CN" altLang="en-US" dirty="0">
                <a:latin typeface="Times New Roman" charset="0"/>
                <a:ea typeface="宋体" charset="-122"/>
              </a:rPr>
              <a:t>越界，还是被当作</a:t>
            </a:r>
            <a:r>
              <a:rPr lang="en-US" altLang="zh-CN" dirty="0">
                <a:latin typeface="Times New Roman" charset="0"/>
                <a:ea typeface="宋体" charset="-122"/>
              </a:rPr>
              <a:t>y</a:t>
            </a:r>
            <a:r>
              <a:rPr lang="zh-CN" altLang="en-US" dirty="0">
                <a:latin typeface="Times New Roman" charset="0"/>
                <a:ea typeface="宋体" charset="-122"/>
              </a:rPr>
              <a:t>（负数），</a:t>
            </a:r>
            <a:r>
              <a:rPr lang="en-US" altLang="zh-CN" dirty="0">
                <a:latin typeface="Times New Roman" charset="0"/>
                <a:ea typeface="宋体" charset="-122"/>
              </a:rPr>
              <a:t>y</a:t>
            </a:r>
            <a:r>
              <a:rPr lang="zh-CN" altLang="en-US" dirty="0">
                <a:latin typeface="Times New Roman" charset="0"/>
                <a:ea typeface="宋体" charset="-122"/>
              </a:rPr>
              <a:t>的符号错了。</a:t>
            </a:r>
            <a:endParaRPr lang="en-US" altLang="zh-CN" dirty="0">
              <a:latin typeface="Times New Roman" charset="0"/>
              <a:ea typeface="宋体" charset="-122"/>
            </a:endParaRPr>
          </a:p>
          <a:p>
            <a:pPr eaLnBrk="1" hangingPunct="1"/>
            <a:endParaRPr lang="en-US" altLang="zh-CN" dirty="0">
              <a:latin typeface="Times New Roman" charset="0"/>
              <a:ea typeface="宋体" charset="-122"/>
            </a:endParaRPr>
          </a:p>
          <a:p>
            <a:pPr eaLnBrk="1" hangingPunct="1"/>
            <a:r>
              <a:rPr lang="zh-CN" altLang="en-US" dirty="0">
                <a:latin typeface="Times New Roman" charset="0"/>
                <a:ea typeface="宋体" charset="-122"/>
              </a:rPr>
              <a:t>如果</a:t>
            </a:r>
            <a:r>
              <a:rPr lang="en-US" altLang="zh-CN" dirty="0">
                <a:latin typeface="Times New Roman" charset="0"/>
                <a:ea typeface="宋体" charset="-122"/>
              </a:rPr>
              <a:t>x</a:t>
            </a:r>
            <a:r>
              <a:rPr lang="zh-CN" altLang="en-US" dirty="0">
                <a:latin typeface="Times New Roman" charset="0"/>
                <a:ea typeface="宋体" charset="-122"/>
              </a:rPr>
              <a:t>是正数，判定是异号相加，肯定不溢出，但实际是正数</a:t>
            </a:r>
            <a:r>
              <a:rPr lang="en-US" altLang="zh-CN" dirty="0">
                <a:latin typeface="Times New Roman" charset="0"/>
                <a:ea typeface="宋体" charset="-122"/>
              </a:rPr>
              <a:t>-</a:t>
            </a:r>
            <a:r>
              <a:rPr lang="en-US" altLang="zh-CN" dirty="0" err="1">
                <a:latin typeface="Times New Roman" charset="0"/>
                <a:ea typeface="宋体" charset="-122"/>
              </a:rPr>
              <a:t>Tmin</a:t>
            </a:r>
            <a:r>
              <a:rPr lang="zh-CN" altLang="en-US" dirty="0">
                <a:latin typeface="Times New Roman" charset="0"/>
                <a:ea typeface="宋体" charset="-122"/>
              </a:rPr>
              <a:t>，肯定溢出。 </a:t>
            </a:r>
            <a:endParaRPr lang="en-US" altLang="zh-CN" dirty="0">
              <a:latin typeface="Times New Roman" charset="0"/>
              <a:ea typeface="宋体" charset="-122"/>
            </a:endParaRPr>
          </a:p>
          <a:p>
            <a:pPr eaLnBrk="1" hangingPunct="1"/>
            <a:r>
              <a:rPr lang="zh-CN" altLang="en-US" dirty="0">
                <a:latin typeface="Times New Roman" charset="0"/>
                <a:ea typeface="宋体" charset="-122"/>
              </a:rPr>
              <a:t>如果</a:t>
            </a:r>
            <a:r>
              <a:rPr lang="en-US" altLang="zh-CN" dirty="0">
                <a:latin typeface="Times New Roman" charset="0"/>
                <a:ea typeface="宋体" charset="-122"/>
              </a:rPr>
              <a:t>x</a:t>
            </a:r>
            <a:r>
              <a:rPr lang="zh-CN" altLang="en-US" dirty="0">
                <a:latin typeface="Times New Roman" charset="0"/>
                <a:ea typeface="宋体" charset="-122"/>
              </a:rPr>
              <a:t>是负数，会判定溢出，实际不溢出。</a:t>
            </a:r>
            <a:endParaRPr lang="en-US" altLang="zh-CN" dirty="0">
              <a:latin typeface="Times New Roman" charset="0"/>
              <a:ea typeface="宋体" charset="-122"/>
            </a:endParaRPr>
          </a:p>
          <a:p>
            <a:pPr eaLnBrk="1" hangingPunct="1"/>
            <a:r>
              <a:rPr lang="zh-CN" altLang="en-US" dirty="0">
                <a:latin typeface="Times New Roman" charset="0"/>
                <a:ea typeface="宋体" charset="-122"/>
              </a:rPr>
              <a:t>如果</a:t>
            </a:r>
            <a:r>
              <a:rPr lang="en-US" altLang="zh-CN" dirty="0">
                <a:latin typeface="Times New Roman" charset="0"/>
                <a:ea typeface="宋体" charset="-122"/>
              </a:rPr>
              <a:t>x=0</a:t>
            </a:r>
            <a:r>
              <a:rPr lang="zh-CN" altLang="en-US" dirty="0">
                <a:latin typeface="Times New Roman" charset="0"/>
                <a:ea typeface="宋体" charset="-122"/>
              </a:rPr>
              <a:t>，会判定不溢出，实际溢出。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BD7EC4-5958-5E48-9ECD-C37CEFF10780}" type="slidenum">
              <a:rPr lang="zh-CN" altLang="en-US" smtClean="0"/>
              <a:pPr>
                <a:defRPr/>
              </a:pPr>
              <a:t>61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6722727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BD7EC4-5958-5E48-9ECD-C37CEFF10780}" type="slidenum">
              <a:rPr lang="zh-CN" altLang="en-US" smtClean="0"/>
              <a:pPr>
                <a:defRPr/>
              </a:pPr>
              <a:t>62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5821619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fld id="{96C9CCAD-242A-764F-B108-5FC39BE163AC}" type="slidenum">
              <a:rPr lang="zh-CN" altLang="en-US" sz="1200" b="0">
                <a:latin typeface="Times New Roman" charset="0"/>
              </a:rPr>
              <a:pPr/>
              <a:t>63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72965159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fld id="{E849E590-BEC5-B54F-A2A3-D502D9237A68}" type="slidenum">
              <a:rPr lang="zh-CN" altLang="en-US" sz="1200" b="0">
                <a:latin typeface="Times New Roman" charset="0"/>
              </a:rPr>
              <a:pPr/>
              <a:t>64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08795586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fld id="{C6B24325-AE82-574A-B01B-D927AE65E822}" type="slidenum">
              <a:rPr lang="zh-CN" altLang="en-US" sz="1200" b="0">
                <a:latin typeface="Times New Roman" charset="0"/>
              </a:rPr>
              <a:pPr/>
              <a:t>65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2534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79FCF562-1C91-A34F-AFBF-35A15D668BB4}" type="slidenum">
              <a:rPr lang="zh-CN" altLang="en-US" sz="1200" b="0">
                <a:latin typeface="Times New Roman" charset="0"/>
              </a:rPr>
              <a:pPr algn="r"/>
              <a:t>10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52215492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fld id="{942AB560-1B0C-2E46-A34F-A85C6B80D713}" type="slidenum">
              <a:rPr lang="zh-CN" altLang="en-US" sz="1200" b="0">
                <a:latin typeface="Times New Roman" charset="0"/>
              </a:rPr>
              <a:pPr/>
              <a:t>66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294274072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fld id="{6691D530-6AF7-DA45-BD5A-D91883DE6FC5}" type="slidenum">
              <a:rPr lang="zh-CN" altLang="en-US" sz="1200" b="0">
                <a:latin typeface="Times New Roman" charset="0"/>
              </a:rPr>
              <a:pPr/>
              <a:t>67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4431572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fld id="{6A4C1F52-3137-184E-B834-3DDE9BCC563F}" type="slidenum">
              <a:rPr lang="zh-CN" altLang="en-US" sz="1200" b="0">
                <a:latin typeface="Times New Roman" charset="0"/>
              </a:rPr>
              <a:pPr/>
              <a:t>69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 dirty="0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6380084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fld id="{362BF576-9FCC-A540-AB0A-E4E30701257E}" type="slidenum">
              <a:rPr lang="zh-CN" altLang="en-US" sz="1200" b="0">
                <a:latin typeface="Times New Roman" charset="0"/>
              </a:rPr>
              <a:pPr/>
              <a:t>70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83190125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fld id="{FF21E2BE-5113-5F4A-B02A-EA4188606365}" type="slidenum">
              <a:rPr lang="zh-CN" altLang="en-US" sz="1200" b="0">
                <a:latin typeface="Times New Roman" charset="0"/>
              </a:rPr>
              <a:pPr/>
              <a:t>71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4121256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68915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36891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2545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739968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fld id="{61AE8329-F583-5D43-9AEB-449CDAE34F4D}" type="slidenum">
              <a:rPr lang="zh-CN" altLang="en-US" sz="1200" b="0">
                <a:latin typeface="Times New Roman" charset="0"/>
              </a:rPr>
              <a:pPr/>
              <a:t>76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711803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AE186960-A2DA-2D40-B66C-2B5137C9BC14}" type="slidenum">
              <a:rPr lang="zh-CN" altLang="en-US" sz="1200" b="0">
                <a:latin typeface="Times New Roman" charset="0"/>
              </a:rPr>
              <a:pPr algn="r"/>
              <a:t>11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801782128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fld id="{08E5B4E8-74DD-1346-9F69-96E124C48588}" type="slidenum">
              <a:rPr lang="zh-CN" altLang="en-US" sz="1200" b="0">
                <a:latin typeface="Times New Roman" charset="0"/>
              </a:rPr>
              <a:pPr/>
              <a:t>77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8331006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fld id="{1494E124-A8FF-6A4C-9BA9-C2EAB731AC4D}" type="slidenum">
              <a:rPr lang="zh-CN" altLang="en-US" sz="1200" b="0">
                <a:latin typeface="Times New Roman" charset="0"/>
              </a:rPr>
              <a:pPr/>
              <a:t>78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79845482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79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253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3650" y="725488"/>
            <a:ext cx="4776788" cy="3582987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3033" y="4555686"/>
            <a:ext cx="5356434" cy="4313160"/>
          </a:xfrm>
          <a:noFill/>
          <a:ln w="9525"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964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1pPr>
            <a:lvl2pPr marL="742950" indent="-28575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2pPr>
            <a:lvl3pPr marL="11430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3pPr>
            <a:lvl4pPr marL="16002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4pPr>
            <a:lvl5pPr marL="2057400" indent="-228600" algn="ctr"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Comic Sans MS" charset="0"/>
                <a:ea typeface="宋体" charset="-122"/>
              </a:defRPr>
            </a:lvl9pPr>
          </a:lstStyle>
          <a:p>
            <a:pPr algn="r"/>
            <a:fld id="{ABC452E3-380E-9D45-A7DA-D40313FDDBD2}" type="slidenum">
              <a:rPr lang="zh-CN" altLang="en-US" sz="1200" b="0">
                <a:latin typeface="Times New Roman" charset="0"/>
              </a:rPr>
              <a:pPr algn="r"/>
              <a:t>13</a:t>
            </a:fld>
            <a:endParaRPr lang="en-US" altLang="zh-CN" sz="1200" b="0">
              <a:latin typeface="Times New Roman" charset="0"/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zh-CN" altLang="en-US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88869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altLang="zh-CN"/>
              <a:t>Click to edit Master title style</a:t>
            </a:r>
          </a:p>
        </p:txBody>
      </p:sp>
      <p:sp>
        <p:nvSpPr>
          <p:cNvPr id="4099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 altLang="zh-CN"/>
              <a:t>Click to edit Master subtitle style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533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C9F1E-C8D5-0B4A-918E-F97BD3A9B74D}" type="datetime1">
              <a:rPr lang="zh-CN" altLang="en-US"/>
              <a:pPr>
                <a:defRPr/>
              </a:pPr>
              <a:t>2025/10/15</a:t>
            </a:fld>
            <a:endParaRPr lang="en-US" altLang="zh-CN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2514600" y="6248400"/>
            <a:ext cx="4114800" cy="4572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056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F399E-D056-4440-B945-F1CEDAC4C24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844818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AD20EA-82F7-DC4C-B638-6BF6CA2A504D}" type="datetime1">
              <a:rPr lang="zh-CN" altLang="en-US"/>
              <a:pPr>
                <a:defRPr/>
              </a:pPr>
              <a:t>2025/10/15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1F283-8809-7348-B23B-7C27D4618254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45242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86550" y="457200"/>
            <a:ext cx="2076450" cy="556260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76950" cy="556260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F45195-F89D-0F44-A28B-8CC5788ACC7B}" type="datetime1">
              <a:rPr lang="zh-CN" altLang="en-US"/>
              <a:pPr>
                <a:defRPr/>
              </a:pPr>
              <a:t>2025/10/15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EA334-F4EA-5046-805E-B689D33751C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9335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914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76700" cy="4419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76700" cy="4419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C4B233-CF07-424A-852D-8129DE1A32BE}" type="datetime1">
              <a:rPr lang="zh-CN" altLang="en-US"/>
              <a:pPr>
                <a:defRPr/>
              </a:pPr>
              <a:t>2025/10/15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7A1E96-0469-054F-9760-9A8EC254ABA0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36132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标题和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914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表格占位符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305800" cy="4419600"/>
          </a:xfrm>
        </p:spPr>
        <p:txBody>
          <a:bodyPr/>
          <a:lstStyle/>
          <a:p>
            <a:pPr lvl="0"/>
            <a:endParaRPr lang="zh-CN" alt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571441-78AC-B948-AA6D-ABAF9A1C78B7}" type="datetime1">
              <a:rPr lang="zh-CN" altLang="en-US"/>
              <a:pPr>
                <a:defRPr/>
              </a:pPr>
              <a:t>2025/10/15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C59FD9-F064-1749-85AB-CFA11CCDC15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5010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077200" cy="91440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76700" cy="4419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86300" y="1600200"/>
            <a:ext cx="4076700" cy="2133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86300" y="3886200"/>
            <a:ext cx="4076700" cy="21336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76000B-69AA-6649-ACA1-6C3C0D623110}" type="datetime1">
              <a:rPr lang="zh-CN" altLang="en-US"/>
              <a:pPr>
                <a:defRPr/>
              </a:pPr>
              <a:t>2025/10/15</a:t>
            </a:fld>
            <a:endParaRPr lang="en-US" altLang="zh-CN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A8EA97-0234-9842-82A3-7D8479E020F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685911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220BF8-4C6A-CE47-BB65-680F5FAF8EE4}" type="datetime1">
              <a:rPr lang="zh-CN" altLang="en-US"/>
              <a:pPr>
                <a:defRPr/>
              </a:pPr>
              <a:t>2025/10/15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0707FC-2626-BC43-8A07-2FC945D8A2C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3862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07D9B-B8E2-3440-B5FF-35E6623049B5}" type="datetime1">
              <a:rPr lang="zh-CN" altLang="en-US"/>
              <a:pPr>
                <a:defRPr/>
              </a:pPr>
              <a:t>2025/10/15</a:t>
            </a:fld>
            <a:endParaRPr lang="en-US" altLang="zh-CN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2E8A4B-9C73-654E-9E74-0B0579787C75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6082284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76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767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991E4-A576-FA4E-9BC7-7D925D76667B}" type="datetime1">
              <a:rPr lang="zh-CN" altLang="en-US"/>
              <a:pPr>
                <a:defRPr/>
              </a:pPr>
              <a:t>2025/10/15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7EEC89-EB96-0E4A-AE7E-75E5E5DF2A09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656721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B83C60-EC06-E44C-BA1A-9ECB12F2279D}" type="datetime1">
              <a:rPr lang="zh-CN" altLang="en-US"/>
              <a:pPr>
                <a:defRPr/>
              </a:pPr>
              <a:t>2025/10/15</a:t>
            </a:fld>
            <a:endParaRPr lang="en-US" altLang="zh-CN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78D27-CEA3-914D-BA48-590CB140477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25696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FC550-89FB-254D-8897-7202DD00A8E6}" type="datetime1">
              <a:rPr lang="zh-CN" altLang="en-US"/>
              <a:pPr>
                <a:defRPr/>
              </a:pPr>
              <a:t>2025/10/15</a:t>
            </a:fld>
            <a:endParaRPr lang="en-US" altLang="zh-CN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C2D94B-2AB7-254F-86FE-4FB0AC2B990F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837616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E1387-558A-414D-9D9E-11CCB114B7B5}" type="datetime1">
              <a:rPr lang="zh-CN" altLang="en-US"/>
              <a:pPr>
                <a:defRPr/>
              </a:pPr>
              <a:t>2025/10/15</a:t>
            </a:fld>
            <a:endParaRPr lang="en-US" altLang="zh-CN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D6F9D-B404-304E-B7EA-B6608CDE434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57074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EB455-5F9B-154C-A9F7-3875C14F3012}" type="datetime1">
              <a:rPr lang="zh-CN" altLang="en-US"/>
              <a:pPr>
                <a:defRPr/>
              </a:pPr>
              <a:t>2025/10/15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9F3CA-3073-E443-8874-3D20B0988146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44057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81116B-030A-B04C-AC3C-ACD809BE3058}" type="datetime1">
              <a:rPr lang="zh-CN" altLang="en-US"/>
              <a:pPr>
                <a:defRPr/>
              </a:pPr>
              <a:t>2025/10/15</a:t>
            </a:fld>
            <a:endParaRPr lang="en-US" altLang="zh-CN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199F67-8BAC-A44A-B394-EB2C88DD2767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385986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0772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3058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172200"/>
            <a:ext cx="152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Times New Roman" pitchFamily="18" charset="0"/>
                <a:ea typeface="宋体" pitchFamily="2" charset="-122"/>
              </a:defRPr>
            </a:lvl1pPr>
          </a:lstStyle>
          <a:p>
            <a:pPr>
              <a:defRPr/>
            </a:pPr>
            <a:fld id="{9BD429F4-C11C-804F-B067-3A6D6B4892F9}" type="datetime1">
              <a:rPr lang="zh-CN" altLang="en-US"/>
              <a:pPr>
                <a:defRPr/>
              </a:pPr>
              <a:t>2025/10/15</a:t>
            </a:fld>
            <a:endParaRPr lang="en-US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90800" y="6172200"/>
            <a:ext cx="411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charset="0"/>
              </a:defRPr>
            </a:lvl1pPr>
          </a:lstStyle>
          <a:p>
            <a:r>
              <a:rPr lang="zh-CN" altLang="en-US"/>
              <a:t>Compilers Autumn 2002</a:t>
            </a:r>
            <a:endParaRPr lang="en-US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4200" y="6172200"/>
            <a:ext cx="129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Times New Roman" panose="02020603050405020304" pitchFamily="18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36C5B5D-5EB9-F644-99F4-AE9637BF6CFA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>
            <a:off x="457200" y="1371600"/>
            <a:ext cx="8077200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75" r:id="rId2"/>
    <p:sldLayoutId id="2147483876" r:id="rId3"/>
    <p:sldLayoutId id="2147483877" r:id="rId4"/>
    <p:sldLayoutId id="2147483878" r:id="rId5"/>
    <p:sldLayoutId id="2147483879" r:id="rId6"/>
    <p:sldLayoutId id="2147483880" r:id="rId7"/>
    <p:sldLayoutId id="2147483881" r:id="rId8"/>
    <p:sldLayoutId id="2147483882" r:id="rId9"/>
    <p:sldLayoutId id="2147483883" r:id="rId10"/>
    <p:sldLayoutId id="2147483884" r:id="rId11"/>
    <p:sldLayoutId id="2147483886" r:id="rId12"/>
    <p:sldLayoutId id="2147483887" r:id="rId13"/>
    <p:sldLayoutId id="2147483888" r:id="rId14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6.bin"/><Relationship Id="rId10" Type="http://schemas.openxmlformats.org/officeDocument/2006/relationships/image" Target="../media/image8.wmf"/><Relationship Id="rId4" Type="http://schemas.openxmlformats.org/officeDocument/2006/relationships/image" Target="../media/image3.wmf"/><Relationship Id="rId9" Type="http://schemas.openxmlformats.org/officeDocument/2006/relationships/oleObject" Target="../embeddings/oleObject8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w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w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1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w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wmf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image" Target="../media/image22.png"/><Relationship Id="rId7" Type="http://schemas.openxmlformats.org/officeDocument/2006/relationships/oleObject" Target="../embeddings/oleObject19.bin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wmf"/><Relationship Id="rId11" Type="http://schemas.openxmlformats.org/officeDocument/2006/relationships/image" Target="../media/image28.png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30"/>
          <p:cNvSpPr>
            <a:spLocks noGrp="1" noChangeArrowheads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8987778-CBBD-634E-8DEA-6B5344B71AEC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5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3600"/>
            <a:ext cx="7772400" cy="1828800"/>
          </a:xfrm>
        </p:spPr>
        <p:txBody>
          <a:bodyPr/>
          <a:lstStyle/>
          <a:p>
            <a:r>
              <a:rPr lang="zh-CN" altLang="en-US" sz="4400" dirty="0">
                <a:latin typeface="SimHei" charset="-122"/>
                <a:ea typeface="SimHei" charset="-122"/>
                <a:cs typeface="SimHei" charset="-122"/>
              </a:rPr>
              <a:t>信息的表示和处理</a:t>
            </a:r>
            <a:r>
              <a:rPr lang="en-US" altLang="zh-CN" sz="4400" dirty="0">
                <a:latin typeface="SimHei" charset="-122"/>
                <a:ea typeface="SimHei" charset="-122"/>
                <a:cs typeface="SimHei" charset="-122"/>
              </a:rPr>
              <a:t>(2)</a:t>
            </a:r>
          </a:p>
        </p:txBody>
      </p:sp>
      <p:sp>
        <p:nvSpPr>
          <p:cNvPr id="6" name="矩形 5"/>
          <p:cNvSpPr/>
          <p:nvPr/>
        </p:nvSpPr>
        <p:spPr>
          <a:xfrm>
            <a:off x="3880944" y="4788827"/>
            <a:ext cx="1382110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400" dirty="0"/>
              <a:t>柴云鹏</a:t>
            </a:r>
            <a:endParaRPr lang="en-US" altLang="zh-CN" sz="2400" dirty="0"/>
          </a:p>
          <a:p>
            <a:pPr algn="ctr"/>
            <a:endParaRPr lang="en-US" altLang="zh-CN" sz="2400" dirty="0"/>
          </a:p>
          <a:p>
            <a:pPr algn="ctr"/>
            <a:r>
              <a:rPr lang="en-US" altLang="zh-CN" sz="2400"/>
              <a:t>2025.10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60016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灯片编号占位符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A315F6-F847-5B47-B7EF-659D4D5D6221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3200" dirty="0">
                <a:ea typeface="宋体" charset="-122"/>
              </a:rPr>
              <a:t>补码和真值的关系</a:t>
            </a:r>
            <a:endParaRPr kumimoji="1" lang="en-US" altLang="zh-CN" sz="3200" dirty="0">
              <a:ea typeface="宋体" charset="-122"/>
            </a:endParaRP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35814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kumimoji="1" lang="zh-CN" altLang="en-US" dirty="0">
                <a:ea typeface="宋体" charset="-122"/>
              </a:rPr>
              <a:t>如果是非负数</a:t>
            </a:r>
            <a:endParaRPr kumimoji="1" lang="en-US" altLang="zh-CN" dirty="0">
              <a:ea typeface="宋体" charset="-122"/>
            </a:endParaRPr>
          </a:p>
          <a:p>
            <a:pPr lvl="1">
              <a:lnSpc>
                <a:spcPct val="110000"/>
              </a:lnSpc>
            </a:pPr>
            <a:r>
              <a:rPr kumimoji="1" lang="zh-CN" altLang="en-US" dirty="0">
                <a:ea typeface="宋体" charset="-122"/>
              </a:rPr>
              <a:t>二者一致</a:t>
            </a:r>
            <a:endParaRPr kumimoji="1" lang="en-US" altLang="zh-CN" dirty="0">
              <a:ea typeface="宋体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dirty="0">
                <a:ea typeface="宋体" charset="-122"/>
              </a:rPr>
              <a:t>如果是负数，那么</a:t>
            </a:r>
            <a:r>
              <a:rPr kumimoji="1" lang="en-US" altLang="zh-CN" dirty="0">
                <a:ea typeface="宋体" charset="-122"/>
              </a:rPr>
              <a:t>x</a:t>
            </a:r>
            <a:r>
              <a:rPr kumimoji="1" lang="zh-CN" altLang="en-US" dirty="0">
                <a:ea typeface="宋体" charset="-122"/>
              </a:rPr>
              <a:t>的补码形式为</a:t>
            </a:r>
            <a:endParaRPr kumimoji="1" lang="en-US" altLang="zh-CN" dirty="0">
              <a:ea typeface="宋体" charset="-122"/>
            </a:endParaRPr>
          </a:p>
          <a:p>
            <a:pPr>
              <a:lnSpc>
                <a:spcPct val="110000"/>
              </a:lnSpc>
            </a:pPr>
            <a:endParaRPr kumimoji="1" lang="en-US" altLang="zh-CN" dirty="0">
              <a:ea typeface="宋体" charset="-122"/>
            </a:endParaRPr>
          </a:p>
          <a:p>
            <a:pPr>
              <a:lnSpc>
                <a:spcPct val="110000"/>
              </a:lnSpc>
            </a:pPr>
            <a:r>
              <a:rPr kumimoji="1" lang="zh-CN" altLang="en-US" dirty="0">
                <a:ea typeface="宋体" charset="-122"/>
              </a:rPr>
              <a:t>其真值为</a:t>
            </a:r>
            <a:r>
              <a:rPr kumimoji="1" lang="en-US" altLang="zh-CN" dirty="0">
                <a:ea typeface="宋体" charset="-122"/>
              </a:rPr>
              <a:t>x</a:t>
            </a:r>
          </a:p>
          <a:p>
            <a:pPr lvl="1">
              <a:lnSpc>
                <a:spcPct val="110000"/>
              </a:lnSpc>
            </a:pPr>
            <a:r>
              <a:rPr kumimoji="1" lang="zh-CN" altLang="en-US" dirty="0">
                <a:ea typeface="宋体" charset="-122"/>
              </a:rPr>
              <a:t>假设真值的绝对值为</a:t>
            </a:r>
            <a:r>
              <a:rPr kumimoji="1" lang="en-US" altLang="zh-CN" dirty="0">
                <a:ea typeface="宋体" charset="-122"/>
              </a:rPr>
              <a:t>y</a:t>
            </a:r>
            <a:r>
              <a:rPr kumimoji="1" lang="zh-CN" altLang="en-US" dirty="0">
                <a:ea typeface="宋体" charset="-122"/>
              </a:rPr>
              <a:t>，那么</a:t>
            </a:r>
            <a:r>
              <a:rPr kumimoji="1" lang="en-US" altLang="zh-CN" dirty="0">
                <a:ea typeface="宋体" charset="-122"/>
              </a:rPr>
              <a:t>y = -x </a:t>
            </a:r>
          </a:p>
          <a:p>
            <a:pPr lvl="1">
              <a:lnSpc>
                <a:spcPct val="110000"/>
              </a:lnSpc>
            </a:pPr>
            <a:r>
              <a:rPr kumimoji="1" lang="en-US" altLang="zh-CN" dirty="0">
                <a:ea typeface="宋体" charset="-122"/>
              </a:rPr>
              <a:t>y</a:t>
            </a:r>
            <a:r>
              <a:rPr kumimoji="1" lang="zh-CN" altLang="en-US" dirty="0">
                <a:ea typeface="宋体" charset="-122"/>
              </a:rPr>
              <a:t>的二进制形式为</a:t>
            </a:r>
            <a:r>
              <a:rPr kumimoji="1" lang="en-US" altLang="zh-CN" dirty="0">
                <a:ea typeface="宋体" charset="-122"/>
              </a:rPr>
              <a:t> </a:t>
            </a:r>
          </a:p>
          <a:p>
            <a:pPr lvl="1">
              <a:lnSpc>
                <a:spcPct val="110000"/>
              </a:lnSpc>
              <a:buFontTx/>
              <a:buNone/>
            </a:pPr>
            <a:r>
              <a:rPr kumimoji="1" lang="en-US" altLang="zh-CN" dirty="0">
                <a:ea typeface="宋体" charset="-122"/>
              </a:rPr>
              <a:t>  </a:t>
            </a:r>
          </a:p>
        </p:txBody>
      </p:sp>
      <p:graphicFrame>
        <p:nvGraphicFramePr>
          <p:cNvPr id="14341" name="Object 2"/>
          <p:cNvGraphicFramePr>
            <a:graphicFrameLocks noChangeAspect="1"/>
          </p:cNvGraphicFramePr>
          <p:nvPr/>
        </p:nvGraphicFramePr>
        <p:xfrm>
          <a:off x="2425700" y="3467100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723" imgH="368140" progId="Equation.3">
                  <p:embed/>
                </p:oleObj>
              </mc:Choice>
              <mc:Fallback>
                <p:oleObj name="Equation" r:id="rId3" imgW="177723" imgH="3681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3467100"/>
                        <a:ext cx="177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7117932"/>
              </p:ext>
            </p:extLst>
          </p:nvPr>
        </p:nvGraphicFramePr>
        <p:xfrm>
          <a:off x="1239386" y="3090065"/>
          <a:ext cx="1971675" cy="6016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5" imgW="749300" imgH="228600" progId="Equation.3">
                  <p:embed/>
                </p:oleObj>
              </mc:Choice>
              <mc:Fallback>
                <p:oleObj name="公式" r:id="rId5" imgW="7493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386" y="3090065"/>
                        <a:ext cx="1971675" cy="6016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758847"/>
              </p:ext>
            </p:extLst>
          </p:nvPr>
        </p:nvGraphicFramePr>
        <p:xfrm>
          <a:off x="1411970" y="5268917"/>
          <a:ext cx="2027459" cy="5794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800100" imgH="228600" progId="Equation.3">
                  <p:embed/>
                </p:oleObj>
              </mc:Choice>
              <mc:Fallback>
                <p:oleObj name="Equation" r:id="rId7" imgW="800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970" y="5268917"/>
                        <a:ext cx="2027459" cy="5794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81188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灯片编号占位符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F8475B7-029E-064F-8EE3-D40B4340855E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z="3200" dirty="0">
                <a:ea typeface="宋体" charset="-122"/>
              </a:rPr>
              <a:t>补码和真值的关系</a:t>
            </a:r>
            <a:endParaRPr kumimoji="1" lang="en-US" altLang="zh-CN" sz="3200" dirty="0">
              <a:ea typeface="宋体" charset="-122"/>
            </a:endParaRPr>
          </a:p>
        </p:txBody>
      </p:sp>
      <p:graphicFrame>
        <p:nvGraphicFramePr>
          <p:cNvPr id="16388" name="Object 2"/>
          <p:cNvGraphicFramePr>
            <a:graphicFrameLocks noChangeAspect="1"/>
          </p:cNvGraphicFramePr>
          <p:nvPr/>
        </p:nvGraphicFramePr>
        <p:xfrm>
          <a:off x="2425700" y="3467100"/>
          <a:ext cx="1778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723" imgH="368140" progId="Equation.3">
                  <p:embed/>
                </p:oleObj>
              </mc:Choice>
              <mc:Fallback>
                <p:oleObj name="Equation" r:id="rId3" imgW="177723" imgH="3681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25700" y="3467100"/>
                        <a:ext cx="1778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3"/>
          <p:cNvGraphicFramePr>
            <a:graphicFrameLocks noChangeAspect="1"/>
          </p:cNvGraphicFramePr>
          <p:nvPr/>
        </p:nvGraphicFramePr>
        <p:xfrm>
          <a:off x="596900" y="4419600"/>
          <a:ext cx="6489700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476500" imgH="431800" progId="Equation.3">
                  <p:embed/>
                </p:oleObj>
              </mc:Choice>
              <mc:Fallback>
                <p:oleObj name="Equation" r:id="rId5" imgW="24765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6900" y="4419600"/>
                        <a:ext cx="6489700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3"/>
          <p:cNvGraphicFramePr>
            <a:graphicFrameLocks noChangeAspect="1"/>
          </p:cNvGraphicFramePr>
          <p:nvPr/>
        </p:nvGraphicFramePr>
        <p:xfrm>
          <a:off x="533400" y="1524000"/>
          <a:ext cx="6396038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159000" imgH="431800" progId="Equation.3">
                  <p:embed/>
                </p:oleObj>
              </mc:Choice>
              <mc:Fallback>
                <p:oleObj name="Equation" r:id="rId7" imgW="21590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524000"/>
                        <a:ext cx="6396038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3"/>
          <p:cNvGraphicFramePr>
            <a:graphicFrameLocks noChangeAspect="1"/>
          </p:cNvGraphicFramePr>
          <p:nvPr/>
        </p:nvGraphicFramePr>
        <p:xfrm>
          <a:off x="533400" y="2971800"/>
          <a:ext cx="7772400" cy="1257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14600" imgH="431800" progId="Equation.3">
                  <p:embed/>
                </p:oleObj>
              </mc:Choice>
              <mc:Fallback>
                <p:oleObj name="Equation" r:id="rId9" imgW="25146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2971800"/>
                        <a:ext cx="7772400" cy="1257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735037" y="6000690"/>
            <a:ext cx="414248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dirty="0"/>
              <a:t>等比数列求和 </a:t>
            </a:r>
            <a:r>
              <a:rPr kumimoji="1" lang="en-US" altLang="zh-CN" dirty="0"/>
              <a:t>S</a:t>
            </a:r>
            <a:r>
              <a:rPr kumimoji="1" lang="en-US" altLang="zh-CN" baseline="-25000" dirty="0"/>
              <a:t>n</a:t>
            </a:r>
            <a:r>
              <a:rPr kumimoji="1" lang="en-US" altLang="zh-CN" dirty="0"/>
              <a:t>=a</a:t>
            </a:r>
            <a:r>
              <a:rPr kumimoji="1" lang="en-US" altLang="zh-CN" baseline="-25000" dirty="0"/>
              <a:t>1</a:t>
            </a:r>
            <a:r>
              <a:rPr kumimoji="1" lang="en-US" altLang="zh-CN" dirty="0"/>
              <a:t>(q</a:t>
            </a:r>
            <a:r>
              <a:rPr kumimoji="1" lang="en-US" altLang="zh-CN" baseline="30000" dirty="0"/>
              <a:t>n</a:t>
            </a:r>
            <a:r>
              <a:rPr kumimoji="1" lang="en-US" altLang="zh-CN" dirty="0"/>
              <a:t>-1)/(q-1)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173322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11885"/>
            <a:ext cx="61166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Binary Number Property</a:t>
            </a:r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77838" y="3342373"/>
            <a:ext cx="8305800" cy="3505200"/>
          </a:xfrm>
        </p:spPr>
        <p:txBody>
          <a:bodyPr/>
          <a:lstStyle/>
          <a:p>
            <a:pPr>
              <a:defRPr/>
            </a:pPr>
            <a:r>
              <a:rPr lang="en-US" dirty="0"/>
              <a:t>w = 0:</a:t>
            </a:r>
          </a:p>
          <a:p>
            <a:pPr lvl="1">
              <a:defRPr/>
            </a:pPr>
            <a:r>
              <a:rPr lang="en-US" dirty="0"/>
              <a:t>1 = 2</a:t>
            </a:r>
            <a:r>
              <a:rPr lang="en-US" baseline="30000" dirty="0"/>
              <a:t>0</a:t>
            </a:r>
            <a:endParaRPr lang="en-US" dirty="0"/>
          </a:p>
          <a:p>
            <a:pPr eaLnBrk="1" hangingPunct="1">
              <a:defRPr/>
            </a:pPr>
            <a:r>
              <a:rPr lang="en-US" dirty="0"/>
              <a:t>Assume true for w-1:</a:t>
            </a:r>
          </a:p>
          <a:p>
            <a:pPr lvl="1">
              <a:defRPr/>
            </a:pPr>
            <a:r>
              <a:rPr lang="en-US" dirty="0"/>
              <a:t>1 + 1 + 2 + 4 + 8 + … + 2</a:t>
            </a:r>
            <a:r>
              <a:rPr lang="en-US" i="1" baseline="30000" dirty="0"/>
              <a:t>w</a:t>
            </a:r>
            <a:r>
              <a:rPr lang="en-US" baseline="30000" dirty="0"/>
              <a:t>-1 </a:t>
            </a:r>
            <a:r>
              <a:rPr lang="en-US" dirty="0"/>
              <a:t>+ 2</a:t>
            </a:r>
            <a:r>
              <a:rPr lang="en-US" i="1" baseline="30000" dirty="0"/>
              <a:t>w</a:t>
            </a:r>
            <a:r>
              <a:rPr lang="en-US" baseline="30000" dirty="0"/>
              <a:t>    </a:t>
            </a:r>
            <a:r>
              <a:rPr lang="en-US" dirty="0"/>
              <a:t>=    2</a:t>
            </a:r>
            <a:r>
              <a:rPr lang="en-US" i="1" baseline="30000" dirty="0"/>
              <a:t>w </a:t>
            </a:r>
            <a:r>
              <a:rPr lang="en-US" dirty="0"/>
              <a:t>+</a:t>
            </a:r>
            <a:r>
              <a:rPr lang="en-US" i="1" dirty="0"/>
              <a:t> </a:t>
            </a:r>
            <a:r>
              <a:rPr lang="en-US" dirty="0"/>
              <a:t>2</a:t>
            </a:r>
            <a:r>
              <a:rPr lang="en-US" i="1" baseline="30000" dirty="0"/>
              <a:t>w    </a:t>
            </a:r>
            <a:r>
              <a:rPr lang="en-US" dirty="0"/>
              <a:t>=    2</a:t>
            </a:r>
            <a:r>
              <a:rPr lang="en-US" i="1" baseline="30000" dirty="0"/>
              <a:t>w</a:t>
            </a:r>
            <a:r>
              <a:rPr lang="en-US" baseline="30000" dirty="0"/>
              <a:t>+1</a:t>
            </a:r>
            <a:r>
              <a:rPr lang="en-US" i="1" baseline="30000" dirty="0"/>
              <a:t>  </a:t>
            </a:r>
          </a:p>
          <a:p>
            <a:pPr lvl="1">
              <a:defRPr/>
            </a:pPr>
            <a:endParaRPr lang="en-US" dirty="0"/>
          </a:p>
        </p:txBody>
      </p:sp>
      <p:graphicFrame>
        <p:nvGraphicFramePr>
          <p:cNvPr id="102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64828100"/>
              </p:ext>
            </p:extLst>
          </p:nvPr>
        </p:nvGraphicFramePr>
        <p:xfrm>
          <a:off x="2843213" y="2307323"/>
          <a:ext cx="234950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349500" imgH="1028700" progId="Equation.3">
                  <p:embed/>
                </p:oleObj>
              </mc:Choice>
              <mc:Fallback>
                <p:oleObj name="Equation" r:id="rId3" imgW="2349500" imgH="1028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213" y="2307323"/>
                        <a:ext cx="234950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2" name="Text Box 7"/>
          <p:cNvSpPr txBox="1">
            <a:spLocks noChangeArrowheads="1"/>
          </p:cNvSpPr>
          <p:nvPr/>
        </p:nvSpPr>
        <p:spPr bwMode="auto">
          <a:xfrm>
            <a:off x="935038" y="1361173"/>
            <a:ext cx="9010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latin typeface="Calibri" pitchFamily="34" charset="0"/>
              </a:rPr>
              <a:t>Claim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445689" y="1827529"/>
            <a:ext cx="41149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0" dirty="0">
                <a:latin typeface="Calibri" pitchFamily="34" charset="0"/>
              </a:rPr>
              <a:t>1 + 1 + 2 + 4 + 8 + … + 2</a:t>
            </a:r>
            <a:r>
              <a:rPr lang="en-US" b="0" i="1" baseline="30000" dirty="0">
                <a:latin typeface="Calibri" pitchFamily="34" charset="0"/>
              </a:rPr>
              <a:t>w</a:t>
            </a:r>
            <a:r>
              <a:rPr lang="en-US" b="0" baseline="30000" dirty="0">
                <a:latin typeface="Calibri" pitchFamily="34" charset="0"/>
              </a:rPr>
              <a:t>-1  </a:t>
            </a:r>
            <a:r>
              <a:rPr lang="en-US" b="0" dirty="0">
                <a:latin typeface="Calibri" pitchFamily="34" charset="0"/>
              </a:rPr>
              <a:t>= 2</a:t>
            </a:r>
            <a:r>
              <a:rPr lang="en-US" b="0" i="1" baseline="30000" dirty="0">
                <a:latin typeface="Calibri" pitchFamily="34" charset="0"/>
              </a:rPr>
              <a:t>w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239838" y="4942573"/>
            <a:ext cx="2743200" cy="849972"/>
            <a:chOff x="1219200" y="4724400"/>
            <a:chExt cx="2743200" cy="849972"/>
          </a:xfrm>
        </p:grpSpPr>
        <p:sp>
          <p:nvSpPr>
            <p:cNvPr id="3" name="Left Brace 2"/>
            <p:cNvSpPr/>
            <p:nvPr/>
          </p:nvSpPr>
          <p:spPr bwMode="auto">
            <a:xfrm rot="16200000">
              <a:off x="2400300" y="3543300"/>
              <a:ext cx="381000" cy="2743200"/>
            </a:xfrm>
            <a:prstGeom prst="leftBrace">
              <a:avLst/>
            </a:prstGeom>
            <a:noFill/>
            <a:ln w="25400" cap="flat" cmpd="sng" algn="ctr">
              <a:solidFill>
                <a:srgbClr val="CC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2133600" y="5112707"/>
              <a:ext cx="92845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0" kern="0" dirty="0">
                  <a:solidFill>
                    <a:srgbClr val="000000"/>
                  </a:solidFill>
                  <a:latin typeface="Calibri" pitchFamily="34" charset="0"/>
                </a:rPr>
                <a:t>=    2</a:t>
              </a:r>
              <a:r>
                <a:rPr lang="en-US" b="0" i="1" kern="0" baseline="30000" dirty="0">
                  <a:solidFill>
                    <a:srgbClr val="000000"/>
                  </a:solidFill>
                  <a:latin typeface="Calibri" pitchFamily="34" charset="0"/>
                </a:rPr>
                <a:t>w</a:t>
              </a:r>
              <a:endParaRPr lang="en-US" b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087368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灯片编号占位符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7D99A76-4FE6-884F-A93C-29D197956E3C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Two’s Complement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2895600"/>
            <a:ext cx="8382000" cy="3124200"/>
          </a:xfrm>
        </p:spPr>
        <p:txBody>
          <a:bodyPr/>
          <a:lstStyle/>
          <a:p>
            <a:r>
              <a:rPr kumimoji="1" lang="en-US" altLang="zh-CN" dirty="0">
                <a:ea typeface="宋体" charset="-122"/>
              </a:rPr>
              <a:t>What does it mean?</a:t>
            </a:r>
          </a:p>
          <a:p>
            <a:pPr lvl="1"/>
            <a:r>
              <a:rPr kumimoji="1" lang="zh-CN" altLang="en-US" dirty="0">
                <a:ea typeface="宋体" charset="-122"/>
              </a:rPr>
              <a:t>建立补码</a:t>
            </a:r>
            <a:r>
              <a:rPr kumimoji="1" lang="en-US" altLang="zh-CN" dirty="0">
                <a:ea typeface="宋体" charset="-122"/>
              </a:rPr>
              <a:t>binary</a:t>
            </a:r>
            <a:r>
              <a:rPr kumimoji="1" lang="zh-CN" altLang="en-US" dirty="0">
                <a:ea typeface="宋体" charset="-122"/>
              </a:rPr>
              <a:t> </a:t>
            </a:r>
            <a:r>
              <a:rPr kumimoji="1" lang="en-US" altLang="zh-CN" dirty="0">
                <a:ea typeface="宋体" charset="-122"/>
              </a:rPr>
              <a:t>[x</a:t>
            </a:r>
            <a:r>
              <a:rPr kumimoji="1" lang="en-US" altLang="zh-CN" baseline="-25000" dirty="0">
                <a:ea typeface="宋体" charset="-122"/>
              </a:rPr>
              <a:t>w-1</a:t>
            </a:r>
            <a:r>
              <a:rPr kumimoji="1" lang="en-US" altLang="zh-CN" dirty="0">
                <a:ea typeface="宋体" charset="-122"/>
              </a:rPr>
              <a:t>,</a:t>
            </a:r>
            <a:r>
              <a:rPr kumimoji="1" lang="mr-IN" altLang="zh-CN" dirty="0">
                <a:ea typeface="宋体" charset="-122"/>
              </a:rPr>
              <a:t>…</a:t>
            </a:r>
            <a:r>
              <a:rPr kumimoji="1" lang="en-US" altLang="zh-CN" dirty="0">
                <a:ea typeface="宋体" charset="-122"/>
              </a:rPr>
              <a:t>,x</a:t>
            </a:r>
            <a:r>
              <a:rPr kumimoji="1" lang="en-US" altLang="zh-CN" baseline="-25000" dirty="0">
                <a:ea typeface="宋体" charset="-122"/>
              </a:rPr>
              <a:t>0</a:t>
            </a:r>
            <a:r>
              <a:rPr kumimoji="1" lang="en-US" altLang="zh-CN" dirty="0">
                <a:ea typeface="宋体" charset="-122"/>
              </a:rPr>
              <a:t>]</a:t>
            </a:r>
            <a:r>
              <a:rPr kumimoji="1" lang="zh-CN" altLang="en-US" dirty="0">
                <a:ea typeface="宋体" charset="-122"/>
              </a:rPr>
              <a:t>和真值</a:t>
            </a:r>
            <a:r>
              <a:rPr kumimoji="1" lang="en-US" altLang="zh-CN" dirty="0">
                <a:ea typeface="宋体" charset="-122"/>
              </a:rPr>
              <a:t>binary </a:t>
            </a:r>
            <a:r>
              <a:rPr kumimoji="1" lang="zh-CN" altLang="en-US" dirty="0">
                <a:ea typeface="宋体" charset="-122"/>
              </a:rPr>
              <a:t> </a:t>
            </a:r>
            <a:r>
              <a:rPr kumimoji="1" lang="en-US" altLang="zh-CN" dirty="0">
                <a:ea typeface="宋体" charset="-122"/>
              </a:rPr>
              <a:t>[y</a:t>
            </a:r>
            <a:r>
              <a:rPr kumimoji="1" lang="en-US" altLang="zh-CN" baseline="-25000" dirty="0">
                <a:ea typeface="宋体" charset="-122"/>
              </a:rPr>
              <a:t>w-1</a:t>
            </a:r>
            <a:r>
              <a:rPr kumimoji="1" lang="en-US" altLang="zh-CN" dirty="0">
                <a:ea typeface="宋体" charset="-122"/>
              </a:rPr>
              <a:t>,</a:t>
            </a:r>
            <a:r>
              <a:rPr kumimoji="1" lang="mr-IN" altLang="zh-CN" dirty="0">
                <a:ea typeface="宋体" charset="-122"/>
              </a:rPr>
              <a:t>…</a:t>
            </a:r>
            <a:r>
              <a:rPr kumimoji="1" lang="en-US" altLang="zh-CN" dirty="0">
                <a:ea typeface="宋体" charset="-122"/>
              </a:rPr>
              <a:t>,y</a:t>
            </a:r>
            <a:r>
              <a:rPr kumimoji="1" lang="en-US" altLang="zh-CN" baseline="-25000" dirty="0">
                <a:ea typeface="宋体" charset="-122"/>
              </a:rPr>
              <a:t>0</a:t>
            </a:r>
            <a:r>
              <a:rPr kumimoji="1" lang="en-US" altLang="zh-CN" dirty="0">
                <a:ea typeface="宋体" charset="-122"/>
              </a:rPr>
              <a:t>]</a:t>
            </a:r>
            <a:r>
              <a:rPr kumimoji="1" lang="zh-CN" altLang="en-US" dirty="0">
                <a:ea typeface="宋体" charset="-122"/>
              </a:rPr>
              <a:t>之间每一位的关系</a:t>
            </a:r>
            <a:endParaRPr kumimoji="1" lang="en-US" altLang="zh-CN" dirty="0">
              <a:ea typeface="宋体" charset="-122"/>
            </a:endParaRPr>
          </a:p>
          <a:p>
            <a:pPr lvl="1"/>
            <a:r>
              <a:rPr kumimoji="1" lang="zh-CN" altLang="en-US" dirty="0">
                <a:ea typeface="宋体" charset="-122"/>
              </a:rPr>
              <a:t>已知真值</a:t>
            </a:r>
            <a:r>
              <a:rPr kumimoji="1" lang="en-US" altLang="zh-CN" dirty="0">
                <a:ea typeface="宋体" charset="-122"/>
              </a:rPr>
              <a:t>(-y)</a:t>
            </a:r>
            <a:r>
              <a:rPr kumimoji="1" lang="zh-CN" altLang="en-US" dirty="0">
                <a:ea typeface="宋体" charset="-122"/>
              </a:rPr>
              <a:t>，求补码</a:t>
            </a:r>
            <a:r>
              <a:rPr kumimoji="1" lang="en-US" altLang="zh-CN" dirty="0">
                <a:ea typeface="宋体" charset="-122"/>
              </a:rPr>
              <a:t>x</a:t>
            </a:r>
            <a:r>
              <a:rPr kumimoji="1" lang="zh-CN" altLang="en-US" dirty="0">
                <a:ea typeface="宋体" charset="-122"/>
              </a:rPr>
              <a:t>，</a:t>
            </a:r>
            <a:r>
              <a:rPr kumimoji="1" lang="en-US" altLang="zh-CN" dirty="0">
                <a:ea typeface="宋体" charset="-122"/>
              </a:rPr>
              <a:t>x</a:t>
            </a:r>
            <a:r>
              <a:rPr kumimoji="1" lang="zh-CN" altLang="en-US" dirty="0">
                <a:ea typeface="宋体" charset="-122"/>
              </a:rPr>
              <a:t>的</a:t>
            </a:r>
            <a:r>
              <a:rPr kumimoji="1" lang="en-US" altLang="zh-CN" dirty="0">
                <a:ea typeface="宋体" charset="-122"/>
              </a:rPr>
              <a:t>binary</a:t>
            </a:r>
            <a:r>
              <a:rPr kumimoji="1" lang="zh-CN" altLang="en-US" dirty="0">
                <a:ea typeface="宋体" charset="-122"/>
              </a:rPr>
              <a:t>形式获得方法为</a:t>
            </a:r>
            <a:endParaRPr kumimoji="1" lang="en-US" altLang="zh-CN" dirty="0">
              <a:ea typeface="宋体" charset="-122"/>
            </a:endParaRPr>
          </a:p>
          <a:p>
            <a:pPr lvl="2"/>
            <a:r>
              <a:rPr kumimoji="1" lang="zh-CN" altLang="en-US" sz="2400" dirty="0">
                <a:ea typeface="宋体" charset="-122"/>
              </a:rPr>
              <a:t>取</a:t>
            </a:r>
            <a:r>
              <a:rPr kumimoji="1" lang="en-US" altLang="zh-CN" sz="2400" dirty="0">
                <a:ea typeface="宋体" charset="-122"/>
              </a:rPr>
              <a:t>y</a:t>
            </a:r>
            <a:r>
              <a:rPr kumimoji="1" lang="zh-CN" altLang="en-US" sz="2400" dirty="0">
                <a:ea typeface="宋体" charset="-122"/>
              </a:rPr>
              <a:t>的</a:t>
            </a:r>
            <a:r>
              <a:rPr kumimoji="1" lang="en-US" altLang="zh-CN" sz="2400" dirty="0">
                <a:ea typeface="宋体" charset="-122"/>
              </a:rPr>
              <a:t>binary</a:t>
            </a:r>
            <a:r>
              <a:rPr kumimoji="1" lang="zh-CN" altLang="en-US" sz="2400" dirty="0">
                <a:ea typeface="宋体" charset="-122"/>
              </a:rPr>
              <a:t> </a:t>
            </a:r>
            <a:r>
              <a:rPr kumimoji="1" lang="en-US" altLang="zh-CN" sz="2400" dirty="0">
                <a:ea typeface="宋体" charset="-122"/>
              </a:rPr>
              <a:t>[y</a:t>
            </a:r>
            <a:r>
              <a:rPr kumimoji="1" lang="en-US" altLang="zh-CN" sz="2400" baseline="-25000" dirty="0">
                <a:ea typeface="宋体" charset="-122"/>
              </a:rPr>
              <a:t>w-1</a:t>
            </a:r>
            <a:r>
              <a:rPr kumimoji="1" lang="en-US" altLang="zh-CN" sz="2400" dirty="0">
                <a:ea typeface="宋体" charset="-122"/>
              </a:rPr>
              <a:t>,</a:t>
            </a:r>
            <a:r>
              <a:rPr kumimoji="1" lang="mr-IN" altLang="zh-CN" sz="2400" dirty="0">
                <a:ea typeface="宋体" charset="-122"/>
              </a:rPr>
              <a:t>…</a:t>
            </a:r>
            <a:r>
              <a:rPr kumimoji="1" lang="en-US" altLang="zh-CN" sz="2400" dirty="0">
                <a:ea typeface="宋体" charset="-122"/>
              </a:rPr>
              <a:t>,y</a:t>
            </a:r>
            <a:r>
              <a:rPr kumimoji="1" lang="en-US" altLang="zh-CN" sz="2400" baseline="-25000" dirty="0">
                <a:ea typeface="宋体" charset="-122"/>
              </a:rPr>
              <a:t>0</a:t>
            </a:r>
            <a:r>
              <a:rPr kumimoji="1" lang="en-US" altLang="zh-CN" sz="2400" dirty="0">
                <a:ea typeface="宋体" charset="-122"/>
              </a:rPr>
              <a:t>] </a:t>
            </a:r>
            <a:r>
              <a:rPr kumimoji="1" lang="zh-CN" altLang="en-US" sz="2400" dirty="0">
                <a:ea typeface="宋体" charset="-122"/>
              </a:rPr>
              <a:t>（</a:t>
            </a:r>
            <a:r>
              <a:rPr kumimoji="1" lang="en-US" altLang="zh-CN" sz="2400" dirty="0">
                <a:ea typeface="宋体" charset="-122"/>
              </a:rPr>
              <a:t>w-bits</a:t>
            </a:r>
            <a:r>
              <a:rPr kumimoji="1" lang="zh-CN" altLang="en-US" sz="2400" dirty="0">
                <a:ea typeface="宋体" charset="-122"/>
              </a:rPr>
              <a:t>）</a:t>
            </a:r>
            <a:endParaRPr kumimoji="1" lang="en-US" altLang="zh-CN" sz="2400" dirty="0">
              <a:ea typeface="宋体" charset="-122"/>
            </a:endParaRPr>
          </a:p>
          <a:p>
            <a:pPr lvl="2"/>
            <a:r>
              <a:rPr kumimoji="1" lang="zh-CN" altLang="en-US" sz="2400" dirty="0">
                <a:ea typeface="宋体" charset="-122"/>
              </a:rPr>
              <a:t>每一位都取反</a:t>
            </a:r>
            <a:endParaRPr kumimoji="1" lang="en-US" altLang="zh-CN" sz="2400" dirty="0">
              <a:ea typeface="宋体" charset="-122"/>
            </a:endParaRPr>
          </a:p>
          <a:p>
            <a:pPr lvl="2"/>
            <a:r>
              <a:rPr kumimoji="1" lang="zh-CN" altLang="en-US" sz="2400" dirty="0">
                <a:ea typeface="宋体" charset="-122"/>
              </a:rPr>
              <a:t>最后加</a:t>
            </a:r>
            <a:r>
              <a:rPr kumimoji="1" lang="en-US" altLang="zh-CN" sz="2400" dirty="0">
                <a:ea typeface="宋体" charset="-122"/>
              </a:rPr>
              <a:t>1</a:t>
            </a:r>
          </a:p>
          <a:p>
            <a:pPr lvl="1"/>
            <a:r>
              <a:rPr kumimoji="1" lang="en-US" altLang="zh-CN" dirty="0">
                <a:ea typeface="宋体" charset="-122"/>
              </a:rPr>
              <a:t>=&gt;</a:t>
            </a:r>
            <a:r>
              <a:rPr kumimoji="1" lang="zh-CN" altLang="en-US" dirty="0">
                <a:ea typeface="宋体" charset="-122"/>
              </a:rPr>
              <a:t>反过来已知补码</a:t>
            </a:r>
            <a:r>
              <a:rPr kumimoji="1" lang="en-US" altLang="zh-CN" dirty="0">
                <a:ea typeface="宋体" charset="-122"/>
              </a:rPr>
              <a:t>x</a:t>
            </a:r>
            <a:r>
              <a:rPr kumimoji="1" lang="zh-CN" altLang="en-US" dirty="0">
                <a:ea typeface="宋体" charset="-122"/>
              </a:rPr>
              <a:t>，求真值</a:t>
            </a:r>
            <a:r>
              <a:rPr kumimoji="1" lang="en-US" altLang="zh-CN" dirty="0">
                <a:ea typeface="宋体" charset="-122"/>
              </a:rPr>
              <a:t>-y</a:t>
            </a:r>
            <a:r>
              <a:rPr kumimoji="1" lang="zh-CN" altLang="en-US" dirty="0">
                <a:ea typeface="宋体" charset="-122"/>
              </a:rPr>
              <a:t>，也是同样的方法</a:t>
            </a:r>
            <a:endParaRPr kumimoji="1" lang="en-US" altLang="zh-CN" dirty="0">
              <a:ea typeface="宋体" charset="-122"/>
            </a:endParaRPr>
          </a:p>
        </p:txBody>
      </p:sp>
      <p:graphicFrame>
        <p:nvGraphicFramePr>
          <p:cNvPr id="1843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952019"/>
              </p:ext>
            </p:extLst>
          </p:nvPr>
        </p:nvGraphicFramePr>
        <p:xfrm>
          <a:off x="1524000" y="1608729"/>
          <a:ext cx="4891088" cy="128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48728" imgH="431613" progId="Equation.3">
                  <p:embed/>
                </p:oleObj>
              </mc:Choice>
              <mc:Fallback>
                <p:oleObj name="Equation" r:id="rId3" imgW="1548728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1608729"/>
                        <a:ext cx="4891088" cy="12842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609600" y="2050818"/>
            <a:ext cx="697627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en-US"/>
              <a:t>补码</a:t>
            </a:r>
            <a:endParaRPr lang="zh-CN" altLang="en-US" dirty="0"/>
          </a:p>
        </p:txBody>
      </p:sp>
      <p:sp>
        <p:nvSpPr>
          <p:cNvPr id="7" name="矩形 6"/>
          <p:cNvSpPr/>
          <p:nvPr/>
        </p:nvSpPr>
        <p:spPr>
          <a:xfrm>
            <a:off x="4267200" y="1533435"/>
            <a:ext cx="146706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zh-CN" altLang="en-US"/>
              <a:t>真值绝对值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3762266" y="5334000"/>
            <a:ext cx="4543534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/>
              <a:t>=&gt;[</a:t>
            </a:r>
            <a:r>
              <a:rPr kumimoji="1" lang="en-US" altLang="zh-CN" dirty="0"/>
              <a:t>x</a:t>
            </a:r>
            <a:r>
              <a:rPr kumimoji="1" lang="en-US" altLang="zh-CN" baseline="-25000" dirty="0"/>
              <a:t>w-1</a:t>
            </a:r>
            <a:r>
              <a:rPr kumimoji="1" lang="en-US" altLang="zh-CN" dirty="0"/>
              <a:t>,</a:t>
            </a:r>
            <a:r>
              <a:rPr kumimoji="1" lang="mr-IN" altLang="zh-CN" dirty="0"/>
              <a:t>…</a:t>
            </a:r>
            <a:r>
              <a:rPr kumimoji="1" lang="en-US" altLang="zh-CN" dirty="0"/>
              <a:t>,x</a:t>
            </a:r>
            <a:r>
              <a:rPr kumimoji="1" lang="en-US" altLang="zh-CN" baseline="-25000" dirty="0"/>
              <a:t>0</a:t>
            </a:r>
            <a:r>
              <a:rPr lang="en-US" altLang="zh-CN" dirty="0"/>
              <a:t>]+[</a:t>
            </a:r>
            <a:r>
              <a:rPr kumimoji="1" lang="en-US" altLang="zh-CN" dirty="0"/>
              <a:t>y</a:t>
            </a:r>
            <a:r>
              <a:rPr kumimoji="1" lang="en-US" altLang="zh-CN" baseline="-25000" dirty="0"/>
              <a:t>w-1</a:t>
            </a:r>
            <a:r>
              <a:rPr kumimoji="1" lang="en-US" altLang="zh-CN" dirty="0"/>
              <a:t>,</a:t>
            </a:r>
            <a:r>
              <a:rPr kumimoji="1" lang="mr-IN" altLang="zh-CN" dirty="0"/>
              <a:t>…</a:t>
            </a:r>
            <a:r>
              <a:rPr kumimoji="1" lang="en-US" altLang="zh-CN" dirty="0"/>
              <a:t>,y</a:t>
            </a:r>
            <a:r>
              <a:rPr kumimoji="1" lang="en-US" altLang="zh-CN" baseline="-25000" dirty="0"/>
              <a:t>0</a:t>
            </a:r>
            <a:r>
              <a:rPr lang="en-US" altLang="zh-CN" dirty="0"/>
              <a:t>]=2</a:t>
            </a:r>
            <a:r>
              <a:rPr lang="en-US" altLang="zh-CN" baseline="30000" dirty="0"/>
              <a:t>w</a:t>
            </a:r>
            <a:endParaRPr lang="zh-CN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885318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EBBF56-004D-4946-AC41-4ECA537BC8F0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From a Number to Two’s Complement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8001000" cy="4267200"/>
          </a:xfrm>
        </p:spPr>
        <p:txBody>
          <a:bodyPr/>
          <a:lstStyle/>
          <a:p>
            <a:r>
              <a:rPr kumimoji="1" lang="zh-CN" altLang="en-US" dirty="0">
                <a:ea typeface="宋体" charset="-122"/>
              </a:rPr>
              <a:t>真值</a:t>
            </a:r>
            <a:r>
              <a:rPr kumimoji="1" lang="en-US" altLang="zh-CN" dirty="0">
                <a:ea typeface="宋体" charset="-122"/>
              </a:rPr>
              <a:t>-5	</a:t>
            </a:r>
          </a:p>
          <a:p>
            <a:pPr lvl="1"/>
            <a:r>
              <a:rPr kumimoji="1" lang="en-US" altLang="zh-CN" dirty="0">
                <a:ea typeface="宋体" charset="-122"/>
              </a:rPr>
              <a:t>-5+16</a:t>
            </a:r>
            <a:r>
              <a:rPr kumimoji="1" lang="zh-CN" altLang="en-US" dirty="0">
                <a:ea typeface="宋体" charset="-122"/>
              </a:rPr>
              <a:t> </a:t>
            </a:r>
            <a:r>
              <a:rPr kumimoji="1" lang="en-US" altLang="zh-CN" dirty="0">
                <a:ea typeface="宋体" charset="-122"/>
              </a:rPr>
              <a:t>=</a:t>
            </a:r>
            <a:r>
              <a:rPr kumimoji="1" lang="zh-CN" altLang="en-US" dirty="0">
                <a:ea typeface="宋体" charset="-122"/>
              </a:rPr>
              <a:t> </a:t>
            </a:r>
            <a:r>
              <a:rPr kumimoji="1" lang="en-US" altLang="zh-CN" dirty="0">
                <a:ea typeface="宋体" charset="-122"/>
              </a:rPr>
              <a:t>11</a:t>
            </a:r>
          </a:p>
          <a:p>
            <a:r>
              <a:rPr kumimoji="1" lang="en-US" altLang="zh-CN" dirty="0">
                <a:ea typeface="宋体" charset="-122"/>
              </a:rPr>
              <a:t>	</a:t>
            </a:r>
          </a:p>
          <a:p>
            <a:pPr lvl="1"/>
            <a:r>
              <a:rPr kumimoji="1" lang="en-US" altLang="zh-CN" dirty="0">
                <a:ea typeface="宋体" charset="-122"/>
              </a:rPr>
              <a:t>y=5</a:t>
            </a:r>
          </a:p>
          <a:p>
            <a:pPr lvl="1"/>
            <a:r>
              <a:rPr kumimoji="1" lang="en-US" altLang="zh-CN" dirty="0">
                <a:ea typeface="宋体" charset="-122"/>
              </a:rPr>
              <a:t>0101 (binary for 5)</a:t>
            </a:r>
          </a:p>
          <a:p>
            <a:pPr lvl="1"/>
            <a:r>
              <a:rPr kumimoji="1" lang="en-US" altLang="zh-CN" dirty="0">
                <a:ea typeface="宋体" charset="-122"/>
              </a:rPr>
              <a:t>1010  (after complement)</a:t>
            </a:r>
          </a:p>
          <a:p>
            <a:pPr lvl="1"/>
            <a:r>
              <a:rPr kumimoji="1" lang="en-US" altLang="zh-CN" dirty="0">
                <a:ea typeface="宋体" charset="-122"/>
              </a:rPr>
              <a:t>1011 (add 1)</a:t>
            </a:r>
          </a:p>
          <a:p>
            <a:pPr lvl="1"/>
            <a:r>
              <a:rPr kumimoji="1" lang="zh-CN" altLang="en-US" dirty="0">
                <a:ea typeface="宋体" charset="-122"/>
              </a:rPr>
              <a:t>补码</a:t>
            </a:r>
            <a:r>
              <a:rPr kumimoji="1" lang="en-US" altLang="zh-CN" dirty="0">
                <a:ea typeface="宋体" charset="-122"/>
              </a:rPr>
              <a:t>x</a:t>
            </a:r>
            <a:r>
              <a:rPr kumimoji="1" lang="zh-CN" altLang="en-US" dirty="0">
                <a:ea typeface="宋体" charset="-122"/>
              </a:rPr>
              <a:t>为</a:t>
            </a:r>
            <a:r>
              <a:rPr kumimoji="1" lang="en-US" altLang="zh-CN" dirty="0">
                <a:ea typeface="宋体" charset="-122"/>
              </a:rPr>
              <a:t>1011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05CCB5BE-801F-754B-B71D-504E5761BE85}"/>
              </a:ext>
            </a:extLst>
          </p:cNvPr>
          <p:cNvSpPr/>
          <p:nvPr/>
        </p:nvSpPr>
        <p:spPr>
          <a:xfrm>
            <a:off x="3962400" y="4831140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kumimoji="1" lang="zh-CN" altLang="en-US" sz="2400" dirty="0">
                <a:solidFill>
                  <a:srgbClr val="FF0000"/>
                </a:solidFill>
              </a:rPr>
              <a:t>真值</a:t>
            </a:r>
            <a:r>
              <a:rPr kumimoji="1" lang="en-US" altLang="zh-CN" sz="2400" dirty="0">
                <a:solidFill>
                  <a:srgbClr val="FF0000"/>
                </a:solidFill>
              </a:rPr>
              <a:t> </a:t>
            </a:r>
            <a:r>
              <a:rPr kumimoji="1" lang="en-US" altLang="zh-CN" sz="2400" dirty="0">
                <a:solidFill>
                  <a:srgbClr val="FF0000"/>
                </a:solidFill>
                <a:sym typeface="Wingdings" pitchFamily="2" charset="2"/>
              </a:rPr>
              <a:t> </a:t>
            </a:r>
            <a:r>
              <a:rPr kumimoji="1" lang="zh-CN" altLang="en-US" sz="2400" dirty="0">
                <a:solidFill>
                  <a:srgbClr val="FF0000"/>
                </a:solidFill>
                <a:sym typeface="Wingdings" pitchFamily="2" charset="2"/>
              </a:rPr>
              <a:t>补码：</a:t>
            </a:r>
            <a:endParaRPr kumimoji="1" lang="en-US" altLang="zh-CN" sz="2400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kumimoji="1" lang="en-US" altLang="zh-CN" sz="2400" dirty="0">
                <a:solidFill>
                  <a:srgbClr val="FF0000"/>
                </a:solidFill>
                <a:sym typeface="Wingdings" pitchFamily="2" charset="2"/>
              </a:rPr>
              <a:t>1</a:t>
            </a:r>
            <a:r>
              <a:rPr kumimoji="1" lang="zh-CN" altLang="en-US" sz="2400" dirty="0">
                <a:solidFill>
                  <a:srgbClr val="FF0000"/>
                </a:solidFill>
                <a:sym typeface="Wingdings" pitchFamily="2" charset="2"/>
              </a:rPr>
              <a:t>）模</a:t>
            </a:r>
            <a:r>
              <a:rPr kumimoji="1" lang="en-US" altLang="zh-CN" sz="2400" dirty="0">
                <a:solidFill>
                  <a:srgbClr val="FF0000"/>
                </a:solidFill>
                <a:sym typeface="Wingdings" pitchFamily="2" charset="2"/>
              </a:rPr>
              <a:t>-</a:t>
            </a:r>
            <a:r>
              <a:rPr kumimoji="1" lang="zh-CN" altLang="en-US" sz="2400" dirty="0">
                <a:solidFill>
                  <a:srgbClr val="FF0000"/>
                </a:solidFill>
                <a:sym typeface="Wingdings" pitchFamily="2" charset="2"/>
              </a:rPr>
              <a:t>真值绝对值</a:t>
            </a:r>
            <a:r>
              <a:rPr kumimoji="1" lang="en-US" altLang="zh-CN" sz="2400" dirty="0">
                <a:solidFill>
                  <a:srgbClr val="FF0000"/>
                </a:solidFill>
                <a:sym typeface="Wingdings" pitchFamily="2" charset="2"/>
              </a:rPr>
              <a:t>/</a:t>
            </a:r>
            <a:r>
              <a:rPr kumimoji="1" lang="zh-CN" altLang="en-US" sz="2400" dirty="0">
                <a:solidFill>
                  <a:srgbClr val="FF0000"/>
                </a:solidFill>
                <a:sym typeface="Wingdings" pitchFamily="2" charset="2"/>
              </a:rPr>
              <a:t>补码</a:t>
            </a:r>
            <a:endParaRPr kumimoji="1" lang="en-US" altLang="zh-CN" sz="2400" dirty="0">
              <a:solidFill>
                <a:srgbClr val="FF0000"/>
              </a:solidFill>
              <a:sym typeface="Wingdings" pitchFamily="2" charset="2"/>
            </a:endParaRPr>
          </a:p>
          <a:p>
            <a:r>
              <a:rPr kumimoji="1" lang="en-US" altLang="zh-CN" sz="2400" dirty="0">
                <a:solidFill>
                  <a:srgbClr val="FF0000"/>
                </a:solidFill>
                <a:sym typeface="Wingdings" pitchFamily="2" charset="2"/>
              </a:rPr>
              <a:t>	</a:t>
            </a:r>
            <a:r>
              <a:rPr kumimoji="1" lang="zh-CN" altLang="en-US" sz="2400" dirty="0">
                <a:solidFill>
                  <a:srgbClr val="FF0000"/>
                </a:solidFill>
                <a:sym typeface="Wingdings" pitchFamily="2" charset="2"/>
              </a:rPr>
              <a:t>（如</a:t>
            </a:r>
            <a:r>
              <a:rPr kumimoji="1" lang="en-US" altLang="zh-CN" sz="2400" dirty="0">
                <a:solidFill>
                  <a:srgbClr val="FF0000"/>
                </a:solidFill>
                <a:sym typeface="Wingdings" pitchFamily="2" charset="2"/>
              </a:rPr>
              <a:t>10000-0101</a:t>
            </a:r>
            <a:r>
              <a:rPr kumimoji="1" lang="zh-CN" altLang="en-US" sz="2400" dirty="0">
                <a:solidFill>
                  <a:srgbClr val="FF0000"/>
                </a:solidFill>
                <a:sym typeface="Wingdings" pitchFamily="2" charset="2"/>
              </a:rPr>
              <a:t>）</a:t>
            </a:r>
            <a:endParaRPr kumimoji="1" lang="en-US" altLang="zh-CN" sz="2400" dirty="0">
              <a:solidFill>
                <a:srgbClr val="FF0000"/>
              </a:solidFill>
            </a:endParaRPr>
          </a:p>
          <a:p>
            <a:r>
              <a:rPr kumimoji="1" lang="en-US" altLang="zh-CN" sz="2400" dirty="0">
                <a:solidFill>
                  <a:srgbClr val="FF0000"/>
                </a:solidFill>
              </a:rPr>
              <a:t>2</a:t>
            </a:r>
            <a:r>
              <a:rPr kumimoji="1" lang="zh-CN" altLang="en-US" sz="2400" dirty="0">
                <a:solidFill>
                  <a:srgbClr val="FF0000"/>
                </a:solidFill>
              </a:rPr>
              <a:t>）每一位都取反，最后加</a:t>
            </a:r>
            <a:r>
              <a:rPr kumimoji="1" lang="en-US" altLang="zh-CN" sz="2400" dirty="0">
                <a:solidFill>
                  <a:srgbClr val="FF000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7574015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FEBBF56-004D-4946-AC41-4ECA537BC8F0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15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ea typeface="宋体" charset="-122"/>
              </a:rPr>
              <a:t>From Two’s Complement</a:t>
            </a:r>
            <a:r>
              <a:rPr kumimoji="1" lang="zh-CN" altLang="en-US" dirty="0">
                <a:ea typeface="宋体" charset="-122"/>
              </a:rPr>
              <a:t> </a:t>
            </a:r>
            <a:r>
              <a:rPr kumimoji="1" lang="en-US" altLang="zh-CN" dirty="0">
                <a:ea typeface="宋体" charset="-122"/>
              </a:rPr>
              <a:t>to Number 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752600"/>
            <a:ext cx="8001000" cy="4267200"/>
          </a:xfrm>
        </p:spPr>
        <p:txBody>
          <a:bodyPr/>
          <a:lstStyle/>
          <a:p>
            <a:r>
              <a:rPr kumimoji="1" lang="zh-CN" altLang="en-US" dirty="0">
                <a:ea typeface="宋体" charset="-122"/>
              </a:rPr>
              <a:t>补码</a:t>
            </a:r>
            <a:r>
              <a:rPr kumimoji="1" lang="en-US" altLang="zh-CN" dirty="0">
                <a:ea typeface="宋体" charset="-122"/>
              </a:rPr>
              <a:t>x=1011		</a:t>
            </a:r>
          </a:p>
          <a:p>
            <a:pPr lvl="1"/>
            <a:r>
              <a:rPr kumimoji="1" lang="en-US" altLang="zh-CN" dirty="0">
                <a:ea typeface="宋体" charset="-122"/>
              </a:rPr>
              <a:t>1011 (two’s complement</a:t>
            </a:r>
            <a:r>
              <a:rPr kumimoji="1" lang="zh-CN" altLang="en-US" dirty="0">
                <a:ea typeface="宋体" charset="-122"/>
              </a:rPr>
              <a:t> </a:t>
            </a:r>
            <a:r>
              <a:rPr kumimoji="1" lang="en-US" altLang="zh-CN" dirty="0">
                <a:ea typeface="宋体" charset="-122"/>
              </a:rPr>
              <a:t>binary)</a:t>
            </a:r>
          </a:p>
          <a:p>
            <a:pPr lvl="1"/>
            <a:r>
              <a:rPr kumimoji="1" lang="en-US" altLang="zh-CN" dirty="0">
                <a:ea typeface="宋体" charset="-122"/>
              </a:rPr>
              <a:t>0100 (after complement)</a:t>
            </a:r>
          </a:p>
          <a:p>
            <a:pPr lvl="1"/>
            <a:r>
              <a:rPr kumimoji="1" lang="en-US" altLang="zh-CN" dirty="0">
                <a:ea typeface="宋体" charset="-122"/>
              </a:rPr>
              <a:t>0101 (add 1)</a:t>
            </a:r>
          </a:p>
          <a:p>
            <a:pPr lvl="1"/>
            <a:r>
              <a:rPr kumimoji="1" lang="en-US" altLang="zh-CN" dirty="0">
                <a:ea typeface="宋体" charset="-122"/>
              </a:rPr>
              <a:t>Y=0101, </a:t>
            </a:r>
            <a:r>
              <a:rPr kumimoji="1" lang="zh-CN" altLang="en-US" dirty="0">
                <a:ea typeface="宋体" charset="-122"/>
              </a:rPr>
              <a:t>真值</a:t>
            </a:r>
            <a:r>
              <a:rPr kumimoji="1" lang="en-US" altLang="zh-CN" dirty="0">
                <a:ea typeface="宋体" charset="-122"/>
              </a:rPr>
              <a:t>-y=-5</a:t>
            </a:r>
          </a:p>
        </p:txBody>
      </p:sp>
    </p:spTree>
    <p:extLst>
      <p:ext uri="{BB962C8B-B14F-4D97-AF65-F5344CB8AC3E}">
        <p14:creationId xmlns:p14="http://schemas.microsoft.com/office/powerpoint/2010/main" val="12217700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FD1D30-CA30-7649-AECB-17EF4CA4D12C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16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Two’s Complement Encoding Examples</a:t>
            </a:r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82000" cy="4419600"/>
          </a:xfrm>
        </p:spPr>
        <p:txBody>
          <a:bodyPr/>
          <a:lstStyle/>
          <a:p>
            <a:pPr>
              <a:lnSpc>
                <a:spcPct val="130000"/>
              </a:lnSpc>
              <a:buFontTx/>
              <a:buNone/>
            </a:pPr>
            <a:r>
              <a:rPr kumimoji="1" lang="en-US" altLang="zh-CN" dirty="0">
                <a:ea typeface="宋体" charset="-122"/>
              </a:rPr>
              <a:t>Binary/Hexadecimal Representation for -12345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dirty="0">
                <a:ea typeface="宋体" charset="-122"/>
              </a:rPr>
              <a:t>		</a:t>
            </a:r>
            <a:r>
              <a:rPr lang="en-US" altLang="zh-CN" sz="2400" dirty="0">
                <a:ea typeface="宋体" charset="-122"/>
              </a:rPr>
              <a:t>Binary:  0011 0000 0011 1001 (12345)</a:t>
            </a:r>
            <a:endParaRPr lang="zh-CN" altLang="en-US" sz="2400" dirty="0">
              <a:ea typeface="宋体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400" dirty="0">
                <a:ea typeface="宋体" charset="-122"/>
              </a:rPr>
              <a:t>		Hex:  	        3       0      3      9</a:t>
            </a:r>
            <a:endParaRPr kumimoji="1" lang="en-US" altLang="zh-CN" sz="2400" dirty="0">
              <a:ea typeface="宋体" charset="-122"/>
            </a:endParaRP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400" dirty="0">
                <a:ea typeface="宋体" charset="-122"/>
              </a:rPr>
              <a:t>		Binary:  1100 1111 1100 0110 (after complement)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400" dirty="0">
                <a:ea typeface="宋体" charset="-122"/>
              </a:rPr>
              <a:t>		Hex:  	        C     F     C      6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400" dirty="0">
                <a:ea typeface="宋体" charset="-122"/>
              </a:rPr>
              <a:t>		Binary:  1100 1111 1100 0111 (add 1)</a:t>
            </a:r>
          </a:p>
          <a:p>
            <a:pPr>
              <a:lnSpc>
                <a:spcPct val="150000"/>
              </a:lnSpc>
              <a:buFontTx/>
              <a:buNone/>
            </a:pPr>
            <a:r>
              <a:rPr lang="en-US" altLang="zh-CN" sz="2400" dirty="0">
                <a:ea typeface="宋体" charset="-122"/>
              </a:rPr>
              <a:t>		Hex:  	        C     F     C      7</a:t>
            </a:r>
          </a:p>
          <a:p>
            <a:pPr>
              <a:lnSpc>
                <a:spcPct val="150000"/>
              </a:lnSpc>
              <a:buFontTx/>
              <a:buNone/>
            </a:pPr>
            <a:endParaRPr kumimoji="1" lang="zh-CN" altLang="en-US" sz="2400" dirty="0">
              <a:latin typeface="Times New Roman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17440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2E8583D-D04E-2B42-B048-73C3A8581B30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17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Numeric Range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01000" cy="4419600"/>
          </a:xfrm>
        </p:spPr>
        <p:txBody>
          <a:bodyPr/>
          <a:lstStyle/>
          <a:p>
            <a:r>
              <a:rPr kumimoji="1" lang="en-US" altLang="zh-CN" dirty="0">
                <a:ea typeface="宋体" charset="-122"/>
              </a:rPr>
              <a:t>Unsigned Values</a:t>
            </a:r>
          </a:p>
          <a:p>
            <a:pPr lvl="1"/>
            <a:r>
              <a:rPr kumimoji="1" lang="en-US" altLang="zh-CN" dirty="0" err="1">
                <a:ea typeface="宋体" charset="-122"/>
              </a:rPr>
              <a:t>Umin</a:t>
            </a:r>
            <a:r>
              <a:rPr kumimoji="1" lang="en-US" altLang="zh-CN" dirty="0">
                <a:ea typeface="宋体" charset="-122"/>
              </a:rPr>
              <a:t>=0</a:t>
            </a:r>
          </a:p>
          <a:p>
            <a:pPr lvl="1"/>
            <a:r>
              <a:rPr kumimoji="1" lang="en-US" altLang="zh-CN" dirty="0" err="1">
                <a:ea typeface="宋体" charset="-122"/>
              </a:rPr>
              <a:t>Umax</a:t>
            </a:r>
            <a:r>
              <a:rPr kumimoji="1" lang="en-US" altLang="zh-CN" dirty="0">
                <a:ea typeface="宋体" charset="-122"/>
              </a:rPr>
              <a:t>=2</a:t>
            </a:r>
            <a:r>
              <a:rPr kumimoji="1" lang="en-US" altLang="zh-CN" baseline="30000" dirty="0">
                <a:ea typeface="宋体" charset="-122"/>
              </a:rPr>
              <a:t>w</a:t>
            </a:r>
            <a:r>
              <a:rPr kumimoji="1" lang="en-US" altLang="zh-CN" dirty="0">
                <a:ea typeface="宋体" charset="-122"/>
              </a:rPr>
              <a:t>-1</a:t>
            </a:r>
          </a:p>
          <a:p>
            <a:pPr lvl="1">
              <a:buFontTx/>
              <a:buNone/>
            </a:pPr>
            <a:endParaRPr kumimoji="1" lang="en-US" altLang="zh-CN" baseline="30000" dirty="0">
              <a:ea typeface="宋体" charset="-122"/>
            </a:endParaRPr>
          </a:p>
          <a:p>
            <a:r>
              <a:rPr kumimoji="1" lang="en-US" altLang="zh-CN" dirty="0">
                <a:ea typeface="宋体" charset="-122"/>
              </a:rPr>
              <a:t>Two’s Complement Values</a:t>
            </a:r>
          </a:p>
          <a:p>
            <a:pPr lvl="1"/>
            <a:r>
              <a:rPr kumimoji="1" lang="en-US" altLang="zh-CN" dirty="0" err="1">
                <a:ea typeface="宋体" charset="-122"/>
              </a:rPr>
              <a:t>Tmin</a:t>
            </a:r>
            <a:r>
              <a:rPr kumimoji="1" lang="en-US" altLang="zh-CN" dirty="0">
                <a:ea typeface="宋体" charset="-122"/>
              </a:rPr>
              <a:t>  = -2</a:t>
            </a:r>
            <a:r>
              <a:rPr kumimoji="1" lang="en-US" altLang="zh-CN" baseline="30000" dirty="0">
                <a:ea typeface="宋体" charset="-122"/>
              </a:rPr>
              <a:t>w-1</a:t>
            </a:r>
          </a:p>
          <a:p>
            <a:pPr lvl="1"/>
            <a:r>
              <a:rPr kumimoji="1" lang="en-US" altLang="zh-CN" dirty="0" err="1">
                <a:ea typeface="宋体" charset="-122"/>
              </a:rPr>
              <a:t>Tmax</a:t>
            </a:r>
            <a:r>
              <a:rPr kumimoji="1" lang="en-US" altLang="zh-CN" dirty="0">
                <a:ea typeface="宋体" charset="-122"/>
              </a:rPr>
              <a:t> = 2</a:t>
            </a:r>
            <a:r>
              <a:rPr kumimoji="1" lang="en-US" altLang="zh-CN" baseline="30000" dirty="0">
                <a:ea typeface="宋体" charset="-122"/>
              </a:rPr>
              <a:t>w-1</a:t>
            </a:r>
            <a:r>
              <a:rPr kumimoji="1" lang="en-US" altLang="zh-CN" dirty="0">
                <a:ea typeface="宋体" charset="-122"/>
              </a:rPr>
              <a:t>-1</a:t>
            </a:r>
          </a:p>
        </p:txBody>
      </p:sp>
      <p:sp>
        <p:nvSpPr>
          <p:cNvPr id="5" name="矩形 4"/>
          <p:cNvSpPr/>
          <p:nvPr/>
        </p:nvSpPr>
        <p:spPr>
          <a:xfrm>
            <a:off x="3581400" y="4343400"/>
            <a:ext cx="4543534" cy="12208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altLang="zh-CN" dirty="0"/>
              <a:t>E.g., w=4</a:t>
            </a:r>
            <a:endParaRPr lang="en-US" altLang="zh-CN" baseline="30000" dirty="0"/>
          </a:p>
          <a:p>
            <a:r>
              <a:rPr lang="en-US" altLang="zh-CN" dirty="0"/>
              <a:t>0000 ~ 0111: 0~7</a:t>
            </a:r>
          </a:p>
          <a:p>
            <a:r>
              <a:rPr lang="en-US" altLang="zh-CN" dirty="0"/>
              <a:t>1000 ~ 1111: -8~-1</a:t>
            </a:r>
          </a:p>
          <a:p>
            <a:r>
              <a:rPr lang="en-US" altLang="zh-CN" baseline="30000" dirty="0"/>
              <a:t>-(0111+1)  -(0000+1)</a:t>
            </a:r>
            <a:endParaRPr lang="zh-CN" alt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15330458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587375"/>
            <a:ext cx="7308850" cy="555625"/>
          </a:xfrm>
          <a:noFill/>
        </p:spPr>
        <p:txBody>
          <a:bodyPr wrap="none" lIns="63500" tIns="25400" rIns="63500" bIns="25400" anchor="t">
            <a:spAutoFit/>
          </a:bodyPr>
          <a:lstStyle/>
          <a:p>
            <a:pPr eaLnBrk="1" hangingPunct="1"/>
            <a:r>
              <a:rPr lang="en-US"/>
              <a:t>Values for Different Word Sizes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398837"/>
            <a:ext cx="4267200" cy="2314575"/>
          </a:xfrm>
        </p:spPr>
        <p:txBody>
          <a:bodyPr lIns="90487" tIns="44450" rIns="90487" bIns="44450"/>
          <a:lstStyle/>
          <a:p>
            <a:pPr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dirty="0"/>
              <a:t>Observations</a:t>
            </a:r>
          </a:p>
          <a:p>
            <a:pPr lvl="1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dirty="0"/>
              <a:t>|</a:t>
            </a:r>
            <a:r>
              <a:rPr lang="en-US" b="0" i="1" dirty="0" err="1"/>
              <a:t>TMin</a:t>
            </a:r>
            <a:r>
              <a:rPr lang="en-US" b="0" i="1" dirty="0"/>
              <a:t> </a:t>
            </a:r>
            <a:r>
              <a:rPr lang="en-US" b="0" dirty="0"/>
              <a:t>| 	= 	</a:t>
            </a:r>
            <a:r>
              <a:rPr lang="en-US" b="0" i="1" dirty="0" err="1"/>
              <a:t>TMax</a:t>
            </a:r>
            <a:r>
              <a:rPr lang="en-US" b="0" dirty="0"/>
              <a:t> + 1</a:t>
            </a:r>
          </a:p>
          <a:p>
            <a:pPr lvl="2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dirty="0"/>
              <a:t>Asymmetric range</a:t>
            </a:r>
          </a:p>
          <a:p>
            <a:pPr lvl="1" eaLnBrk="1" hangingPunct="1">
              <a:tabLst>
                <a:tab pos="1714500" algn="l"/>
                <a:tab pos="2171700" algn="l"/>
                <a:tab pos="5435600" algn="r"/>
              </a:tabLst>
              <a:defRPr/>
            </a:pPr>
            <a:r>
              <a:rPr lang="en-US" b="0" i="1" dirty="0" err="1"/>
              <a:t>UMax</a:t>
            </a:r>
            <a:r>
              <a:rPr lang="en-US" b="0" dirty="0"/>
              <a:t>	=	2 * </a:t>
            </a:r>
            <a:r>
              <a:rPr lang="en-US" b="0" i="1" dirty="0" err="1"/>
              <a:t>TMax</a:t>
            </a:r>
            <a:r>
              <a:rPr lang="en-US" b="0" dirty="0"/>
              <a:t> + 1 		</a:t>
            </a:r>
          </a:p>
        </p:txBody>
      </p:sp>
      <p:graphicFrame>
        <p:nvGraphicFramePr>
          <p:cNvPr id="4098" name="Object 5"/>
          <p:cNvGraphicFramePr>
            <a:graphicFrameLocks noChangeAspect="1"/>
          </p:cNvGraphicFramePr>
          <p:nvPr/>
        </p:nvGraphicFramePr>
        <p:xfrm>
          <a:off x="441325" y="1554163"/>
          <a:ext cx="8321675" cy="179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8724900" imgH="1816100" progId="Word.Document.8">
                  <p:embed/>
                </p:oleObj>
              </mc:Choice>
              <mc:Fallback>
                <p:oleObj name="Document" r:id="rId3" imgW="8724900" imgH="18161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554163"/>
                        <a:ext cx="8321675" cy="1798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029200" y="3398837"/>
            <a:ext cx="4968876" cy="345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60000"/>
              <a:buFont typeface="Wingdings 2" pitchFamily="18" charset="2"/>
              <a:buChar char="¢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C Programming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#include</a:t>
            </a:r>
            <a:r>
              <a:rPr kumimoji="0" lang="en-US" sz="20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&lt;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limits.h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&gt;</a:t>
            </a:r>
          </a:p>
          <a:p>
            <a:pPr marL="742950" marR="0" lvl="1" indent="-28575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lang="en-US" sz="2000" b="0" kern="0" dirty="0">
                <a:latin typeface="Calibri" pitchFamily="34" charset="0"/>
              </a:rPr>
              <a:t>Declares constants, e.g.,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ULONG_MAX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lang="en-US" sz="2000" b="0" kern="0" dirty="0">
                <a:latin typeface="Calibri" pitchFamily="34" charset="0"/>
              </a:rPr>
              <a:t>LONG_MAX</a:t>
            </a:r>
          </a:p>
          <a:p>
            <a:pPr marL="1200150" lvl="2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LONG_MIN</a:t>
            </a:r>
          </a:p>
          <a:p>
            <a:pPr marL="742950" lvl="1" indent="-285750" eaLnBrk="1" hangingPunct="1">
              <a:spcBef>
                <a:spcPct val="20000"/>
              </a:spcBef>
              <a:buClr>
                <a:srgbClr val="990000"/>
              </a:buClr>
              <a:buSzPct val="110000"/>
              <a:buFont typeface="Wingdings" pitchFamily="2" charset="2"/>
              <a:buChar char="§"/>
              <a:tabLst>
                <a:tab pos="1714500" algn="l"/>
                <a:tab pos="4460875" algn="l"/>
                <a:tab pos="5435600" algn="r"/>
              </a:tabLst>
              <a:defRPr/>
            </a:pPr>
            <a:r>
              <a:rPr lang="en-US" sz="2000" b="0" kern="0" dirty="0">
                <a:latin typeface="Calibri" pitchFamily="34" charset="0"/>
              </a:rPr>
              <a:t>Values platform specific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6155987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3B3D4D0-ABBF-B942-889E-E11B7737FC64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19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914400"/>
          </a:xfrm>
        </p:spPr>
        <p:txBody>
          <a:bodyPr/>
          <a:lstStyle/>
          <a:p>
            <a:r>
              <a:rPr lang="en-US" altLang="zh-CN">
                <a:ea typeface="宋体" charset="-122"/>
              </a:rPr>
              <a:t>Alternative representations of signed numbers</a:t>
            </a:r>
            <a:endParaRPr lang="en-US" altLang="zh-CN" b="0">
              <a:ea typeface="宋体" charset="-122"/>
            </a:endParaRP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24800" cy="44196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altLang="zh-CN" dirty="0">
                <a:ea typeface="宋体" charset="-122"/>
              </a:rPr>
              <a:t>Ones’ Complement</a:t>
            </a:r>
            <a:r>
              <a:rPr lang="zh-CN" altLang="en-US" dirty="0">
                <a:ea typeface="宋体" charset="-122"/>
              </a:rPr>
              <a:t> </a:t>
            </a:r>
            <a:r>
              <a:rPr lang="en-US" altLang="zh-CN" dirty="0">
                <a:ea typeface="宋体" charset="-122"/>
              </a:rPr>
              <a:t>(</a:t>
            </a:r>
            <a:r>
              <a:rPr lang="zh-CN" altLang="en-US" dirty="0">
                <a:ea typeface="宋体" charset="-122"/>
              </a:rPr>
              <a:t>反码</a:t>
            </a:r>
            <a:r>
              <a:rPr lang="en-US" altLang="zh-CN" dirty="0">
                <a:ea typeface="宋体" charset="-122"/>
              </a:rPr>
              <a:t>)</a:t>
            </a:r>
          </a:p>
          <a:p>
            <a:pPr lvl="1">
              <a:lnSpc>
                <a:spcPct val="130000"/>
              </a:lnSpc>
            </a:pPr>
            <a:r>
              <a:rPr lang="en-US" altLang="zh-CN" dirty="0">
                <a:ea typeface="宋体" charset="-122"/>
              </a:rPr>
              <a:t>The most significant bit has weight 2</a:t>
            </a:r>
            <a:r>
              <a:rPr lang="en-US" altLang="zh-CN" baseline="30000" dirty="0">
                <a:ea typeface="宋体" charset="-122"/>
              </a:rPr>
              <a:t>w-1</a:t>
            </a:r>
            <a:r>
              <a:rPr lang="en-US" altLang="zh-CN" dirty="0">
                <a:ea typeface="宋体" charset="-122"/>
              </a:rPr>
              <a:t>-1</a:t>
            </a:r>
          </a:p>
          <a:p>
            <a:pPr>
              <a:lnSpc>
                <a:spcPct val="130000"/>
              </a:lnSpc>
            </a:pPr>
            <a:r>
              <a:rPr lang="en-US" altLang="zh-CN" dirty="0">
                <a:ea typeface="宋体" charset="-122"/>
              </a:rPr>
              <a:t> Sign-Magnitude (</a:t>
            </a:r>
            <a:r>
              <a:rPr lang="zh-CN" altLang="en-US" dirty="0">
                <a:ea typeface="宋体" charset="-122"/>
              </a:rPr>
              <a:t>原码</a:t>
            </a:r>
            <a:r>
              <a:rPr lang="en-US" altLang="zh-CN" dirty="0">
                <a:ea typeface="宋体" charset="-122"/>
              </a:rPr>
              <a:t>)</a:t>
            </a:r>
          </a:p>
          <a:p>
            <a:pPr lvl="1">
              <a:lnSpc>
                <a:spcPct val="130000"/>
              </a:lnSpc>
            </a:pPr>
            <a:r>
              <a:rPr lang="en-US" altLang="zh-CN" dirty="0">
                <a:ea typeface="宋体" charset="-122"/>
              </a:rPr>
              <a:t>The most significant bit is a sign bit </a:t>
            </a:r>
          </a:p>
          <a:p>
            <a:pPr lvl="2">
              <a:lnSpc>
                <a:spcPct val="130000"/>
              </a:lnSpc>
            </a:pPr>
            <a:r>
              <a:rPr lang="en-US" altLang="zh-CN" sz="2400" dirty="0">
                <a:ea typeface="宋体" charset="-122"/>
              </a:rPr>
              <a:t>that determines whether the remaining bits should be given negative or positive weight</a:t>
            </a:r>
            <a:endParaRPr lang="en-US" altLang="zh-CN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155366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Integers</a:t>
            </a:r>
          </a:p>
          <a:p>
            <a:pPr lvl="1"/>
            <a:r>
              <a:rPr lang="en-US" b="1" dirty="0"/>
              <a:t>Representation: unsigned and signed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8367488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7FB508E-17D4-6948-AC46-D6168B8C40CA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20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32771" name="Rectangle 2"/>
          <p:cNvSpPr>
            <a:spLocks noChangeArrowheads="1"/>
          </p:cNvSpPr>
          <p:nvPr/>
        </p:nvSpPr>
        <p:spPr bwMode="auto">
          <a:xfrm>
            <a:off x="4529138" y="323850"/>
            <a:ext cx="1270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3500" tIns="25400" rIns="63500" bIns="2540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1" lang="en-US" altLang="zh-CN" sz="3600">
              <a:solidFill>
                <a:schemeClr val="tx2"/>
              </a:solidFill>
              <a:latin typeface="Times New Roman" charset="0"/>
            </a:endParaRPr>
          </a:p>
        </p:txBody>
      </p:sp>
      <p:sp>
        <p:nvSpPr>
          <p:cNvPr id="32772" name="Rectangle 3"/>
          <p:cNvSpPr>
            <a:spLocks noChangeArrowheads="1"/>
          </p:cNvSpPr>
          <p:nvPr/>
        </p:nvSpPr>
        <p:spPr bwMode="auto">
          <a:xfrm>
            <a:off x="4332288" y="1066800"/>
            <a:ext cx="4506912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 eaLnBrk="1" hangingPunct="1"/>
            <a:endParaRPr kumimoji="1" lang="en-US" altLang="zh-CN" sz="2000">
              <a:latin typeface="Times New Roman" charset="0"/>
            </a:endParaRPr>
          </a:p>
        </p:txBody>
      </p:sp>
      <p:grpSp>
        <p:nvGrpSpPr>
          <p:cNvPr id="32773" name="Group 4"/>
          <p:cNvGrpSpPr>
            <a:grpSpLocks/>
          </p:cNvGrpSpPr>
          <p:nvPr/>
        </p:nvGrpSpPr>
        <p:grpSpPr bwMode="auto">
          <a:xfrm>
            <a:off x="304800" y="152400"/>
            <a:ext cx="8382000" cy="6400800"/>
            <a:chOff x="480" y="768"/>
            <a:chExt cx="1960" cy="3256"/>
          </a:xfrm>
        </p:grpSpPr>
        <p:sp>
          <p:nvSpPr>
            <p:cNvPr id="32774" name="Rectangle 5"/>
            <p:cNvSpPr>
              <a:spLocks noChangeArrowheads="1"/>
            </p:cNvSpPr>
            <p:nvPr/>
          </p:nvSpPr>
          <p:spPr bwMode="auto">
            <a:xfrm>
              <a:off x="480" y="76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i="1">
                  <a:latin typeface="Helvetica" charset="0"/>
                </a:rPr>
                <a:t>X</a:t>
              </a:r>
            </a:p>
          </p:txBody>
        </p:sp>
        <p:sp>
          <p:nvSpPr>
            <p:cNvPr id="32775" name="Rectangle 6"/>
            <p:cNvSpPr>
              <a:spLocks noChangeArrowheads="1"/>
            </p:cNvSpPr>
            <p:nvPr/>
          </p:nvSpPr>
          <p:spPr bwMode="auto">
            <a:xfrm>
              <a:off x="1824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Helvetica" charset="0"/>
                </a:rPr>
                <a:t>B2T(</a:t>
              </a:r>
              <a:r>
                <a:rPr lang="en-US" altLang="zh-CN" sz="1800" i="1">
                  <a:latin typeface="Helvetica" charset="0"/>
                </a:rPr>
                <a:t>X</a:t>
              </a:r>
              <a:r>
                <a:rPr lang="en-US" altLang="zh-CN" sz="1800">
                  <a:latin typeface="Helvetica" charset="0"/>
                </a:rPr>
                <a:t>)</a:t>
              </a:r>
            </a:p>
          </p:txBody>
        </p:sp>
        <p:sp>
          <p:nvSpPr>
            <p:cNvPr id="32776" name="Rectangle 7"/>
            <p:cNvSpPr>
              <a:spLocks noChangeArrowheads="1"/>
            </p:cNvSpPr>
            <p:nvPr/>
          </p:nvSpPr>
          <p:spPr bwMode="auto">
            <a:xfrm>
              <a:off x="1200" y="76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Helvetica" charset="0"/>
                </a:rPr>
                <a:t>B2U(</a:t>
              </a:r>
              <a:r>
                <a:rPr lang="en-US" altLang="zh-CN" sz="1800" i="1">
                  <a:latin typeface="Helvetica" charset="0"/>
                </a:rPr>
                <a:t>X</a:t>
              </a:r>
              <a:r>
                <a:rPr lang="en-US" altLang="zh-CN" sz="1800">
                  <a:latin typeface="Helvetica" charset="0"/>
                </a:rPr>
                <a:t>)</a:t>
              </a:r>
            </a:p>
          </p:txBody>
        </p:sp>
        <p:sp>
          <p:nvSpPr>
            <p:cNvPr id="32777" name="Rectangle 8"/>
            <p:cNvSpPr>
              <a:spLocks noChangeArrowheads="1"/>
            </p:cNvSpPr>
            <p:nvPr/>
          </p:nvSpPr>
          <p:spPr bwMode="auto">
            <a:xfrm>
              <a:off x="480" y="96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0000</a:t>
              </a:r>
            </a:p>
          </p:txBody>
        </p:sp>
        <p:sp>
          <p:nvSpPr>
            <p:cNvPr id="32778" name="Rectangle 9"/>
            <p:cNvSpPr>
              <a:spLocks noChangeArrowheads="1"/>
            </p:cNvSpPr>
            <p:nvPr/>
          </p:nvSpPr>
          <p:spPr bwMode="auto">
            <a:xfrm>
              <a:off x="1824" y="960"/>
              <a:ext cx="616" cy="18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0</a:t>
              </a:r>
            </a:p>
          </p:txBody>
        </p:sp>
        <p:sp>
          <p:nvSpPr>
            <p:cNvPr id="32779" name="Rectangle 10"/>
            <p:cNvSpPr>
              <a:spLocks noChangeArrowheads="1"/>
            </p:cNvSpPr>
            <p:nvPr/>
          </p:nvSpPr>
          <p:spPr bwMode="auto">
            <a:xfrm>
              <a:off x="480" y="115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0001</a:t>
              </a:r>
            </a:p>
          </p:txBody>
        </p:sp>
        <p:sp>
          <p:nvSpPr>
            <p:cNvPr id="32780" name="Rectangle 11"/>
            <p:cNvSpPr>
              <a:spLocks noChangeArrowheads="1"/>
            </p:cNvSpPr>
            <p:nvPr/>
          </p:nvSpPr>
          <p:spPr bwMode="auto">
            <a:xfrm>
              <a:off x="1824" y="1152"/>
              <a:ext cx="616" cy="18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1</a:t>
              </a:r>
            </a:p>
          </p:txBody>
        </p:sp>
        <p:sp>
          <p:nvSpPr>
            <p:cNvPr id="32781" name="Rectangle 12"/>
            <p:cNvSpPr>
              <a:spLocks noChangeArrowheads="1"/>
            </p:cNvSpPr>
            <p:nvPr/>
          </p:nvSpPr>
          <p:spPr bwMode="auto">
            <a:xfrm>
              <a:off x="480" y="134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0010</a:t>
              </a:r>
            </a:p>
          </p:txBody>
        </p:sp>
        <p:sp>
          <p:nvSpPr>
            <p:cNvPr id="32782" name="Rectangle 13"/>
            <p:cNvSpPr>
              <a:spLocks noChangeArrowheads="1"/>
            </p:cNvSpPr>
            <p:nvPr/>
          </p:nvSpPr>
          <p:spPr bwMode="auto">
            <a:xfrm>
              <a:off x="1824" y="1344"/>
              <a:ext cx="616" cy="18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2</a:t>
              </a:r>
            </a:p>
          </p:txBody>
        </p:sp>
        <p:sp>
          <p:nvSpPr>
            <p:cNvPr id="32783" name="Rectangle 14"/>
            <p:cNvSpPr>
              <a:spLocks noChangeArrowheads="1"/>
            </p:cNvSpPr>
            <p:nvPr/>
          </p:nvSpPr>
          <p:spPr bwMode="auto">
            <a:xfrm>
              <a:off x="480" y="153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0011</a:t>
              </a:r>
            </a:p>
          </p:txBody>
        </p:sp>
        <p:sp>
          <p:nvSpPr>
            <p:cNvPr id="32784" name="Rectangle 15"/>
            <p:cNvSpPr>
              <a:spLocks noChangeArrowheads="1"/>
            </p:cNvSpPr>
            <p:nvPr/>
          </p:nvSpPr>
          <p:spPr bwMode="auto">
            <a:xfrm>
              <a:off x="1824" y="1536"/>
              <a:ext cx="616" cy="18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3</a:t>
              </a:r>
            </a:p>
          </p:txBody>
        </p:sp>
        <p:sp>
          <p:nvSpPr>
            <p:cNvPr id="32785" name="Rectangle 16"/>
            <p:cNvSpPr>
              <a:spLocks noChangeArrowheads="1"/>
            </p:cNvSpPr>
            <p:nvPr/>
          </p:nvSpPr>
          <p:spPr bwMode="auto">
            <a:xfrm>
              <a:off x="480" y="172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0100</a:t>
              </a:r>
            </a:p>
          </p:txBody>
        </p:sp>
        <p:sp>
          <p:nvSpPr>
            <p:cNvPr id="32786" name="Rectangle 17"/>
            <p:cNvSpPr>
              <a:spLocks noChangeArrowheads="1"/>
            </p:cNvSpPr>
            <p:nvPr/>
          </p:nvSpPr>
          <p:spPr bwMode="auto">
            <a:xfrm>
              <a:off x="1824" y="1728"/>
              <a:ext cx="616" cy="18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4</a:t>
              </a:r>
            </a:p>
          </p:txBody>
        </p:sp>
        <p:sp>
          <p:nvSpPr>
            <p:cNvPr id="32787" name="Rectangle 18"/>
            <p:cNvSpPr>
              <a:spLocks noChangeArrowheads="1"/>
            </p:cNvSpPr>
            <p:nvPr/>
          </p:nvSpPr>
          <p:spPr bwMode="auto">
            <a:xfrm>
              <a:off x="480" y="192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0101</a:t>
              </a:r>
            </a:p>
          </p:txBody>
        </p:sp>
        <p:sp>
          <p:nvSpPr>
            <p:cNvPr id="32788" name="Rectangle 19"/>
            <p:cNvSpPr>
              <a:spLocks noChangeArrowheads="1"/>
            </p:cNvSpPr>
            <p:nvPr/>
          </p:nvSpPr>
          <p:spPr bwMode="auto">
            <a:xfrm>
              <a:off x="1824" y="1920"/>
              <a:ext cx="616" cy="18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5</a:t>
              </a:r>
            </a:p>
          </p:txBody>
        </p:sp>
        <p:sp>
          <p:nvSpPr>
            <p:cNvPr id="32789" name="Rectangle 20"/>
            <p:cNvSpPr>
              <a:spLocks noChangeArrowheads="1"/>
            </p:cNvSpPr>
            <p:nvPr/>
          </p:nvSpPr>
          <p:spPr bwMode="auto">
            <a:xfrm>
              <a:off x="480" y="211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0110</a:t>
              </a:r>
            </a:p>
          </p:txBody>
        </p:sp>
        <p:sp>
          <p:nvSpPr>
            <p:cNvPr id="32790" name="Rectangle 21"/>
            <p:cNvSpPr>
              <a:spLocks noChangeArrowheads="1"/>
            </p:cNvSpPr>
            <p:nvPr/>
          </p:nvSpPr>
          <p:spPr bwMode="auto">
            <a:xfrm>
              <a:off x="1824" y="2112"/>
              <a:ext cx="616" cy="18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6</a:t>
              </a:r>
            </a:p>
          </p:txBody>
        </p:sp>
        <p:sp>
          <p:nvSpPr>
            <p:cNvPr id="32791" name="Rectangle 22"/>
            <p:cNvSpPr>
              <a:spLocks noChangeArrowheads="1"/>
            </p:cNvSpPr>
            <p:nvPr/>
          </p:nvSpPr>
          <p:spPr bwMode="auto">
            <a:xfrm>
              <a:off x="480" y="230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0111</a:t>
              </a:r>
            </a:p>
          </p:txBody>
        </p:sp>
        <p:sp>
          <p:nvSpPr>
            <p:cNvPr id="32792" name="Rectangle 23"/>
            <p:cNvSpPr>
              <a:spLocks noChangeArrowheads="1"/>
            </p:cNvSpPr>
            <p:nvPr/>
          </p:nvSpPr>
          <p:spPr bwMode="auto">
            <a:xfrm>
              <a:off x="1824" y="2304"/>
              <a:ext cx="616" cy="18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7</a:t>
              </a:r>
            </a:p>
          </p:txBody>
        </p:sp>
        <p:sp>
          <p:nvSpPr>
            <p:cNvPr id="32793" name="Rectangle 24"/>
            <p:cNvSpPr>
              <a:spLocks noChangeArrowheads="1"/>
            </p:cNvSpPr>
            <p:nvPr/>
          </p:nvSpPr>
          <p:spPr bwMode="auto">
            <a:xfrm>
              <a:off x="1824" y="249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–8</a:t>
              </a:r>
            </a:p>
          </p:txBody>
        </p:sp>
        <p:sp>
          <p:nvSpPr>
            <p:cNvPr id="32794" name="Rectangle 25"/>
            <p:cNvSpPr>
              <a:spLocks noChangeArrowheads="1"/>
            </p:cNvSpPr>
            <p:nvPr/>
          </p:nvSpPr>
          <p:spPr bwMode="auto">
            <a:xfrm>
              <a:off x="1200" y="249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8</a:t>
              </a:r>
            </a:p>
          </p:txBody>
        </p:sp>
        <p:sp>
          <p:nvSpPr>
            <p:cNvPr id="32795" name="Rectangle 26"/>
            <p:cNvSpPr>
              <a:spLocks noChangeArrowheads="1"/>
            </p:cNvSpPr>
            <p:nvPr/>
          </p:nvSpPr>
          <p:spPr bwMode="auto">
            <a:xfrm>
              <a:off x="1824" y="268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–7</a:t>
              </a:r>
            </a:p>
          </p:txBody>
        </p:sp>
        <p:sp>
          <p:nvSpPr>
            <p:cNvPr id="32796" name="Rectangle 27"/>
            <p:cNvSpPr>
              <a:spLocks noChangeArrowheads="1"/>
            </p:cNvSpPr>
            <p:nvPr/>
          </p:nvSpPr>
          <p:spPr bwMode="auto">
            <a:xfrm>
              <a:off x="1200" y="268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9</a:t>
              </a:r>
            </a:p>
          </p:txBody>
        </p:sp>
        <p:sp>
          <p:nvSpPr>
            <p:cNvPr id="32797" name="Rectangle 28"/>
            <p:cNvSpPr>
              <a:spLocks noChangeArrowheads="1"/>
            </p:cNvSpPr>
            <p:nvPr/>
          </p:nvSpPr>
          <p:spPr bwMode="auto">
            <a:xfrm>
              <a:off x="1824" y="288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–6</a:t>
              </a:r>
            </a:p>
          </p:txBody>
        </p:sp>
        <p:sp>
          <p:nvSpPr>
            <p:cNvPr id="32798" name="Rectangle 29"/>
            <p:cNvSpPr>
              <a:spLocks noChangeArrowheads="1"/>
            </p:cNvSpPr>
            <p:nvPr/>
          </p:nvSpPr>
          <p:spPr bwMode="auto">
            <a:xfrm>
              <a:off x="1200" y="288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10</a:t>
              </a:r>
            </a:p>
          </p:txBody>
        </p:sp>
        <p:sp>
          <p:nvSpPr>
            <p:cNvPr id="32799" name="Rectangle 30"/>
            <p:cNvSpPr>
              <a:spLocks noChangeArrowheads="1"/>
            </p:cNvSpPr>
            <p:nvPr/>
          </p:nvSpPr>
          <p:spPr bwMode="auto">
            <a:xfrm>
              <a:off x="1824" y="3072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–5</a:t>
              </a:r>
            </a:p>
          </p:txBody>
        </p:sp>
        <p:sp>
          <p:nvSpPr>
            <p:cNvPr id="32800" name="Rectangle 31"/>
            <p:cNvSpPr>
              <a:spLocks noChangeArrowheads="1"/>
            </p:cNvSpPr>
            <p:nvPr/>
          </p:nvSpPr>
          <p:spPr bwMode="auto">
            <a:xfrm>
              <a:off x="1200" y="3072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11</a:t>
              </a:r>
            </a:p>
          </p:txBody>
        </p:sp>
        <p:sp>
          <p:nvSpPr>
            <p:cNvPr id="32801" name="Rectangle 32"/>
            <p:cNvSpPr>
              <a:spLocks noChangeArrowheads="1"/>
            </p:cNvSpPr>
            <p:nvPr/>
          </p:nvSpPr>
          <p:spPr bwMode="auto">
            <a:xfrm>
              <a:off x="1824" y="3264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–4</a:t>
              </a:r>
            </a:p>
          </p:txBody>
        </p:sp>
        <p:sp>
          <p:nvSpPr>
            <p:cNvPr id="32802" name="Rectangle 33"/>
            <p:cNvSpPr>
              <a:spLocks noChangeArrowheads="1"/>
            </p:cNvSpPr>
            <p:nvPr/>
          </p:nvSpPr>
          <p:spPr bwMode="auto">
            <a:xfrm>
              <a:off x="1200" y="3264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12</a:t>
              </a:r>
            </a:p>
          </p:txBody>
        </p:sp>
        <p:sp>
          <p:nvSpPr>
            <p:cNvPr id="32803" name="Rectangle 34"/>
            <p:cNvSpPr>
              <a:spLocks noChangeArrowheads="1"/>
            </p:cNvSpPr>
            <p:nvPr/>
          </p:nvSpPr>
          <p:spPr bwMode="auto">
            <a:xfrm>
              <a:off x="1824" y="345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–3</a:t>
              </a:r>
            </a:p>
          </p:txBody>
        </p:sp>
        <p:sp>
          <p:nvSpPr>
            <p:cNvPr id="32804" name="Rectangle 35"/>
            <p:cNvSpPr>
              <a:spLocks noChangeArrowheads="1"/>
            </p:cNvSpPr>
            <p:nvPr/>
          </p:nvSpPr>
          <p:spPr bwMode="auto">
            <a:xfrm>
              <a:off x="1200" y="3456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13</a:t>
              </a:r>
            </a:p>
          </p:txBody>
        </p:sp>
        <p:sp>
          <p:nvSpPr>
            <p:cNvPr id="32805" name="Rectangle 36"/>
            <p:cNvSpPr>
              <a:spLocks noChangeArrowheads="1"/>
            </p:cNvSpPr>
            <p:nvPr/>
          </p:nvSpPr>
          <p:spPr bwMode="auto">
            <a:xfrm>
              <a:off x="1824" y="364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–2</a:t>
              </a:r>
            </a:p>
          </p:txBody>
        </p:sp>
        <p:sp>
          <p:nvSpPr>
            <p:cNvPr id="32806" name="Rectangle 37"/>
            <p:cNvSpPr>
              <a:spLocks noChangeArrowheads="1"/>
            </p:cNvSpPr>
            <p:nvPr/>
          </p:nvSpPr>
          <p:spPr bwMode="auto">
            <a:xfrm>
              <a:off x="1200" y="3648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14</a:t>
              </a:r>
            </a:p>
          </p:txBody>
        </p:sp>
        <p:sp>
          <p:nvSpPr>
            <p:cNvPr id="32807" name="Rectangle 38"/>
            <p:cNvSpPr>
              <a:spLocks noChangeArrowheads="1"/>
            </p:cNvSpPr>
            <p:nvPr/>
          </p:nvSpPr>
          <p:spPr bwMode="auto">
            <a:xfrm>
              <a:off x="1824" y="384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–1</a:t>
              </a:r>
            </a:p>
          </p:txBody>
        </p:sp>
        <p:sp>
          <p:nvSpPr>
            <p:cNvPr id="32808" name="Rectangle 39"/>
            <p:cNvSpPr>
              <a:spLocks noChangeArrowheads="1"/>
            </p:cNvSpPr>
            <p:nvPr/>
          </p:nvSpPr>
          <p:spPr bwMode="auto">
            <a:xfrm>
              <a:off x="1200" y="3840"/>
              <a:ext cx="616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15</a:t>
              </a:r>
            </a:p>
          </p:txBody>
        </p:sp>
        <p:sp>
          <p:nvSpPr>
            <p:cNvPr id="32809" name="Rectangle 40"/>
            <p:cNvSpPr>
              <a:spLocks noChangeArrowheads="1"/>
            </p:cNvSpPr>
            <p:nvPr/>
          </p:nvSpPr>
          <p:spPr bwMode="auto">
            <a:xfrm>
              <a:off x="480" y="249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1000</a:t>
              </a:r>
            </a:p>
          </p:txBody>
        </p:sp>
        <p:sp>
          <p:nvSpPr>
            <p:cNvPr id="32810" name="Rectangle 41"/>
            <p:cNvSpPr>
              <a:spLocks noChangeArrowheads="1"/>
            </p:cNvSpPr>
            <p:nvPr/>
          </p:nvSpPr>
          <p:spPr bwMode="auto">
            <a:xfrm>
              <a:off x="480" y="268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1001</a:t>
              </a:r>
            </a:p>
          </p:txBody>
        </p:sp>
        <p:sp>
          <p:nvSpPr>
            <p:cNvPr id="32811" name="Rectangle 42"/>
            <p:cNvSpPr>
              <a:spLocks noChangeArrowheads="1"/>
            </p:cNvSpPr>
            <p:nvPr/>
          </p:nvSpPr>
          <p:spPr bwMode="auto">
            <a:xfrm>
              <a:off x="480" y="288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1010</a:t>
              </a:r>
            </a:p>
          </p:txBody>
        </p:sp>
        <p:sp>
          <p:nvSpPr>
            <p:cNvPr id="32812" name="Rectangle 43"/>
            <p:cNvSpPr>
              <a:spLocks noChangeArrowheads="1"/>
            </p:cNvSpPr>
            <p:nvPr/>
          </p:nvSpPr>
          <p:spPr bwMode="auto">
            <a:xfrm>
              <a:off x="480" y="3072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1011</a:t>
              </a:r>
            </a:p>
          </p:txBody>
        </p:sp>
        <p:sp>
          <p:nvSpPr>
            <p:cNvPr id="32813" name="Rectangle 44"/>
            <p:cNvSpPr>
              <a:spLocks noChangeArrowheads="1"/>
            </p:cNvSpPr>
            <p:nvPr/>
          </p:nvSpPr>
          <p:spPr bwMode="auto">
            <a:xfrm>
              <a:off x="480" y="3264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1100</a:t>
              </a:r>
            </a:p>
          </p:txBody>
        </p:sp>
        <p:sp>
          <p:nvSpPr>
            <p:cNvPr id="32814" name="Rectangle 45"/>
            <p:cNvSpPr>
              <a:spLocks noChangeArrowheads="1"/>
            </p:cNvSpPr>
            <p:nvPr/>
          </p:nvSpPr>
          <p:spPr bwMode="auto">
            <a:xfrm>
              <a:off x="480" y="3456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1101</a:t>
              </a:r>
            </a:p>
          </p:txBody>
        </p:sp>
        <p:sp>
          <p:nvSpPr>
            <p:cNvPr id="32815" name="Rectangle 46"/>
            <p:cNvSpPr>
              <a:spLocks noChangeArrowheads="1"/>
            </p:cNvSpPr>
            <p:nvPr/>
          </p:nvSpPr>
          <p:spPr bwMode="auto">
            <a:xfrm>
              <a:off x="480" y="3648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1110</a:t>
              </a:r>
            </a:p>
          </p:txBody>
        </p:sp>
        <p:sp>
          <p:nvSpPr>
            <p:cNvPr id="32816" name="Rectangle 47"/>
            <p:cNvSpPr>
              <a:spLocks noChangeArrowheads="1"/>
            </p:cNvSpPr>
            <p:nvPr/>
          </p:nvSpPr>
          <p:spPr bwMode="auto">
            <a:xfrm>
              <a:off x="480" y="3840"/>
              <a:ext cx="712" cy="184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1111</a:t>
              </a:r>
            </a:p>
          </p:txBody>
        </p:sp>
        <p:sp>
          <p:nvSpPr>
            <p:cNvPr id="32817" name="Rectangle 48"/>
            <p:cNvSpPr>
              <a:spLocks noChangeArrowheads="1"/>
            </p:cNvSpPr>
            <p:nvPr/>
          </p:nvSpPr>
          <p:spPr bwMode="auto">
            <a:xfrm>
              <a:off x="1200" y="960"/>
              <a:ext cx="616" cy="18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0</a:t>
              </a:r>
            </a:p>
          </p:txBody>
        </p:sp>
        <p:sp>
          <p:nvSpPr>
            <p:cNvPr id="32818" name="Rectangle 49"/>
            <p:cNvSpPr>
              <a:spLocks noChangeArrowheads="1"/>
            </p:cNvSpPr>
            <p:nvPr/>
          </p:nvSpPr>
          <p:spPr bwMode="auto">
            <a:xfrm>
              <a:off x="1200" y="1152"/>
              <a:ext cx="616" cy="18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1</a:t>
              </a:r>
            </a:p>
          </p:txBody>
        </p:sp>
        <p:sp>
          <p:nvSpPr>
            <p:cNvPr id="32819" name="Rectangle 50"/>
            <p:cNvSpPr>
              <a:spLocks noChangeArrowheads="1"/>
            </p:cNvSpPr>
            <p:nvPr/>
          </p:nvSpPr>
          <p:spPr bwMode="auto">
            <a:xfrm>
              <a:off x="1200" y="1344"/>
              <a:ext cx="616" cy="18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2</a:t>
              </a:r>
            </a:p>
          </p:txBody>
        </p:sp>
        <p:sp>
          <p:nvSpPr>
            <p:cNvPr id="32820" name="Rectangle 51"/>
            <p:cNvSpPr>
              <a:spLocks noChangeArrowheads="1"/>
            </p:cNvSpPr>
            <p:nvPr/>
          </p:nvSpPr>
          <p:spPr bwMode="auto">
            <a:xfrm>
              <a:off x="1200" y="1536"/>
              <a:ext cx="616" cy="18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3</a:t>
              </a:r>
            </a:p>
          </p:txBody>
        </p:sp>
        <p:sp>
          <p:nvSpPr>
            <p:cNvPr id="32821" name="Rectangle 52"/>
            <p:cNvSpPr>
              <a:spLocks noChangeArrowheads="1"/>
            </p:cNvSpPr>
            <p:nvPr/>
          </p:nvSpPr>
          <p:spPr bwMode="auto">
            <a:xfrm>
              <a:off x="1200" y="1728"/>
              <a:ext cx="616" cy="18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4</a:t>
              </a:r>
            </a:p>
          </p:txBody>
        </p:sp>
        <p:sp>
          <p:nvSpPr>
            <p:cNvPr id="32822" name="Rectangle 53"/>
            <p:cNvSpPr>
              <a:spLocks noChangeArrowheads="1"/>
            </p:cNvSpPr>
            <p:nvPr/>
          </p:nvSpPr>
          <p:spPr bwMode="auto">
            <a:xfrm>
              <a:off x="1200" y="1920"/>
              <a:ext cx="616" cy="18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5</a:t>
              </a:r>
            </a:p>
          </p:txBody>
        </p:sp>
        <p:sp>
          <p:nvSpPr>
            <p:cNvPr id="32823" name="Rectangle 54"/>
            <p:cNvSpPr>
              <a:spLocks noChangeArrowheads="1"/>
            </p:cNvSpPr>
            <p:nvPr/>
          </p:nvSpPr>
          <p:spPr bwMode="auto">
            <a:xfrm>
              <a:off x="1200" y="2112"/>
              <a:ext cx="616" cy="18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6</a:t>
              </a:r>
            </a:p>
          </p:txBody>
        </p:sp>
        <p:sp>
          <p:nvSpPr>
            <p:cNvPr id="32824" name="Rectangle 55"/>
            <p:cNvSpPr>
              <a:spLocks noChangeArrowheads="1"/>
            </p:cNvSpPr>
            <p:nvPr/>
          </p:nvSpPr>
          <p:spPr bwMode="auto">
            <a:xfrm>
              <a:off x="1200" y="2304"/>
              <a:ext cx="616" cy="18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Helvetica" charset="0"/>
                </a:rPr>
                <a:t>7</a:t>
              </a:r>
            </a:p>
          </p:txBody>
        </p:sp>
        <p:sp>
          <p:nvSpPr>
            <p:cNvPr id="32825" name="Rectangle 56"/>
            <p:cNvSpPr>
              <a:spLocks noChangeArrowheads="1"/>
            </p:cNvSpPr>
            <p:nvPr/>
          </p:nvSpPr>
          <p:spPr bwMode="auto">
            <a:xfrm>
              <a:off x="484" y="772"/>
              <a:ext cx="1952" cy="17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2000"/>
            </a:p>
          </p:txBody>
        </p:sp>
        <p:sp>
          <p:nvSpPr>
            <p:cNvPr id="32826" name="Rectangle 57"/>
            <p:cNvSpPr>
              <a:spLocks noChangeArrowheads="1"/>
            </p:cNvSpPr>
            <p:nvPr/>
          </p:nvSpPr>
          <p:spPr bwMode="auto">
            <a:xfrm>
              <a:off x="484" y="964"/>
              <a:ext cx="1952" cy="3056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2000"/>
            </a:p>
          </p:txBody>
        </p:sp>
      </p:grpSp>
    </p:spTree>
    <p:extLst>
      <p:ext uri="{BB962C8B-B14F-4D97-AF65-F5344CB8AC3E}">
        <p14:creationId xmlns:p14="http://schemas.microsoft.com/office/powerpoint/2010/main" val="11958992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9F94F8F-EFC3-3942-9675-39DE69C52FF0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Relation Between 2’s Comp. &amp; Unsigned</a:t>
            </a:r>
          </a:p>
        </p:txBody>
      </p:sp>
      <p:sp>
        <p:nvSpPr>
          <p:cNvPr id="38916" name="Rectangle 3"/>
          <p:cNvSpPr>
            <a:spLocks noChangeArrowheads="1"/>
          </p:cNvSpPr>
          <p:nvPr/>
        </p:nvSpPr>
        <p:spPr bwMode="auto">
          <a:xfrm>
            <a:off x="381000" y="4822825"/>
            <a:ext cx="4419600" cy="1349375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zh-CN" altLang="en-US"/>
          </a:p>
        </p:txBody>
      </p:sp>
      <p:grpSp>
        <p:nvGrpSpPr>
          <p:cNvPr id="38917" name="Group 4"/>
          <p:cNvGrpSpPr>
            <a:grpSpLocks/>
          </p:cNvGrpSpPr>
          <p:nvPr/>
        </p:nvGrpSpPr>
        <p:grpSpPr bwMode="auto">
          <a:xfrm>
            <a:off x="609600" y="1524000"/>
            <a:ext cx="6313488" cy="1582738"/>
            <a:chOff x="384" y="1090"/>
            <a:chExt cx="3977" cy="997"/>
          </a:xfrm>
        </p:grpSpPr>
        <p:sp>
          <p:nvSpPr>
            <p:cNvPr id="38943" name="Rectangle 5"/>
            <p:cNvSpPr>
              <a:spLocks noChangeArrowheads="1"/>
            </p:cNvSpPr>
            <p:nvPr/>
          </p:nvSpPr>
          <p:spPr bwMode="auto">
            <a:xfrm>
              <a:off x="2024" y="1160"/>
              <a:ext cx="1472" cy="656"/>
            </a:xfrm>
            <a:prstGeom prst="rect">
              <a:avLst/>
            </a:prstGeom>
            <a:solidFill>
              <a:schemeClr val="accent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Ctr="1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Helvetica" charset="0"/>
                </a:rPr>
                <a:t>T2U</a:t>
              </a:r>
            </a:p>
          </p:txBody>
        </p:sp>
        <p:sp>
          <p:nvSpPr>
            <p:cNvPr id="38944" name="Rectangle 6"/>
            <p:cNvSpPr>
              <a:spLocks noChangeArrowheads="1"/>
            </p:cNvSpPr>
            <p:nvPr/>
          </p:nvSpPr>
          <p:spPr bwMode="auto">
            <a:xfrm>
              <a:off x="2216" y="1400"/>
              <a:ext cx="368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Helvetica" charset="0"/>
                </a:rPr>
                <a:t>T2B</a:t>
              </a:r>
            </a:p>
          </p:txBody>
        </p:sp>
        <p:sp>
          <p:nvSpPr>
            <p:cNvPr id="38945" name="Rectangle 7"/>
            <p:cNvSpPr>
              <a:spLocks noChangeArrowheads="1"/>
            </p:cNvSpPr>
            <p:nvPr/>
          </p:nvSpPr>
          <p:spPr bwMode="auto">
            <a:xfrm>
              <a:off x="2936" y="1400"/>
              <a:ext cx="368" cy="17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Helvetica" charset="0"/>
                </a:rPr>
                <a:t>B2U</a:t>
              </a:r>
            </a:p>
          </p:txBody>
        </p:sp>
        <p:sp>
          <p:nvSpPr>
            <p:cNvPr id="38946" name="Line 8"/>
            <p:cNvSpPr>
              <a:spLocks noChangeShapeType="1"/>
            </p:cNvSpPr>
            <p:nvPr/>
          </p:nvSpPr>
          <p:spPr bwMode="auto">
            <a:xfrm>
              <a:off x="1592" y="1488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47" name="Line 9"/>
            <p:cNvSpPr>
              <a:spLocks noChangeShapeType="1"/>
            </p:cNvSpPr>
            <p:nvPr/>
          </p:nvSpPr>
          <p:spPr bwMode="auto">
            <a:xfrm>
              <a:off x="3320" y="1488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48" name="Line 10"/>
            <p:cNvSpPr>
              <a:spLocks noChangeShapeType="1"/>
            </p:cNvSpPr>
            <p:nvPr/>
          </p:nvSpPr>
          <p:spPr bwMode="auto">
            <a:xfrm>
              <a:off x="2600" y="1488"/>
              <a:ext cx="32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49" name="Rectangle 11"/>
            <p:cNvSpPr>
              <a:spLocks noChangeArrowheads="1"/>
            </p:cNvSpPr>
            <p:nvPr/>
          </p:nvSpPr>
          <p:spPr bwMode="auto">
            <a:xfrm>
              <a:off x="384" y="1104"/>
              <a:ext cx="1437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Helvetica" charset="0"/>
                </a:rPr>
                <a:t>Two’s Complement</a:t>
              </a:r>
            </a:p>
          </p:txBody>
        </p:sp>
        <p:sp>
          <p:nvSpPr>
            <p:cNvPr id="38950" name="Rectangle 12"/>
            <p:cNvSpPr>
              <a:spLocks noChangeArrowheads="1"/>
            </p:cNvSpPr>
            <p:nvPr/>
          </p:nvSpPr>
          <p:spPr bwMode="auto">
            <a:xfrm>
              <a:off x="3591" y="1090"/>
              <a:ext cx="77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Helvetica" charset="0"/>
                </a:rPr>
                <a:t>Unsigned</a:t>
              </a:r>
            </a:p>
          </p:txBody>
        </p:sp>
        <p:sp>
          <p:nvSpPr>
            <p:cNvPr id="38951" name="Rectangle 13"/>
            <p:cNvSpPr>
              <a:spLocks noChangeArrowheads="1"/>
            </p:cNvSpPr>
            <p:nvPr/>
          </p:nvSpPr>
          <p:spPr bwMode="auto">
            <a:xfrm>
              <a:off x="1815" y="1858"/>
              <a:ext cx="189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Helvetica" charset="0"/>
                </a:rPr>
                <a:t>Maintain Same Bit Pattern</a:t>
              </a:r>
            </a:p>
          </p:txBody>
        </p:sp>
        <p:sp>
          <p:nvSpPr>
            <p:cNvPr id="38952" name="Rectangle 14"/>
            <p:cNvSpPr>
              <a:spLocks noChangeArrowheads="1"/>
            </p:cNvSpPr>
            <p:nvPr/>
          </p:nvSpPr>
          <p:spPr bwMode="auto">
            <a:xfrm>
              <a:off x="1287" y="1378"/>
              <a:ext cx="178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i="1">
                  <a:latin typeface="Times" charset="0"/>
                </a:rPr>
                <a:t>x</a:t>
              </a:r>
            </a:p>
          </p:txBody>
        </p:sp>
        <p:sp>
          <p:nvSpPr>
            <p:cNvPr id="38953" name="Rectangle 15"/>
            <p:cNvSpPr>
              <a:spLocks noChangeArrowheads="1"/>
            </p:cNvSpPr>
            <p:nvPr/>
          </p:nvSpPr>
          <p:spPr bwMode="auto">
            <a:xfrm>
              <a:off x="3975" y="1378"/>
              <a:ext cx="250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i="1">
                  <a:latin typeface="Times" charset="0"/>
                </a:rPr>
                <a:t>ux</a:t>
              </a:r>
              <a:endParaRPr lang="en-US" altLang="zh-CN" sz="1800" b="0" i="1">
                <a:latin typeface="Symbol" charset="2"/>
              </a:endParaRPr>
            </a:p>
          </p:txBody>
        </p:sp>
        <p:sp>
          <p:nvSpPr>
            <p:cNvPr id="38954" name="Rectangle 16"/>
            <p:cNvSpPr>
              <a:spLocks noChangeArrowheads="1"/>
            </p:cNvSpPr>
            <p:nvPr/>
          </p:nvSpPr>
          <p:spPr bwMode="auto">
            <a:xfrm>
              <a:off x="2631" y="1570"/>
              <a:ext cx="202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i="1">
                  <a:latin typeface="Times" charset="0"/>
                </a:rPr>
                <a:t>X</a:t>
              </a:r>
            </a:p>
          </p:txBody>
        </p:sp>
      </p:grpSp>
      <p:grpSp>
        <p:nvGrpSpPr>
          <p:cNvPr id="38918" name="组合 41"/>
          <p:cNvGrpSpPr>
            <a:grpSpLocks/>
          </p:cNvGrpSpPr>
          <p:nvPr/>
        </p:nvGrpSpPr>
        <p:grpSpPr bwMode="auto">
          <a:xfrm>
            <a:off x="4038600" y="2944813"/>
            <a:ext cx="4343400" cy="1779587"/>
            <a:chOff x="4038600" y="3124200"/>
            <a:chExt cx="4343400" cy="1779290"/>
          </a:xfrm>
        </p:grpSpPr>
        <p:grpSp>
          <p:nvGrpSpPr>
            <p:cNvPr id="38920" name="Group 17"/>
            <p:cNvGrpSpPr>
              <a:grpSpLocks/>
            </p:cNvGrpSpPr>
            <p:nvPr/>
          </p:nvGrpSpPr>
          <p:grpSpPr bwMode="auto">
            <a:xfrm>
              <a:off x="5029200" y="3603625"/>
              <a:ext cx="2743200" cy="228600"/>
              <a:chOff x="2832" y="2208"/>
              <a:chExt cx="1728" cy="144"/>
            </a:xfrm>
          </p:grpSpPr>
          <p:sp>
            <p:nvSpPr>
              <p:cNvPr id="38936" name="Rectangle 18"/>
              <p:cNvSpPr>
                <a:spLocks noChangeArrowheads="1"/>
              </p:cNvSpPr>
              <p:nvPr/>
            </p:nvSpPr>
            <p:spPr bwMode="auto">
              <a:xfrm>
                <a:off x="2832" y="220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2400" b="0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38937" name="Rectangle 19"/>
              <p:cNvSpPr>
                <a:spLocks noChangeArrowheads="1"/>
              </p:cNvSpPr>
              <p:nvPr/>
            </p:nvSpPr>
            <p:spPr bwMode="auto">
              <a:xfrm>
                <a:off x="2976" y="220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2400" b="0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38938" name="Rectangle 20"/>
              <p:cNvSpPr>
                <a:spLocks noChangeArrowheads="1"/>
              </p:cNvSpPr>
              <p:nvPr/>
            </p:nvSpPr>
            <p:spPr bwMode="auto">
              <a:xfrm>
                <a:off x="3120" y="220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2400" b="0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38939" name="Rectangle 21"/>
              <p:cNvSpPr>
                <a:spLocks noChangeArrowheads="1"/>
              </p:cNvSpPr>
              <p:nvPr/>
            </p:nvSpPr>
            <p:spPr bwMode="auto">
              <a:xfrm>
                <a:off x="4128" y="220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2400" b="0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38940" name="Rectangle 22"/>
              <p:cNvSpPr>
                <a:spLocks noChangeArrowheads="1"/>
              </p:cNvSpPr>
              <p:nvPr/>
            </p:nvSpPr>
            <p:spPr bwMode="auto">
              <a:xfrm>
                <a:off x="4272" y="220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2400" b="0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38941" name="Rectangle 23"/>
              <p:cNvSpPr>
                <a:spLocks noChangeArrowheads="1"/>
              </p:cNvSpPr>
              <p:nvPr/>
            </p:nvSpPr>
            <p:spPr bwMode="auto">
              <a:xfrm>
                <a:off x="4416" y="220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2400" b="0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38942" name="Rectangle 24"/>
              <p:cNvSpPr>
                <a:spLocks noChangeArrowheads="1"/>
              </p:cNvSpPr>
              <p:nvPr/>
            </p:nvSpPr>
            <p:spPr bwMode="auto">
              <a:xfrm>
                <a:off x="3264" y="2208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2400" b="0">
                    <a:latin typeface="Courier New" charset="0"/>
                  </a:rPr>
                  <a:t>• • •</a:t>
                </a:r>
              </a:p>
            </p:txBody>
          </p:sp>
        </p:grpSp>
        <p:grpSp>
          <p:nvGrpSpPr>
            <p:cNvPr id="38921" name="Group 25"/>
            <p:cNvGrpSpPr>
              <a:grpSpLocks/>
            </p:cNvGrpSpPr>
            <p:nvPr/>
          </p:nvGrpSpPr>
          <p:grpSpPr bwMode="auto">
            <a:xfrm>
              <a:off x="5029200" y="4060825"/>
              <a:ext cx="2743200" cy="228600"/>
              <a:chOff x="2832" y="2208"/>
              <a:chExt cx="1728" cy="144"/>
            </a:xfrm>
          </p:grpSpPr>
          <p:sp>
            <p:nvSpPr>
              <p:cNvPr id="38929" name="Rectangle 26"/>
              <p:cNvSpPr>
                <a:spLocks noChangeArrowheads="1"/>
              </p:cNvSpPr>
              <p:nvPr/>
            </p:nvSpPr>
            <p:spPr bwMode="auto">
              <a:xfrm>
                <a:off x="2832" y="220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2400" b="0">
                    <a:latin typeface="Courier New" charset="0"/>
                  </a:rPr>
                  <a:t>-</a:t>
                </a:r>
              </a:p>
            </p:txBody>
          </p:sp>
          <p:sp>
            <p:nvSpPr>
              <p:cNvPr id="38930" name="Rectangle 27"/>
              <p:cNvSpPr>
                <a:spLocks noChangeArrowheads="1"/>
              </p:cNvSpPr>
              <p:nvPr/>
            </p:nvSpPr>
            <p:spPr bwMode="auto">
              <a:xfrm>
                <a:off x="2976" y="220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2400" b="0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38931" name="Rectangle 28"/>
              <p:cNvSpPr>
                <a:spLocks noChangeArrowheads="1"/>
              </p:cNvSpPr>
              <p:nvPr/>
            </p:nvSpPr>
            <p:spPr bwMode="auto">
              <a:xfrm>
                <a:off x="3120" y="220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2400" b="0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38932" name="Rectangle 29"/>
              <p:cNvSpPr>
                <a:spLocks noChangeArrowheads="1"/>
              </p:cNvSpPr>
              <p:nvPr/>
            </p:nvSpPr>
            <p:spPr bwMode="auto">
              <a:xfrm>
                <a:off x="4128" y="220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2400" b="0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38933" name="Rectangle 30"/>
              <p:cNvSpPr>
                <a:spLocks noChangeArrowheads="1"/>
              </p:cNvSpPr>
              <p:nvPr/>
            </p:nvSpPr>
            <p:spPr bwMode="auto">
              <a:xfrm>
                <a:off x="4272" y="220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2400" b="0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38934" name="Rectangle 31"/>
              <p:cNvSpPr>
                <a:spLocks noChangeArrowheads="1"/>
              </p:cNvSpPr>
              <p:nvPr/>
            </p:nvSpPr>
            <p:spPr bwMode="auto">
              <a:xfrm>
                <a:off x="4416" y="2208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2400" b="0">
                    <a:latin typeface="Courier New" charset="0"/>
                  </a:rPr>
                  <a:t>+</a:t>
                </a:r>
              </a:p>
            </p:txBody>
          </p:sp>
          <p:sp>
            <p:nvSpPr>
              <p:cNvPr id="38935" name="Rectangle 32"/>
              <p:cNvSpPr>
                <a:spLocks noChangeArrowheads="1"/>
              </p:cNvSpPr>
              <p:nvPr/>
            </p:nvSpPr>
            <p:spPr bwMode="auto">
              <a:xfrm>
                <a:off x="3264" y="2208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2400" b="0">
                    <a:latin typeface="Courier New" charset="0"/>
                  </a:rPr>
                  <a:t>• • •</a:t>
                </a:r>
              </a:p>
            </p:txBody>
          </p:sp>
        </p:grpSp>
        <p:sp>
          <p:nvSpPr>
            <p:cNvPr id="38922" name="Rectangle 33"/>
            <p:cNvSpPr>
              <a:spLocks noChangeArrowheads="1"/>
            </p:cNvSpPr>
            <p:nvPr/>
          </p:nvSpPr>
          <p:spPr bwMode="auto">
            <a:xfrm>
              <a:off x="4534620" y="3527425"/>
              <a:ext cx="47481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2400" b="0" i="1">
                  <a:latin typeface="Times" charset="0"/>
                </a:rPr>
                <a:t>ux</a:t>
              </a:r>
            </a:p>
          </p:txBody>
        </p:sp>
        <p:sp>
          <p:nvSpPr>
            <p:cNvPr id="38923" name="Rectangle 34"/>
            <p:cNvSpPr>
              <a:spLocks noChangeArrowheads="1"/>
            </p:cNvSpPr>
            <p:nvPr/>
          </p:nvSpPr>
          <p:spPr bwMode="auto">
            <a:xfrm>
              <a:off x="4554414" y="3984625"/>
              <a:ext cx="32092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2400" b="0" i="1">
                  <a:latin typeface="Times" charset="0"/>
                </a:rPr>
                <a:t>x</a:t>
              </a:r>
            </a:p>
          </p:txBody>
        </p:sp>
        <p:sp>
          <p:nvSpPr>
            <p:cNvPr id="38924" name="Line 35"/>
            <p:cNvSpPr>
              <a:spLocks noChangeShapeType="1"/>
            </p:cNvSpPr>
            <p:nvPr/>
          </p:nvSpPr>
          <p:spPr bwMode="auto">
            <a:xfrm>
              <a:off x="4038600" y="4365625"/>
              <a:ext cx="38862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38925" name="Rectangle 36"/>
            <p:cNvSpPr>
              <a:spLocks noChangeArrowheads="1"/>
            </p:cNvSpPr>
            <p:nvPr/>
          </p:nvSpPr>
          <p:spPr bwMode="auto">
            <a:xfrm>
              <a:off x="4166832" y="3984625"/>
              <a:ext cx="36901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400">
                  <a:latin typeface="Courier New" charset="0"/>
                </a:rPr>
                <a:t>-</a:t>
              </a:r>
            </a:p>
          </p:txBody>
        </p:sp>
        <p:sp>
          <p:nvSpPr>
            <p:cNvPr id="38926" name="Rectangle 37"/>
            <p:cNvSpPr>
              <a:spLocks noChangeArrowheads="1"/>
            </p:cNvSpPr>
            <p:nvPr/>
          </p:nvSpPr>
          <p:spPr bwMode="auto">
            <a:xfrm>
              <a:off x="4810561" y="3124200"/>
              <a:ext cx="697628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2400" b="0" i="1">
                  <a:latin typeface="Times" charset="0"/>
                </a:rPr>
                <a:t>w</a:t>
              </a:r>
              <a:r>
                <a:rPr lang="en-US" altLang="zh-CN" sz="2400" b="0">
                  <a:latin typeface="Times" charset="0"/>
                </a:rPr>
                <a:t>–1</a:t>
              </a:r>
              <a:endParaRPr lang="en-US" altLang="zh-CN" sz="2400" b="0" i="1">
                <a:latin typeface="Times" charset="0"/>
              </a:endParaRPr>
            </a:p>
          </p:txBody>
        </p:sp>
        <p:sp>
          <p:nvSpPr>
            <p:cNvPr id="38927" name="Rectangle 38"/>
            <p:cNvSpPr>
              <a:spLocks noChangeArrowheads="1"/>
            </p:cNvSpPr>
            <p:nvPr/>
          </p:nvSpPr>
          <p:spPr bwMode="auto">
            <a:xfrm>
              <a:off x="7523748" y="3222625"/>
              <a:ext cx="33855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400" b="0">
                  <a:latin typeface="Times" charset="0"/>
                </a:rPr>
                <a:t>0</a:t>
              </a:r>
            </a:p>
          </p:txBody>
        </p:sp>
        <p:sp>
          <p:nvSpPr>
            <p:cNvPr id="38928" name="Rectangle 39"/>
            <p:cNvSpPr>
              <a:spLocks noChangeArrowheads="1"/>
            </p:cNvSpPr>
            <p:nvPr/>
          </p:nvSpPr>
          <p:spPr bwMode="auto">
            <a:xfrm>
              <a:off x="4343400" y="4441825"/>
              <a:ext cx="4038600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400" b="0">
                  <a:latin typeface="Times" charset="0"/>
                </a:rPr>
                <a:t>+2</a:t>
              </a:r>
              <a:r>
                <a:rPr lang="en-US" altLang="zh-CN" sz="2400" b="0" i="1" baseline="30000">
                  <a:latin typeface="Times" charset="0"/>
                </a:rPr>
                <a:t>w</a:t>
              </a:r>
              <a:r>
                <a:rPr lang="en-US" altLang="zh-CN" sz="2400" b="0" baseline="30000">
                  <a:latin typeface="Times" charset="0"/>
                </a:rPr>
                <a:t>–1</a:t>
              </a:r>
              <a:r>
                <a:rPr lang="en-US" altLang="zh-CN" sz="2400" b="0">
                  <a:latin typeface="Times" charset="0"/>
                </a:rPr>
                <a:t> –  –2</a:t>
              </a:r>
              <a:r>
                <a:rPr lang="en-US" altLang="zh-CN" sz="2400" b="0" i="1" baseline="30000">
                  <a:latin typeface="Times" charset="0"/>
                </a:rPr>
                <a:t>w</a:t>
              </a:r>
              <a:r>
                <a:rPr lang="en-US" altLang="zh-CN" sz="2400" b="0" baseline="30000">
                  <a:latin typeface="Times" charset="0"/>
                </a:rPr>
                <a:t>–1</a:t>
              </a:r>
              <a:r>
                <a:rPr lang="en-US" altLang="zh-CN" sz="2400" b="0">
                  <a:latin typeface="Times" charset="0"/>
                </a:rPr>
                <a:t>  =  2*2</a:t>
              </a:r>
              <a:r>
                <a:rPr lang="en-US" altLang="zh-CN" sz="2400" b="0" i="1" baseline="30000">
                  <a:latin typeface="Times" charset="0"/>
                </a:rPr>
                <a:t>w</a:t>
              </a:r>
              <a:r>
                <a:rPr lang="en-US" altLang="zh-CN" sz="2400" b="0" baseline="30000">
                  <a:latin typeface="Times" charset="0"/>
                </a:rPr>
                <a:t>–1</a:t>
              </a:r>
              <a:r>
                <a:rPr lang="en-US" altLang="zh-CN" sz="2400" b="0">
                  <a:latin typeface="Times" charset="0"/>
                </a:rPr>
                <a:t>  =  2</a:t>
              </a:r>
              <a:r>
                <a:rPr lang="en-US" altLang="zh-CN" sz="2400" b="0" i="1" baseline="30000">
                  <a:latin typeface="Times" charset="0"/>
                </a:rPr>
                <a:t>w</a:t>
              </a:r>
            </a:p>
          </p:txBody>
        </p:sp>
      </p:grpSp>
      <p:graphicFrame>
        <p:nvGraphicFramePr>
          <p:cNvPr id="38919" name="Object 40"/>
          <p:cNvGraphicFramePr>
            <a:graphicFrameLocks noChangeAspect="1"/>
          </p:cNvGraphicFramePr>
          <p:nvPr/>
        </p:nvGraphicFramePr>
        <p:xfrm>
          <a:off x="671513" y="4953000"/>
          <a:ext cx="3671887" cy="1012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209800" imgH="609600" progId="Equation.3">
                  <p:embed/>
                </p:oleObj>
              </mc:Choice>
              <mc:Fallback>
                <p:oleObj name="Equation" r:id="rId3" imgW="2209800" imgH="60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1513" y="4953000"/>
                        <a:ext cx="3671887" cy="1012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文本框 1">
            <a:extLst>
              <a:ext uri="{FF2B5EF4-FFF2-40B4-BE49-F238E27FC236}">
                <a16:creationId xmlns:a16="http://schemas.microsoft.com/office/drawing/2014/main" id="{25194BF3-A104-EC64-8ADC-9515C2E5DBD6}"/>
              </a:ext>
            </a:extLst>
          </p:cNvPr>
          <p:cNvSpPr txBox="1"/>
          <p:nvPr/>
        </p:nvSpPr>
        <p:spPr>
          <a:xfrm>
            <a:off x="574257" y="3303424"/>
            <a:ext cx="2249334" cy="1015663"/>
          </a:xfrm>
          <a:prstGeom prst="rect">
            <a:avLst/>
          </a:prstGeom>
          <a:noFill/>
          <a:ln>
            <a:solidFill>
              <a:srgbClr val="002060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kumimoji="1" lang="zh-CN" altLang="en-US" dirty="0"/>
              <a:t>二进制形式不变，</a:t>
            </a:r>
            <a:endParaRPr kumimoji="1" lang="en-US" altLang="zh-CN" dirty="0"/>
          </a:p>
          <a:p>
            <a:r>
              <a:rPr kumimoji="1" lang="zh-CN" altLang="en-US" dirty="0"/>
              <a:t>理解方式不同</a:t>
            </a:r>
            <a:endParaRPr kumimoji="1" lang="en-US" altLang="zh-CN" dirty="0"/>
          </a:p>
          <a:p>
            <a:r>
              <a:rPr kumimoji="1" lang="zh-CN" altLang="en-US" dirty="0"/>
              <a:t>（负数变正数）</a:t>
            </a:r>
          </a:p>
        </p:txBody>
      </p:sp>
    </p:spTree>
    <p:extLst>
      <p:ext uri="{BB962C8B-B14F-4D97-AF65-F5344CB8AC3E}">
        <p14:creationId xmlns:p14="http://schemas.microsoft.com/office/powerpoint/2010/main" val="10066135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AFCE49-7E72-4745-864D-FD1A98DBF379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US" altLang="zh-CN" sz="1400" dirty="0">
              <a:latin typeface="Times New Roman" charset="0"/>
              <a:ea typeface="宋体" charset="-122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Conversion between two Representations</a:t>
            </a:r>
          </a:p>
        </p:txBody>
      </p:sp>
      <p:grpSp>
        <p:nvGrpSpPr>
          <p:cNvPr id="40964" name="Group 3"/>
          <p:cNvGrpSpPr>
            <a:grpSpLocks/>
          </p:cNvGrpSpPr>
          <p:nvPr/>
        </p:nvGrpSpPr>
        <p:grpSpPr bwMode="auto">
          <a:xfrm>
            <a:off x="874713" y="1524000"/>
            <a:ext cx="8056562" cy="5014913"/>
            <a:chOff x="528" y="1056"/>
            <a:chExt cx="5075" cy="3159"/>
          </a:xfrm>
        </p:grpSpPr>
        <p:sp>
          <p:nvSpPr>
            <p:cNvPr id="40965" name="Rectangle 4"/>
            <p:cNvSpPr>
              <a:spLocks noChangeArrowheads="1"/>
            </p:cNvSpPr>
            <p:nvPr/>
          </p:nvSpPr>
          <p:spPr bwMode="auto">
            <a:xfrm>
              <a:off x="3072" y="2064"/>
              <a:ext cx="288" cy="115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2000"/>
            </a:p>
          </p:txBody>
        </p:sp>
        <p:sp>
          <p:nvSpPr>
            <p:cNvPr id="40966" name="Rectangle 5"/>
            <p:cNvSpPr>
              <a:spLocks noChangeArrowheads="1"/>
            </p:cNvSpPr>
            <p:nvPr/>
          </p:nvSpPr>
          <p:spPr bwMode="auto">
            <a:xfrm>
              <a:off x="2016" y="2064"/>
              <a:ext cx="288" cy="115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2000"/>
            </a:p>
          </p:txBody>
        </p:sp>
        <p:sp>
          <p:nvSpPr>
            <p:cNvPr id="40967" name="Rectangle 6"/>
            <p:cNvSpPr>
              <a:spLocks noChangeArrowheads="1"/>
            </p:cNvSpPr>
            <p:nvPr/>
          </p:nvSpPr>
          <p:spPr bwMode="auto">
            <a:xfrm>
              <a:off x="2016" y="3216"/>
              <a:ext cx="288" cy="9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2000"/>
            </a:p>
          </p:txBody>
        </p:sp>
        <p:sp>
          <p:nvSpPr>
            <p:cNvPr id="40968" name="Rectangle 7"/>
            <p:cNvSpPr>
              <a:spLocks noChangeArrowheads="1"/>
            </p:cNvSpPr>
            <p:nvPr/>
          </p:nvSpPr>
          <p:spPr bwMode="auto">
            <a:xfrm>
              <a:off x="3072" y="1104"/>
              <a:ext cx="288" cy="9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2000"/>
            </a:p>
          </p:txBody>
        </p:sp>
        <p:grpSp>
          <p:nvGrpSpPr>
            <p:cNvPr id="40969" name="Group 8"/>
            <p:cNvGrpSpPr>
              <a:grpSpLocks/>
            </p:cNvGrpSpPr>
            <p:nvPr/>
          </p:nvGrpSpPr>
          <p:grpSpPr bwMode="auto">
            <a:xfrm>
              <a:off x="1488" y="1056"/>
              <a:ext cx="2784" cy="3159"/>
              <a:chOff x="2736" y="768"/>
              <a:chExt cx="2784" cy="3159"/>
            </a:xfrm>
          </p:grpSpPr>
          <p:sp>
            <p:nvSpPr>
              <p:cNvPr id="40974" name="Oval 9"/>
              <p:cNvSpPr>
                <a:spLocks noChangeArrowheads="1"/>
              </p:cNvSpPr>
              <p:nvPr/>
            </p:nvSpPr>
            <p:spPr bwMode="auto">
              <a:xfrm>
                <a:off x="3312" y="278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sp>
            <p:nvSpPr>
              <p:cNvPr id="40975" name="Text Box 10"/>
              <p:cNvSpPr txBox="1">
                <a:spLocks noChangeArrowheads="1"/>
              </p:cNvSpPr>
              <p:nvPr/>
            </p:nvSpPr>
            <p:spPr bwMode="auto">
              <a:xfrm>
                <a:off x="2736" y="2736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zh-CN" altLang="en-US" sz="1800" b="0">
                    <a:latin typeface="Helvetica" charset="0"/>
                  </a:rPr>
                  <a:t>0</a:t>
                </a:r>
              </a:p>
            </p:txBody>
          </p:sp>
          <p:sp>
            <p:nvSpPr>
              <p:cNvPr id="40976" name="Line 11"/>
              <p:cNvSpPr>
                <a:spLocks noChangeShapeType="1"/>
              </p:cNvSpPr>
              <p:nvPr/>
            </p:nvSpPr>
            <p:spPr bwMode="auto">
              <a:xfrm>
                <a:off x="3408" y="2832"/>
                <a:ext cx="105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77" name="Oval 12"/>
              <p:cNvSpPr>
                <a:spLocks noChangeArrowheads="1"/>
              </p:cNvSpPr>
              <p:nvPr/>
            </p:nvSpPr>
            <p:spPr bwMode="auto">
              <a:xfrm>
                <a:off x="3312" y="18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sp>
            <p:nvSpPr>
              <p:cNvPr id="40978" name="Text Box 13"/>
              <p:cNvSpPr txBox="1">
                <a:spLocks noChangeArrowheads="1"/>
              </p:cNvSpPr>
              <p:nvPr/>
            </p:nvSpPr>
            <p:spPr bwMode="auto">
              <a:xfrm>
                <a:off x="2784" y="1776"/>
                <a:ext cx="4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 i="1">
                    <a:latin typeface="Helvetica" charset="0"/>
                  </a:rPr>
                  <a:t>TMax</a:t>
                </a:r>
              </a:p>
            </p:txBody>
          </p:sp>
          <p:sp>
            <p:nvSpPr>
              <p:cNvPr id="40979" name="Line 14"/>
              <p:cNvSpPr>
                <a:spLocks noChangeShapeType="1"/>
              </p:cNvSpPr>
              <p:nvPr/>
            </p:nvSpPr>
            <p:spPr bwMode="auto">
              <a:xfrm>
                <a:off x="3408" y="1872"/>
                <a:ext cx="105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80" name="Oval 15"/>
              <p:cNvSpPr>
                <a:spLocks noChangeArrowheads="1"/>
              </p:cNvSpPr>
              <p:nvPr/>
            </p:nvSpPr>
            <p:spPr bwMode="auto">
              <a:xfrm>
                <a:off x="3312" y="374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sp>
            <p:nvSpPr>
              <p:cNvPr id="40981" name="Text Box 16"/>
              <p:cNvSpPr txBox="1">
                <a:spLocks noChangeArrowheads="1"/>
              </p:cNvSpPr>
              <p:nvPr/>
            </p:nvSpPr>
            <p:spPr bwMode="auto">
              <a:xfrm>
                <a:off x="2776" y="3696"/>
                <a:ext cx="4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 i="1">
                    <a:latin typeface="Helvetica" charset="0"/>
                  </a:rPr>
                  <a:t>TMin</a:t>
                </a:r>
              </a:p>
            </p:txBody>
          </p:sp>
          <p:sp>
            <p:nvSpPr>
              <p:cNvPr id="40982" name="Oval 17"/>
              <p:cNvSpPr>
                <a:spLocks noChangeArrowheads="1"/>
              </p:cNvSpPr>
              <p:nvPr/>
            </p:nvSpPr>
            <p:spPr bwMode="auto">
              <a:xfrm>
                <a:off x="3312" y="29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sp>
            <p:nvSpPr>
              <p:cNvPr id="40983" name="Text Box 18"/>
              <p:cNvSpPr txBox="1">
                <a:spLocks noChangeArrowheads="1"/>
              </p:cNvSpPr>
              <p:nvPr/>
            </p:nvSpPr>
            <p:spPr bwMode="auto">
              <a:xfrm>
                <a:off x="2736" y="2928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zh-CN" altLang="en-US" sz="1800" b="0">
                    <a:latin typeface="Helvetica" charset="0"/>
                  </a:rPr>
                  <a:t>–1</a:t>
                </a:r>
              </a:p>
            </p:txBody>
          </p:sp>
          <p:sp>
            <p:nvSpPr>
              <p:cNvPr id="40984" name="Oval 19"/>
              <p:cNvSpPr>
                <a:spLocks noChangeArrowheads="1"/>
              </p:cNvSpPr>
              <p:nvPr/>
            </p:nvSpPr>
            <p:spPr bwMode="auto">
              <a:xfrm>
                <a:off x="3312" y="316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sp>
            <p:nvSpPr>
              <p:cNvPr id="40985" name="Text Box 20"/>
              <p:cNvSpPr txBox="1">
                <a:spLocks noChangeArrowheads="1"/>
              </p:cNvSpPr>
              <p:nvPr/>
            </p:nvSpPr>
            <p:spPr bwMode="auto">
              <a:xfrm>
                <a:off x="2736" y="3120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zh-CN" altLang="en-US" sz="1800" b="0">
                    <a:latin typeface="Helvetica" charset="0"/>
                  </a:rPr>
                  <a:t>–2</a:t>
                </a:r>
              </a:p>
            </p:txBody>
          </p:sp>
          <p:sp>
            <p:nvSpPr>
              <p:cNvPr id="40986" name="Oval 21"/>
              <p:cNvSpPr>
                <a:spLocks noChangeArrowheads="1"/>
              </p:cNvSpPr>
              <p:nvPr/>
            </p:nvSpPr>
            <p:spPr bwMode="auto">
              <a:xfrm>
                <a:off x="4464" y="278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sp>
            <p:nvSpPr>
              <p:cNvPr id="40987" name="Oval 22"/>
              <p:cNvSpPr>
                <a:spLocks noChangeArrowheads="1"/>
              </p:cNvSpPr>
              <p:nvPr/>
            </p:nvSpPr>
            <p:spPr bwMode="auto">
              <a:xfrm>
                <a:off x="4464" y="18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sp>
            <p:nvSpPr>
              <p:cNvPr id="40988" name="Oval 23"/>
              <p:cNvSpPr>
                <a:spLocks noChangeArrowheads="1"/>
              </p:cNvSpPr>
              <p:nvPr/>
            </p:nvSpPr>
            <p:spPr bwMode="auto">
              <a:xfrm>
                <a:off x="4464" y="163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sp>
            <p:nvSpPr>
              <p:cNvPr id="40989" name="Oval 24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sp>
            <p:nvSpPr>
              <p:cNvPr id="40990" name="Oval 25"/>
              <p:cNvSpPr>
                <a:spLocks noChangeArrowheads="1"/>
              </p:cNvSpPr>
              <p:nvPr/>
            </p:nvSpPr>
            <p:spPr bwMode="auto">
              <a:xfrm>
                <a:off x="4464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sp>
            <p:nvSpPr>
              <p:cNvPr id="40991" name="Freeform 26"/>
              <p:cNvSpPr>
                <a:spLocks/>
              </p:cNvSpPr>
              <p:nvPr/>
            </p:nvSpPr>
            <p:spPr bwMode="auto">
              <a:xfrm>
                <a:off x="3408" y="912"/>
                <a:ext cx="1056" cy="2112"/>
              </a:xfrm>
              <a:custGeom>
                <a:avLst/>
                <a:gdLst>
                  <a:gd name="T0" fmla="*/ 0 w 1056"/>
                  <a:gd name="T1" fmla="*/ 2112 h 2112"/>
                  <a:gd name="T2" fmla="*/ 144 w 1056"/>
                  <a:gd name="T3" fmla="*/ 2112 h 2112"/>
                  <a:gd name="T4" fmla="*/ 912 w 1056"/>
                  <a:gd name="T5" fmla="*/ 0 h 2112"/>
                  <a:gd name="T6" fmla="*/ 1056 w 1056"/>
                  <a:gd name="T7" fmla="*/ 0 h 2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56"/>
                  <a:gd name="T13" fmla="*/ 0 h 2112"/>
                  <a:gd name="T14" fmla="*/ 1056 w 1056"/>
                  <a:gd name="T15" fmla="*/ 2112 h 2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56" h="2112">
                    <a:moveTo>
                      <a:pt x="0" y="2112"/>
                    </a:moveTo>
                    <a:lnTo>
                      <a:pt x="144" y="2112"/>
                    </a:lnTo>
                    <a:lnTo>
                      <a:pt x="912" y="0"/>
                    </a:lnTo>
                    <a:lnTo>
                      <a:pt x="1056" y="0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92" name="Freeform 27"/>
              <p:cNvSpPr>
                <a:spLocks/>
              </p:cNvSpPr>
              <p:nvPr/>
            </p:nvSpPr>
            <p:spPr bwMode="auto">
              <a:xfrm>
                <a:off x="3408" y="1104"/>
                <a:ext cx="1056" cy="2112"/>
              </a:xfrm>
              <a:custGeom>
                <a:avLst/>
                <a:gdLst>
                  <a:gd name="T0" fmla="*/ 0 w 1056"/>
                  <a:gd name="T1" fmla="*/ 2112 h 2112"/>
                  <a:gd name="T2" fmla="*/ 144 w 1056"/>
                  <a:gd name="T3" fmla="*/ 2112 h 2112"/>
                  <a:gd name="T4" fmla="*/ 912 w 1056"/>
                  <a:gd name="T5" fmla="*/ 0 h 2112"/>
                  <a:gd name="T6" fmla="*/ 1056 w 1056"/>
                  <a:gd name="T7" fmla="*/ 0 h 2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56"/>
                  <a:gd name="T13" fmla="*/ 0 h 2112"/>
                  <a:gd name="T14" fmla="*/ 1056 w 1056"/>
                  <a:gd name="T15" fmla="*/ 2112 h 2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56" h="2112">
                    <a:moveTo>
                      <a:pt x="0" y="2112"/>
                    </a:moveTo>
                    <a:lnTo>
                      <a:pt x="144" y="2112"/>
                    </a:lnTo>
                    <a:lnTo>
                      <a:pt x="912" y="0"/>
                    </a:lnTo>
                    <a:lnTo>
                      <a:pt x="1056" y="0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93" name="Freeform 28"/>
              <p:cNvSpPr>
                <a:spLocks/>
              </p:cNvSpPr>
              <p:nvPr/>
            </p:nvSpPr>
            <p:spPr bwMode="auto">
              <a:xfrm>
                <a:off x="3408" y="1680"/>
                <a:ext cx="1056" cy="2112"/>
              </a:xfrm>
              <a:custGeom>
                <a:avLst/>
                <a:gdLst>
                  <a:gd name="T0" fmla="*/ 0 w 1056"/>
                  <a:gd name="T1" fmla="*/ 2112 h 2112"/>
                  <a:gd name="T2" fmla="*/ 144 w 1056"/>
                  <a:gd name="T3" fmla="*/ 2112 h 2112"/>
                  <a:gd name="T4" fmla="*/ 912 w 1056"/>
                  <a:gd name="T5" fmla="*/ 0 h 2112"/>
                  <a:gd name="T6" fmla="*/ 1056 w 1056"/>
                  <a:gd name="T7" fmla="*/ 0 h 2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56"/>
                  <a:gd name="T13" fmla="*/ 0 h 2112"/>
                  <a:gd name="T14" fmla="*/ 1056 w 1056"/>
                  <a:gd name="T15" fmla="*/ 2112 h 2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56" h="2112">
                    <a:moveTo>
                      <a:pt x="0" y="2112"/>
                    </a:moveTo>
                    <a:lnTo>
                      <a:pt x="144" y="2112"/>
                    </a:lnTo>
                    <a:lnTo>
                      <a:pt x="912" y="0"/>
                    </a:lnTo>
                    <a:lnTo>
                      <a:pt x="1056" y="0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94" name="Text Box 29"/>
              <p:cNvSpPr txBox="1">
                <a:spLocks noChangeArrowheads="1"/>
              </p:cNvSpPr>
              <p:nvPr/>
            </p:nvSpPr>
            <p:spPr bwMode="auto">
              <a:xfrm>
                <a:off x="4656" y="2736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 b="0">
                    <a:latin typeface="Helvetica" charset="0"/>
                  </a:rPr>
                  <a:t>0</a:t>
                </a:r>
              </a:p>
            </p:txBody>
          </p:sp>
          <p:sp>
            <p:nvSpPr>
              <p:cNvPr id="40995" name="Text Box 30"/>
              <p:cNvSpPr txBox="1">
                <a:spLocks noChangeArrowheads="1"/>
              </p:cNvSpPr>
              <p:nvPr/>
            </p:nvSpPr>
            <p:spPr bwMode="auto">
              <a:xfrm>
                <a:off x="4608" y="768"/>
                <a:ext cx="5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 i="1">
                    <a:latin typeface="Helvetica" charset="0"/>
                  </a:rPr>
                  <a:t>UMax</a:t>
                </a:r>
              </a:p>
            </p:txBody>
          </p:sp>
          <p:sp>
            <p:nvSpPr>
              <p:cNvPr id="40996" name="Text Box 31"/>
              <p:cNvSpPr txBox="1">
                <a:spLocks noChangeArrowheads="1"/>
              </p:cNvSpPr>
              <p:nvPr/>
            </p:nvSpPr>
            <p:spPr bwMode="auto">
              <a:xfrm>
                <a:off x="4608" y="960"/>
                <a:ext cx="9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 i="1">
                    <a:latin typeface="Helvetica" charset="0"/>
                  </a:rPr>
                  <a:t>UMax</a:t>
                </a:r>
                <a:r>
                  <a:rPr lang="en-US" altLang="zh-CN" sz="1800" b="0">
                    <a:latin typeface="Helvetica" charset="0"/>
                  </a:rPr>
                  <a:t> – 1</a:t>
                </a:r>
                <a:endParaRPr lang="en-US" altLang="zh-CN" sz="1800" b="0" i="1">
                  <a:latin typeface="Helvetica" charset="0"/>
                </a:endParaRPr>
              </a:p>
            </p:txBody>
          </p:sp>
          <p:sp>
            <p:nvSpPr>
              <p:cNvPr id="40997" name="Text Box 32"/>
              <p:cNvSpPr txBox="1">
                <a:spLocks noChangeArrowheads="1"/>
              </p:cNvSpPr>
              <p:nvPr/>
            </p:nvSpPr>
            <p:spPr bwMode="auto">
              <a:xfrm>
                <a:off x="4656" y="1776"/>
                <a:ext cx="4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 i="1">
                    <a:latin typeface="Helvetica" charset="0"/>
                  </a:rPr>
                  <a:t>TMax</a:t>
                </a:r>
                <a:endParaRPr lang="en-US" altLang="zh-CN" sz="1800" b="0" i="1" dirty="0">
                  <a:latin typeface="Helvetica" charset="0"/>
                </a:endParaRPr>
              </a:p>
            </p:txBody>
          </p:sp>
          <p:sp>
            <p:nvSpPr>
              <p:cNvPr id="40998" name="Text Box 33"/>
              <p:cNvSpPr txBox="1">
                <a:spLocks noChangeArrowheads="1"/>
              </p:cNvSpPr>
              <p:nvPr/>
            </p:nvSpPr>
            <p:spPr bwMode="auto">
              <a:xfrm>
                <a:off x="4656" y="1584"/>
                <a:ext cx="7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 i="1">
                    <a:latin typeface="Helvetica" charset="0"/>
                  </a:rPr>
                  <a:t>TMax  </a:t>
                </a:r>
                <a:r>
                  <a:rPr lang="en-US" altLang="zh-CN" sz="1800" b="0">
                    <a:latin typeface="Helvetica" charset="0"/>
                  </a:rPr>
                  <a:t>+ 1</a:t>
                </a:r>
                <a:endParaRPr lang="en-US" altLang="zh-CN" sz="1800" b="0" i="1">
                  <a:latin typeface="Helvetica" charset="0"/>
                </a:endParaRPr>
              </a:p>
            </p:txBody>
          </p:sp>
        </p:grpSp>
        <p:sp>
          <p:nvSpPr>
            <p:cNvPr id="40970" name="Rectangle 34"/>
            <p:cNvSpPr>
              <a:spLocks noChangeArrowheads="1"/>
            </p:cNvSpPr>
            <p:nvPr/>
          </p:nvSpPr>
          <p:spPr bwMode="auto">
            <a:xfrm>
              <a:off x="528" y="2832"/>
              <a:ext cx="8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zh-CN" altLang="en-US" sz="2000" b="0">
                  <a:latin typeface="Helvetica" charset="0"/>
                </a:rPr>
                <a:t>2’</a:t>
              </a:r>
              <a:r>
                <a:rPr lang="en-US" altLang="zh-CN" sz="2000" b="0">
                  <a:latin typeface="Helvetica" charset="0"/>
                </a:rPr>
                <a:t>s Comp.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zh-CN" sz="2000" b="0">
                  <a:latin typeface="Helvetica" charset="0"/>
                </a:rPr>
                <a:t>Range</a:t>
              </a:r>
            </a:p>
          </p:txBody>
        </p:sp>
        <p:sp>
          <p:nvSpPr>
            <p:cNvPr id="40971" name="Freeform 35"/>
            <p:cNvSpPr>
              <a:spLocks/>
            </p:cNvSpPr>
            <p:nvPr/>
          </p:nvSpPr>
          <p:spPr bwMode="auto">
            <a:xfrm>
              <a:off x="1536" y="2064"/>
              <a:ext cx="96" cy="2112"/>
            </a:xfrm>
            <a:custGeom>
              <a:avLst/>
              <a:gdLst>
                <a:gd name="T0" fmla="*/ 1 w 144"/>
                <a:gd name="T1" fmla="*/ 1613 h 2160"/>
                <a:gd name="T2" fmla="*/ 0 w 144"/>
                <a:gd name="T3" fmla="*/ 1613 h 2160"/>
                <a:gd name="T4" fmla="*/ 0 w 144"/>
                <a:gd name="T5" fmla="*/ 0 h 2160"/>
                <a:gd name="T6" fmla="*/ 1 w 144"/>
                <a:gd name="T7" fmla="*/ 0 h 2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2160"/>
                <a:gd name="T14" fmla="*/ 144 w 144"/>
                <a:gd name="T15" fmla="*/ 2160 h 2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2160">
                  <a:moveTo>
                    <a:pt x="96" y="2160"/>
                  </a:moveTo>
                  <a:lnTo>
                    <a:pt x="0" y="2160"/>
                  </a:lnTo>
                  <a:lnTo>
                    <a:pt x="0" y="0"/>
                  </a:lnTo>
                  <a:lnTo>
                    <a:pt x="144" y="0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72" name="Freeform 36"/>
            <p:cNvSpPr>
              <a:spLocks/>
            </p:cNvSpPr>
            <p:nvPr/>
          </p:nvSpPr>
          <p:spPr bwMode="auto">
            <a:xfrm flipH="1">
              <a:off x="4719" y="1128"/>
              <a:ext cx="96" cy="2112"/>
            </a:xfrm>
            <a:custGeom>
              <a:avLst/>
              <a:gdLst>
                <a:gd name="T0" fmla="*/ 1 w 144"/>
                <a:gd name="T1" fmla="*/ 1613 h 2160"/>
                <a:gd name="T2" fmla="*/ 0 w 144"/>
                <a:gd name="T3" fmla="*/ 1613 h 2160"/>
                <a:gd name="T4" fmla="*/ 0 w 144"/>
                <a:gd name="T5" fmla="*/ 0 h 2160"/>
                <a:gd name="T6" fmla="*/ 1 w 144"/>
                <a:gd name="T7" fmla="*/ 0 h 2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2160"/>
                <a:gd name="T14" fmla="*/ 144 w 144"/>
                <a:gd name="T15" fmla="*/ 2160 h 2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2160">
                  <a:moveTo>
                    <a:pt x="96" y="2160"/>
                  </a:moveTo>
                  <a:lnTo>
                    <a:pt x="0" y="2160"/>
                  </a:lnTo>
                  <a:lnTo>
                    <a:pt x="0" y="0"/>
                  </a:lnTo>
                  <a:lnTo>
                    <a:pt x="144" y="0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73" name="Rectangle 37"/>
            <p:cNvSpPr>
              <a:spLocks noChangeArrowheads="1"/>
            </p:cNvSpPr>
            <p:nvPr/>
          </p:nvSpPr>
          <p:spPr bwMode="auto">
            <a:xfrm>
              <a:off x="4810" y="1920"/>
              <a:ext cx="79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2000" b="0" dirty="0">
                  <a:latin typeface="Helvetica" charset="0"/>
                </a:rPr>
                <a:t>Unsigned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2000" b="0" dirty="0">
                  <a:latin typeface="Helvetica" charset="0"/>
                </a:rPr>
                <a:t>Range</a:t>
              </a:r>
            </a:p>
          </p:txBody>
        </p:sp>
      </p:grpSp>
      <p:sp>
        <p:nvSpPr>
          <p:cNvPr id="39" name="Text Box 32"/>
          <p:cNvSpPr txBox="1">
            <a:spLocks noChangeArrowheads="1"/>
          </p:cNvSpPr>
          <p:nvPr/>
        </p:nvSpPr>
        <p:spPr bwMode="auto">
          <a:xfrm>
            <a:off x="6756622" y="3124200"/>
            <a:ext cx="7649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i="1" dirty="0">
                <a:latin typeface="Helvetica" charset="0"/>
              </a:rPr>
              <a:t>2</a:t>
            </a:r>
            <a:r>
              <a:rPr lang="en-US" altLang="zh-CN" sz="1800" b="0" i="1" baseline="30000" dirty="0">
                <a:latin typeface="Helvetica" charset="0"/>
              </a:rPr>
              <a:t>w-1</a:t>
            </a:r>
            <a:r>
              <a:rPr lang="en-US" altLang="zh-CN" sz="1800" b="0" i="1" dirty="0">
                <a:latin typeface="Helvetica" charset="0"/>
              </a:rPr>
              <a:t>-1</a:t>
            </a:r>
          </a:p>
        </p:txBody>
      </p:sp>
      <p:sp>
        <p:nvSpPr>
          <p:cNvPr id="40" name="Text Box 32"/>
          <p:cNvSpPr txBox="1">
            <a:spLocks noChangeArrowheads="1"/>
          </p:cNvSpPr>
          <p:nvPr/>
        </p:nvSpPr>
        <p:spPr bwMode="auto">
          <a:xfrm>
            <a:off x="6933367" y="1521381"/>
            <a:ext cx="62869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i="1" dirty="0">
                <a:latin typeface="Helvetica" charset="0"/>
              </a:rPr>
              <a:t>2</a:t>
            </a:r>
            <a:r>
              <a:rPr lang="en-US" altLang="zh-CN" sz="1800" b="0" i="1" baseline="30000" dirty="0">
                <a:latin typeface="Helvetica" charset="0"/>
              </a:rPr>
              <a:t>w</a:t>
            </a:r>
            <a:r>
              <a:rPr lang="en-US" altLang="zh-CN" sz="1800" b="0" i="1" dirty="0">
                <a:latin typeface="Helvetica" charset="0"/>
              </a:rPr>
              <a:t>-1</a:t>
            </a:r>
          </a:p>
        </p:txBody>
      </p:sp>
      <p:sp>
        <p:nvSpPr>
          <p:cNvPr id="41" name="Text Box 32"/>
          <p:cNvSpPr txBox="1">
            <a:spLocks noChangeArrowheads="1"/>
          </p:cNvSpPr>
          <p:nvPr/>
        </p:nvSpPr>
        <p:spPr bwMode="auto">
          <a:xfrm>
            <a:off x="1697880" y="6172200"/>
            <a:ext cx="63671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i="1" dirty="0">
                <a:latin typeface="Helvetica" charset="0"/>
              </a:rPr>
              <a:t>-2</a:t>
            </a:r>
            <a:r>
              <a:rPr lang="en-US" altLang="zh-CN" sz="1800" b="0" i="1" baseline="30000" dirty="0">
                <a:latin typeface="Helvetica" charset="0"/>
              </a:rPr>
              <a:t>w-1</a:t>
            </a:r>
            <a:endParaRPr lang="en-US" altLang="zh-CN" sz="1800" b="0" i="1" dirty="0">
              <a:latin typeface="Helvetica" charset="0"/>
            </a:endParaRPr>
          </a:p>
        </p:txBody>
      </p:sp>
      <p:sp>
        <p:nvSpPr>
          <p:cNvPr id="42" name="Text Box 32"/>
          <p:cNvSpPr txBox="1">
            <a:spLocks noChangeArrowheads="1"/>
          </p:cNvSpPr>
          <p:nvPr/>
        </p:nvSpPr>
        <p:spPr bwMode="auto">
          <a:xfrm>
            <a:off x="1666074" y="3130034"/>
            <a:ext cx="76495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i="1" dirty="0">
                <a:latin typeface="Helvetica" charset="0"/>
              </a:rPr>
              <a:t>2</a:t>
            </a:r>
            <a:r>
              <a:rPr lang="en-US" altLang="zh-CN" sz="1800" b="0" i="1" baseline="30000" dirty="0">
                <a:latin typeface="Helvetica" charset="0"/>
              </a:rPr>
              <a:t>w-1</a:t>
            </a:r>
            <a:r>
              <a:rPr lang="en-US" altLang="zh-CN" sz="1800" b="0" i="1" dirty="0">
                <a:latin typeface="Helvetica" charset="0"/>
              </a:rPr>
              <a:t>-1</a:t>
            </a:r>
          </a:p>
        </p:txBody>
      </p:sp>
      <p:sp>
        <p:nvSpPr>
          <p:cNvPr id="43" name="Text Box 32"/>
          <p:cNvSpPr txBox="1">
            <a:spLocks noChangeArrowheads="1"/>
          </p:cNvSpPr>
          <p:nvPr/>
        </p:nvSpPr>
        <p:spPr bwMode="auto">
          <a:xfrm>
            <a:off x="6852864" y="2819400"/>
            <a:ext cx="559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 b="0" i="1" dirty="0">
                <a:latin typeface="Helvetica" charset="0"/>
              </a:rPr>
              <a:t>2</a:t>
            </a:r>
            <a:r>
              <a:rPr lang="en-US" altLang="zh-CN" sz="1800" b="0" i="1" baseline="30000" dirty="0">
                <a:latin typeface="Helvetica" charset="0"/>
              </a:rPr>
              <a:t>w-1</a:t>
            </a:r>
            <a:endParaRPr lang="en-US" altLang="zh-CN" sz="1800" b="0" i="1" dirty="0">
              <a:latin typeface="Helvetic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17913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课堂练习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求</a:t>
            </a:r>
            <a:r>
              <a:rPr lang="en-US" altLang="zh-CN" dirty="0"/>
              <a:t>+0.1101</a:t>
            </a:r>
            <a:r>
              <a:rPr lang="zh-CN" altLang="en-US" dirty="0"/>
              <a:t>、</a:t>
            </a:r>
            <a:r>
              <a:rPr lang="en-US" altLang="zh-CN" dirty="0"/>
              <a:t>-0.1101</a:t>
            </a:r>
            <a:r>
              <a:rPr lang="zh-CN" altLang="en-US" dirty="0"/>
              <a:t>的补码</a:t>
            </a:r>
            <a:endParaRPr lang="en-US" altLang="zh-CN" dirty="0"/>
          </a:p>
          <a:p>
            <a:r>
              <a:rPr lang="zh-CN" altLang="en-US" dirty="0"/>
              <a:t>写出下列数字的补码（</a:t>
            </a:r>
            <a:r>
              <a:rPr lang="en-US" altLang="zh-CN" dirty="0"/>
              <a:t>short</a:t>
            </a:r>
            <a:r>
              <a:rPr lang="zh-CN" altLang="en-US" dirty="0"/>
              <a:t>类型）</a:t>
            </a:r>
            <a:r>
              <a:rPr lang="en-US" altLang="zh-CN" dirty="0"/>
              <a:t>【16</a:t>
            </a:r>
            <a:r>
              <a:rPr lang="zh-CN" altLang="en-US" dirty="0"/>
              <a:t>进制</a:t>
            </a:r>
            <a:r>
              <a:rPr lang="en-US" altLang="zh-CN" dirty="0"/>
              <a:t>】</a:t>
            </a:r>
          </a:p>
          <a:p>
            <a:pPr lvl="1"/>
            <a:r>
              <a:rPr lang="en-US" altLang="zh-CN" dirty="0"/>
              <a:t>-178</a:t>
            </a:r>
          </a:p>
          <a:p>
            <a:r>
              <a:rPr kumimoji="1" lang="en-US" altLang="zh-CN" dirty="0"/>
              <a:t>char x =10110111b</a:t>
            </a:r>
          </a:p>
          <a:p>
            <a:pPr lvl="1"/>
            <a:r>
              <a:rPr kumimoji="1" lang="zh-CN" altLang="en-US" dirty="0"/>
              <a:t>如果是补码，则真值是多少？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707FC-2626-BC43-8A07-2FC945D8A2CA}" type="slidenum">
              <a:rPr lang="zh-CN" altLang="en-US" smtClean="0"/>
              <a:pPr>
                <a:defRPr/>
              </a:pPr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4389934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dirty="0"/>
              <a:t>课堂测试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写出下列数字的补码（</a:t>
            </a:r>
            <a:r>
              <a:rPr lang="en-US" altLang="zh-CN" dirty="0"/>
              <a:t>short</a:t>
            </a:r>
            <a:r>
              <a:rPr lang="zh-CN" altLang="en-US" dirty="0"/>
              <a:t>类型）</a:t>
            </a:r>
            <a:r>
              <a:rPr lang="en-US" altLang="zh-CN" dirty="0"/>
              <a:t>【16</a:t>
            </a:r>
            <a:r>
              <a:rPr lang="zh-CN" altLang="en-US" dirty="0"/>
              <a:t>进制</a:t>
            </a:r>
            <a:r>
              <a:rPr lang="en-US" altLang="zh-CN" dirty="0"/>
              <a:t>】</a:t>
            </a:r>
          </a:p>
          <a:p>
            <a:pPr lvl="1"/>
            <a:r>
              <a:rPr lang="en-US" altLang="zh-CN" dirty="0"/>
              <a:t>-39</a:t>
            </a:r>
          </a:p>
          <a:p>
            <a:pPr lvl="1"/>
            <a:r>
              <a:rPr lang="en-US" altLang="zh-CN"/>
              <a:t>-26</a:t>
            </a:r>
            <a:endParaRPr lang="en-US" altLang="zh-CN" dirty="0"/>
          </a:p>
          <a:p>
            <a:r>
              <a:rPr lang="zh-CN" altLang="en-US" dirty="0"/>
              <a:t>下面给出了一组</a:t>
            </a:r>
            <a:r>
              <a:rPr lang="en-US" altLang="zh-CN" dirty="0"/>
              <a:t>short</a:t>
            </a:r>
            <a:r>
              <a:rPr lang="zh-CN" altLang="en-US" dirty="0"/>
              <a:t>类型的变量在计算机内的编码（补码），请写出他们的真值</a:t>
            </a:r>
            <a:r>
              <a:rPr lang="en-US" altLang="zh-CN" dirty="0"/>
              <a:t>(16</a:t>
            </a:r>
            <a:r>
              <a:rPr lang="zh-CN" altLang="en-US" dirty="0"/>
              <a:t>进制形式</a:t>
            </a:r>
            <a:r>
              <a:rPr lang="en-US" altLang="zh-CN" dirty="0"/>
              <a:t>)</a:t>
            </a:r>
            <a:r>
              <a:rPr lang="zh-CN" altLang="en-US" dirty="0"/>
              <a:t>。</a:t>
            </a:r>
            <a:endParaRPr lang="en-US" altLang="zh-CN" dirty="0"/>
          </a:p>
          <a:p>
            <a:pPr lvl="1"/>
            <a:r>
              <a:rPr lang="en-US" altLang="zh-CN" dirty="0"/>
              <a:t>FF3C</a:t>
            </a:r>
          </a:p>
          <a:p>
            <a:pPr lvl="1"/>
            <a:r>
              <a:rPr lang="en-US" altLang="zh-CN" dirty="0"/>
              <a:t>FF86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707FC-2626-BC43-8A07-2FC945D8A2CA}" type="slidenum">
              <a:rPr lang="zh-CN" altLang="en-US" smtClean="0"/>
              <a:pPr>
                <a:defRPr/>
              </a:pPr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702370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b="1" dirty="0"/>
              <a:t>Conversion, casting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61406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21C4914-60DB-8648-A243-27DD69DE27BC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Integral data type in C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01000" cy="4419600"/>
          </a:xfrm>
        </p:spPr>
        <p:txBody>
          <a:bodyPr/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ea typeface="宋体" charset="-122"/>
              </a:rPr>
              <a:t>Signed type (for integer numbers)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ea typeface="宋体" charset="-122"/>
              </a:rPr>
              <a:t>char, short [</a:t>
            </a:r>
            <a:r>
              <a:rPr lang="en-US" altLang="zh-CN" dirty="0" err="1">
                <a:ea typeface="宋体" charset="-122"/>
              </a:rPr>
              <a:t>int</a:t>
            </a:r>
            <a:r>
              <a:rPr lang="en-US" altLang="zh-CN" dirty="0">
                <a:ea typeface="宋体" charset="-122"/>
              </a:rPr>
              <a:t>], </a:t>
            </a:r>
            <a:r>
              <a:rPr lang="en-US" altLang="zh-CN" dirty="0" err="1">
                <a:ea typeface="宋体" charset="-122"/>
              </a:rPr>
              <a:t>int</a:t>
            </a:r>
            <a:r>
              <a:rPr lang="en-US" altLang="zh-CN" dirty="0">
                <a:ea typeface="宋体" charset="-122"/>
              </a:rPr>
              <a:t>, long [</a:t>
            </a:r>
            <a:r>
              <a:rPr lang="en-US" altLang="zh-CN" dirty="0" err="1">
                <a:ea typeface="宋体" charset="-122"/>
              </a:rPr>
              <a:t>int</a:t>
            </a:r>
            <a:r>
              <a:rPr lang="en-US" altLang="zh-CN" dirty="0">
                <a:ea typeface="宋体" charset="-122"/>
              </a:rPr>
              <a:t>] 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ea typeface="宋体" charset="-122"/>
              </a:rPr>
              <a:t>Unsigned type (for nonnegative numbers)</a:t>
            </a: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ea typeface="宋体" charset="-122"/>
              </a:rPr>
              <a:t>unsigned char, unsigned short [</a:t>
            </a:r>
            <a:r>
              <a:rPr lang="en-US" altLang="zh-CN" dirty="0" err="1">
                <a:ea typeface="宋体" charset="-122"/>
              </a:rPr>
              <a:t>int</a:t>
            </a:r>
            <a:r>
              <a:rPr lang="en-US" altLang="zh-CN" dirty="0">
                <a:ea typeface="宋体" charset="-122"/>
              </a:rPr>
              <a:t>],          unsigned [</a:t>
            </a:r>
            <a:r>
              <a:rPr lang="en-US" altLang="zh-CN" dirty="0" err="1">
                <a:ea typeface="宋体" charset="-122"/>
              </a:rPr>
              <a:t>int</a:t>
            </a:r>
            <a:r>
              <a:rPr lang="en-US" altLang="zh-CN" dirty="0">
                <a:ea typeface="宋体" charset="-122"/>
              </a:rPr>
              <a:t>], unsigned long [</a:t>
            </a:r>
            <a:r>
              <a:rPr lang="en-US" altLang="zh-CN" dirty="0" err="1">
                <a:ea typeface="宋体" charset="-122"/>
              </a:rPr>
              <a:t>int</a:t>
            </a:r>
            <a:r>
              <a:rPr lang="en-US" altLang="zh-CN" dirty="0">
                <a:ea typeface="宋体" charset="-122"/>
              </a:rPr>
              <a:t>]</a:t>
            </a:r>
          </a:p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ea typeface="宋体" charset="-122"/>
              </a:rPr>
              <a:t>Java </a:t>
            </a:r>
            <a:r>
              <a:rPr lang="zh-CN" altLang="en-US" dirty="0">
                <a:ea typeface="宋体" charset="-122"/>
              </a:rPr>
              <a:t>没有无符号类型</a:t>
            </a:r>
            <a:endParaRPr lang="en-US" altLang="zh-CN" dirty="0">
              <a:ea typeface="宋体" charset="-122"/>
            </a:endParaRPr>
          </a:p>
          <a:p>
            <a:pPr lvl="1">
              <a:lnSpc>
                <a:spcPct val="150000"/>
              </a:lnSpc>
              <a:spcBef>
                <a:spcPct val="0"/>
              </a:spcBef>
            </a:pPr>
            <a:r>
              <a:rPr lang="en-US" altLang="zh-CN" dirty="0">
                <a:ea typeface="宋体" charset="-122"/>
              </a:rPr>
              <a:t>Byte: signed char </a:t>
            </a:r>
          </a:p>
        </p:txBody>
      </p:sp>
    </p:spTree>
    <p:extLst>
      <p:ext uri="{BB962C8B-B14F-4D97-AF65-F5344CB8AC3E}">
        <p14:creationId xmlns:p14="http://schemas.microsoft.com/office/powerpoint/2010/main" val="9311331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灯片编号占位符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3228A6-FA38-1A48-AB8A-C26B652B36AC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ea typeface="宋体" charset="-122"/>
              </a:rPr>
              <a:t>Integral Data Types</a:t>
            </a: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153400" cy="990600"/>
          </a:xfrm>
        </p:spPr>
        <p:txBody>
          <a:bodyPr/>
          <a:lstStyle/>
          <a:p>
            <a:r>
              <a:rPr lang="en-US" altLang="zh-CN" sz="2400" dirty="0">
                <a:ea typeface="宋体" charset="-122"/>
              </a:rPr>
              <a:t>C supports a variety of integral data types</a:t>
            </a:r>
          </a:p>
          <a:p>
            <a:pPr lvl="1"/>
            <a:r>
              <a:rPr lang="en-US" altLang="zh-CN" sz="2000" dirty="0">
                <a:ea typeface="宋体" charset="-122"/>
              </a:rPr>
              <a:t>Represent a finite range of integers</a:t>
            </a:r>
          </a:p>
        </p:txBody>
      </p:sp>
      <p:graphicFrame>
        <p:nvGraphicFramePr>
          <p:cNvPr id="726020" name="Group 4"/>
          <p:cNvGraphicFramePr>
            <a:graphicFrameLocks noGrp="1"/>
          </p:cNvGraphicFramePr>
          <p:nvPr>
            <p:ph sz="half" idx="2"/>
          </p:nvPr>
        </p:nvGraphicFramePr>
        <p:xfrm>
          <a:off x="457200" y="2438400"/>
          <a:ext cx="8067675" cy="3902074"/>
        </p:xfrm>
        <a:graphic>
          <a:graphicData uri="http://schemas.openxmlformats.org/drawingml/2006/table">
            <a:tbl>
              <a:tblPr/>
              <a:tblGrid>
                <a:gridCol w="205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9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60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82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57274">
                <a:tc row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C declaration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guaranteed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Typical 32-bit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30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minimum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maximum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minimum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maximum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1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char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unsigned char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-127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127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255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-128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127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255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21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short [int]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unsigned short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-32,767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32,767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65,535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-32,768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32,767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65,535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621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int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unsigned [int]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-32,767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32,767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65,535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-2,147,483,648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2,147,483,647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4,294,967,295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2124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long [int]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unsigned long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-2,147,483,647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0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2,147,483,647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0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-2,147,483,648</a:t>
                      </a:r>
                    </a:p>
                    <a:p>
                      <a:pPr marL="0" marR="0" lvl="0" indent="0" algn="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0</a:t>
                      </a:r>
                      <a:endParaRPr kumimoji="0" lang="zh-CN" altLang="en-US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4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  <a:ea typeface="宋体" pitchFamily="2" charset="-122"/>
                        </a:rPr>
                        <a:t>2,147,483,647 4,294,967,295</a:t>
                      </a:r>
                      <a:endParaRPr kumimoji="0" lang="zh-CN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pitchFamily="66" charset="0"/>
                        <a:ea typeface="宋体" pitchFamily="2" charset="-122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816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A622238-A7A5-9F4A-A54D-81F512485FF6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Casting among Signed and Unsigned in C</a:t>
            </a:r>
          </a:p>
        </p:txBody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419600"/>
          </a:xfrm>
        </p:spPr>
        <p:txBody>
          <a:bodyPr/>
          <a:lstStyle/>
          <a:p>
            <a:pPr eaLnBrk="1" hangingPunct="1"/>
            <a:r>
              <a:rPr kumimoji="1" lang="en-US" altLang="zh-CN" dirty="0">
                <a:ea typeface="宋体" charset="-122"/>
              </a:rPr>
              <a:t>C</a:t>
            </a:r>
            <a:r>
              <a:rPr kumimoji="1" lang="zh-CN" altLang="en-US" dirty="0">
                <a:ea typeface="宋体" charset="-122"/>
              </a:rPr>
              <a:t>允许一种类型按照另一种类型的方式来理解</a:t>
            </a:r>
            <a:endParaRPr kumimoji="1" lang="en-US" altLang="zh-CN" dirty="0">
              <a:ea typeface="宋体" charset="-122"/>
            </a:endParaRPr>
          </a:p>
          <a:p>
            <a:pPr lvl="1" eaLnBrk="1" hangingPunct="1"/>
            <a:r>
              <a:rPr kumimoji="1" lang="en-US" altLang="zh-CN" dirty="0">
                <a:ea typeface="宋体" charset="-122"/>
              </a:rPr>
              <a:t>Type conversion</a:t>
            </a:r>
            <a:r>
              <a:rPr kumimoji="1" lang="zh-CN" altLang="en-US" dirty="0">
                <a:ea typeface="宋体" charset="-122"/>
              </a:rPr>
              <a:t> </a:t>
            </a:r>
            <a:r>
              <a:rPr kumimoji="1" lang="en-US" altLang="zh-CN" dirty="0">
                <a:ea typeface="宋体" charset="-122"/>
              </a:rPr>
              <a:t>(implicitly) </a:t>
            </a:r>
          </a:p>
          <a:p>
            <a:pPr lvl="1" eaLnBrk="1" hangingPunct="1"/>
            <a:r>
              <a:rPr kumimoji="1" lang="en-US" altLang="zh-CN" dirty="0">
                <a:ea typeface="宋体" charset="-122"/>
              </a:rPr>
              <a:t>Type casting (explicitly)</a:t>
            </a:r>
          </a:p>
        </p:txBody>
      </p:sp>
    </p:spTree>
    <p:extLst>
      <p:ext uri="{BB962C8B-B14F-4D97-AF65-F5344CB8AC3E}">
        <p14:creationId xmlns:p14="http://schemas.microsoft.com/office/powerpoint/2010/main" val="9109604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0019A1-C128-2444-9097-7440F1E7E2F4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29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5325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914400"/>
          </a:xfrm>
        </p:spPr>
        <p:txBody>
          <a:bodyPr/>
          <a:lstStyle/>
          <a:p>
            <a:r>
              <a:rPr kumimoji="1" lang="en-US" altLang="zh-CN">
                <a:ea typeface="宋体" charset="-122"/>
              </a:rPr>
              <a:t>Signed vs. Unsigned in C</a:t>
            </a:r>
          </a:p>
        </p:txBody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24800" cy="4419600"/>
          </a:xfrm>
        </p:spPr>
        <p:txBody>
          <a:bodyPr/>
          <a:lstStyle/>
          <a:p>
            <a:r>
              <a:rPr kumimoji="1" lang="en-US" altLang="zh-CN" dirty="0">
                <a:ea typeface="宋体" charset="-122"/>
              </a:rPr>
              <a:t>Casting</a:t>
            </a:r>
          </a:p>
          <a:p>
            <a:pPr lvl="1"/>
            <a:r>
              <a:rPr kumimoji="1" lang="en-US" altLang="zh-CN" dirty="0">
                <a:ea typeface="宋体" charset="-122"/>
              </a:rPr>
              <a:t>Signed</a:t>
            </a:r>
            <a:r>
              <a:rPr kumimoji="1" lang="zh-CN" altLang="en-US" dirty="0">
                <a:ea typeface="宋体" charset="-122"/>
              </a:rPr>
              <a:t>和</a:t>
            </a:r>
            <a:r>
              <a:rPr kumimoji="1" lang="en-US" altLang="zh-CN" dirty="0">
                <a:ea typeface="宋体" charset="-122"/>
              </a:rPr>
              <a:t>unsigned</a:t>
            </a:r>
            <a:r>
              <a:rPr kumimoji="1" lang="zh-CN" altLang="en-US" dirty="0">
                <a:ea typeface="宋体" charset="-122"/>
              </a:rPr>
              <a:t>类型之间的显式转换</a:t>
            </a:r>
            <a:endParaRPr kumimoji="1" lang="en-US" altLang="zh-CN" dirty="0">
              <a:ea typeface="宋体" charset="-122"/>
            </a:endParaRPr>
          </a:p>
          <a:p>
            <a:pPr lvl="1"/>
            <a:r>
              <a:rPr kumimoji="1" lang="zh-CN" altLang="en-US" dirty="0">
                <a:ea typeface="宋体" charset="-122"/>
              </a:rPr>
              <a:t>即</a:t>
            </a:r>
            <a:r>
              <a:rPr kumimoji="1" lang="en-US" altLang="zh-CN" dirty="0">
                <a:ea typeface="宋体" charset="-122"/>
              </a:rPr>
              <a:t> U2T </a:t>
            </a:r>
            <a:r>
              <a:rPr kumimoji="1" lang="zh-CN" altLang="en-US" dirty="0">
                <a:ea typeface="宋体" charset="-122"/>
              </a:rPr>
              <a:t>和</a:t>
            </a:r>
            <a:r>
              <a:rPr kumimoji="1" lang="en-US" altLang="zh-CN" dirty="0">
                <a:ea typeface="宋体" charset="-122"/>
              </a:rPr>
              <a:t> T2U</a:t>
            </a:r>
          </a:p>
          <a:p>
            <a:pPr lvl="2"/>
            <a:r>
              <a:rPr kumimoji="1" lang="en-US" altLang="zh-CN" sz="2400" dirty="0" err="1">
                <a:ea typeface="宋体" charset="-122"/>
              </a:rPr>
              <a:t>int</a:t>
            </a:r>
            <a:r>
              <a:rPr kumimoji="1" lang="en-US" altLang="zh-CN" sz="2400" dirty="0">
                <a:ea typeface="宋体" charset="-122"/>
              </a:rPr>
              <a:t> </a:t>
            </a:r>
            <a:r>
              <a:rPr kumimoji="1" lang="en-US" altLang="zh-CN" sz="2400" dirty="0" err="1">
                <a:ea typeface="宋体" charset="-122"/>
              </a:rPr>
              <a:t>tx</a:t>
            </a:r>
            <a:r>
              <a:rPr kumimoji="1" lang="en-US" altLang="zh-CN" sz="2400" dirty="0">
                <a:ea typeface="宋体" charset="-122"/>
              </a:rPr>
              <a:t>, ty;</a:t>
            </a:r>
          </a:p>
          <a:p>
            <a:pPr lvl="2"/>
            <a:r>
              <a:rPr kumimoji="1" lang="en-US" altLang="zh-CN" sz="2400" dirty="0">
                <a:ea typeface="宋体" charset="-122"/>
              </a:rPr>
              <a:t>unsigned </a:t>
            </a:r>
            <a:r>
              <a:rPr kumimoji="1" lang="en-US" altLang="zh-CN" sz="2400" dirty="0" err="1">
                <a:ea typeface="宋体" charset="-122"/>
              </a:rPr>
              <a:t>ux</a:t>
            </a:r>
            <a:r>
              <a:rPr kumimoji="1" lang="en-US" altLang="zh-CN" sz="2400" dirty="0">
                <a:ea typeface="宋体" charset="-122"/>
              </a:rPr>
              <a:t>, </a:t>
            </a:r>
            <a:r>
              <a:rPr kumimoji="1" lang="en-US" altLang="zh-CN" sz="2400" dirty="0" err="1">
                <a:ea typeface="宋体" charset="-122"/>
              </a:rPr>
              <a:t>uy</a:t>
            </a:r>
            <a:r>
              <a:rPr kumimoji="1" lang="en-US" altLang="zh-CN" sz="2400" dirty="0">
                <a:ea typeface="宋体" charset="-122"/>
              </a:rPr>
              <a:t>;</a:t>
            </a:r>
          </a:p>
          <a:p>
            <a:pPr lvl="2"/>
            <a:r>
              <a:rPr kumimoji="1" lang="en-US" altLang="zh-CN" sz="2400" dirty="0" err="1">
                <a:ea typeface="宋体" charset="-122"/>
              </a:rPr>
              <a:t>tx</a:t>
            </a:r>
            <a:r>
              <a:rPr kumimoji="1" lang="en-US" altLang="zh-CN" sz="2400" dirty="0">
                <a:ea typeface="宋体" charset="-122"/>
              </a:rPr>
              <a:t> = (</a:t>
            </a:r>
            <a:r>
              <a:rPr kumimoji="1" lang="en-US" altLang="zh-CN" sz="2400" dirty="0" err="1">
                <a:ea typeface="宋体" charset="-122"/>
              </a:rPr>
              <a:t>int</a:t>
            </a:r>
            <a:r>
              <a:rPr kumimoji="1" lang="en-US" altLang="zh-CN" sz="2400" dirty="0">
                <a:ea typeface="宋体" charset="-122"/>
              </a:rPr>
              <a:t>) </a:t>
            </a:r>
            <a:r>
              <a:rPr kumimoji="1" lang="en-US" altLang="zh-CN" sz="2400" dirty="0" err="1">
                <a:ea typeface="宋体" charset="-122"/>
              </a:rPr>
              <a:t>ux</a:t>
            </a:r>
            <a:r>
              <a:rPr kumimoji="1" lang="en-US" altLang="zh-CN" sz="2400" dirty="0">
                <a:ea typeface="宋体" charset="-122"/>
              </a:rPr>
              <a:t>;</a:t>
            </a:r>
          </a:p>
          <a:p>
            <a:pPr lvl="2"/>
            <a:r>
              <a:rPr kumimoji="1" lang="en-US" altLang="zh-CN" sz="2400" dirty="0" err="1">
                <a:ea typeface="宋体" charset="-122"/>
              </a:rPr>
              <a:t>uy</a:t>
            </a:r>
            <a:r>
              <a:rPr kumimoji="1" lang="en-US" altLang="zh-CN" sz="2400" dirty="0">
                <a:ea typeface="宋体" charset="-122"/>
              </a:rPr>
              <a:t> = (unsigned) ty;</a:t>
            </a:r>
          </a:p>
        </p:txBody>
      </p:sp>
    </p:spTree>
    <p:extLst>
      <p:ext uri="{BB962C8B-B14F-4D97-AF65-F5344CB8AC3E}">
        <p14:creationId xmlns:p14="http://schemas.microsoft.com/office/powerpoint/2010/main" val="8385036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51F7758-F4A0-1C4F-B4C9-5A09E795AF74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3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ea typeface="宋体" charset="-122"/>
              </a:rPr>
              <a:t>Unsigned Representation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752600"/>
            <a:ext cx="8001000" cy="19050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en-US" altLang="zh-CN">
                <a:ea typeface="宋体" charset="-122"/>
              </a:rPr>
              <a:t>Binary (physical)</a:t>
            </a:r>
            <a:endParaRPr kumimoji="1" lang="zh-CN" altLang="en-US">
              <a:ea typeface="宋体" charset="-122"/>
            </a:endParaRPr>
          </a:p>
          <a:p>
            <a:pPr lvl="1">
              <a:lnSpc>
                <a:spcPct val="120000"/>
              </a:lnSpc>
            </a:pPr>
            <a:r>
              <a:rPr kumimoji="1" lang="en-US" altLang="zh-CN">
                <a:ea typeface="宋体" charset="-122"/>
              </a:rPr>
              <a:t>Bit vector [x</a:t>
            </a:r>
            <a:r>
              <a:rPr kumimoji="1" lang="en-US" altLang="zh-CN" baseline="-25000">
                <a:ea typeface="宋体" charset="-122"/>
              </a:rPr>
              <a:t>w-1</a:t>
            </a:r>
            <a:r>
              <a:rPr kumimoji="1" lang="en-US" altLang="zh-CN">
                <a:ea typeface="宋体" charset="-122"/>
              </a:rPr>
              <a:t>,x</a:t>
            </a:r>
            <a:r>
              <a:rPr kumimoji="1" lang="en-US" altLang="zh-CN" baseline="-25000">
                <a:ea typeface="宋体" charset="-122"/>
              </a:rPr>
              <a:t>w-2</a:t>
            </a:r>
            <a:r>
              <a:rPr kumimoji="1" lang="en-US" altLang="zh-CN">
                <a:ea typeface="宋体" charset="-122"/>
              </a:rPr>
              <a:t>,x</a:t>
            </a:r>
            <a:r>
              <a:rPr kumimoji="1" lang="en-US" altLang="zh-CN" baseline="-25000">
                <a:ea typeface="宋体" charset="-122"/>
              </a:rPr>
              <a:t>w-3</a:t>
            </a:r>
            <a:r>
              <a:rPr kumimoji="1" lang="en-US" altLang="zh-CN">
                <a:ea typeface="宋体" charset="-122"/>
              </a:rPr>
              <a:t>,</a:t>
            </a:r>
            <a:r>
              <a:rPr kumimoji="1" lang="en-US" altLang="zh-CN">
                <a:ea typeface="宋体" charset="-122"/>
                <a:sym typeface="Symbol" charset="2"/>
              </a:rPr>
              <a:t></a:t>
            </a:r>
            <a:r>
              <a:rPr kumimoji="1" lang="en-US" altLang="zh-CN">
                <a:ea typeface="宋体" charset="-122"/>
              </a:rPr>
              <a:t>x</a:t>
            </a:r>
            <a:r>
              <a:rPr kumimoji="1" lang="en-US" altLang="zh-CN" baseline="-25000">
                <a:ea typeface="宋体" charset="-122"/>
              </a:rPr>
              <a:t>0</a:t>
            </a:r>
            <a:r>
              <a:rPr kumimoji="1" lang="en-US" altLang="zh-CN">
                <a:ea typeface="宋体" charset="-122"/>
              </a:rPr>
              <a:t>]</a:t>
            </a:r>
          </a:p>
          <a:p>
            <a:pPr>
              <a:lnSpc>
                <a:spcPct val="120000"/>
              </a:lnSpc>
            </a:pPr>
            <a:r>
              <a:rPr kumimoji="1" lang="en-US" altLang="zh-CN">
                <a:ea typeface="宋体" charset="-122"/>
              </a:rPr>
              <a:t>Binary to Unsigned (logical)</a:t>
            </a:r>
          </a:p>
        </p:txBody>
      </p:sp>
      <p:graphicFrame>
        <p:nvGraphicFramePr>
          <p:cNvPr id="10245" name="Object 2"/>
          <p:cNvGraphicFramePr>
            <a:graphicFrameLocks noChangeAspect="1"/>
          </p:cNvGraphicFramePr>
          <p:nvPr/>
        </p:nvGraphicFramePr>
        <p:xfrm>
          <a:off x="2438400" y="3810000"/>
          <a:ext cx="33528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公式 3.0" r:id="rId3" imgW="2133600" imgH="596900" progId="Equation.3">
                  <p:embed/>
                </p:oleObj>
              </mc:Choice>
              <mc:Fallback>
                <p:oleObj name="Microsoft 公式 3.0" r:id="rId3" imgW="21336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810000"/>
                        <a:ext cx="33528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838200" y="5113600"/>
            <a:ext cx="6324600" cy="15158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700"/>
              </a:lnSpc>
            </a:pPr>
            <a:r>
              <a:rPr lang="zh-CN" altLang="zh-CN" sz="2400" b="0" dirty="0"/>
              <a:t>例如：</a:t>
            </a:r>
            <a:r>
              <a:rPr lang="en-US" altLang="zh-CN" sz="2400" b="0" dirty="0"/>
              <a:t>N</a:t>
            </a:r>
            <a:r>
              <a:rPr lang="en-US" altLang="zh-CN" sz="2400" b="0" baseline="-25000" dirty="0"/>
              <a:t>1</a:t>
            </a:r>
            <a:r>
              <a:rPr lang="en-US" altLang="zh-CN" sz="2400" b="0" dirty="0"/>
              <a:t>=01011</a:t>
            </a:r>
            <a:r>
              <a:rPr lang="zh-CN" altLang="zh-CN" sz="2400" b="0" dirty="0"/>
              <a:t>，表示无符号数</a:t>
            </a:r>
            <a:r>
              <a:rPr lang="en-US" altLang="zh-CN" sz="2400" b="0" dirty="0"/>
              <a:t>11; </a:t>
            </a:r>
          </a:p>
          <a:p>
            <a:pPr marL="0" indent="0">
              <a:lnSpc>
                <a:spcPts val="3700"/>
              </a:lnSpc>
              <a:buNone/>
            </a:pPr>
            <a:r>
              <a:rPr lang="en-US" altLang="zh-CN" sz="2400" b="0" dirty="0"/>
              <a:t>          N</a:t>
            </a:r>
            <a:r>
              <a:rPr lang="en-US" altLang="zh-CN" sz="2400" b="0" baseline="-25000" dirty="0"/>
              <a:t>2</a:t>
            </a:r>
            <a:r>
              <a:rPr lang="en-US" altLang="zh-CN" sz="2400" b="0" dirty="0"/>
              <a:t>=11011 </a:t>
            </a:r>
            <a:r>
              <a:rPr lang="zh-CN" altLang="zh-CN" sz="2400" b="0" dirty="0"/>
              <a:t>表示无符号数</a:t>
            </a:r>
            <a:r>
              <a:rPr lang="en-US" altLang="zh-CN" sz="2400" b="0" dirty="0"/>
              <a:t>27;</a:t>
            </a:r>
          </a:p>
          <a:p>
            <a:pPr marL="0" indent="0">
              <a:lnSpc>
                <a:spcPts val="3700"/>
              </a:lnSpc>
              <a:buNone/>
            </a:pPr>
            <a:r>
              <a:rPr lang="en-US" altLang="zh-CN" sz="2400" b="0" dirty="0"/>
              <a:t>          N</a:t>
            </a:r>
            <a:r>
              <a:rPr lang="en-US" altLang="zh-CN" sz="2400" b="0" baseline="-25000" dirty="0"/>
              <a:t>3</a:t>
            </a:r>
            <a:r>
              <a:rPr lang="en-US" altLang="zh-CN" sz="2400" b="0" dirty="0"/>
              <a:t>=00000 </a:t>
            </a:r>
            <a:r>
              <a:rPr lang="zh-CN" altLang="zh-CN" sz="2400" b="0" dirty="0"/>
              <a:t>表示无符号数</a:t>
            </a:r>
            <a:r>
              <a:rPr lang="en-US" altLang="zh-CN" sz="2400" b="0" dirty="0"/>
              <a:t>0</a:t>
            </a:r>
            <a:r>
              <a:rPr lang="zh-CN" altLang="zh-CN" sz="2400" b="0" dirty="0"/>
              <a:t>。</a:t>
            </a:r>
          </a:p>
        </p:txBody>
      </p:sp>
    </p:spTree>
    <p:extLst>
      <p:ext uri="{BB962C8B-B14F-4D97-AF65-F5344CB8AC3E}">
        <p14:creationId xmlns:p14="http://schemas.microsoft.com/office/powerpoint/2010/main" val="15039799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AFCCF3-86C5-FB40-8974-378B27675473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30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5529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914400"/>
          </a:xfrm>
        </p:spPr>
        <p:txBody>
          <a:bodyPr/>
          <a:lstStyle/>
          <a:p>
            <a:r>
              <a:rPr kumimoji="1" lang="en-US" altLang="zh-CN">
                <a:ea typeface="宋体" charset="-122"/>
              </a:rPr>
              <a:t>Signed vs. Unsigned in C</a:t>
            </a:r>
          </a:p>
        </p:txBody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24800" cy="4419600"/>
          </a:xfrm>
        </p:spPr>
        <p:txBody>
          <a:bodyPr/>
          <a:lstStyle/>
          <a:p>
            <a:r>
              <a:rPr kumimoji="1" lang="en-US" altLang="zh-CN" dirty="0">
                <a:ea typeface="宋体" charset="-122"/>
              </a:rPr>
              <a:t>Conversion</a:t>
            </a:r>
          </a:p>
          <a:p>
            <a:pPr lvl="1"/>
            <a:r>
              <a:rPr kumimoji="1" lang="zh-CN" altLang="en-US" dirty="0">
                <a:ea typeface="宋体" charset="-122"/>
              </a:rPr>
              <a:t>通过赋值语句或</a:t>
            </a:r>
            <a:r>
              <a:rPr kumimoji="1" lang="en-US" altLang="zh-CN" dirty="0">
                <a:ea typeface="宋体" charset="-122"/>
              </a:rPr>
              <a:t>call</a:t>
            </a:r>
            <a:r>
              <a:rPr kumimoji="1" lang="zh-CN" altLang="en-US" dirty="0">
                <a:ea typeface="宋体" charset="-122"/>
              </a:rPr>
              <a:t>语言（函数调用）来隐式转换</a:t>
            </a:r>
            <a:endParaRPr kumimoji="1" lang="en-US" altLang="zh-CN" dirty="0">
              <a:ea typeface="宋体" charset="-122"/>
            </a:endParaRPr>
          </a:p>
          <a:p>
            <a:pPr lvl="2"/>
            <a:r>
              <a:rPr kumimoji="1" lang="en-US" altLang="zh-CN" sz="2400" dirty="0" err="1">
                <a:ea typeface="宋体" charset="-122"/>
              </a:rPr>
              <a:t>int</a:t>
            </a:r>
            <a:r>
              <a:rPr kumimoji="1" lang="en-US" altLang="zh-CN" sz="2400" dirty="0">
                <a:ea typeface="宋体" charset="-122"/>
              </a:rPr>
              <a:t> </a:t>
            </a:r>
            <a:r>
              <a:rPr kumimoji="1" lang="en-US" altLang="zh-CN" sz="2400" dirty="0" err="1">
                <a:ea typeface="宋体" charset="-122"/>
              </a:rPr>
              <a:t>tx</a:t>
            </a:r>
            <a:r>
              <a:rPr kumimoji="1" lang="en-US" altLang="zh-CN" sz="2400" dirty="0">
                <a:ea typeface="宋体" charset="-122"/>
              </a:rPr>
              <a:t>, ty;</a:t>
            </a:r>
          </a:p>
          <a:p>
            <a:pPr lvl="2"/>
            <a:r>
              <a:rPr kumimoji="1" lang="en-US" altLang="zh-CN" sz="2400" dirty="0">
                <a:ea typeface="宋体" charset="-122"/>
              </a:rPr>
              <a:t>unsigned </a:t>
            </a:r>
            <a:r>
              <a:rPr kumimoji="1" lang="en-US" altLang="zh-CN" sz="2400" dirty="0" err="1">
                <a:ea typeface="宋体" charset="-122"/>
              </a:rPr>
              <a:t>ux</a:t>
            </a:r>
            <a:r>
              <a:rPr kumimoji="1" lang="en-US" altLang="zh-CN" sz="2400" dirty="0">
                <a:ea typeface="宋体" charset="-122"/>
              </a:rPr>
              <a:t>, </a:t>
            </a:r>
            <a:r>
              <a:rPr kumimoji="1" lang="en-US" altLang="zh-CN" sz="2400" dirty="0" err="1">
                <a:ea typeface="宋体" charset="-122"/>
              </a:rPr>
              <a:t>uy</a:t>
            </a:r>
            <a:r>
              <a:rPr kumimoji="1" lang="en-US" altLang="zh-CN" sz="2400" dirty="0">
                <a:ea typeface="宋体" charset="-122"/>
              </a:rPr>
              <a:t>;</a:t>
            </a:r>
          </a:p>
          <a:p>
            <a:pPr lvl="2"/>
            <a:r>
              <a:rPr kumimoji="1" lang="en-US" altLang="zh-CN" sz="2400" dirty="0" err="1">
                <a:ea typeface="宋体" charset="-122"/>
              </a:rPr>
              <a:t>tx</a:t>
            </a:r>
            <a:r>
              <a:rPr kumimoji="1" lang="en-US" altLang="zh-CN" sz="2400" dirty="0">
                <a:ea typeface="宋体" charset="-122"/>
              </a:rPr>
              <a:t> = </a:t>
            </a:r>
            <a:r>
              <a:rPr kumimoji="1" lang="en-US" altLang="zh-CN" sz="2400" dirty="0" err="1">
                <a:ea typeface="宋体" charset="-122"/>
              </a:rPr>
              <a:t>ux</a:t>
            </a:r>
            <a:r>
              <a:rPr kumimoji="1" lang="en-US" altLang="zh-CN" sz="2400" dirty="0">
                <a:ea typeface="宋体" charset="-122"/>
              </a:rPr>
              <a:t>;</a:t>
            </a:r>
          </a:p>
          <a:p>
            <a:pPr lvl="2"/>
            <a:r>
              <a:rPr kumimoji="1" lang="en-US" altLang="zh-CN" sz="2400" dirty="0" err="1">
                <a:ea typeface="宋体" charset="-122"/>
              </a:rPr>
              <a:t>uy</a:t>
            </a:r>
            <a:r>
              <a:rPr kumimoji="1" lang="en-US" altLang="zh-CN" sz="2400" dirty="0">
                <a:ea typeface="宋体" charset="-122"/>
              </a:rPr>
              <a:t> = ty;</a:t>
            </a:r>
          </a:p>
          <a:p>
            <a:pPr lvl="2"/>
            <a:endParaRPr kumimoji="1" lang="en-US" altLang="zh-CN" sz="2400" dirty="0">
              <a:ea typeface="宋体" charset="-122"/>
            </a:endParaRPr>
          </a:p>
          <a:p>
            <a:pPr lvl="2"/>
            <a:r>
              <a:rPr kumimoji="1" lang="en-US" altLang="zh-CN" sz="2400" dirty="0" err="1">
                <a:ea typeface="宋体" charset="-122"/>
              </a:rPr>
              <a:t>int</a:t>
            </a:r>
            <a:r>
              <a:rPr kumimoji="1" lang="en-US" altLang="zh-CN" sz="2400" dirty="0">
                <a:ea typeface="宋体" charset="-122"/>
              </a:rPr>
              <a:t> </a:t>
            </a:r>
            <a:r>
              <a:rPr kumimoji="1" lang="en-US" altLang="zh-CN" sz="2400" dirty="0" err="1">
                <a:ea typeface="宋体" charset="-122"/>
              </a:rPr>
              <a:t>func</a:t>
            </a:r>
            <a:r>
              <a:rPr kumimoji="1" lang="en-US" altLang="zh-CN" sz="2400" dirty="0">
                <a:ea typeface="宋体" charset="-122"/>
              </a:rPr>
              <a:t> () {</a:t>
            </a:r>
            <a:r>
              <a:rPr kumimoji="1" lang="mr-IN" altLang="zh-CN" sz="2400" dirty="0">
                <a:ea typeface="宋体" charset="-122"/>
              </a:rPr>
              <a:t>…</a:t>
            </a:r>
            <a:r>
              <a:rPr kumimoji="1" lang="en-US" altLang="zh-CN" sz="2400" dirty="0">
                <a:ea typeface="宋体" charset="-122"/>
              </a:rPr>
              <a:t>}</a:t>
            </a:r>
          </a:p>
          <a:p>
            <a:pPr lvl="2"/>
            <a:r>
              <a:rPr kumimoji="1" lang="en-US" altLang="zh-CN" sz="2400" dirty="0">
                <a:ea typeface="宋体" charset="-122"/>
              </a:rPr>
              <a:t>unsigned </a:t>
            </a:r>
            <a:r>
              <a:rPr kumimoji="1" lang="en-US" altLang="zh-CN" sz="2400" dirty="0" err="1">
                <a:ea typeface="宋体" charset="-122"/>
              </a:rPr>
              <a:t>ux</a:t>
            </a:r>
            <a:r>
              <a:rPr kumimoji="1" lang="en-US" altLang="zh-CN" sz="2400" dirty="0">
                <a:ea typeface="宋体" charset="-122"/>
              </a:rPr>
              <a:t> = </a:t>
            </a:r>
            <a:r>
              <a:rPr kumimoji="1" lang="en-US" altLang="zh-CN" sz="2400" dirty="0" err="1">
                <a:ea typeface="宋体" charset="-122"/>
              </a:rPr>
              <a:t>func</a:t>
            </a:r>
            <a:r>
              <a:rPr kumimoji="1" lang="en-US" altLang="zh-CN" sz="2400" dirty="0">
                <a:ea typeface="宋体" charset="-122"/>
              </a:rPr>
              <a:t>();</a:t>
            </a:r>
            <a:endParaRPr kumimoji="1" lang="zh-CN" altLang="en-US" sz="2400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181665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DBB40E0-53AD-8141-A6F9-2474A579A947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31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573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Casting from Signed to Unsigned</a:t>
            </a:r>
          </a:p>
        </p:txBody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153400" cy="441960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b="1" dirty="0">
                <a:latin typeface="Courier New" charset="0"/>
                <a:ea typeface="宋体" charset="-122"/>
              </a:rPr>
              <a:t>short </a:t>
            </a:r>
            <a:r>
              <a:rPr lang="en-US" altLang="zh-CN" sz="2400" b="1" dirty="0" err="1">
                <a:latin typeface="Courier New" charset="0"/>
                <a:ea typeface="宋体" charset="-122"/>
              </a:rPr>
              <a:t>int</a:t>
            </a:r>
            <a:r>
              <a:rPr lang="en-US" altLang="zh-CN" sz="2400" b="1" dirty="0">
                <a:latin typeface="Courier New" charset="0"/>
                <a:ea typeface="宋体" charset="-122"/>
              </a:rPr>
              <a:t>           x =  12345;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b="1" dirty="0">
                <a:latin typeface="Courier New" charset="0"/>
                <a:ea typeface="宋体" charset="-122"/>
              </a:rPr>
              <a:t>unsigned short </a:t>
            </a:r>
            <a:r>
              <a:rPr lang="en-US" altLang="zh-CN" sz="2400" b="1" dirty="0" err="1">
                <a:latin typeface="Courier New" charset="0"/>
                <a:ea typeface="宋体" charset="-122"/>
              </a:rPr>
              <a:t>int</a:t>
            </a:r>
            <a:r>
              <a:rPr lang="en-US" altLang="zh-CN" sz="2400" b="1" dirty="0">
                <a:latin typeface="Courier New" charset="0"/>
                <a:ea typeface="宋体" charset="-122"/>
              </a:rPr>
              <a:t> </a:t>
            </a:r>
            <a:r>
              <a:rPr lang="en-US" altLang="zh-CN" sz="2400" b="1" dirty="0" err="1">
                <a:latin typeface="Courier New" charset="0"/>
                <a:ea typeface="宋体" charset="-122"/>
              </a:rPr>
              <a:t>ux</a:t>
            </a:r>
            <a:r>
              <a:rPr lang="en-US" altLang="zh-CN" sz="2400" b="1" dirty="0">
                <a:latin typeface="Courier New" charset="0"/>
                <a:ea typeface="宋体" charset="-122"/>
              </a:rPr>
              <a:t> = (unsigned short) x;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b="1" dirty="0">
                <a:latin typeface="Courier New" charset="0"/>
                <a:ea typeface="宋体" charset="-122"/>
              </a:rPr>
              <a:t>short </a:t>
            </a:r>
            <a:r>
              <a:rPr lang="en-US" altLang="zh-CN" sz="2400" b="1" dirty="0" err="1">
                <a:latin typeface="Courier New" charset="0"/>
                <a:ea typeface="宋体" charset="-122"/>
              </a:rPr>
              <a:t>int</a:t>
            </a:r>
            <a:r>
              <a:rPr lang="en-US" altLang="zh-CN" sz="2400" b="1" dirty="0">
                <a:latin typeface="Courier New" charset="0"/>
                <a:ea typeface="宋体" charset="-122"/>
              </a:rPr>
              <a:t>           y  = -12345;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altLang="zh-CN" sz="2400" b="1" dirty="0">
                <a:latin typeface="Courier New" charset="0"/>
                <a:ea typeface="宋体" charset="-122"/>
              </a:rPr>
              <a:t>unsigned short </a:t>
            </a:r>
            <a:r>
              <a:rPr lang="en-US" altLang="zh-CN" sz="2400" b="1" dirty="0" err="1">
                <a:latin typeface="Courier New" charset="0"/>
                <a:ea typeface="宋体" charset="-122"/>
              </a:rPr>
              <a:t>int</a:t>
            </a:r>
            <a:r>
              <a:rPr lang="en-US" altLang="zh-CN" sz="2400" b="1" dirty="0">
                <a:latin typeface="Courier New" charset="0"/>
                <a:ea typeface="宋体" charset="-122"/>
              </a:rPr>
              <a:t> </a:t>
            </a:r>
            <a:r>
              <a:rPr lang="en-US" altLang="zh-CN" sz="2400" b="1" dirty="0" err="1">
                <a:latin typeface="Courier New" charset="0"/>
                <a:ea typeface="宋体" charset="-122"/>
              </a:rPr>
              <a:t>uy</a:t>
            </a:r>
            <a:r>
              <a:rPr lang="en-US" altLang="zh-CN" sz="2400" b="1" dirty="0">
                <a:latin typeface="Courier New" charset="0"/>
                <a:ea typeface="宋体" charset="-122"/>
              </a:rPr>
              <a:t> = (unsigned short) y;</a:t>
            </a:r>
          </a:p>
          <a:p>
            <a:r>
              <a:rPr kumimoji="1" lang="zh-CN" altLang="en-US" dirty="0">
                <a:ea typeface="宋体" charset="-122"/>
              </a:rPr>
              <a:t>转换的结果结果</a:t>
            </a:r>
            <a:endParaRPr kumimoji="1" lang="en-US" altLang="zh-CN" dirty="0">
              <a:ea typeface="宋体" charset="-122"/>
            </a:endParaRPr>
          </a:p>
          <a:p>
            <a:pPr lvl="1"/>
            <a:r>
              <a:rPr kumimoji="1" lang="zh-CN" altLang="en-US" dirty="0">
                <a:ea typeface="宋体" charset="-122"/>
              </a:rPr>
              <a:t>非负值不变</a:t>
            </a:r>
            <a:endParaRPr kumimoji="1" lang="en-US" altLang="zh-CN" dirty="0">
              <a:ea typeface="宋体" charset="-122"/>
            </a:endParaRPr>
          </a:p>
          <a:p>
            <a:pPr lvl="2"/>
            <a:r>
              <a:rPr kumimoji="1" lang="en-US" altLang="zh-CN" sz="2400" i="1" dirty="0" err="1">
                <a:ea typeface="宋体" charset="-122"/>
              </a:rPr>
              <a:t>ux</a:t>
            </a:r>
            <a:r>
              <a:rPr kumimoji="1" lang="en-US" altLang="zh-CN" sz="2400" dirty="0">
                <a:ea typeface="宋体" charset="-122"/>
              </a:rPr>
              <a:t> = 12345</a:t>
            </a:r>
          </a:p>
          <a:p>
            <a:pPr lvl="1"/>
            <a:r>
              <a:rPr kumimoji="1" lang="zh-CN" altLang="en-US" dirty="0">
                <a:ea typeface="宋体" charset="-122"/>
              </a:rPr>
              <a:t>负值被转为</a:t>
            </a:r>
            <a:r>
              <a:rPr kumimoji="1" lang="en-US" altLang="zh-CN" dirty="0">
                <a:ea typeface="宋体" charset="-122"/>
              </a:rPr>
              <a:t>(</a:t>
            </a:r>
            <a:r>
              <a:rPr kumimoji="1" lang="zh-CN" altLang="en-US" dirty="0">
                <a:ea typeface="宋体" charset="-122"/>
              </a:rPr>
              <a:t>更大的</a:t>
            </a:r>
            <a:r>
              <a:rPr kumimoji="1" lang="en-US" altLang="zh-CN" dirty="0">
                <a:ea typeface="宋体" charset="-122"/>
              </a:rPr>
              <a:t>)</a:t>
            </a:r>
            <a:r>
              <a:rPr kumimoji="1" lang="zh-CN" altLang="en-US" dirty="0">
                <a:ea typeface="宋体" charset="-122"/>
              </a:rPr>
              <a:t>正值</a:t>
            </a:r>
            <a:endParaRPr kumimoji="1" lang="en-US" altLang="zh-CN" dirty="0">
              <a:ea typeface="宋体" charset="-122"/>
            </a:endParaRPr>
          </a:p>
          <a:p>
            <a:pPr lvl="2"/>
            <a:r>
              <a:rPr kumimoji="1" lang="en-US" altLang="zh-CN" sz="2400" i="1" dirty="0" err="1">
                <a:ea typeface="宋体" charset="-122"/>
              </a:rPr>
              <a:t>uy</a:t>
            </a:r>
            <a:r>
              <a:rPr kumimoji="1" lang="en-US" altLang="zh-CN" sz="2400" dirty="0">
                <a:ea typeface="宋体" charset="-122"/>
              </a:rPr>
              <a:t> = 53191	</a:t>
            </a:r>
            <a:endParaRPr kumimoji="1" lang="en-US" altLang="zh-CN" sz="1600" dirty="0">
              <a:latin typeface="Courier New" charset="0"/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343516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灯片编号占位符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6E5E5A9-5876-0946-81B7-56EFC6FB30A9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22960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396" name="Text Box 3"/>
          <p:cNvSpPr txBox="1">
            <a:spLocks noChangeArrowheads="1"/>
          </p:cNvSpPr>
          <p:nvPr/>
        </p:nvSpPr>
        <p:spPr bwMode="auto">
          <a:xfrm>
            <a:off x="92075" y="6202363"/>
            <a:ext cx="396875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eaVert"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400">
                <a:hlinkClick r:id="rId4" action="ppaction://hlinksldjump"/>
              </a:rPr>
              <a:t>back</a:t>
            </a:r>
            <a:endParaRPr lang="en-US" altLang="zh-CN" sz="1400"/>
          </a:p>
        </p:txBody>
      </p:sp>
    </p:spTree>
    <p:extLst>
      <p:ext uri="{BB962C8B-B14F-4D97-AF65-F5344CB8AC3E}">
        <p14:creationId xmlns:p14="http://schemas.microsoft.com/office/powerpoint/2010/main" val="21386113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E523CC9-7EF8-8846-8EF7-E0875BFA2186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33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6144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914400"/>
          </a:xfrm>
        </p:spPr>
        <p:txBody>
          <a:bodyPr/>
          <a:lstStyle/>
          <a:p>
            <a:r>
              <a:rPr kumimoji="1" lang="en-US" altLang="zh-CN">
                <a:ea typeface="宋体" charset="-122"/>
              </a:rPr>
              <a:t>Unsigned Constants in C</a:t>
            </a:r>
          </a:p>
        </p:txBody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24800" cy="44196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kumimoji="1" lang="zh-CN" altLang="en-US" dirty="0">
                <a:ea typeface="宋体" charset="-122"/>
              </a:rPr>
              <a:t>默认情况</a:t>
            </a:r>
            <a:endParaRPr kumimoji="1" lang="en-US" altLang="zh-CN" dirty="0">
              <a:ea typeface="宋体" charset="-122"/>
            </a:endParaRPr>
          </a:p>
          <a:p>
            <a:pPr lvl="1">
              <a:lnSpc>
                <a:spcPct val="130000"/>
              </a:lnSpc>
            </a:pPr>
            <a:r>
              <a:rPr kumimoji="1" lang="zh-CN" altLang="en-US" dirty="0">
                <a:ea typeface="宋体" charset="-122"/>
              </a:rPr>
              <a:t>常量被当作</a:t>
            </a:r>
            <a:r>
              <a:rPr kumimoji="1" lang="zh-CN" altLang="en-US" dirty="0">
                <a:solidFill>
                  <a:srgbClr val="C00000"/>
                </a:solidFill>
                <a:ea typeface="宋体" charset="-122"/>
              </a:rPr>
              <a:t>有符号数</a:t>
            </a:r>
            <a:endParaRPr kumimoji="1" lang="en-US" altLang="zh-CN" dirty="0">
              <a:solidFill>
                <a:srgbClr val="C00000"/>
              </a:solidFill>
              <a:ea typeface="宋体" charset="-122"/>
            </a:endParaRPr>
          </a:p>
          <a:p>
            <a:pPr>
              <a:lnSpc>
                <a:spcPct val="130000"/>
              </a:lnSpc>
            </a:pPr>
            <a:r>
              <a:rPr kumimoji="1" lang="zh-CN" altLang="en-US" dirty="0">
                <a:ea typeface="宋体" charset="-122"/>
              </a:rPr>
              <a:t>如果希望是无符号数，在后面加上后缀</a:t>
            </a:r>
            <a:r>
              <a:rPr kumimoji="1" lang="en-US" altLang="zh-CN" dirty="0">
                <a:ea typeface="宋体" charset="-122"/>
              </a:rPr>
              <a:t>U</a:t>
            </a:r>
          </a:p>
          <a:p>
            <a:pPr lvl="1">
              <a:lnSpc>
                <a:spcPct val="130000"/>
              </a:lnSpc>
            </a:pPr>
            <a:r>
              <a:rPr kumimoji="1" lang="en-US" altLang="zh-CN" dirty="0">
                <a:ea typeface="宋体" charset="-122"/>
              </a:rPr>
              <a:t>0U, 4294967259U</a:t>
            </a:r>
          </a:p>
        </p:txBody>
      </p:sp>
    </p:spTree>
    <p:extLst>
      <p:ext uri="{BB962C8B-B14F-4D97-AF65-F5344CB8AC3E}">
        <p14:creationId xmlns:p14="http://schemas.microsoft.com/office/powerpoint/2010/main" val="15692459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EC0D0A6-8E54-8D49-BAF3-7CAACB4FA6C0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34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914400"/>
          </a:xfrm>
        </p:spPr>
        <p:txBody>
          <a:bodyPr/>
          <a:lstStyle/>
          <a:p>
            <a:r>
              <a:rPr kumimoji="1" lang="en-US" altLang="zh-CN">
                <a:ea typeface="宋体" charset="-122"/>
              </a:rPr>
              <a:t>Casting Convention</a:t>
            </a:r>
          </a:p>
        </p:txBody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24800" cy="44196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kumimoji="1" lang="zh-CN" altLang="en-US" dirty="0">
                <a:ea typeface="宋体" charset="-122"/>
              </a:rPr>
              <a:t>表达式比较</a:t>
            </a:r>
            <a:endParaRPr kumimoji="1" lang="en-US" altLang="zh-CN" dirty="0">
              <a:ea typeface="宋体" charset="-122"/>
            </a:endParaRPr>
          </a:p>
          <a:p>
            <a:pPr lvl="1">
              <a:lnSpc>
                <a:spcPct val="140000"/>
              </a:lnSpc>
            </a:pPr>
            <a:r>
              <a:rPr kumimoji="1" lang="zh-CN" altLang="en-US" dirty="0">
                <a:ea typeface="宋体" charset="-122"/>
              </a:rPr>
              <a:t>如果在一个表达式中混用</a:t>
            </a:r>
            <a:r>
              <a:rPr kumimoji="1" lang="en-US" altLang="zh-CN" dirty="0">
                <a:ea typeface="宋体" charset="-122"/>
              </a:rPr>
              <a:t>unsigned</a:t>
            </a:r>
            <a:r>
              <a:rPr kumimoji="1" lang="zh-CN" altLang="en-US" dirty="0">
                <a:ea typeface="宋体" charset="-122"/>
              </a:rPr>
              <a:t>和</a:t>
            </a:r>
            <a:r>
              <a:rPr kumimoji="1" lang="en-US" altLang="zh-CN" dirty="0">
                <a:ea typeface="宋体" charset="-122"/>
              </a:rPr>
              <a:t>signed</a:t>
            </a:r>
          </a:p>
          <a:p>
            <a:pPr lvl="2">
              <a:lnSpc>
                <a:spcPct val="140000"/>
              </a:lnSpc>
            </a:pPr>
            <a:r>
              <a:rPr kumimoji="1" lang="zh-CN" altLang="en-US" sz="2400" dirty="0">
                <a:ea typeface="宋体" charset="-122"/>
              </a:rPr>
              <a:t>会隐式地把有符号数专为</a:t>
            </a:r>
            <a:r>
              <a:rPr kumimoji="1" lang="zh-CN" altLang="en-US" sz="2400" dirty="0">
                <a:solidFill>
                  <a:srgbClr val="C00000"/>
                </a:solidFill>
                <a:ea typeface="宋体" charset="-122"/>
              </a:rPr>
              <a:t>无符号数</a:t>
            </a:r>
            <a:endParaRPr kumimoji="1" lang="en-US" altLang="zh-CN" sz="2400" dirty="0">
              <a:solidFill>
                <a:srgbClr val="C00000"/>
              </a:solidFill>
              <a:ea typeface="宋体" charset="-122"/>
            </a:endParaRPr>
          </a:p>
          <a:p>
            <a:pPr lvl="1">
              <a:lnSpc>
                <a:spcPct val="140000"/>
              </a:lnSpc>
            </a:pPr>
            <a:r>
              <a:rPr kumimoji="1" lang="zh-CN" altLang="en-US" dirty="0">
                <a:ea typeface="宋体" charset="-122"/>
              </a:rPr>
              <a:t>包括</a:t>
            </a:r>
            <a:r>
              <a:rPr kumimoji="1" lang="en-US" altLang="zh-CN" dirty="0">
                <a:ea typeface="宋体" charset="-122"/>
              </a:rPr>
              <a:t> &lt;, &gt;, ==, &lt;=, &gt;=</a:t>
            </a:r>
            <a:r>
              <a:rPr kumimoji="1" lang="zh-CN" altLang="en-US" dirty="0">
                <a:ea typeface="宋体" charset="-122"/>
              </a:rPr>
              <a:t> 等比较符号</a:t>
            </a:r>
            <a:endParaRPr kumimoji="1" lang="en-US" altLang="zh-CN" dirty="0">
              <a:ea typeface="宋体" charset="-122"/>
            </a:endParaRPr>
          </a:p>
          <a:p>
            <a:pPr lvl="1">
              <a:lnSpc>
                <a:spcPct val="140000"/>
              </a:lnSpc>
            </a:pPr>
            <a:r>
              <a:rPr kumimoji="1" lang="en-US" altLang="zh-CN" dirty="0">
                <a:ea typeface="宋体" charset="-122"/>
              </a:rPr>
              <a:t>Examples for </a:t>
            </a:r>
            <a:r>
              <a:rPr kumimoji="1" lang="en-US" altLang="zh-CN" i="1" dirty="0">
                <a:ea typeface="宋体" charset="-122"/>
              </a:rPr>
              <a:t>W</a:t>
            </a:r>
            <a:r>
              <a:rPr kumimoji="1" lang="en-US" altLang="zh-CN" dirty="0">
                <a:ea typeface="宋体" charset="-122"/>
              </a:rPr>
              <a:t> = 32</a:t>
            </a:r>
          </a:p>
          <a:p>
            <a:pPr lvl="2">
              <a:lnSpc>
                <a:spcPct val="140000"/>
              </a:lnSpc>
            </a:pPr>
            <a:r>
              <a:rPr lang="en-US" altLang="zh-CN" dirty="0"/>
              <a:t>TMIN = -2,147,483,648 , TMAX = 2,147,483,647</a:t>
            </a:r>
            <a:endParaRPr kumimoji="1" lang="en-US" altLang="zh-CN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94830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0289C73-5988-8547-AE0B-931A53E32E97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35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914400"/>
          </a:xfrm>
        </p:spPr>
        <p:txBody>
          <a:bodyPr/>
          <a:lstStyle/>
          <a:p>
            <a:r>
              <a:rPr kumimoji="1" lang="en-US" altLang="zh-CN">
                <a:ea typeface="宋体" charset="-122"/>
              </a:rPr>
              <a:t>Casting Convention</a:t>
            </a:r>
          </a:p>
        </p:txBody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24800" cy="4419600"/>
          </a:xfrm>
        </p:spPr>
        <p:txBody>
          <a:bodyPr/>
          <a:lstStyle/>
          <a:p>
            <a:pPr marL="0" indent="12700">
              <a:buFontTx/>
              <a:buNone/>
            </a:pPr>
            <a:r>
              <a:rPr kumimoji="1" lang="en-US" altLang="zh-CN" dirty="0">
                <a:ea typeface="宋体" charset="-122"/>
              </a:rPr>
              <a:t>Constant1	Constant2	Relation 	Evaluation 	</a:t>
            </a:r>
          </a:p>
          <a:p>
            <a:pPr marL="200025" lvl="1" indent="-7938">
              <a:buFontTx/>
              <a:buNone/>
            </a:pPr>
            <a:r>
              <a:rPr kumimoji="1" lang="en-US" altLang="zh-CN" sz="1800" dirty="0">
                <a:ea typeface="宋体" charset="-122"/>
              </a:rPr>
              <a:t>	0		0U		==		unsigned</a:t>
            </a:r>
          </a:p>
          <a:p>
            <a:pPr marL="200025" lvl="1" indent="-7938">
              <a:buFontTx/>
              <a:buNone/>
            </a:pPr>
            <a:r>
              <a:rPr kumimoji="1" lang="en-US" altLang="zh-CN" sz="1800" dirty="0">
                <a:ea typeface="宋体" charset="-122"/>
              </a:rPr>
              <a:t>	-1		0		&lt;		signed</a:t>
            </a:r>
          </a:p>
          <a:p>
            <a:pPr marL="200025" lvl="1" indent="-7938">
              <a:buFontTx/>
              <a:buNone/>
            </a:pPr>
            <a:r>
              <a:rPr kumimoji="1" lang="en-US" altLang="zh-CN" sz="1800" dirty="0">
                <a:solidFill>
                  <a:srgbClr val="FF0000"/>
                </a:solidFill>
                <a:ea typeface="宋体" charset="-122"/>
              </a:rPr>
              <a:t>	-1		0U		&gt;		unsigned</a:t>
            </a:r>
          </a:p>
          <a:p>
            <a:pPr marL="200025" lvl="1" indent="-7938">
              <a:buFontTx/>
              <a:buNone/>
            </a:pPr>
            <a:r>
              <a:rPr kumimoji="1" lang="en-US" altLang="zh-CN" sz="1800" dirty="0">
                <a:ea typeface="宋体" charset="-122"/>
              </a:rPr>
              <a:t>2147483647	-2147483648 	&gt;		signed</a:t>
            </a:r>
          </a:p>
          <a:p>
            <a:pPr marL="200025" lvl="1" indent="-7938">
              <a:buFontTx/>
              <a:buNone/>
            </a:pPr>
            <a:r>
              <a:rPr kumimoji="1" lang="en-US" altLang="zh-CN" sz="1800" dirty="0">
                <a:ea typeface="宋体" charset="-122"/>
              </a:rPr>
              <a:t>	</a:t>
            </a:r>
            <a:r>
              <a:rPr kumimoji="1" lang="en-US" altLang="zh-CN" sz="1800" dirty="0">
                <a:solidFill>
                  <a:srgbClr val="FF0000"/>
                </a:solidFill>
                <a:ea typeface="宋体" charset="-122"/>
              </a:rPr>
              <a:t>2147483647U	-2147483648 	&lt;		unsigned</a:t>
            </a:r>
          </a:p>
          <a:p>
            <a:pPr marL="200025" lvl="1" indent="-7938">
              <a:buFontTx/>
              <a:buNone/>
            </a:pPr>
            <a:r>
              <a:rPr kumimoji="1" lang="en-US" altLang="zh-CN" sz="1800" dirty="0">
                <a:ea typeface="宋体" charset="-122"/>
              </a:rPr>
              <a:t>	-1		-2 		&gt;		signed</a:t>
            </a:r>
          </a:p>
          <a:p>
            <a:pPr marL="200025" lvl="1" indent="-7938">
              <a:buFontTx/>
              <a:buNone/>
            </a:pPr>
            <a:r>
              <a:rPr kumimoji="1" lang="en-US" altLang="zh-CN" sz="1800" dirty="0">
                <a:ea typeface="宋体" charset="-122"/>
              </a:rPr>
              <a:t>	(unsigned)-1	-2 		</a:t>
            </a:r>
            <a:r>
              <a:rPr kumimoji="1" lang="en-US" altLang="zh-CN" sz="1800" b="1" dirty="0">
                <a:solidFill>
                  <a:srgbClr val="FF0000"/>
                </a:solidFill>
                <a:ea typeface="宋体" charset="-122"/>
              </a:rPr>
              <a:t>&gt;</a:t>
            </a:r>
            <a:r>
              <a:rPr kumimoji="1" lang="en-US" altLang="zh-CN" sz="1800" dirty="0">
                <a:ea typeface="宋体" charset="-122"/>
              </a:rPr>
              <a:t>		unsigned</a:t>
            </a:r>
          </a:p>
        </p:txBody>
      </p:sp>
    </p:spTree>
    <p:extLst>
      <p:ext uri="{BB962C8B-B14F-4D97-AF65-F5344CB8AC3E}">
        <p14:creationId xmlns:p14="http://schemas.microsoft.com/office/powerpoint/2010/main" val="1072116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Conversion, casting</a:t>
            </a:r>
          </a:p>
          <a:p>
            <a:pPr lvl="1"/>
            <a:r>
              <a:rPr lang="en-US" b="1" dirty="0"/>
              <a:t>Expanding, truncating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32648258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5A113F2-6726-FC46-B881-CC635ECD6750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37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914400"/>
          </a:xfrm>
        </p:spPr>
        <p:txBody>
          <a:bodyPr/>
          <a:lstStyle/>
          <a:p>
            <a:r>
              <a:rPr lang="en-US" altLang="zh-CN">
                <a:ea typeface="宋体" charset="-122"/>
              </a:rPr>
              <a:t>From short to long</a:t>
            </a:r>
          </a:p>
        </p:txBody>
      </p:sp>
      <p:sp>
        <p:nvSpPr>
          <p:cNvPr id="67588" name="Rectangle 3"/>
          <p:cNvSpPr>
            <a:spLocks noChangeArrowheads="1"/>
          </p:cNvSpPr>
          <p:nvPr/>
        </p:nvSpPr>
        <p:spPr bwMode="auto">
          <a:xfrm>
            <a:off x="533400" y="1524000"/>
            <a:ext cx="78486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dirty="0">
                <a:latin typeface="Courier New" charset="0"/>
              </a:rPr>
              <a:t>short </a:t>
            </a:r>
            <a:r>
              <a:rPr lang="en-US" altLang="zh-CN" dirty="0" err="1">
                <a:latin typeface="Courier New" charset="0"/>
              </a:rPr>
              <a:t>int</a:t>
            </a:r>
            <a:r>
              <a:rPr lang="en-US" altLang="zh-CN" dirty="0">
                <a:latin typeface="Courier New" charset="0"/>
              </a:rPr>
              <a:t> x =  12345;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dirty="0" err="1">
                <a:latin typeface="Courier New" charset="0"/>
              </a:rPr>
              <a:t>int</a:t>
            </a:r>
            <a:r>
              <a:rPr lang="en-US" altLang="zh-CN" dirty="0">
                <a:latin typeface="Courier New" charset="0"/>
              </a:rPr>
              <a:t> ix = (</a:t>
            </a:r>
            <a:r>
              <a:rPr lang="en-US" altLang="zh-CN" dirty="0" err="1">
                <a:latin typeface="Courier New" charset="0"/>
              </a:rPr>
              <a:t>int</a:t>
            </a:r>
            <a:r>
              <a:rPr lang="en-US" altLang="zh-CN" dirty="0">
                <a:latin typeface="Courier New" charset="0"/>
              </a:rPr>
              <a:t>) x;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dirty="0">
                <a:latin typeface="Courier New" charset="0"/>
              </a:rPr>
              <a:t>short </a:t>
            </a:r>
            <a:r>
              <a:rPr lang="en-US" altLang="zh-CN" dirty="0" err="1">
                <a:latin typeface="Courier New" charset="0"/>
              </a:rPr>
              <a:t>int</a:t>
            </a:r>
            <a:r>
              <a:rPr lang="en-US" altLang="zh-CN" dirty="0">
                <a:latin typeface="Courier New" charset="0"/>
              </a:rPr>
              <a:t> y = -12345;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dirty="0" err="1">
                <a:latin typeface="Courier New" charset="0"/>
              </a:rPr>
              <a:t>int</a:t>
            </a:r>
            <a:r>
              <a:rPr lang="en-US" altLang="zh-CN" dirty="0">
                <a:latin typeface="Courier New" charset="0"/>
              </a:rPr>
              <a:t> </a:t>
            </a:r>
            <a:r>
              <a:rPr lang="en-US" altLang="zh-CN" dirty="0" err="1">
                <a:latin typeface="Courier New" charset="0"/>
              </a:rPr>
              <a:t>iy</a:t>
            </a:r>
            <a:r>
              <a:rPr lang="en-US" altLang="zh-CN" dirty="0">
                <a:latin typeface="Courier New" charset="0"/>
              </a:rPr>
              <a:t> = (</a:t>
            </a:r>
            <a:r>
              <a:rPr lang="en-US" altLang="zh-CN" dirty="0" err="1">
                <a:latin typeface="Courier New" charset="0"/>
              </a:rPr>
              <a:t>int</a:t>
            </a:r>
            <a:r>
              <a:rPr lang="en-US" altLang="zh-CN" dirty="0">
                <a:latin typeface="Courier New" charset="0"/>
              </a:rPr>
              <a:t>) y;</a:t>
            </a:r>
          </a:p>
          <a:p>
            <a:pPr algn="ctr">
              <a:spcBef>
                <a:spcPct val="50000"/>
              </a:spcBef>
            </a:pPr>
            <a:r>
              <a:rPr lang="zh-CN" altLang="en-US" b="0" dirty="0"/>
              <a:t>需要扩展数据大小</a:t>
            </a:r>
            <a:endParaRPr lang="en-US" altLang="zh-CN" b="0" dirty="0"/>
          </a:p>
          <a:p>
            <a:pPr algn="ctr">
              <a:spcBef>
                <a:spcPct val="50000"/>
              </a:spcBef>
            </a:pPr>
            <a:r>
              <a:rPr lang="zh-CN" altLang="en-US" b="0" dirty="0"/>
              <a:t>在无符号数据之间转换</a:t>
            </a:r>
            <a:r>
              <a:rPr lang="en-US" altLang="zh-CN" b="0" dirty="0"/>
              <a:t>(casting)</a:t>
            </a:r>
            <a:r>
              <a:rPr lang="zh-CN" altLang="en-US" b="0" dirty="0"/>
              <a:t>正常处理即可</a:t>
            </a:r>
            <a:endParaRPr lang="en-US" altLang="zh-CN" b="0" dirty="0"/>
          </a:p>
          <a:p>
            <a:pPr algn="ctr">
              <a:spcBef>
                <a:spcPct val="50000"/>
              </a:spcBef>
            </a:pPr>
            <a:r>
              <a:rPr lang="zh-CN" altLang="en-US" b="0" dirty="0"/>
              <a:t>在有符号数据之间转换</a:t>
            </a:r>
            <a:r>
              <a:rPr lang="en-US" altLang="zh-CN" b="0" dirty="0"/>
              <a:t>(casting)</a:t>
            </a:r>
            <a:r>
              <a:rPr lang="zh-CN" altLang="en-US" b="0" dirty="0"/>
              <a:t>需要特别注意</a:t>
            </a:r>
            <a:endParaRPr lang="en-US" altLang="zh-CN" b="0" dirty="0"/>
          </a:p>
        </p:txBody>
      </p:sp>
    </p:spTree>
    <p:extLst>
      <p:ext uri="{BB962C8B-B14F-4D97-AF65-F5344CB8AC3E}">
        <p14:creationId xmlns:p14="http://schemas.microsoft.com/office/powerpoint/2010/main" val="5222290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0FC5231-5128-D64F-BA1C-F624C546EE05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38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914400"/>
          </a:xfrm>
        </p:spPr>
        <p:txBody>
          <a:bodyPr/>
          <a:lstStyle/>
          <a:p>
            <a:r>
              <a:rPr kumimoji="1" lang="en-US" altLang="zh-CN">
                <a:ea typeface="宋体" charset="-122"/>
              </a:rPr>
              <a:t>Expanding the Bit Representation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24800" cy="4419600"/>
          </a:xfrm>
        </p:spPr>
        <p:txBody>
          <a:bodyPr/>
          <a:lstStyle/>
          <a:p>
            <a:r>
              <a:rPr kumimoji="1" lang="en-US" altLang="zh-CN" dirty="0">
                <a:ea typeface="宋体" charset="-122"/>
              </a:rPr>
              <a:t>Zero extension</a:t>
            </a:r>
          </a:p>
          <a:p>
            <a:pPr lvl="1"/>
            <a:r>
              <a:rPr kumimoji="1" lang="zh-CN" altLang="en-US" dirty="0">
                <a:ea typeface="宋体" charset="-122"/>
              </a:rPr>
              <a:t>在前面添加</a:t>
            </a:r>
            <a:r>
              <a:rPr kumimoji="1" lang="en-US" altLang="zh-CN" dirty="0">
                <a:ea typeface="宋体" charset="-122"/>
              </a:rPr>
              <a:t>0</a:t>
            </a:r>
          </a:p>
          <a:p>
            <a:r>
              <a:rPr kumimoji="1" lang="en-US" altLang="zh-CN" dirty="0">
                <a:ea typeface="宋体" charset="-122"/>
              </a:rPr>
              <a:t>Sign extension</a:t>
            </a:r>
          </a:p>
          <a:p>
            <a:pPr lvl="1"/>
            <a:r>
              <a:rPr kumimoji="1" lang="en-US" altLang="zh-CN" dirty="0">
                <a:ea typeface="宋体" charset="-122"/>
              </a:rPr>
              <a:t>[x</a:t>
            </a:r>
            <a:r>
              <a:rPr kumimoji="1" lang="en-US" altLang="zh-CN" baseline="-25000" dirty="0">
                <a:ea typeface="宋体" charset="-122"/>
              </a:rPr>
              <a:t>w-1</a:t>
            </a:r>
            <a:r>
              <a:rPr kumimoji="1" lang="en-US" altLang="zh-CN" dirty="0">
                <a:ea typeface="宋体" charset="-122"/>
              </a:rPr>
              <a:t>,x</a:t>
            </a:r>
            <a:r>
              <a:rPr kumimoji="1" lang="en-US" altLang="zh-CN" baseline="-25000" dirty="0">
                <a:ea typeface="宋体" charset="-122"/>
              </a:rPr>
              <a:t>w-2</a:t>
            </a:r>
            <a:r>
              <a:rPr kumimoji="1" lang="en-US" altLang="zh-CN" dirty="0">
                <a:ea typeface="宋体" charset="-122"/>
              </a:rPr>
              <a:t>,x</a:t>
            </a:r>
            <a:r>
              <a:rPr kumimoji="1" lang="en-US" altLang="zh-CN" baseline="-25000" dirty="0">
                <a:ea typeface="宋体" charset="-122"/>
              </a:rPr>
              <a:t>w-3</a:t>
            </a:r>
            <a:r>
              <a:rPr kumimoji="1" lang="en-US" altLang="zh-CN" dirty="0">
                <a:ea typeface="宋体" charset="-122"/>
              </a:rPr>
              <a:t>,</a:t>
            </a:r>
            <a:r>
              <a:rPr kumimoji="1" lang="en-US" altLang="zh-CN" dirty="0">
                <a:ea typeface="宋体" charset="-122"/>
                <a:sym typeface="Symbol" charset="2"/>
              </a:rPr>
              <a:t></a:t>
            </a:r>
            <a:r>
              <a:rPr kumimoji="1" lang="en-US" altLang="zh-CN" dirty="0">
                <a:ea typeface="宋体" charset="-122"/>
              </a:rPr>
              <a:t>x</a:t>
            </a:r>
            <a:r>
              <a:rPr kumimoji="1" lang="en-US" altLang="zh-CN" baseline="-25000" dirty="0">
                <a:ea typeface="宋体" charset="-122"/>
              </a:rPr>
              <a:t>0</a:t>
            </a:r>
            <a:r>
              <a:rPr kumimoji="1" lang="en-US" altLang="zh-CN" dirty="0">
                <a:ea typeface="宋体" charset="-122"/>
              </a:rPr>
              <a:t>]</a:t>
            </a:r>
          </a:p>
        </p:txBody>
      </p:sp>
      <p:grpSp>
        <p:nvGrpSpPr>
          <p:cNvPr id="69637" name="Group 4"/>
          <p:cNvGrpSpPr>
            <a:grpSpLocks/>
          </p:cNvGrpSpPr>
          <p:nvPr/>
        </p:nvGrpSpPr>
        <p:grpSpPr bwMode="auto">
          <a:xfrm>
            <a:off x="82550" y="3657600"/>
            <a:ext cx="4946650" cy="1981200"/>
            <a:chOff x="244" y="2304"/>
            <a:chExt cx="3116" cy="1248"/>
          </a:xfrm>
        </p:grpSpPr>
        <p:grpSp>
          <p:nvGrpSpPr>
            <p:cNvPr id="69667" name="Group 5"/>
            <p:cNvGrpSpPr>
              <a:grpSpLocks/>
            </p:cNvGrpSpPr>
            <p:nvPr/>
          </p:nvGrpSpPr>
          <p:grpSpPr bwMode="auto">
            <a:xfrm>
              <a:off x="1632" y="2352"/>
              <a:ext cx="1728" cy="144"/>
              <a:chOff x="2928" y="2400"/>
              <a:chExt cx="1728" cy="144"/>
            </a:xfrm>
          </p:grpSpPr>
          <p:sp>
            <p:nvSpPr>
              <p:cNvPr id="69695" name="Rectangle 6"/>
              <p:cNvSpPr>
                <a:spLocks noChangeArrowheads="1"/>
              </p:cNvSpPr>
              <p:nvPr/>
            </p:nvSpPr>
            <p:spPr bwMode="auto">
              <a:xfrm>
                <a:off x="2928" y="2400"/>
                <a:ext cx="144" cy="144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 b="0">
                  <a:latin typeface="Courier New" charset="0"/>
                </a:endParaRPr>
              </a:p>
            </p:txBody>
          </p:sp>
          <p:sp>
            <p:nvSpPr>
              <p:cNvPr id="69696" name="Rectangle 7"/>
              <p:cNvSpPr>
                <a:spLocks noChangeArrowheads="1"/>
              </p:cNvSpPr>
              <p:nvPr/>
            </p:nvSpPr>
            <p:spPr bwMode="auto">
              <a:xfrm>
                <a:off x="3072" y="24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 b="0">
                  <a:latin typeface="Courier New" charset="0"/>
                </a:endParaRPr>
              </a:p>
            </p:txBody>
          </p:sp>
          <p:sp>
            <p:nvSpPr>
              <p:cNvPr id="69697" name="Rectangle 8"/>
              <p:cNvSpPr>
                <a:spLocks noChangeArrowheads="1"/>
              </p:cNvSpPr>
              <p:nvPr/>
            </p:nvSpPr>
            <p:spPr bwMode="auto">
              <a:xfrm>
                <a:off x="3216" y="24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 b="0">
                  <a:latin typeface="Courier New" charset="0"/>
                </a:endParaRPr>
              </a:p>
            </p:txBody>
          </p:sp>
          <p:sp>
            <p:nvSpPr>
              <p:cNvPr id="69698" name="Rectangle 9"/>
              <p:cNvSpPr>
                <a:spLocks noChangeArrowheads="1"/>
              </p:cNvSpPr>
              <p:nvPr/>
            </p:nvSpPr>
            <p:spPr bwMode="auto">
              <a:xfrm>
                <a:off x="4224" y="24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 b="0">
                  <a:latin typeface="Courier New" charset="0"/>
                </a:endParaRPr>
              </a:p>
            </p:txBody>
          </p:sp>
          <p:sp>
            <p:nvSpPr>
              <p:cNvPr id="69699" name="Rectangle 10"/>
              <p:cNvSpPr>
                <a:spLocks noChangeArrowheads="1"/>
              </p:cNvSpPr>
              <p:nvPr/>
            </p:nvSpPr>
            <p:spPr bwMode="auto">
              <a:xfrm>
                <a:off x="4368" y="24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 b="0">
                  <a:latin typeface="Courier New" charset="0"/>
                </a:endParaRPr>
              </a:p>
            </p:txBody>
          </p:sp>
          <p:sp>
            <p:nvSpPr>
              <p:cNvPr id="69700" name="Rectangle 11"/>
              <p:cNvSpPr>
                <a:spLocks noChangeArrowheads="1"/>
              </p:cNvSpPr>
              <p:nvPr/>
            </p:nvSpPr>
            <p:spPr bwMode="auto">
              <a:xfrm>
                <a:off x="4512" y="2400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 b="0">
                  <a:latin typeface="Courier New" charset="0"/>
                </a:endParaRPr>
              </a:p>
            </p:txBody>
          </p:sp>
          <p:sp>
            <p:nvSpPr>
              <p:cNvPr id="69701" name="Rectangle 12"/>
              <p:cNvSpPr>
                <a:spLocks noChangeArrowheads="1"/>
              </p:cNvSpPr>
              <p:nvPr/>
            </p:nvSpPr>
            <p:spPr bwMode="auto">
              <a:xfrm>
                <a:off x="3360" y="2400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 b="0">
                    <a:latin typeface="Courier New" charset="0"/>
                  </a:rPr>
                  <a:t>• • •</a:t>
                </a:r>
              </a:p>
            </p:txBody>
          </p:sp>
        </p:grpSp>
        <p:sp>
          <p:nvSpPr>
            <p:cNvPr id="69668" name="Rectangle 13"/>
            <p:cNvSpPr>
              <a:spLocks noChangeArrowheads="1"/>
            </p:cNvSpPr>
            <p:nvPr/>
          </p:nvSpPr>
          <p:spPr bwMode="auto">
            <a:xfrm>
              <a:off x="1432" y="2304"/>
              <a:ext cx="2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i="1">
                  <a:latin typeface="Times" charset="0"/>
                </a:rPr>
                <a:t>X</a:t>
              </a:r>
              <a:r>
                <a:rPr lang="en-US" altLang="zh-CN" sz="1800" b="0">
                  <a:latin typeface="Times" charset="0"/>
                </a:rPr>
                <a:t> </a:t>
              </a:r>
              <a:endParaRPr lang="en-US" altLang="zh-CN" sz="1800" b="0">
                <a:latin typeface="Symbol" charset="2"/>
              </a:endParaRPr>
            </a:p>
          </p:txBody>
        </p:sp>
        <p:sp>
          <p:nvSpPr>
            <p:cNvPr id="69669" name="Rectangle 14"/>
            <p:cNvSpPr>
              <a:spLocks noChangeArrowheads="1"/>
            </p:cNvSpPr>
            <p:nvPr/>
          </p:nvSpPr>
          <p:spPr bwMode="auto">
            <a:xfrm>
              <a:off x="244" y="3312"/>
              <a:ext cx="2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i="1">
                  <a:latin typeface="Times" charset="0"/>
                </a:rPr>
                <a:t>X</a:t>
              </a:r>
              <a:r>
                <a:rPr lang="en-US" altLang="zh-CN" sz="1800" b="0">
                  <a:latin typeface="Times" charset="0"/>
                </a:rPr>
                <a:t> </a:t>
              </a:r>
              <a:r>
                <a:rPr lang="en-US" altLang="zh-CN" sz="1800" b="0">
                  <a:latin typeface="Symbol" charset="2"/>
                </a:rPr>
                <a:t></a:t>
              </a:r>
            </a:p>
          </p:txBody>
        </p:sp>
        <p:sp>
          <p:nvSpPr>
            <p:cNvPr id="69670" name="Line 15"/>
            <p:cNvSpPr>
              <a:spLocks noChangeShapeType="1"/>
            </p:cNvSpPr>
            <p:nvPr/>
          </p:nvSpPr>
          <p:spPr bwMode="auto">
            <a:xfrm>
              <a:off x="1728" y="2544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71" name="Line 16"/>
            <p:cNvSpPr>
              <a:spLocks noChangeShapeType="1"/>
            </p:cNvSpPr>
            <p:nvPr/>
          </p:nvSpPr>
          <p:spPr bwMode="auto">
            <a:xfrm flipH="1">
              <a:off x="1584" y="2544"/>
              <a:ext cx="144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69672" name="Group 17"/>
            <p:cNvGrpSpPr>
              <a:grpSpLocks/>
            </p:cNvGrpSpPr>
            <p:nvPr/>
          </p:nvGrpSpPr>
          <p:grpSpPr bwMode="auto">
            <a:xfrm>
              <a:off x="528" y="3408"/>
              <a:ext cx="2832" cy="144"/>
              <a:chOff x="1824" y="3456"/>
              <a:chExt cx="2832" cy="144"/>
            </a:xfrm>
          </p:grpSpPr>
          <p:sp>
            <p:nvSpPr>
              <p:cNvPr id="69682" name="Rectangle 18"/>
              <p:cNvSpPr>
                <a:spLocks noChangeArrowheads="1"/>
              </p:cNvSpPr>
              <p:nvPr/>
            </p:nvSpPr>
            <p:spPr bwMode="auto">
              <a:xfrm>
                <a:off x="2112" y="3456"/>
                <a:ext cx="528" cy="144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 b="0">
                    <a:latin typeface="Courier New" charset="0"/>
                  </a:rPr>
                  <a:t>• • •</a:t>
                </a:r>
              </a:p>
            </p:txBody>
          </p:sp>
          <p:sp>
            <p:nvSpPr>
              <p:cNvPr id="69683" name="Rectangle 19"/>
              <p:cNvSpPr>
                <a:spLocks noChangeArrowheads="1"/>
              </p:cNvSpPr>
              <p:nvPr/>
            </p:nvSpPr>
            <p:spPr bwMode="auto">
              <a:xfrm>
                <a:off x="2784" y="3456"/>
                <a:ext cx="144" cy="144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 b="0">
                  <a:latin typeface="Courier New" charset="0"/>
                </a:endParaRPr>
              </a:p>
            </p:txBody>
          </p:sp>
          <p:sp>
            <p:nvSpPr>
              <p:cNvPr id="69684" name="Rectangle 20"/>
              <p:cNvSpPr>
                <a:spLocks noChangeArrowheads="1"/>
              </p:cNvSpPr>
              <p:nvPr/>
            </p:nvSpPr>
            <p:spPr bwMode="auto">
              <a:xfrm>
                <a:off x="2640" y="3456"/>
                <a:ext cx="144" cy="144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 b="0">
                  <a:latin typeface="Courier New" charset="0"/>
                </a:endParaRPr>
              </a:p>
            </p:txBody>
          </p:sp>
          <p:sp>
            <p:nvSpPr>
              <p:cNvPr id="69685" name="Rectangle 21"/>
              <p:cNvSpPr>
                <a:spLocks noChangeArrowheads="1"/>
              </p:cNvSpPr>
              <p:nvPr/>
            </p:nvSpPr>
            <p:spPr bwMode="auto">
              <a:xfrm>
                <a:off x="1968" y="3456"/>
                <a:ext cx="144" cy="144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 b="0">
                  <a:latin typeface="Courier New" charset="0"/>
                </a:endParaRPr>
              </a:p>
            </p:txBody>
          </p:sp>
          <p:sp>
            <p:nvSpPr>
              <p:cNvPr id="69686" name="Rectangle 22"/>
              <p:cNvSpPr>
                <a:spLocks noChangeArrowheads="1"/>
              </p:cNvSpPr>
              <p:nvPr/>
            </p:nvSpPr>
            <p:spPr bwMode="auto">
              <a:xfrm>
                <a:off x="1824" y="3456"/>
                <a:ext cx="144" cy="144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 b="0">
                  <a:latin typeface="Courier New" charset="0"/>
                </a:endParaRPr>
              </a:p>
            </p:txBody>
          </p:sp>
          <p:grpSp>
            <p:nvGrpSpPr>
              <p:cNvPr id="69687" name="Group 23"/>
              <p:cNvGrpSpPr>
                <a:grpSpLocks/>
              </p:cNvGrpSpPr>
              <p:nvPr/>
            </p:nvGrpSpPr>
            <p:grpSpPr bwMode="auto">
              <a:xfrm>
                <a:off x="2928" y="3456"/>
                <a:ext cx="1728" cy="144"/>
                <a:chOff x="2928" y="3456"/>
                <a:chExt cx="1728" cy="144"/>
              </a:xfrm>
            </p:grpSpPr>
            <p:sp>
              <p:nvSpPr>
                <p:cNvPr id="69688" name="Rectangle 24"/>
                <p:cNvSpPr>
                  <a:spLocks noChangeArrowheads="1"/>
                </p:cNvSpPr>
                <p:nvPr/>
              </p:nvSpPr>
              <p:spPr bwMode="auto">
                <a:xfrm>
                  <a:off x="2928" y="3456"/>
                  <a:ext cx="144" cy="144"/>
                </a:xfrm>
                <a:prstGeom prst="rect">
                  <a:avLst/>
                </a:prstGeom>
                <a:solidFill>
                  <a:schemeClr val="bg2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zh-CN" altLang="en-US" sz="1800" b="0">
                    <a:latin typeface="Courier New" charset="0"/>
                  </a:endParaRPr>
                </a:p>
              </p:txBody>
            </p:sp>
            <p:sp>
              <p:nvSpPr>
                <p:cNvPr id="69689" name="Rectangle 25"/>
                <p:cNvSpPr>
                  <a:spLocks noChangeArrowheads="1"/>
                </p:cNvSpPr>
                <p:nvPr/>
              </p:nvSpPr>
              <p:spPr bwMode="auto">
                <a:xfrm>
                  <a:off x="3072" y="3456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zh-CN" altLang="en-US" sz="1800" b="0">
                    <a:latin typeface="Courier New" charset="0"/>
                  </a:endParaRPr>
                </a:p>
              </p:txBody>
            </p:sp>
            <p:sp>
              <p:nvSpPr>
                <p:cNvPr id="69690" name="Rectangle 26"/>
                <p:cNvSpPr>
                  <a:spLocks noChangeArrowheads="1"/>
                </p:cNvSpPr>
                <p:nvPr/>
              </p:nvSpPr>
              <p:spPr bwMode="auto">
                <a:xfrm>
                  <a:off x="3216" y="3456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zh-CN" altLang="en-US" sz="1800" b="0">
                    <a:latin typeface="Courier New" charset="0"/>
                  </a:endParaRPr>
                </a:p>
              </p:txBody>
            </p:sp>
            <p:sp>
              <p:nvSpPr>
                <p:cNvPr id="69691" name="Rectangle 27"/>
                <p:cNvSpPr>
                  <a:spLocks noChangeArrowheads="1"/>
                </p:cNvSpPr>
                <p:nvPr/>
              </p:nvSpPr>
              <p:spPr bwMode="auto">
                <a:xfrm>
                  <a:off x="4224" y="3456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zh-CN" altLang="en-US" sz="1800" b="0">
                    <a:latin typeface="Courier New" charset="0"/>
                  </a:endParaRPr>
                </a:p>
              </p:txBody>
            </p:sp>
            <p:sp>
              <p:nvSpPr>
                <p:cNvPr id="69692" name="Rectangle 28"/>
                <p:cNvSpPr>
                  <a:spLocks noChangeArrowheads="1"/>
                </p:cNvSpPr>
                <p:nvPr/>
              </p:nvSpPr>
              <p:spPr bwMode="auto">
                <a:xfrm>
                  <a:off x="4368" y="3456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zh-CN" altLang="en-US" sz="1800" b="0">
                    <a:latin typeface="Courier New" charset="0"/>
                  </a:endParaRPr>
                </a:p>
              </p:txBody>
            </p:sp>
            <p:sp>
              <p:nvSpPr>
                <p:cNvPr id="69693" name="Rectangle 29"/>
                <p:cNvSpPr>
                  <a:spLocks noChangeArrowheads="1"/>
                </p:cNvSpPr>
                <p:nvPr/>
              </p:nvSpPr>
              <p:spPr bwMode="auto">
                <a:xfrm>
                  <a:off x="4512" y="3456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zh-CN" altLang="en-US" sz="1800" b="0">
                    <a:latin typeface="Courier New" charset="0"/>
                  </a:endParaRPr>
                </a:p>
              </p:txBody>
            </p:sp>
            <p:sp>
              <p:nvSpPr>
                <p:cNvPr id="69694" name="Rectangle 30"/>
                <p:cNvSpPr>
                  <a:spLocks noChangeArrowheads="1"/>
                </p:cNvSpPr>
                <p:nvPr/>
              </p:nvSpPr>
              <p:spPr bwMode="auto">
                <a:xfrm>
                  <a:off x="3360" y="3456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800" b="0">
                      <a:latin typeface="Courier New" charset="0"/>
                    </a:rPr>
                    <a:t>• • •</a:t>
                  </a:r>
                </a:p>
              </p:txBody>
            </p:sp>
          </p:grpSp>
        </p:grpSp>
        <p:sp>
          <p:nvSpPr>
            <p:cNvPr id="69673" name="Line 31"/>
            <p:cNvSpPr>
              <a:spLocks noChangeShapeType="1"/>
            </p:cNvSpPr>
            <p:nvPr/>
          </p:nvSpPr>
          <p:spPr bwMode="auto">
            <a:xfrm flipH="1">
              <a:off x="1440" y="2544"/>
              <a:ext cx="288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74" name="Line 32"/>
            <p:cNvSpPr>
              <a:spLocks noChangeShapeType="1"/>
            </p:cNvSpPr>
            <p:nvPr/>
          </p:nvSpPr>
          <p:spPr bwMode="auto">
            <a:xfrm flipH="1">
              <a:off x="768" y="2544"/>
              <a:ext cx="96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75" name="Line 33"/>
            <p:cNvSpPr>
              <a:spLocks noChangeShapeType="1"/>
            </p:cNvSpPr>
            <p:nvPr/>
          </p:nvSpPr>
          <p:spPr bwMode="auto">
            <a:xfrm flipH="1">
              <a:off x="624" y="2544"/>
              <a:ext cx="1104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76" name="Line 34"/>
            <p:cNvSpPr>
              <a:spLocks noChangeShapeType="1"/>
            </p:cNvSpPr>
            <p:nvPr/>
          </p:nvSpPr>
          <p:spPr bwMode="auto">
            <a:xfrm>
              <a:off x="1872" y="2544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77" name="Line 35"/>
            <p:cNvSpPr>
              <a:spLocks noChangeShapeType="1"/>
            </p:cNvSpPr>
            <p:nvPr/>
          </p:nvSpPr>
          <p:spPr bwMode="auto">
            <a:xfrm>
              <a:off x="2016" y="2544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78" name="Line 36"/>
            <p:cNvSpPr>
              <a:spLocks noChangeShapeType="1"/>
            </p:cNvSpPr>
            <p:nvPr/>
          </p:nvSpPr>
          <p:spPr bwMode="auto">
            <a:xfrm>
              <a:off x="3024" y="2544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79" name="Line 37"/>
            <p:cNvSpPr>
              <a:spLocks noChangeShapeType="1"/>
            </p:cNvSpPr>
            <p:nvPr/>
          </p:nvSpPr>
          <p:spPr bwMode="auto">
            <a:xfrm>
              <a:off x="3168" y="2544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80" name="Line 38"/>
            <p:cNvSpPr>
              <a:spLocks noChangeShapeType="1"/>
            </p:cNvSpPr>
            <p:nvPr/>
          </p:nvSpPr>
          <p:spPr bwMode="auto">
            <a:xfrm>
              <a:off x="3312" y="2544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81" name="Rectangle 39"/>
            <p:cNvSpPr>
              <a:spLocks noChangeArrowheads="1"/>
            </p:cNvSpPr>
            <p:nvPr/>
          </p:nvSpPr>
          <p:spPr bwMode="auto">
            <a:xfrm>
              <a:off x="1056" y="3072"/>
              <a:ext cx="451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400" b="0">
                  <a:latin typeface="Courier New" charset="0"/>
                </a:rPr>
                <a:t>• • •</a:t>
              </a:r>
            </a:p>
          </p:txBody>
        </p:sp>
      </p:grpSp>
      <p:grpSp>
        <p:nvGrpSpPr>
          <p:cNvPr id="69638" name="Group 40"/>
          <p:cNvGrpSpPr>
            <a:grpSpLocks/>
          </p:cNvGrpSpPr>
          <p:nvPr/>
        </p:nvGrpSpPr>
        <p:grpSpPr bwMode="auto">
          <a:xfrm>
            <a:off x="5257800" y="3276600"/>
            <a:ext cx="3581400" cy="2805113"/>
            <a:chOff x="1920" y="1576"/>
            <a:chExt cx="2256" cy="1767"/>
          </a:xfrm>
        </p:grpSpPr>
        <p:sp>
          <p:nvSpPr>
            <p:cNvPr id="69639" name="Rectangle 41"/>
            <p:cNvSpPr>
              <a:spLocks noChangeArrowheads="1"/>
            </p:cNvSpPr>
            <p:nvPr/>
          </p:nvSpPr>
          <p:spPr bwMode="auto">
            <a:xfrm>
              <a:off x="2448" y="1872"/>
              <a:ext cx="144" cy="144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 b="0">
                  <a:latin typeface="Courier New" charset="0"/>
                </a:rPr>
                <a:t>-</a:t>
              </a:r>
            </a:p>
          </p:txBody>
        </p:sp>
        <p:sp>
          <p:nvSpPr>
            <p:cNvPr id="69640" name="Rectangle 42"/>
            <p:cNvSpPr>
              <a:spLocks noChangeArrowheads="1"/>
            </p:cNvSpPr>
            <p:nvPr/>
          </p:nvSpPr>
          <p:spPr bwMode="auto">
            <a:xfrm>
              <a:off x="2592" y="187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 b="0">
                <a:latin typeface="Courier New" charset="0"/>
              </a:endParaRPr>
            </a:p>
          </p:txBody>
        </p:sp>
        <p:sp>
          <p:nvSpPr>
            <p:cNvPr id="69641" name="Rectangle 43"/>
            <p:cNvSpPr>
              <a:spLocks noChangeArrowheads="1"/>
            </p:cNvSpPr>
            <p:nvPr/>
          </p:nvSpPr>
          <p:spPr bwMode="auto">
            <a:xfrm>
              <a:off x="2736" y="187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 b="0">
                <a:latin typeface="Courier New" charset="0"/>
              </a:endParaRPr>
            </a:p>
          </p:txBody>
        </p:sp>
        <p:sp>
          <p:nvSpPr>
            <p:cNvPr id="69642" name="Rectangle 44"/>
            <p:cNvSpPr>
              <a:spLocks noChangeArrowheads="1"/>
            </p:cNvSpPr>
            <p:nvPr/>
          </p:nvSpPr>
          <p:spPr bwMode="auto">
            <a:xfrm>
              <a:off x="3744" y="187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 b="0">
                <a:latin typeface="Courier New" charset="0"/>
              </a:endParaRPr>
            </a:p>
          </p:txBody>
        </p:sp>
        <p:sp>
          <p:nvSpPr>
            <p:cNvPr id="69643" name="Rectangle 45"/>
            <p:cNvSpPr>
              <a:spLocks noChangeArrowheads="1"/>
            </p:cNvSpPr>
            <p:nvPr/>
          </p:nvSpPr>
          <p:spPr bwMode="auto">
            <a:xfrm>
              <a:off x="3888" y="187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 b="0">
                <a:latin typeface="Courier New" charset="0"/>
              </a:endParaRPr>
            </a:p>
          </p:txBody>
        </p:sp>
        <p:sp>
          <p:nvSpPr>
            <p:cNvPr id="69644" name="Rectangle 46"/>
            <p:cNvSpPr>
              <a:spLocks noChangeArrowheads="1"/>
            </p:cNvSpPr>
            <p:nvPr/>
          </p:nvSpPr>
          <p:spPr bwMode="auto">
            <a:xfrm>
              <a:off x="4032" y="187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 b="0">
                <a:latin typeface="Courier New" charset="0"/>
              </a:endParaRPr>
            </a:p>
          </p:txBody>
        </p:sp>
        <p:sp>
          <p:nvSpPr>
            <p:cNvPr id="69645" name="Rectangle 47"/>
            <p:cNvSpPr>
              <a:spLocks noChangeArrowheads="1"/>
            </p:cNvSpPr>
            <p:nvPr/>
          </p:nvSpPr>
          <p:spPr bwMode="auto">
            <a:xfrm>
              <a:off x="2880" y="1872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 b="0">
                  <a:latin typeface="Courier New" charset="0"/>
                </a:rPr>
                <a:t>• • •</a:t>
              </a:r>
            </a:p>
          </p:txBody>
        </p:sp>
        <p:sp>
          <p:nvSpPr>
            <p:cNvPr id="69646" name="Rectangle 48"/>
            <p:cNvSpPr>
              <a:spLocks noChangeArrowheads="1"/>
            </p:cNvSpPr>
            <p:nvPr/>
          </p:nvSpPr>
          <p:spPr bwMode="auto">
            <a:xfrm>
              <a:off x="2064" y="1824"/>
              <a:ext cx="2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i="1">
                  <a:latin typeface="Times" charset="0"/>
                </a:rPr>
                <a:t>X</a:t>
              </a:r>
              <a:r>
                <a:rPr lang="en-US" altLang="zh-CN" sz="1800" b="0">
                  <a:latin typeface="Times" charset="0"/>
                </a:rPr>
                <a:t> </a:t>
              </a:r>
              <a:endParaRPr lang="en-US" altLang="zh-CN" sz="1800" b="0">
                <a:latin typeface="Symbol" charset="2"/>
              </a:endParaRPr>
            </a:p>
          </p:txBody>
        </p:sp>
        <p:sp>
          <p:nvSpPr>
            <p:cNvPr id="69647" name="Rectangle 49"/>
            <p:cNvSpPr>
              <a:spLocks noChangeArrowheads="1"/>
            </p:cNvSpPr>
            <p:nvPr/>
          </p:nvSpPr>
          <p:spPr bwMode="auto">
            <a:xfrm>
              <a:off x="1920" y="2832"/>
              <a:ext cx="2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i="1">
                  <a:latin typeface="Times" charset="0"/>
                </a:rPr>
                <a:t>X</a:t>
              </a:r>
              <a:r>
                <a:rPr lang="en-US" altLang="zh-CN" sz="1800" b="0">
                  <a:latin typeface="Times" charset="0"/>
                </a:rPr>
                <a:t> </a:t>
              </a:r>
              <a:r>
                <a:rPr lang="en-US" altLang="zh-CN" sz="1800" b="0">
                  <a:latin typeface="Symbol" charset="2"/>
                </a:rPr>
                <a:t></a:t>
              </a:r>
            </a:p>
          </p:txBody>
        </p:sp>
        <p:sp>
          <p:nvSpPr>
            <p:cNvPr id="69648" name="Line 50"/>
            <p:cNvSpPr>
              <a:spLocks noChangeShapeType="1"/>
            </p:cNvSpPr>
            <p:nvPr/>
          </p:nvSpPr>
          <p:spPr bwMode="auto">
            <a:xfrm>
              <a:off x="2544" y="2064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49" name="Line 51"/>
            <p:cNvSpPr>
              <a:spLocks noChangeShapeType="1"/>
            </p:cNvSpPr>
            <p:nvPr/>
          </p:nvSpPr>
          <p:spPr bwMode="auto">
            <a:xfrm flipH="1">
              <a:off x="2400" y="2064"/>
              <a:ext cx="144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50" name="Rectangle 52"/>
            <p:cNvSpPr>
              <a:spLocks noChangeArrowheads="1"/>
            </p:cNvSpPr>
            <p:nvPr/>
          </p:nvSpPr>
          <p:spPr bwMode="auto">
            <a:xfrm>
              <a:off x="2304" y="2928"/>
              <a:ext cx="144" cy="144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 b="0">
                  <a:latin typeface="Courier New" charset="0"/>
                </a:rPr>
                <a:t>-</a:t>
              </a:r>
            </a:p>
          </p:txBody>
        </p:sp>
        <p:sp>
          <p:nvSpPr>
            <p:cNvPr id="69651" name="Rectangle 53"/>
            <p:cNvSpPr>
              <a:spLocks noChangeArrowheads="1"/>
            </p:cNvSpPr>
            <p:nvPr/>
          </p:nvSpPr>
          <p:spPr bwMode="auto">
            <a:xfrm>
              <a:off x="2448" y="2928"/>
              <a:ext cx="144" cy="144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 b="0">
                  <a:latin typeface="Courier New" charset="0"/>
                </a:rPr>
                <a:t>+</a:t>
              </a:r>
            </a:p>
          </p:txBody>
        </p:sp>
        <p:sp>
          <p:nvSpPr>
            <p:cNvPr id="69652" name="Rectangle 54"/>
            <p:cNvSpPr>
              <a:spLocks noChangeArrowheads="1"/>
            </p:cNvSpPr>
            <p:nvPr/>
          </p:nvSpPr>
          <p:spPr bwMode="auto">
            <a:xfrm>
              <a:off x="2592" y="292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 b="0">
                <a:latin typeface="Courier New" charset="0"/>
              </a:endParaRPr>
            </a:p>
          </p:txBody>
        </p:sp>
        <p:sp>
          <p:nvSpPr>
            <p:cNvPr id="69653" name="Rectangle 55"/>
            <p:cNvSpPr>
              <a:spLocks noChangeArrowheads="1"/>
            </p:cNvSpPr>
            <p:nvPr/>
          </p:nvSpPr>
          <p:spPr bwMode="auto">
            <a:xfrm>
              <a:off x="2736" y="292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 b="0">
                <a:latin typeface="Courier New" charset="0"/>
              </a:endParaRPr>
            </a:p>
          </p:txBody>
        </p:sp>
        <p:sp>
          <p:nvSpPr>
            <p:cNvPr id="69654" name="Rectangle 56"/>
            <p:cNvSpPr>
              <a:spLocks noChangeArrowheads="1"/>
            </p:cNvSpPr>
            <p:nvPr/>
          </p:nvSpPr>
          <p:spPr bwMode="auto">
            <a:xfrm>
              <a:off x="3744" y="292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 b="0">
                <a:latin typeface="Courier New" charset="0"/>
              </a:endParaRPr>
            </a:p>
          </p:txBody>
        </p:sp>
        <p:sp>
          <p:nvSpPr>
            <p:cNvPr id="69655" name="Rectangle 57"/>
            <p:cNvSpPr>
              <a:spLocks noChangeArrowheads="1"/>
            </p:cNvSpPr>
            <p:nvPr/>
          </p:nvSpPr>
          <p:spPr bwMode="auto">
            <a:xfrm>
              <a:off x="3888" y="292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 b="0">
                <a:latin typeface="Courier New" charset="0"/>
              </a:endParaRPr>
            </a:p>
          </p:txBody>
        </p:sp>
        <p:sp>
          <p:nvSpPr>
            <p:cNvPr id="69656" name="Rectangle 58"/>
            <p:cNvSpPr>
              <a:spLocks noChangeArrowheads="1"/>
            </p:cNvSpPr>
            <p:nvPr/>
          </p:nvSpPr>
          <p:spPr bwMode="auto">
            <a:xfrm>
              <a:off x="4032" y="2928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 b="0">
                <a:latin typeface="Courier New" charset="0"/>
              </a:endParaRPr>
            </a:p>
          </p:txBody>
        </p:sp>
        <p:sp>
          <p:nvSpPr>
            <p:cNvPr id="69657" name="Rectangle 59"/>
            <p:cNvSpPr>
              <a:spLocks noChangeArrowheads="1"/>
            </p:cNvSpPr>
            <p:nvPr/>
          </p:nvSpPr>
          <p:spPr bwMode="auto">
            <a:xfrm>
              <a:off x="2880" y="2928"/>
              <a:ext cx="86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 b="0">
                  <a:latin typeface="Courier New" charset="0"/>
                </a:rPr>
                <a:t>• • •</a:t>
              </a:r>
            </a:p>
          </p:txBody>
        </p:sp>
        <p:sp>
          <p:nvSpPr>
            <p:cNvPr id="69658" name="Line 60"/>
            <p:cNvSpPr>
              <a:spLocks noChangeShapeType="1"/>
            </p:cNvSpPr>
            <p:nvPr/>
          </p:nvSpPr>
          <p:spPr bwMode="auto">
            <a:xfrm>
              <a:off x="2688" y="2064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59" name="Line 61"/>
            <p:cNvSpPr>
              <a:spLocks noChangeShapeType="1"/>
            </p:cNvSpPr>
            <p:nvPr/>
          </p:nvSpPr>
          <p:spPr bwMode="auto">
            <a:xfrm>
              <a:off x="2832" y="2064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60" name="Line 62"/>
            <p:cNvSpPr>
              <a:spLocks noChangeShapeType="1"/>
            </p:cNvSpPr>
            <p:nvPr/>
          </p:nvSpPr>
          <p:spPr bwMode="auto">
            <a:xfrm>
              <a:off x="3840" y="2064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61" name="Line 63"/>
            <p:cNvSpPr>
              <a:spLocks noChangeShapeType="1"/>
            </p:cNvSpPr>
            <p:nvPr/>
          </p:nvSpPr>
          <p:spPr bwMode="auto">
            <a:xfrm>
              <a:off x="3984" y="2064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62" name="Line 64"/>
            <p:cNvSpPr>
              <a:spLocks noChangeShapeType="1"/>
            </p:cNvSpPr>
            <p:nvPr/>
          </p:nvSpPr>
          <p:spPr bwMode="auto">
            <a:xfrm>
              <a:off x="4128" y="2064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63" name="Line 65"/>
            <p:cNvSpPr>
              <a:spLocks noChangeShapeType="1"/>
            </p:cNvSpPr>
            <p:nvPr/>
          </p:nvSpPr>
          <p:spPr bwMode="auto">
            <a:xfrm>
              <a:off x="2304" y="3208"/>
              <a:ext cx="1872" cy="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64" name="Rectangle 66"/>
            <p:cNvSpPr>
              <a:spLocks noChangeArrowheads="1"/>
            </p:cNvSpPr>
            <p:nvPr/>
          </p:nvSpPr>
          <p:spPr bwMode="auto">
            <a:xfrm>
              <a:off x="3216" y="3112"/>
              <a:ext cx="384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i="1">
                  <a:latin typeface="Helvetica" charset="0"/>
                </a:rPr>
                <a:t>w</a:t>
              </a:r>
              <a:r>
                <a:rPr lang="en-US" altLang="zh-CN" sz="1800" b="0">
                  <a:latin typeface="Helvetica" charset="0"/>
                </a:rPr>
                <a:t>+1</a:t>
              </a:r>
              <a:endParaRPr lang="en-US" altLang="zh-CN" sz="1800" b="0" i="1">
                <a:latin typeface="Helvetica" charset="0"/>
              </a:endParaRPr>
            </a:p>
          </p:txBody>
        </p:sp>
        <p:sp>
          <p:nvSpPr>
            <p:cNvPr id="69665" name="Line 67"/>
            <p:cNvSpPr>
              <a:spLocks noChangeShapeType="1"/>
            </p:cNvSpPr>
            <p:nvPr/>
          </p:nvSpPr>
          <p:spPr bwMode="auto">
            <a:xfrm>
              <a:off x="2448" y="1680"/>
              <a:ext cx="172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arrow" w="med" len="med"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69666" name="Rectangle 68"/>
            <p:cNvSpPr>
              <a:spLocks noChangeArrowheads="1"/>
            </p:cNvSpPr>
            <p:nvPr/>
          </p:nvSpPr>
          <p:spPr bwMode="auto">
            <a:xfrm>
              <a:off x="3216" y="1576"/>
              <a:ext cx="22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b="0" i="1">
                  <a:latin typeface="Helvetica" charset="0"/>
                </a:rPr>
                <a:t>w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1019475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C63DB53-4496-B146-A968-805DF685C009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39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7168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914400"/>
          </a:xfrm>
        </p:spPr>
        <p:txBody>
          <a:bodyPr/>
          <a:lstStyle/>
          <a:p>
            <a:r>
              <a:rPr lang="en-US" altLang="zh-CN">
                <a:ea typeface="宋体" charset="-122"/>
              </a:rPr>
              <a:t>From short to long</a:t>
            </a:r>
          </a:p>
        </p:txBody>
      </p:sp>
      <p:sp>
        <p:nvSpPr>
          <p:cNvPr id="71684" name="Rectangle 3"/>
          <p:cNvSpPr>
            <a:spLocks noChangeArrowheads="1"/>
          </p:cNvSpPr>
          <p:nvPr/>
        </p:nvSpPr>
        <p:spPr bwMode="auto">
          <a:xfrm>
            <a:off x="533400" y="1524000"/>
            <a:ext cx="7848600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dirty="0">
                <a:latin typeface="Courier New" charset="0"/>
              </a:rPr>
              <a:t>short int </a:t>
            </a:r>
            <a:r>
              <a:rPr lang="en-US" altLang="zh-CN" dirty="0" err="1">
                <a:latin typeface="Courier New" charset="0"/>
              </a:rPr>
              <a:t>sx</a:t>
            </a:r>
            <a:r>
              <a:rPr lang="en-US" altLang="zh-CN" dirty="0">
                <a:latin typeface="Courier New" charset="0"/>
              </a:rPr>
              <a:t> = 12345;	</a:t>
            </a:r>
            <a:r>
              <a:rPr lang="zh-CN" altLang="en-US" dirty="0">
                <a:latin typeface="Courier New" charset="0"/>
              </a:rPr>
              <a:t>：</a:t>
            </a:r>
            <a:r>
              <a:rPr lang="en-US" altLang="zh-CN" dirty="0">
                <a:latin typeface="Courier New" charset="0"/>
              </a:rPr>
              <a:t>0x0309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dirty="0">
                <a:latin typeface="Courier New" charset="0"/>
              </a:rPr>
              <a:t>int x = (int) </a:t>
            </a:r>
            <a:r>
              <a:rPr lang="en-US" altLang="zh-CN" dirty="0" err="1">
                <a:latin typeface="Courier New" charset="0"/>
              </a:rPr>
              <a:t>sx</a:t>
            </a:r>
            <a:r>
              <a:rPr lang="en-US" altLang="zh-CN" dirty="0">
                <a:latin typeface="Courier New" charset="0"/>
              </a:rPr>
              <a:t>; 	: 0x00000309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dirty="0">
                <a:latin typeface="Courier New" charset="0"/>
              </a:rPr>
              <a:t>short int </a:t>
            </a:r>
            <a:r>
              <a:rPr lang="en-US" altLang="zh-CN" dirty="0" err="1">
                <a:latin typeface="Courier New" charset="0"/>
              </a:rPr>
              <a:t>sy</a:t>
            </a:r>
            <a:r>
              <a:rPr lang="en-US" altLang="zh-CN" dirty="0">
                <a:latin typeface="Courier New" charset="0"/>
              </a:rPr>
              <a:t> =-12345;: 0xcfc7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zh-CN" dirty="0">
                <a:latin typeface="Courier New" charset="0"/>
              </a:rPr>
              <a:t>int y = (int) </a:t>
            </a:r>
            <a:r>
              <a:rPr lang="en-US" altLang="zh-CN" dirty="0" err="1">
                <a:latin typeface="Courier New" charset="0"/>
              </a:rPr>
              <a:t>sy</a:t>
            </a:r>
            <a:r>
              <a:rPr lang="en-US" altLang="zh-CN" dirty="0">
                <a:latin typeface="Courier New" charset="0"/>
              </a:rPr>
              <a:t>;		: 0xffffcfc7</a:t>
            </a:r>
          </a:p>
        </p:txBody>
      </p:sp>
    </p:spTree>
    <p:extLst>
      <p:ext uri="{BB962C8B-B14F-4D97-AF65-F5344CB8AC3E}">
        <p14:creationId xmlns:p14="http://schemas.microsoft.com/office/powerpoint/2010/main" val="2101515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ea typeface="宋体" charset="-122"/>
              </a:rPr>
              <a:t>Unsigned Representation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700"/>
              </a:lnSpc>
            </a:pPr>
            <a:r>
              <a:rPr lang="zh-CN" altLang="zh-CN" dirty="0"/>
              <a:t>如果机器字长为</a:t>
            </a:r>
            <a:r>
              <a:rPr lang="en-US" altLang="zh-CN" dirty="0"/>
              <a:t>n</a:t>
            </a:r>
            <a:r>
              <a:rPr lang="zh-CN" altLang="zh-CN" dirty="0"/>
              <a:t>位，则无符号数的表示范围是</a:t>
            </a:r>
            <a:r>
              <a:rPr lang="zh-CN" altLang="en-US" dirty="0"/>
              <a:t>： </a:t>
            </a:r>
            <a:endParaRPr lang="en-US" altLang="zh-CN" dirty="0"/>
          </a:p>
          <a:p>
            <a:pPr marL="0" indent="0">
              <a:lnSpc>
                <a:spcPts val="3700"/>
              </a:lnSpc>
              <a:buNone/>
            </a:pPr>
            <a:r>
              <a:rPr lang="en-US" altLang="zh-CN" b="1" dirty="0">
                <a:solidFill>
                  <a:srgbClr val="FF0000"/>
                </a:solidFill>
              </a:rPr>
              <a:t>     0</a:t>
            </a:r>
            <a:r>
              <a:rPr lang="zh-CN" altLang="zh-CN" b="1" dirty="0">
                <a:solidFill>
                  <a:srgbClr val="FF0000"/>
                </a:solidFill>
              </a:rPr>
              <a:t>～</a:t>
            </a:r>
            <a:r>
              <a:rPr lang="en-US" altLang="zh-CN" b="1" dirty="0">
                <a:solidFill>
                  <a:srgbClr val="FF0000"/>
                </a:solidFill>
              </a:rPr>
              <a:t>(2</a:t>
            </a:r>
            <a:r>
              <a:rPr lang="en-US" altLang="zh-CN" b="1" baseline="52000" dirty="0">
                <a:solidFill>
                  <a:srgbClr val="FF0000"/>
                </a:solidFill>
              </a:rPr>
              <a:t>n</a:t>
            </a:r>
            <a:r>
              <a:rPr lang="en-US" altLang="zh-CN" b="1" dirty="0">
                <a:solidFill>
                  <a:srgbClr val="FF0000"/>
                </a:solidFill>
              </a:rPr>
              <a:t>-1)</a:t>
            </a:r>
            <a:r>
              <a:rPr lang="zh-CN" altLang="zh-CN" b="1" dirty="0">
                <a:solidFill>
                  <a:srgbClr val="FF0000"/>
                </a:solidFill>
              </a:rPr>
              <a:t>。 </a:t>
            </a:r>
            <a:endParaRPr lang="en-US" altLang="zh-CN" b="1" dirty="0">
              <a:solidFill>
                <a:srgbClr val="FF0000"/>
              </a:solidFill>
            </a:endParaRPr>
          </a:p>
          <a:p>
            <a:pPr>
              <a:lnSpc>
                <a:spcPts val="3700"/>
              </a:lnSpc>
            </a:pPr>
            <a:r>
              <a:rPr lang="zh-CN" altLang="en-US" dirty="0"/>
              <a:t>例如</a:t>
            </a:r>
            <a:r>
              <a:rPr lang="zh-CN" altLang="zh-CN" dirty="0"/>
              <a:t>字长为</a:t>
            </a:r>
            <a:r>
              <a:rPr lang="en-US" altLang="zh-CN" dirty="0"/>
              <a:t>8</a:t>
            </a:r>
            <a:r>
              <a:rPr lang="zh-CN" altLang="zh-CN" dirty="0"/>
              <a:t>位，</a:t>
            </a:r>
            <a:r>
              <a:rPr lang="zh-CN" altLang="en-US" dirty="0"/>
              <a:t>则</a:t>
            </a:r>
            <a:r>
              <a:rPr lang="zh-CN" altLang="zh-CN" dirty="0"/>
              <a:t>无符号数的表示范围是</a:t>
            </a:r>
            <a:r>
              <a:rPr lang="en-US" altLang="zh-CN" dirty="0"/>
              <a:t>0</a:t>
            </a:r>
            <a:r>
              <a:rPr lang="zh-CN" altLang="zh-CN" dirty="0"/>
              <a:t>～</a:t>
            </a:r>
            <a:r>
              <a:rPr lang="en-US" altLang="zh-CN" dirty="0"/>
              <a:t>255</a:t>
            </a:r>
            <a:r>
              <a:rPr lang="zh-CN" altLang="zh-CN" dirty="0"/>
              <a:t>。</a:t>
            </a:r>
            <a:endParaRPr lang="en-US" altLang="zh-CN" dirty="0"/>
          </a:p>
          <a:p>
            <a:pPr>
              <a:lnSpc>
                <a:spcPts val="3700"/>
              </a:lnSpc>
            </a:pPr>
            <a:r>
              <a:rPr lang="zh-CN" altLang="zh-CN" dirty="0"/>
              <a:t>计算机的内存地址就是无符号数的例子。</a:t>
            </a:r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707FC-2626-BC43-8A07-2FC945D8A2CA}" type="slidenum">
              <a:rPr lang="zh-CN" altLang="en-US" smtClean="0"/>
              <a:pPr>
                <a:defRPr/>
              </a:pPr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067487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6C9C399-1C1C-D34B-9CDD-1A8BFC9EB389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40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914400"/>
          </a:xfrm>
        </p:spPr>
        <p:txBody>
          <a:bodyPr/>
          <a:lstStyle/>
          <a:p>
            <a:r>
              <a:rPr lang="en-US" altLang="zh-CN">
                <a:ea typeface="宋体" charset="-122"/>
              </a:rPr>
              <a:t>From short to long</a:t>
            </a:r>
          </a:p>
        </p:txBody>
      </p:sp>
      <p:sp>
        <p:nvSpPr>
          <p:cNvPr id="73732" name="Rectangle 4"/>
          <p:cNvSpPr>
            <a:spLocks noChangeArrowheads="1"/>
          </p:cNvSpPr>
          <p:nvPr/>
        </p:nvSpPr>
        <p:spPr bwMode="auto">
          <a:xfrm>
            <a:off x="1143000" y="1506537"/>
            <a:ext cx="78486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0" dirty="0" err="1">
                <a:latin typeface="Times New Roman" charset="0"/>
                <a:cs typeface="Times New Roman" charset="0"/>
              </a:rPr>
              <a:t>int</a:t>
            </a:r>
            <a:r>
              <a:rPr lang="en-US" altLang="zh-CN" sz="2400" b="0" dirty="0">
                <a:latin typeface="Times New Roman" charset="0"/>
                <a:cs typeface="Times New Roman" charset="0"/>
              </a:rPr>
              <a:t> fun1(unsigned word)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0" dirty="0">
                <a:latin typeface="Times New Roman" charset="0"/>
                <a:cs typeface="Times New Roman" charset="0"/>
              </a:rPr>
              <a:t>	return (</a:t>
            </a:r>
            <a:r>
              <a:rPr lang="en-US" altLang="zh-CN" sz="2400" b="0" dirty="0" err="1">
                <a:latin typeface="Times New Roman" charset="0"/>
                <a:cs typeface="Times New Roman" charset="0"/>
              </a:rPr>
              <a:t>int</a:t>
            </a:r>
            <a:r>
              <a:rPr lang="en-US" altLang="zh-CN" sz="2400" b="0" dirty="0">
                <a:latin typeface="Times New Roman" charset="0"/>
                <a:cs typeface="Times New Roman" charset="0"/>
              </a:rPr>
              <a:t>) ((word &lt;&lt; 24) &gt;&gt; 24);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0" dirty="0">
                <a:latin typeface="Times New Roman" charset="0"/>
                <a:cs typeface="Times New Roman" charset="0"/>
              </a:rPr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0" dirty="0" err="1">
                <a:latin typeface="Times New Roman" charset="0"/>
                <a:cs typeface="Times New Roman" charset="0"/>
              </a:rPr>
              <a:t>int</a:t>
            </a:r>
            <a:r>
              <a:rPr lang="en-US" altLang="zh-CN" sz="2400" b="0" dirty="0">
                <a:latin typeface="Times New Roman" charset="0"/>
                <a:cs typeface="Times New Roman" charset="0"/>
              </a:rPr>
              <a:t> fun2(unsigned word) {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0" dirty="0">
                <a:latin typeface="Times New Roman" charset="0"/>
                <a:cs typeface="Times New Roman" charset="0"/>
              </a:rPr>
              <a:t>	return ((</a:t>
            </a:r>
            <a:r>
              <a:rPr lang="en-US" altLang="zh-CN" sz="2400" b="0" dirty="0" err="1">
                <a:latin typeface="Times New Roman" charset="0"/>
                <a:cs typeface="Times New Roman" charset="0"/>
              </a:rPr>
              <a:t>int</a:t>
            </a:r>
            <a:r>
              <a:rPr lang="en-US" altLang="zh-CN" sz="2400" b="0" dirty="0">
                <a:latin typeface="Times New Roman" charset="0"/>
                <a:cs typeface="Times New Roman" charset="0"/>
              </a:rPr>
              <a:t>) word &lt;&lt; 24) &gt;&gt; 24;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0" dirty="0">
                <a:latin typeface="Times New Roman" charset="0"/>
                <a:cs typeface="Times New Roman" charset="0"/>
              </a:rPr>
              <a:t>}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0" dirty="0">
                <a:latin typeface="Times New Roman" charset="0"/>
                <a:cs typeface="Times New Roman" charset="0"/>
              </a:rPr>
              <a:t>        </a:t>
            </a:r>
            <a:r>
              <a:rPr lang="en-US" altLang="zh-CN" sz="2400" b="0" dirty="0">
                <a:latin typeface="Times New Roman" charset="0"/>
                <a:cs typeface="Times New Roman" charset="0"/>
              </a:rPr>
              <a:t>w 		</a:t>
            </a:r>
            <a:r>
              <a:rPr lang="zh-CN" altLang="en-US" sz="2400" b="0" dirty="0">
                <a:latin typeface="Times New Roman" charset="0"/>
                <a:cs typeface="Times New Roman" charset="0"/>
              </a:rPr>
              <a:t>      </a:t>
            </a:r>
            <a:r>
              <a:rPr lang="en-US" altLang="zh-CN" sz="2400" b="0" dirty="0">
                <a:latin typeface="Times New Roman" charset="0"/>
                <a:cs typeface="Times New Roman" charset="0"/>
              </a:rPr>
              <a:t>fun1(w) 		</a:t>
            </a:r>
            <a:r>
              <a:rPr lang="zh-CN" altLang="en-US" sz="2400" b="0" dirty="0">
                <a:latin typeface="Times New Roman" charset="0"/>
                <a:cs typeface="Times New Roman" charset="0"/>
              </a:rPr>
              <a:t>     </a:t>
            </a:r>
            <a:r>
              <a:rPr lang="en-US" altLang="zh-CN" sz="2400" b="0" dirty="0">
                <a:latin typeface="Times New Roman" charset="0"/>
                <a:cs typeface="Times New Roman" charset="0"/>
              </a:rPr>
              <a:t>fun2(w)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0" dirty="0">
                <a:latin typeface="Times New Roman" charset="0"/>
                <a:cs typeface="Times New Roman" charset="0"/>
              </a:rPr>
              <a:t>0x00000076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0" dirty="0">
                <a:latin typeface="Times New Roman" charset="0"/>
                <a:cs typeface="Times New Roman" charset="0"/>
              </a:rPr>
              <a:t>0x87654321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0" dirty="0">
                <a:latin typeface="Times New Roman" charset="0"/>
                <a:cs typeface="Times New Roman" charset="0"/>
              </a:rPr>
              <a:t>0x000000C9		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sz="2400" b="0" dirty="0">
                <a:latin typeface="Times New Roman" charset="0"/>
                <a:cs typeface="Times New Roman" charset="0"/>
              </a:rPr>
              <a:t>0xEDCBA987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zh-CN" sz="2400" b="0" dirty="0">
              <a:latin typeface="Times New Roman" charset="0"/>
              <a:cs typeface="Times New Roman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zh-CN" altLang="en-US" sz="2400" b="0" dirty="0">
                <a:latin typeface="Times New Roman" charset="0"/>
                <a:cs typeface="Times New Roman" charset="0"/>
              </a:rPr>
              <a:t>练习：描述一下两个函数的行为区别</a:t>
            </a:r>
            <a:endParaRPr lang="en-US" altLang="zh-CN" sz="2400" b="0" dirty="0">
              <a:latin typeface="Times New Roman" charset="0"/>
              <a:cs typeface="Times New Roman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3281363" y="4089400"/>
            <a:ext cx="41862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Times New Roman" charset="0"/>
                <a:cs typeface="Times New Roman" charset="0"/>
              </a:rPr>
              <a:t>00000076	   	00000076</a:t>
            </a:r>
            <a:endParaRPr lang="zh-CN" altLang="en-US" sz="2400" dirty="0">
              <a:latin typeface="Times New Roman" charset="0"/>
              <a:cs typeface="Times New Roman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3276600" y="4465638"/>
            <a:ext cx="41862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 dirty="0">
                <a:latin typeface="Times New Roman" charset="0"/>
                <a:cs typeface="Times New Roman" charset="0"/>
              </a:rPr>
              <a:t>00000021	   	00000021</a:t>
            </a:r>
            <a:endParaRPr lang="zh-CN" altLang="en-US" sz="2400" dirty="0">
              <a:latin typeface="Times New Roman" charset="0"/>
              <a:cs typeface="Times New Roman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3281363" y="4821238"/>
            <a:ext cx="44577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>
                <a:latin typeface="Times New Roman" charset="0"/>
                <a:cs typeface="Times New Roman" charset="0"/>
              </a:rPr>
              <a:t>000000C9	   	FFFFFFC9</a:t>
            </a:r>
            <a:endParaRPr lang="zh-CN" altLang="en-US" sz="2400">
              <a:latin typeface="Times New Roman" charset="0"/>
              <a:cs typeface="Times New Roman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281363" y="5189538"/>
            <a:ext cx="43878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2400">
                <a:latin typeface="Times New Roman" charset="0"/>
                <a:cs typeface="Times New Roman" charset="0"/>
              </a:rPr>
              <a:t>00000087	   	FFFFFF87</a:t>
            </a:r>
            <a:endParaRPr lang="zh-CN" altLang="en-US" sz="2400">
              <a:latin typeface="Times New Roman" charset="0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84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085D3A-84E4-334E-9D99-CCB3F6A11F45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41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914400"/>
          </a:xfrm>
        </p:spPr>
        <p:txBody>
          <a:bodyPr/>
          <a:lstStyle/>
          <a:p>
            <a:r>
              <a:rPr lang="en-US" altLang="zh-CN">
                <a:ea typeface="宋体" charset="-122"/>
              </a:rPr>
              <a:t>From long to short</a:t>
            </a:r>
          </a:p>
        </p:txBody>
      </p:sp>
      <p:sp>
        <p:nvSpPr>
          <p:cNvPr id="75780" name="Rectangle 4"/>
          <p:cNvSpPr>
            <a:spLocks noChangeArrowheads="1"/>
          </p:cNvSpPr>
          <p:nvPr/>
        </p:nvSpPr>
        <p:spPr bwMode="auto">
          <a:xfrm>
            <a:off x="533400" y="1524000"/>
            <a:ext cx="784860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zh-CN" dirty="0" err="1">
                <a:latin typeface="Courier New" charset="0"/>
              </a:rPr>
              <a:t>int</a:t>
            </a:r>
            <a:r>
              <a:rPr lang="en-US" altLang="zh-CN" dirty="0">
                <a:latin typeface="Courier New" charset="0"/>
              </a:rPr>
              <a:t>       x  = 53191;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latin typeface="Courier New" charset="0"/>
              </a:rPr>
              <a:t>short </a:t>
            </a:r>
            <a:r>
              <a:rPr lang="en-US" altLang="zh-CN" dirty="0" err="1">
                <a:latin typeface="Courier New" charset="0"/>
              </a:rPr>
              <a:t>int</a:t>
            </a:r>
            <a:r>
              <a:rPr lang="en-US" altLang="zh-CN" dirty="0">
                <a:latin typeface="Courier New" charset="0"/>
              </a:rPr>
              <a:t> </a:t>
            </a:r>
            <a:r>
              <a:rPr lang="en-US" altLang="zh-CN" dirty="0" err="1">
                <a:latin typeface="Courier New" charset="0"/>
              </a:rPr>
              <a:t>sx</a:t>
            </a:r>
            <a:r>
              <a:rPr lang="en-US" altLang="zh-CN" dirty="0">
                <a:latin typeface="Courier New" charset="0"/>
              </a:rPr>
              <a:t> = x;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 err="1">
                <a:latin typeface="Courier New" charset="0"/>
              </a:rPr>
              <a:t>int</a:t>
            </a:r>
            <a:r>
              <a:rPr lang="en-US" altLang="zh-CN" dirty="0">
                <a:latin typeface="Courier New" charset="0"/>
              </a:rPr>
              <a:t>       y  = -12345;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zh-CN" dirty="0">
                <a:latin typeface="Courier New" charset="0"/>
              </a:rPr>
              <a:t>Short </a:t>
            </a:r>
            <a:r>
              <a:rPr lang="en-US" altLang="zh-CN" dirty="0" err="1">
                <a:latin typeface="Courier New" charset="0"/>
              </a:rPr>
              <a:t>int</a:t>
            </a:r>
            <a:r>
              <a:rPr lang="en-US" altLang="zh-CN" dirty="0">
                <a:latin typeface="Courier New" charset="0"/>
              </a:rPr>
              <a:t> </a:t>
            </a:r>
            <a:r>
              <a:rPr lang="en-US" altLang="zh-CN" dirty="0" err="1">
                <a:latin typeface="Courier New" charset="0"/>
              </a:rPr>
              <a:t>sy</a:t>
            </a:r>
            <a:r>
              <a:rPr lang="en-US" altLang="zh-CN" dirty="0">
                <a:latin typeface="Courier New" charset="0"/>
              </a:rPr>
              <a:t> = y;</a:t>
            </a:r>
          </a:p>
          <a:p>
            <a:pPr>
              <a:spcBef>
                <a:spcPct val="50000"/>
              </a:spcBef>
            </a:pPr>
            <a:r>
              <a:rPr lang="zh-CN" altLang="en-US" b="0" dirty="0"/>
              <a:t>需要截断数据大小</a:t>
            </a:r>
            <a:endParaRPr lang="en-US" altLang="zh-CN" b="0" dirty="0"/>
          </a:p>
          <a:p>
            <a:pPr>
              <a:spcBef>
                <a:spcPct val="50000"/>
              </a:spcBef>
            </a:pPr>
            <a:r>
              <a:rPr lang="zh-CN" altLang="en-US" b="0" dirty="0"/>
              <a:t>从长类型到短类型转换需要特别注意</a:t>
            </a:r>
            <a:endParaRPr lang="en-US" altLang="zh-CN" b="0" dirty="0"/>
          </a:p>
        </p:txBody>
      </p:sp>
    </p:spTree>
    <p:extLst>
      <p:ext uri="{BB962C8B-B14F-4D97-AF65-F5344CB8AC3E}">
        <p14:creationId xmlns:p14="http://schemas.microsoft.com/office/powerpoint/2010/main" val="144475659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C29DEC-B865-F54B-A893-D37AF4423FD3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42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778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Truncating Numbers</a:t>
            </a:r>
          </a:p>
        </p:txBody>
      </p:sp>
      <p:graphicFrame>
        <p:nvGraphicFramePr>
          <p:cNvPr id="751789" name="Group 17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35533103"/>
              </p:ext>
            </p:extLst>
          </p:nvPr>
        </p:nvGraphicFramePr>
        <p:xfrm>
          <a:off x="457200" y="1600200"/>
          <a:ext cx="8245475" cy="2209801"/>
        </p:xfrm>
        <a:graphic>
          <a:graphicData uri="http://schemas.openxmlformats.org/drawingml/2006/table">
            <a:tbl>
              <a:tblPr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98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859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9625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42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charset="0"/>
                        <a:ea typeface="宋体" charset="-122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宋体" charset="-122"/>
                        </a:rPr>
                        <a:t>Decimal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宋体" charset="-122"/>
                        </a:rPr>
                        <a:t>Hex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宋体" charset="-122"/>
                        </a:rPr>
                        <a:t>Binary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宋体" charset="-122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宋体" charset="-122"/>
                        </a:rPr>
                        <a:t>53191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宋体" charset="-122"/>
                        </a:rPr>
                        <a:t>00 00 CF C7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宋体" charset="-122"/>
                        </a:rPr>
                        <a:t>00000000 00000000 11001111 11000111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宋体" charset="-122"/>
                        </a:rPr>
                        <a:t>sx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ourier New" charset="0"/>
                          <a:ea typeface="宋体" charset="-122"/>
                        </a:rPr>
                        <a:t>-12345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宋体" charset="-122"/>
                        </a:rPr>
                        <a:t>      CF C7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宋体" charset="-122"/>
                        </a:rPr>
                        <a:t>                  11001111 11000111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29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宋体" charset="-122"/>
                        </a:rPr>
                        <a:t>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宋体" charset="-122"/>
                        </a:rPr>
                        <a:t>-12345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宋体" charset="-122"/>
                        </a:rPr>
                        <a:t>FF FF CF C7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宋体" charset="-122"/>
                        </a:rPr>
                        <a:t>11111111 11111111 11001111 11000111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13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宋体" charset="-122"/>
                        </a:rPr>
                        <a:t>sy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宋体" charset="-122"/>
                        </a:rPr>
                        <a:t>-12345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宋体" charset="-122"/>
                        </a:rPr>
                        <a:t>      CF C7</a:t>
                      </a:r>
                      <a:endParaRPr kumimoji="1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ourier New" charset="0"/>
                        <a:ea typeface="宋体" charset="-122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Comic Sans MS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Comic Sans MS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Comic Sans MS" charset="0"/>
                        </a:defRPr>
                      </a:lvl9pPr>
                    </a:lstStyle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ourier New" charset="0"/>
                          <a:ea typeface="宋体" charset="-122"/>
                        </a:rPr>
                        <a:t>                  11001111 11000111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77860" name="Group 174"/>
          <p:cNvGrpSpPr>
            <a:grpSpLocks/>
          </p:cNvGrpSpPr>
          <p:nvPr/>
        </p:nvGrpSpPr>
        <p:grpSpPr bwMode="auto">
          <a:xfrm>
            <a:off x="1295400" y="4052888"/>
            <a:ext cx="5334000" cy="2271712"/>
            <a:chOff x="48" y="2592"/>
            <a:chExt cx="3360" cy="1431"/>
          </a:xfrm>
        </p:grpSpPr>
        <p:grpSp>
          <p:nvGrpSpPr>
            <p:cNvPr id="77861" name="Group 175"/>
            <p:cNvGrpSpPr>
              <a:grpSpLocks/>
            </p:cNvGrpSpPr>
            <p:nvPr/>
          </p:nvGrpSpPr>
          <p:grpSpPr bwMode="auto">
            <a:xfrm>
              <a:off x="1680" y="3792"/>
              <a:ext cx="1728" cy="144"/>
              <a:chOff x="1680" y="3792"/>
              <a:chExt cx="1728" cy="144"/>
            </a:xfrm>
          </p:grpSpPr>
          <p:sp>
            <p:nvSpPr>
              <p:cNvPr id="77884" name="Rectangle 176"/>
              <p:cNvSpPr>
                <a:spLocks noChangeArrowheads="1"/>
              </p:cNvSpPr>
              <p:nvPr/>
            </p:nvSpPr>
            <p:spPr bwMode="auto">
              <a:xfrm>
                <a:off x="1680" y="37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 b="0">
                  <a:solidFill>
                    <a:schemeClr val="bg1"/>
                  </a:solidFill>
                  <a:latin typeface="Courier New" charset="0"/>
                </a:endParaRPr>
              </a:p>
            </p:txBody>
          </p:sp>
          <p:sp>
            <p:nvSpPr>
              <p:cNvPr id="77885" name="Rectangle 177"/>
              <p:cNvSpPr>
                <a:spLocks noChangeArrowheads="1"/>
              </p:cNvSpPr>
              <p:nvPr/>
            </p:nvSpPr>
            <p:spPr bwMode="auto">
              <a:xfrm>
                <a:off x="1824" y="37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 b="0">
                  <a:latin typeface="Courier New" charset="0"/>
                </a:endParaRPr>
              </a:p>
            </p:txBody>
          </p:sp>
          <p:sp>
            <p:nvSpPr>
              <p:cNvPr id="77886" name="Rectangle 178"/>
              <p:cNvSpPr>
                <a:spLocks noChangeArrowheads="1"/>
              </p:cNvSpPr>
              <p:nvPr/>
            </p:nvSpPr>
            <p:spPr bwMode="auto">
              <a:xfrm>
                <a:off x="1968" y="37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 b="0">
                  <a:latin typeface="Courier New" charset="0"/>
                </a:endParaRPr>
              </a:p>
            </p:txBody>
          </p:sp>
          <p:sp>
            <p:nvSpPr>
              <p:cNvPr id="77887" name="Rectangle 179"/>
              <p:cNvSpPr>
                <a:spLocks noChangeArrowheads="1"/>
              </p:cNvSpPr>
              <p:nvPr/>
            </p:nvSpPr>
            <p:spPr bwMode="auto">
              <a:xfrm>
                <a:off x="2976" y="37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 b="0">
                  <a:latin typeface="Courier New" charset="0"/>
                </a:endParaRPr>
              </a:p>
            </p:txBody>
          </p:sp>
          <p:sp>
            <p:nvSpPr>
              <p:cNvPr id="77888" name="Rectangle 180"/>
              <p:cNvSpPr>
                <a:spLocks noChangeArrowheads="1"/>
              </p:cNvSpPr>
              <p:nvPr/>
            </p:nvSpPr>
            <p:spPr bwMode="auto">
              <a:xfrm>
                <a:off x="3120" y="37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 b="0">
                  <a:latin typeface="Courier New" charset="0"/>
                </a:endParaRPr>
              </a:p>
            </p:txBody>
          </p:sp>
          <p:sp>
            <p:nvSpPr>
              <p:cNvPr id="77889" name="Rectangle 181"/>
              <p:cNvSpPr>
                <a:spLocks noChangeArrowheads="1"/>
              </p:cNvSpPr>
              <p:nvPr/>
            </p:nvSpPr>
            <p:spPr bwMode="auto">
              <a:xfrm>
                <a:off x="3264" y="37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 b="0">
                  <a:latin typeface="Courier New" charset="0"/>
                </a:endParaRPr>
              </a:p>
            </p:txBody>
          </p:sp>
          <p:sp>
            <p:nvSpPr>
              <p:cNvPr id="77890" name="Rectangle 182"/>
              <p:cNvSpPr>
                <a:spLocks noChangeArrowheads="1"/>
              </p:cNvSpPr>
              <p:nvPr/>
            </p:nvSpPr>
            <p:spPr bwMode="auto">
              <a:xfrm>
                <a:off x="2112" y="37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 b="0">
                    <a:latin typeface="Courier New" charset="0"/>
                  </a:rPr>
                  <a:t>• • •</a:t>
                </a:r>
              </a:p>
            </p:txBody>
          </p:sp>
        </p:grpSp>
        <p:sp>
          <p:nvSpPr>
            <p:cNvPr id="77862" name="Rectangle 183"/>
            <p:cNvSpPr>
              <a:spLocks noChangeArrowheads="1"/>
            </p:cNvSpPr>
            <p:nvPr/>
          </p:nvSpPr>
          <p:spPr bwMode="auto">
            <a:xfrm>
              <a:off x="96" y="3792"/>
              <a:ext cx="24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i="1">
                  <a:latin typeface="Times" charset="0"/>
                </a:rPr>
                <a:t>X</a:t>
              </a:r>
              <a:r>
                <a:rPr lang="en-US" altLang="zh-CN" sz="1800" b="0">
                  <a:latin typeface="Times" charset="0"/>
                </a:rPr>
                <a:t> </a:t>
              </a:r>
              <a:endParaRPr lang="en-US" altLang="zh-CN" sz="1800" b="0">
                <a:latin typeface="Symbol" charset="2"/>
              </a:endParaRPr>
            </a:p>
          </p:txBody>
        </p:sp>
        <p:sp>
          <p:nvSpPr>
            <p:cNvPr id="77863" name="Rectangle 184"/>
            <p:cNvSpPr>
              <a:spLocks noChangeArrowheads="1"/>
            </p:cNvSpPr>
            <p:nvPr/>
          </p:nvSpPr>
          <p:spPr bwMode="auto">
            <a:xfrm>
              <a:off x="48" y="2592"/>
              <a:ext cx="28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i="1">
                  <a:latin typeface="Times" charset="0"/>
                </a:rPr>
                <a:t>X</a:t>
              </a:r>
              <a:r>
                <a:rPr lang="en-US" altLang="zh-CN" sz="1800" b="0">
                  <a:latin typeface="Times" charset="0"/>
                </a:rPr>
                <a:t> </a:t>
              </a:r>
              <a:r>
                <a:rPr lang="en-US" altLang="zh-CN" sz="1800" b="0">
                  <a:latin typeface="Symbol" charset="2"/>
                </a:rPr>
                <a:t></a:t>
              </a:r>
            </a:p>
          </p:txBody>
        </p:sp>
        <p:sp>
          <p:nvSpPr>
            <p:cNvPr id="77864" name="Line 185"/>
            <p:cNvSpPr>
              <a:spLocks noChangeShapeType="1"/>
            </p:cNvSpPr>
            <p:nvPr/>
          </p:nvSpPr>
          <p:spPr bwMode="auto">
            <a:xfrm>
              <a:off x="1728" y="2928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77865" name="Group 186"/>
            <p:cNvGrpSpPr>
              <a:grpSpLocks/>
            </p:cNvGrpSpPr>
            <p:nvPr/>
          </p:nvGrpSpPr>
          <p:grpSpPr bwMode="auto">
            <a:xfrm>
              <a:off x="528" y="2640"/>
              <a:ext cx="2832" cy="144"/>
              <a:chOff x="528" y="2640"/>
              <a:chExt cx="2832" cy="144"/>
            </a:xfrm>
          </p:grpSpPr>
          <p:sp>
            <p:nvSpPr>
              <p:cNvPr id="77871" name="Rectangle 187"/>
              <p:cNvSpPr>
                <a:spLocks noChangeArrowheads="1"/>
              </p:cNvSpPr>
              <p:nvPr/>
            </p:nvSpPr>
            <p:spPr bwMode="auto">
              <a:xfrm>
                <a:off x="816" y="2640"/>
                <a:ext cx="528" cy="144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 b="0">
                    <a:latin typeface="Courier New" charset="0"/>
                  </a:rPr>
                  <a:t>• • •</a:t>
                </a:r>
              </a:p>
            </p:txBody>
          </p:sp>
          <p:sp>
            <p:nvSpPr>
              <p:cNvPr id="77872" name="Rectangle 188"/>
              <p:cNvSpPr>
                <a:spLocks noChangeArrowheads="1"/>
              </p:cNvSpPr>
              <p:nvPr/>
            </p:nvSpPr>
            <p:spPr bwMode="auto">
              <a:xfrm>
                <a:off x="1488" y="2640"/>
                <a:ext cx="144" cy="144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 b="0">
                  <a:latin typeface="Courier New" charset="0"/>
                </a:endParaRPr>
              </a:p>
            </p:txBody>
          </p:sp>
          <p:sp>
            <p:nvSpPr>
              <p:cNvPr id="77873" name="Rectangle 189"/>
              <p:cNvSpPr>
                <a:spLocks noChangeArrowheads="1"/>
              </p:cNvSpPr>
              <p:nvPr/>
            </p:nvSpPr>
            <p:spPr bwMode="auto">
              <a:xfrm>
                <a:off x="1344" y="2640"/>
                <a:ext cx="144" cy="144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 b="0">
                  <a:latin typeface="Courier New" charset="0"/>
                </a:endParaRPr>
              </a:p>
            </p:txBody>
          </p:sp>
          <p:sp>
            <p:nvSpPr>
              <p:cNvPr id="77874" name="Rectangle 190"/>
              <p:cNvSpPr>
                <a:spLocks noChangeArrowheads="1"/>
              </p:cNvSpPr>
              <p:nvPr/>
            </p:nvSpPr>
            <p:spPr bwMode="auto">
              <a:xfrm>
                <a:off x="672" y="2640"/>
                <a:ext cx="144" cy="144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 b="0">
                  <a:latin typeface="Courier New" charset="0"/>
                </a:endParaRPr>
              </a:p>
            </p:txBody>
          </p:sp>
          <p:sp>
            <p:nvSpPr>
              <p:cNvPr id="77875" name="Rectangle 191"/>
              <p:cNvSpPr>
                <a:spLocks noChangeArrowheads="1"/>
              </p:cNvSpPr>
              <p:nvPr/>
            </p:nvSpPr>
            <p:spPr bwMode="auto">
              <a:xfrm>
                <a:off x="528" y="2640"/>
                <a:ext cx="144" cy="144"/>
              </a:xfrm>
              <a:prstGeom prst="rect">
                <a:avLst/>
              </a:prstGeom>
              <a:solidFill>
                <a:schemeClr val="bg2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 b="0">
                  <a:latin typeface="Courier New" charset="0"/>
                </a:endParaRPr>
              </a:p>
            </p:txBody>
          </p:sp>
          <p:grpSp>
            <p:nvGrpSpPr>
              <p:cNvPr id="77876" name="Group 192"/>
              <p:cNvGrpSpPr>
                <a:grpSpLocks/>
              </p:cNvGrpSpPr>
              <p:nvPr/>
            </p:nvGrpSpPr>
            <p:grpSpPr bwMode="auto">
              <a:xfrm>
                <a:off x="1632" y="2640"/>
                <a:ext cx="1728" cy="144"/>
                <a:chOff x="1632" y="2640"/>
                <a:chExt cx="1728" cy="144"/>
              </a:xfrm>
            </p:grpSpPr>
            <p:sp>
              <p:nvSpPr>
                <p:cNvPr id="77877" name="Rectangle 193"/>
                <p:cNvSpPr>
                  <a:spLocks noChangeArrowheads="1"/>
                </p:cNvSpPr>
                <p:nvPr/>
              </p:nvSpPr>
              <p:spPr bwMode="auto">
                <a:xfrm>
                  <a:off x="1632" y="264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zh-CN" altLang="en-US" sz="1800" b="0">
                    <a:solidFill>
                      <a:schemeClr val="bg1"/>
                    </a:solidFill>
                    <a:latin typeface="Courier New" charset="0"/>
                  </a:endParaRPr>
                </a:p>
              </p:txBody>
            </p:sp>
            <p:sp>
              <p:nvSpPr>
                <p:cNvPr id="77878" name="Rectangle 194"/>
                <p:cNvSpPr>
                  <a:spLocks noChangeArrowheads="1"/>
                </p:cNvSpPr>
                <p:nvPr/>
              </p:nvSpPr>
              <p:spPr bwMode="auto">
                <a:xfrm>
                  <a:off x="1776" y="264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zh-CN" altLang="en-US" sz="1800" b="0">
                    <a:latin typeface="Courier New" charset="0"/>
                  </a:endParaRPr>
                </a:p>
              </p:txBody>
            </p:sp>
            <p:sp>
              <p:nvSpPr>
                <p:cNvPr id="77879" name="Rectangle 195"/>
                <p:cNvSpPr>
                  <a:spLocks noChangeArrowheads="1"/>
                </p:cNvSpPr>
                <p:nvPr/>
              </p:nvSpPr>
              <p:spPr bwMode="auto">
                <a:xfrm>
                  <a:off x="1920" y="264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zh-CN" altLang="en-US" sz="1800" b="0">
                    <a:latin typeface="Courier New" charset="0"/>
                  </a:endParaRPr>
                </a:p>
              </p:txBody>
            </p:sp>
            <p:sp>
              <p:nvSpPr>
                <p:cNvPr id="77880" name="Rectangle 196"/>
                <p:cNvSpPr>
                  <a:spLocks noChangeArrowheads="1"/>
                </p:cNvSpPr>
                <p:nvPr/>
              </p:nvSpPr>
              <p:spPr bwMode="auto">
                <a:xfrm>
                  <a:off x="2928" y="264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zh-CN" altLang="en-US" sz="1800" b="0">
                    <a:latin typeface="Courier New" charset="0"/>
                  </a:endParaRPr>
                </a:p>
              </p:txBody>
            </p:sp>
            <p:sp>
              <p:nvSpPr>
                <p:cNvPr id="77881" name="Rectangle 197"/>
                <p:cNvSpPr>
                  <a:spLocks noChangeArrowheads="1"/>
                </p:cNvSpPr>
                <p:nvPr/>
              </p:nvSpPr>
              <p:spPr bwMode="auto">
                <a:xfrm>
                  <a:off x="3072" y="264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zh-CN" altLang="en-US" sz="1800" b="0">
                    <a:latin typeface="Courier New" charset="0"/>
                  </a:endParaRPr>
                </a:p>
              </p:txBody>
            </p:sp>
            <p:sp>
              <p:nvSpPr>
                <p:cNvPr id="77882" name="Rectangle 198"/>
                <p:cNvSpPr>
                  <a:spLocks noChangeArrowheads="1"/>
                </p:cNvSpPr>
                <p:nvPr/>
              </p:nvSpPr>
              <p:spPr bwMode="auto">
                <a:xfrm>
                  <a:off x="3216" y="2640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zh-CN" altLang="en-US" sz="1800" b="0">
                    <a:latin typeface="Courier New" charset="0"/>
                  </a:endParaRPr>
                </a:p>
              </p:txBody>
            </p:sp>
            <p:sp>
              <p:nvSpPr>
                <p:cNvPr id="77883" name="Rectangle 199"/>
                <p:cNvSpPr>
                  <a:spLocks noChangeArrowheads="1"/>
                </p:cNvSpPr>
                <p:nvPr/>
              </p:nvSpPr>
              <p:spPr bwMode="auto">
                <a:xfrm>
                  <a:off x="2064" y="2640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800" b="0">
                      <a:latin typeface="Courier New" charset="0"/>
                    </a:rPr>
                    <a:t>• • •</a:t>
                  </a:r>
                </a:p>
              </p:txBody>
            </p:sp>
          </p:grpSp>
        </p:grpSp>
        <p:sp>
          <p:nvSpPr>
            <p:cNvPr id="77866" name="Line 200"/>
            <p:cNvSpPr>
              <a:spLocks noChangeShapeType="1"/>
            </p:cNvSpPr>
            <p:nvPr/>
          </p:nvSpPr>
          <p:spPr bwMode="auto">
            <a:xfrm>
              <a:off x="1872" y="2928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867" name="Line 201"/>
            <p:cNvSpPr>
              <a:spLocks noChangeShapeType="1"/>
            </p:cNvSpPr>
            <p:nvPr/>
          </p:nvSpPr>
          <p:spPr bwMode="auto">
            <a:xfrm>
              <a:off x="2016" y="2928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868" name="Line 202"/>
            <p:cNvSpPr>
              <a:spLocks noChangeShapeType="1"/>
            </p:cNvSpPr>
            <p:nvPr/>
          </p:nvSpPr>
          <p:spPr bwMode="auto">
            <a:xfrm>
              <a:off x="3024" y="2928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869" name="Line 203"/>
            <p:cNvSpPr>
              <a:spLocks noChangeShapeType="1"/>
            </p:cNvSpPr>
            <p:nvPr/>
          </p:nvSpPr>
          <p:spPr bwMode="auto">
            <a:xfrm>
              <a:off x="3168" y="2928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77870" name="Line 204"/>
            <p:cNvSpPr>
              <a:spLocks noChangeShapeType="1"/>
            </p:cNvSpPr>
            <p:nvPr/>
          </p:nvSpPr>
          <p:spPr bwMode="auto">
            <a:xfrm>
              <a:off x="3312" y="2928"/>
              <a:ext cx="0" cy="81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8216745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灯片编号占位符 7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4AB325D-B74B-0B41-A10A-498A47AA67B3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798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Truncating Numbers</a:t>
            </a:r>
          </a:p>
        </p:txBody>
      </p:sp>
      <p:sp>
        <p:nvSpPr>
          <p:cNvPr id="798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8486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kumimoji="1" lang="en-US" altLang="zh-CN" dirty="0">
                <a:ea typeface="宋体" charset="-122"/>
              </a:rPr>
              <a:t>Unsigned Truncating</a:t>
            </a:r>
          </a:p>
          <a:p>
            <a:pPr eaLnBrk="1" hangingPunct="1">
              <a:lnSpc>
                <a:spcPct val="90000"/>
              </a:lnSpc>
            </a:pPr>
            <a:endParaRPr kumimoji="1" lang="en-US" altLang="zh-CN" dirty="0">
              <a:ea typeface="宋体" charset="-122"/>
            </a:endParaRPr>
          </a:p>
          <a:p>
            <a:pPr eaLnBrk="1" hangingPunct="1">
              <a:lnSpc>
                <a:spcPct val="90000"/>
              </a:lnSpc>
            </a:pPr>
            <a:endParaRPr kumimoji="1" lang="en-US" altLang="zh-CN" dirty="0">
              <a:ea typeface="宋体" charset="-122"/>
            </a:endParaRPr>
          </a:p>
          <a:p>
            <a:pPr eaLnBrk="1" hangingPunct="1">
              <a:lnSpc>
                <a:spcPct val="90000"/>
              </a:lnSpc>
            </a:pPr>
            <a:r>
              <a:rPr kumimoji="1" lang="en-US" altLang="zh-CN" dirty="0">
                <a:ea typeface="宋体" charset="-122"/>
              </a:rPr>
              <a:t>Signed Truncating</a:t>
            </a:r>
          </a:p>
          <a:p>
            <a:pPr lvl="1" eaLnBrk="1" hangingPunct="1">
              <a:lnSpc>
                <a:spcPct val="90000"/>
              </a:lnSpc>
            </a:pPr>
            <a:r>
              <a:rPr kumimoji="1" lang="zh-CN" altLang="en-US" dirty="0">
                <a:ea typeface="宋体" charset="-122"/>
              </a:rPr>
              <a:t>先当作无符号数去截断，然后转换为有符号数</a:t>
            </a:r>
            <a:endParaRPr kumimoji="1" lang="en-US" altLang="zh-CN" dirty="0">
              <a:ea typeface="宋体" charset="-122"/>
            </a:endParaRPr>
          </a:p>
          <a:p>
            <a:pPr eaLnBrk="1" hangingPunct="1">
              <a:lnSpc>
                <a:spcPct val="90000"/>
              </a:lnSpc>
            </a:pPr>
            <a:endParaRPr kumimoji="1" lang="en-US" altLang="zh-CN" dirty="0">
              <a:ea typeface="宋体" charset="-122"/>
            </a:endParaRPr>
          </a:p>
        </p:txBody>
      </p:sp>
      <p:graphicFrame>
        <p:nvGraphicFramePr>
          <p:cNvPr id="79877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14400" y="2209800"/>
          <a:ext cx="7620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Microsoft 公式 3.0" r:id="rId3" imgW="3505200" imgH="241300" progId="Equation.3">
                  <p:embed/>
                </p:oleObj>
              </mc:Choice>
              <mc:Fallback>
                <p:oleObj name="Microsoft 公式 3.0" r:id="rId3" imgW="3505200" imgH="2413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209800"/>
                        <a:ext cx="7620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9878" name="Object 5"/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511907973"/>
              </p:ext>
            </p:extLst>
          </p:nvPr>
        </p:nvGraphicFramePr>
        <p:xfrm>
          <a:off x="838200" y="3962400"/>
          <a:ext cx="7772400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98900" imgH="241300" progId="Equation.DSMT4">
                  <p:embed/>
                </p:oleObj>
              </mc:Choice>
              <mc:Fallback>
                <p:oleObj name="Equation" r:id="rId5" imgW="3898900" imgH="241300" progId="Equation.DSMT4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962400"/>
                        <a:ext cx="7772400" cy="481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783923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B8F860D-DADC-8A4A-BEB1-4AE8950B8E6F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8192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914400"/>
          </a:xfrm>
        </p:spPr>
        <p:txBody>
          <a:bodyPr/>
          <a:lstStyle/>
          <a:p>
            <a:r>
              <a:rPr kumimoji="1" lang="en-US" altLang="zh-CN">
                <a:ea typeface="宋体" charset="-122"/>
              </a:rPr>
              <a:t>Advice on Signed vs. Unsigned</a:t>
            </a:r>
          </a:p>
        </p:txBody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77200" cy="4419600"/>
          </a:xfrm>
        </p:spPr>
        <p:txBody>
          <a:bodyPr/>
          <a:lstStyle/>
          <a:p>
            <a:pPr>
              <a:buFontTx/>
              <a:buNone/>
            </a:pPr>
            <a:r>
              <a:rPr kumimoji="1" lang="en-US" altLang="zh-CN" sz="2400" dirty="0">
                <a:latin typeface="Times New Roman" charset="0"/>
                <a:ea typeface="宋体" charset="-122"/>
                <a:cs typeface="Times New Roman" charset="0"/>
              </a:rPr>
              <a:t>Non-intuitive Features</a:t>
            </a:r>
          </a:p>
          <a:p>
            <a:pPr>
              <a:buFontTx/>
              <a:buNone/>
            </a:pPr>
            <a:endParaRPr kumimoji="1" lang="en-US" altLang="zh-CN" sz="2400" dirty="0">
              <a:latin typeface="Times New Roman" charset="0"/>
              <a:ea typeface="宋体" charset="-122"/>
              <a:cs typeface="Times New Roman" charset="0"/>
            </a:endParaRPr>
          </a:p>
          <a:p>
            <a:pPr>
              <a:buFontTx/>
              <a:buNone/>
            </a:pPr>
            <a:r>
              <a:rPr kumimoji="1" lang="en-US" altLang="zh-CN" sz="2400" dirty="0">
                <a:latin typeface="Times New Roman" charset="0"/>
                <a:ea typeface="宋体" charset="-122"/>
                <a:cs typeface="Times New Roman" charset="0"/>
              </a:rPr>
              <a:t>float </a:t>
            </a:r>
            <a:r>
              <a:rPr kumimoji="1"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sum_elements</a:t>
            </a:r>
            <a:r>
              <a:rPr kumimoji="1" lang="en-US" altLang="zh-CN" sz="2400" dirty="0">
                <a:latin typeface="Times New Roman" charset="0"/>
                <a:ea typeface="宋体" charset="-122"/>
                <a:cs typeface="Times New Roman" charset="0"/>
              </a:rPr>
              <a:t> ( float a[], unsigned length )</a:t>
            </a:r>
          </a:p>
          <a:p>
            <a:pPr>
              <a:buFontTx/>
              <a:buNone/>
            </a:pPr>
            <a:r>
              <a:rPr kumimoji="1" lang="en-US" altLang="zh-CN" sz="2400" dirty="0">
                <a:latin typeface="Times New Roman" charset="0"/>
                <a:ea typeface="宋体" charset="-122"/>
                <a:cs typeface="Times New Roman" charset="0"/>
              </a:rPr>
              <a:t>{</a:t>
            </a:r>
          </a:p>
          <a:p>
            <a:pPr>
              <a:buFontTx/>
              <a:buNone/>
            </a:pPr>
            <a:r>
              <a:rPr kumimoji="1" lang="en-US" altLang="zh-CN" sz="2400" dirty="0">
                <a:latin typeface="Times New Roman" charset="0"/>
                <a:ea typeface="宋体" charset="-122"/>
                <a:cs typeface="Times New Roman" charset="0"/>
              </a:rPr>
              <a:t>	</a:t>
            </a:r>
            <a:r>
              <a:rPr kumimoji="1"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int</a:t>
            </a:r>
            <a:r>
              <a:rPr kumimoji="1" lang="en-US" altLang="zh-CN" sz="2400" dirty="0">
                <a:latin typeface="Times New Roman" charset="0"/>
                <a:ea typeface="宋体" charset="-122"/>
                <a:cs typeface="Times New Roman" charset="0"/>
              </a:rPr>
              <a:t> </a:t>
            </a:r>
            <a:r>
              <a:rPr kumimoji="1"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i</a:t>
            </a:r>
            <a:r>
              <a:rPr kumimoji="1" lang="en-US" altLang="zh-CN" sz="2400" dirty="0">
                <a:latin typeface="Times New Roman" charset="0"/>
                <a:ea typeface="宋体" charset="-122"/>
                <a:cs typeface="Times New Roman" charset="0"/>
              </a:rPr>
              <a:t>;</a:t>
            </a:r>
          </a:p>
          <a:p>
            <a:pPr>
              <a:buFontTx/>
              <a:buNone/>
            </a:pPr>
            <a:r>
              <a:rPr kumimoji="1" lang="zh-CN" altLang="en-US" sz="2400" dirty="0">
                <a:latin typeface="Times New Roman" charset="0"/>
                <a:ea typeface="宋体" charset="-122"/>
                <a:cs typeface="Times New Roman" charset="0"/>
              </a:rPr>
              <a:t>    </a:t>
            </a:r>
            <a:r>
              <a:rPr kumimoji="1" lang="en-US" altLang="zh-CN" sz="2400" dirty="0">
                <a:latin typeface="Times New Roman" charset="0"/>
                <a:ea typeface="宋体" charset="-122"/>
                <a:cs typeface="Times New Roman" charset="0"/>
              </a:rPr>
              <a:t>float result = 0;</a:t>
            </a:r>
          </a:p>
          <a:p>
            <a:pPr>
              <a:buFontTx/>
              <a:buNone/>
            </a:pPr>
            <a:r>
              <a:rPr kumimoji="1" lang="en-US" altLang="zh-CN" sz="2400" dirty="0">
                <a:latin typeface="Times New Roman" charset="0"/>
                <a:ea typeface="宋体" charset="-122"/>
                <a:cs typeface="Times New Roman" charset="0"/>
              </a:rPr>
              <a:t>	for ( </a:t>
            </a:r>
            <a:r>
              <a:rPr kumimoji="1"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i</a:t>
            </a:r>
            <a:r>
              <a:rPr kumimoji="1" lang="en-US" altLang="zh-CN" sz="2400" dirty="0">
                <a:latin typeface="Times New Roman" charset="0"/>
                <a:ea typeface="宋体" charset="-122"/>
                <a:cs typeface="Times New Roman" charset="0"/>
              </a:rPr>
              <a:t> = 0; </a:t>
            </a:r>
            <a:r>
              <a:rPr kumimoji="1"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i</a:t>
            </a:r>
            <a:r>
              <a:rPr kumimoji="1" lang="en-US" altLang="zh-CN" sz="2400" dirty="0">
                <a:latin typeface="Times New Roman" charset="0"/>
                <a:ea typeface="宋体" charset="-122"/>
                <a:cs typeface="Times New Roman" charset="0"/>
              </a:rPr>
              <a:t> &lt;= length – 1; </a:t>
            </a:r>
            <a:r>
              <a:rPr kumimoji="1"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i</a:t>
            </a:r>
            <a:r>
              <a:rPr kumimoji="1" lang="en-US" altLang="zh-CN" sz="2400" dirty="0">
                <a:latin typeface="Times New Roman" charset="0"/>
                <a:ea typeface="宋体" charset="-122"/>
                <a:cs typeface="Times New Roman" charset="0"/>
              </a:rPr>
              <a:t>++)</a:t>
            </a:r>
          </a:p>
          <a:p>
            <a:pPr>
              <a:buFontTx/>
              <a:buNone/>
            </a:pPr>
            <a:r>
              <a:rPr kumimoji="1" lang="en-US" altLang="zh-CN" sz="2400" dirty="0">
                <a:latin typeface="Times New Roman" charset="0"/>
                <a:ea typeface="宋体" charset="-122"/>
                <a:cs typeface="Times New Roman" charset="0"/>
              </a:rPr>
              <a:t>		result += a[</a:t>
            </a:r>
            <a:r>
              <a:rPr kumimoji="1"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i</a:t>
            </a:r>
            <a:r>
              <a:rPr kumimoji="1" lang="en-US" altLang="zh-CN" sz="2400" dirty="0">
                <a:latin typeface="Times New Roman" charset="0"/>
                <a:ea typeface="宋体" charset="-122"/>
                <a:cs typeface="Times New Roman" charset="0"/>
              </a:rPr>
              <a:t>] ;</a:t>
            </a:r>
          </a:p>
          <a:p>
            <a:pPr>
              <a:buFontTx/>
              <a:buNone/>
            </a:pPr>
            <a:r>
              <a:rPr kumimoji="1" lang="en-US" altLang="zh-CN" sz="2400" dirty="0">
                <a:latin typeface="Times New Roman" charset="0"/>
                <a:ea typeface="宋体" charset="-122"/>
                <a:cs typeface="Times New Roman" charset="0"/>
              </a:rPr>
              <a:t>}</a:t>
            </a:r>
          </a:p>
          <a:p>
            <a:pPr>
              <a:buFontTx/>
              <a:buNone/>
            </a:pPr>
            <a:r>
              <a:rPr kumimoji="1" lang="zh-CN" altLang="en-US" sz="2400" dirty="0">
                <a:latin typeface="Times New Roman" charset="0"/>
                <a:ea typeface="宋体" charset="-122"/>
                <a:cs typeface="Times New Roman" charset="0"/>
              </a:rPr>
              <a:t>当</a:t>
            </a:r>
            <a:r>
              <a:rPr kumimoji="1" lang="en-US" altLang="zh-CN" sz="2400" dirty="0">
                <a:latin typeface="Times New Roman" charset="0"/>
                <a:ea typeface="宋体" charset="-122"/>
                <a:cs typeface="Times New Roman" charset="0"/>
              </a:rPr>
              <a:t>length=0</a:t>
            </a:r>
            <a:r>
              <a:rPr kumimoji="1" lang="zh-CN" altLang="en-US" sz="2400" dirty="0">
                <a:latin typeface="Times New Roman" charset="0"/>
                <a:ea typeface="宋体" charset="-122"/>
                <a:cs typeface="Times New Roman" charset="0"/>
              </a:rPr>
              <a:t>时，应该返回</a:t>
            </a:r>
            <a:r>
              <a:rPr kumimoji="1" lang="en-US" altLang="zh-CN" sz="2400" dirty="0">
                <a:latin typeface="Times New Roman" charset="0"/>
                <a:ea typeface="宋体" charset="-122"/>
                <a:cs typeface="Times New Roman" charset="0"/>
              </a:rPr>
              <a:t>0.0</a:t>
            </a:r>
            <a:r>
              <a:rPr kumimoji="1" lang="zh-CN" altLang="en-US" sz="2400" dirty="0">
                <a:latin typeface="Times New Roman" charset="0"/>
                <a:ea typeface="宋体" charset="-122"/>
                <a:cs typeface="Times New Roman" charset="0"/>
              </a:rPr>
              <a:t>，但实际会遇到内存错误，为什么？</a:t>
            </a:r>
            <a:endParaRPr kumimoji="1" lang="en-US" altLang="zh-CN" sz="2400" dirty="0">
              <a:latin typeface="Times New Roman" charset="0"/>
              <a:ea typeface="宋体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703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DD0C981-B445-854F-8DBA-4B8DB9DFFCF6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45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8397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914400"/>
          </a:xfrm>
        </p:spPr>
        <p:txBody>
          <a:bodyPr/>
          <a:lstStyle/>
          <a:p>
            <a:r>
              <a:rPr kumimoji="1" lang="en-US" altLang="zh-CN">
                <a:ea typeface="宋体" charset="-122"/>
              </a:rPr>
              <a:t>Advice on Signed vs. Unsigned</a:t>
            </a:r>
          </a:p>
        </p:txBody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9248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dirty="0">
                <a:latin typeface="Times New Roman" charset="0"/>
                <a:ea typeface="宋体" charset="-122"/>
                <a:cs typeface="Times New Roman" charset="0"/>
              </a:rPr>
              <a:t>/* Prototype for library function </a:t>
            </a:r>
            <a:r>
              <a:rPr lang="en-US" altLang="zh-CN" dirty="0" err="1">
                <a:latin typeface="Times New Roman" charset="0"/>
                <a:ea typeface="宋体" charset="-122"/>
                <a:cs typeface="Times New Roman" charset="0"/>
              </a:rPr>
              <a:t>strlen</a:t>
            </a:r>
            <a:r>
              <a:rPr lang="en-US" altLang="zh-CN" dirty="0">
                <a:latin typeface="Times New Roman" charset="0"/>
                <a:ea typeface="宋体" charset="-122"/>
                <a:cs typeface="Times New Roman" charset="0"/>
              </a:rPr>
              <a:t> */</a:t>
            </a:r>
          </a:p>
          <a:p>
            <a:pPr>
              <a:buFontTx/>
              <a:buNone/>
            </a:pPr>
            <a:r>
              <a:rPr lang="en-US" altLang="zh-CN" b="1" dirty="0" err="1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size_t</a:t>
            </a:r>
            <a:r>
              <a:rPr lang="en-US" altLang="zh-CN" dirty="0">
                <a:latin typeface="Times New Roman" charset="0"/>
                <a:ea typeface="宋体" charset="-122"/>
                <a:cs typeface="Times New Roman" charset="0"/>
              </a:rPr>
              <a:t> </a:t>
            </a:r>
            <a:r>
              <a:rPr lang="en-US" altLang="zh-CN" dirty="0" err="1">
                <a:latin typeface="Times New Roman" charset="0"/>
                <a:ea typeface="宋体" charset="-122"/>
                <a:cs typeface="Times New Roman" charset="0"/>
              </a:rPr>
              <a:t>strlen</a:t>
            </a:r>
            <a:r>
              <a:rPr lang="en-US" altLang="zh-CN" dirty="0">
                <a:latin typeface="Times New Roman" charset="0"/>
                <a:ea typeface="宋体" charset="-122"/>
                <a:cs typeface="Times New Roman" charset="0"/>
              </a:rPr>
              <a:t>(</a:t>
            </a:r>
            <a:r>
              <a:rPr lang="en-US" altLang="zh-CN" dirty="0" err="1">
                <a:latin typeface="Times New Roman" charset="0"/>
                <a:ea typeface="宋体" charset="-122"/>
                <a:cs typeface="Times New Roman" charset="0"/>
              </a:rPr>
              <a:t>const</a:t>
            </a:r>
            <a:r>
              <a:rPr lang="en-US" altLang="zh-CN" dirty="0">
                <a:latin typeface="Times New Roman" charset="0"/>
                <a:ea typeface="宋体" charset="-122"/>
                <a:cs typeface="Times New Roman" charset="0"/>
              </a:rPr>
              <a:t> char *s); /*</a:t>
            </a:r>
            <a:r>
              <a:rPr lang="en-US" altLang="zh-CN" dirty="0" err="1">
                <a:latin typeface="Times New Roman" charset="0"/>
                <a:ea typeface="宋体" charset="-122"/>
                <a:cs typeface="Times New Roman" charset="0"/>
              </a:rPr>
              <a:t>size_t</a:t>
            </a:r>
            <a:r>
              <a:rPr lang="en-US" altLang="zh-CN" dirty="0">
                <a:latin typeface="Times New Roman" charset="0"/>
                <a:ea typeface="宋体" charset="-122"/>
                <a:cs typeface="Times New Roman" charset="0"/>
              </a:rPr>
              <a:t> is unsigned */</a:t>
            </a:r>
          </a:p>
          <a:p>
            <a:pPr>
              <a:buFontTx/>
              <a:buNone/>
            </a:pPr>
            <a:endParaRPr lang="en-US" altLang="zh-CN" dirty="0">
              <a:latin typeface="Times New Roman" charset="0"/>
              <a:ea typeface="宋体" charset="-122"/>
              <a:cs typeface="Times New Roman" charset="0"/>
            </a:endParaRPr>
          </a:p>
          <a:p>
            <a:pPr>
              <a:buFontTx/>
              <a:buNone/>
            </a:pPr>
            <a:r>
              <a:rPr lang="en-US" altLang="zh-CN" dirty="0">
                <a:latin typeface="Times New Roman" charset="0"/>
                <a:ea typeface="宋体" charset="-122"/>
                <a:cs typeface="Times New Roman" charset="0"/>
              </a:rPr>
              <a:t>/* Determine whether string s is longer than string t */</a:t>
            </a:r>
          </a:p>
          <a:p>
            <a:pPr>
              <a:buFontTx/>
              <a:buNone/>
            </a:pPr>
            <a:r>
              <a:rPr lang="en-US" altLang="zh-CN" dirty="0">
                <a:latin typeface="Times New Roman" charset="0"/>
                <a:ea typeface="宋体" charset="-122"/>
                <a:cs typeface="Times New Roman" charset="0"/>
              </a:rPr>
              <a:t>/* WARNING: This function is buggy */</a:t>
            </a:r>
          </a:p>
          <a:p>
            <a:pPr>
              <a:buFontTx/>
              <a:buNone/>
            </a:pPr>
            <a:r>
              <a:rPr lang="en-US" altLang="zh-CN" dirty="0" err="1">
                <a:latin typeface="Times New Roman" charset="0"/>
                <a:ea typeface="宋体" charset="-122"/>
                <a:cs typeface="Times New Roman" charset="0"/>
              </a:rPr>
              <a:t>int</a:t>
            </a:r>
            <a:r>
              <a:rPr lang="en-US" altLang="zh-CN" dirty="0">
                <a:latin typeface="Times New Roman" charset="0"/>
                <a:ea typeface="宋体" charset="-122"/>
                <a:cs typeface="Times New Roman" charset="0"/>
              </a:rPr>
              <a:t> </a:t>
            </a:r>
            <a:r>
              <a:rPr lang="en-US" altLang="zh-CN" dirty="0" err="1">
                <a:latin typeface="Times New Roman" charset="0"/>
                <a:ea typeface="宋体" charset="-122"/>
                <a:cs typeface="Times New Roman" charset="0"/>
              </a:rPr>
              <a:t>strlonger</a:t>
            </a:r>
            <a:r>
              <a:rPr lang="en-US" altLang="zh-CN" dirty="0">
                <a:latin typeface="Times New Roman" charset="0"/>
                <a:ea typeface="宋体" charset="-122"/>
                <a:cs typeface="Times New Roman" charset="0"/>
              </a:rPr>
              <a:t>(char *s, char *t) {</a:t>
            </a:r>
          </a:p>
          <a:p>
            <a:pPr>
              <a:buFontTx/>
              <a:buNone/>
            </a:pPr>
            <a:r>
              <a:rPr lang="en-US" altLang="zh-CN" dirty="0">
                <a:latin typeface="Times New Roman" charset="0"/>
                <a:ea typeface="宋体" charset="-122"/>
                <a:cs typeface="Times New Roman" charset="0"/>
              </a:rPr>
              <a:t>	return </a:t>
            </a:r>
            <a:r>
              <a:rPr lang="en-US" altLang="zh-CN" dirty="0" err="1">
                <a:latin typeface="Times New Roman" charset="0"/>
                <a:ea typeface="宋体" charset="-122"/>
                <a:cs typeface="Times New Roman" charset="0"/>
              </a:rPr>
              <a:t>strlen</a:t>
            </a:r>
            <a:r>
              <a:rPr lang="en-US" altLang="zh-CN" dirty="0">
                <a:latin typeface="Times New Roman" charset="0"/>
                <a:ea typeface="宋体" charset="-122"/>
                <a:cs typeface="Times New Roman" charset="0"/>
              </a:rPr>
              <a:t>(s) - </a:t>
            </a:r>
            <a:r>
              <a:rPr lang="en-US" altLang="zh-CN" dirty="0" err="1">
                <a:latin typeface="Times New Roman" charset="0"/>
                <a:ea typeface="宋体" charset="-122"/>
                <a:cs typeface="Times New Roman" charset="0"/>
              </a:rPr>
              <a:t>strlen</a:t>
            </a:r>
            <a:r>
              <a:rPr lang="en-US" altLang="zh-CN" dirty="0">
                <a:latin typeface="Times New Roman" charset="0"/>
                <a:ea typeface="宋体" charset="-122"/>
                <a:cs typeface="Times New Roman" charset="0"/>
              </a:rPr>
              <a:t>(t) &gt; 0;</a:t>
            </a:r>
          </a:p>
          <a:p>
            <a:pPr>
              <a:buFontTx/>
              <a:buNone/>
            </a:pPr>
            <a:r>
              <a:rPr lang="en-US" altLang="zh-CN" dirty="0">
                <a:latin typeface="Times New Roman" charset="0"/>
                <a:ea typeface="宋体" charset="-122"/>
                <a:cs typeface="Times New Roman" charset="0"/>
              </a:rPr>
              <a:t>}</a:t>
            </a:r>
            <a:endParaRPr kumimoji="1" lang="en-US" altLang="zh-CN" dirty="0">
              <a:latin typeface="Times New Roman" charset="0"/>
              <a:ea typeface="宋体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56390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61BA8297-CCA1-FB4C-AD0F-BD13B3010274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46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860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914400"/>
          </a:xfrm>
        </p:spPr>
        <p:txBody>
          <a:bodyPr/>
          <a:lstStyle/>
          <a:p>
            <a:r>
              <a:rPr kumimoji="1" lang="en-US" altLang="zh-CN">
                <a:ea typeface="宋体" charset="-122"/>
              </a:rPr>
              <a:t>Advice on Signed vs. Unsigned</a:t>
            </a:r>
          </a:p>
        </p:txBody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01000" cy="4419600"/>
          </a:xfrm>
        </p:spPr>
        <p:txBody>
          <a:bodyPr/>
          <a:lstStyle/>
          <a:p>
            <a:pPr>
              <a:spcBef>
                <a:spcPts val="600"/>
              </a:spcBef>
              <a:buFontTx/>
              <a:buNone/>
            </a:pP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1 /*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2 * Illustration of code vulnerability similar to that found in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3 * FreeBSD’s implementation of 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getpeername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 (</a:t>
            </a:r>
            <a:r>
              <a:rPr lang="mr-IN" altLang="zh-CN" sz="2400" dirty="0">
                <a:latin typeface="Times New Roman" charset="0"/>
                <a:ea typeface="宋体" charset="-122"/>
                <a:cs typeface="Times New Roman" charset="0"/>
              </a:rPr>
              <a:t>…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)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4 * </a:t>
            </a:r>
            <a:r>
              <a:rPr lang="zh-CN" altLang="en-US" sz="2400" dirty="0">
                <a:latin typeface="Times New Roman" charset="0"/>
                <a:ea typeface="宋体" charset="-122"/>
                <a:cs typeface="Times New Roman" charset="0"/>
              </a:rPr>
              <a:t>*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/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5</a:t>
            </a:r>
            <a:r>
              <a:rPr lang="zh-CN" altLang="en-US" sz="2400" dirty="0">
                <a:latin typeface="Times New Roman" charset="0"/>
                <a:ea typeface="宋体" charset="-122"/>
                <a:cs typeface="Times New Roman" charset="0"/>
              </a:rPr>
              <a:t> </a:t>
            </a:r>
            <a:endParaRPr lang="en-US" altLang="zh-CN" sz="2400" dirty="0">
              <a:latin typeface="Times New Roman" charset="0"/>
              <a:ea typeface="宋体" charset="-122"/>
              <a:cs typeface="Times New Roman" charset="0"/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6 /* Declaration of library function 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memcpy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 */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7 void *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memcpy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(void *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dest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, void *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src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, 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size_t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 n);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8987569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4774495-01CA-A84A-8F91-71C965C8DFD9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47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8806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305800" cy="914400"/>
          </a:xfrm>
        </p:spPr>
        <p:txBody>
          <a:bodyPr/>
          <a:lstStyle/>
          <a:p>
            <a:r>
              <a:rPr kumimoji="1" lang="en-US" altLang="zh-CN">
                <a:ea typeface="宋体" charset="-122"/>
              </a:rPr>
              <a:t>Advice on Signed vs. Unsigned</a:t>
            </a:r>
          </a:p>
        </p:txBody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447800"/>
            <a:ext cx="8610600" cy="4876800"/>
          </a:xfrm>
        </p:spPr>
        <p:txBody>
          <a:bodyPr/>
          <a:lstStyle/>
          <a:p>
            <a:pPr>
              <a:spcBef>
                <a:spcPts val="600"/>
              </a:spcBef>
              <a:buFontTx/>
              <a:buNone/>
            </a:pP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9 /* Kernel memory region holding user-accessible data */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10 #define KSIZE 1024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11 char 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kbuf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[KSIZE];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12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13 /* Copy at most 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maxlen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 bytes from kernel region to user buffer */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14 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int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 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copy_from_kernel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 (void *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user_dest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, 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int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 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maxlen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) {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15 	/* Byte count 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len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 is minimum of buffer size and 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maxlen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 */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nl-NL" altLang="zh-CN" sz="2400" dirty="0">
                <a:latin typeface="Times New Roman" charset="0"/>
                <a:ea typeface="宋体" charset="-122"/>
                <a:cs typeface="Times New Roman" charset="0"/>
              </a:rPr>
              <a:t>16	 	int </a:t>
            </a:r>
            <a:r>
              <a:rPr lang="nl-NL" altLang="zh-CN" sz="2400" dirty="0" err="1">
                <a:latin typeface="Times New Roman" charset="0"/>
                <a:ea typeface="宋体" charset="-122"/>
                <a:cs typeface="Times New Roman" charset="0"/>
              </a:rPr>
              <a:t>len</a:t>
            </a:r>
            <a:r>
              <a:rPr lang="nl-NL" altLang="zh-CN" sz="2400" dirty="0">
                <a:latin typeface="Times New Roman" charset="0"/>
                <a:ea typeface="宋体" charset="-122"/>
                <a:cs typeface="Times New Roman" charset="0"/>
              </a:rPr>
              <a:t> = KSIZE &lt; </a:t>
            </a:r>
            <a:r>
              <a:rPr lang="nl-NL" altLang="zh-CN" sz="2400" dirty="0" err="1">
                <a:latin typeface="Times New Roman" charset="0"/>
                <a:ea typeface="宋体" charset="-122"/>
                <a:cs typeface="Times New Roman" charset="0"/>
              </a:rPr>
              <a:t>maxlen</a:t>
            </a:r>
            <a:r>
              <a:rPr lang="nl-NL" altLang="zh-CN" sz="2400" dirty="0">
                <a:latin typeface="Times New Roman" charset="0"/>
                <a:ea typeface="宋体" charset="-122"/>
                <a:cs typeface="Times New Roman" charset="0"/>
              </a:rPr>
              <a:t> ? KSIZE : </a:t>
            </a:r>
            <a:r>
              <a:rPr lang="nl-NL" altLang="zh-CN" sz="2400" dirty="0" err="1">
                <a:latin typeface="Times New Roman" charset="0"/>
                <a:ea typeface="宋体" charset="-122"/>
                <a:cs typeface="Times New Roman" charset="0"/>
              </a:rPr>
              <a:t>maxlen</a:t>
            </a:r>
            <a:r>
              <a:rPr lang="nl-NL" altLang="zh-CN" sz="2400" dirty="0">
                <a:latin typeface="Times New Roman" charset="0"/>
                <a:ea typeface="宋体" charset="-122"/>
                <a:cs typeface="Times New Roman" charset="0"/>
              </a:rPr>
              <a:t>;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17 	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memcpy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(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user_dest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, 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kbuf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, 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len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); // </a:t>
            </a:r>
            <a:r>
              <a:rPr lang="zh-CN" altLang="en-US" sz="2400" dirty="0">
                <a:latin typeface="Times New Roman" charset="0"/>
                <a:ea typeface="宋体" charset="-122"/>
                <a:cs typeface="Times New Roman" charset="0"/>
              </a:rPr>
              <a:t>如果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maxlen</a:t>
            </a:r>
            <a:r>
              <a:rPr lang="zh-CN" altLang="en-US" sz="2400" dirty="0">
                <a:latin typeface="Times New Roman" charset="0"/>
                <a:ea typeface="宋体" charset="-122"/>
                <a:cs typeface="Times New Roman" charset="0"/>
              </a:rPr>
              <a:t>是个负值</a:t>
            </a:r>
            <a:endParaRPr lang="en-US" altLang="zh-CN" sz="2400" dirty="0">
              <a:latin typeface="Times New Roman" charset="0"/>
              <a:ea typeface="宋体" charset="-122"/>
              <a:cs typeface="Times New Roman" charset="0"/>
            </a:endParaRP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18 	return 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len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;</a:t>
            </a:r>
          </a:p>
          <a:p>
            <a:pPr>
              <a:spcBef>
                <a:spcPts val="600"/>
              </a:spcBef>
              <a:buFontTx/>
              <a:buNone/>
            </a:pP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19 }</a:t>
            </a:r>
            <a:endParaRPr kumimoji="1" lang="en-US" altLang="zh-CN" sz="2400" dirty="0">
              <a:latin typeface="Times New Roman" charset="0"/>
              <a:ea typeface="宋体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1363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Expanding, truncating</a:t>
            </a:r>
          </a:p>
          <a:p>
            <a:pPr lvl="1"/>
            <a:r>
              <a:rPr lang="en-US" b="1" dirty="0"/>
              <a:t>Addition, negation, multiplication, shifting</a:t>
            </a:r>
          </a:p>
          <a:p>
            <a:pPr lvl="1"/>
            <a:r>
              <a:rPr lang="en-US" dirty="0">
                <a:solidFill>
                  <a:srgbClr val="A6A6A6"/>
                </a:solidFill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04612520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3994DFED-40AB-ED44-BC4C-0112A84DE403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49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81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Unsigned Addition</a:t>
            </a:r>
          </a:p>
        </p:txBody>
      </p:sp>
      <p:grpSp>
        <p:nvGrpSpPr>
          <p:cNvPr id="8196" name="Group 48"/>
          <p:cNvGrpSpPr>
            <a:grpSpLocks/>
          </p:cNvGrpSpPr>
          <p:nvPr/>
        </p:nvGrpSpPr>
        <p:grpSpPr bwMode="auto">
          <a:xfrm>
            <a:off x="609600" y="1981200"/>
            <a:ext cx="8001000" cy="2700338"/>
            <a:chOff x="384" y="1248"/>
            <a:chExt cx="4512" cy="1057"/>
          </a:xfrm>
        </p:grpSpPr>
        <p:grpSp>
          <p:nvGrpSpPr>
            <p:cNvPr id="8197" name="Group 4"/>
            <p:cNvGrpSpPr>
              <a:grpSpLocks/>
            </p:cNvGrpSpPr>
            <p:nvPr/>
          </p:nvGrpSpPr>
          <p:grpSpPr bwMode="auto">
            <a:xfrm>
              <a:off x="3072" y="1296"/>
              <a:ext cx="1728" cy="144"/>
              <a:chOff x="2976" y="816"/>
              <a:chExt cx="1728" cy="144"/>
            </a:xfrm>
          </p:grpSpPr>
          <p:sp>
            <p:nvSpPr>
              <p:cNvPr id="8234" name="Rectangle 5"/>
              <p:cNvSpPr>
                <a:spLocks noChangeArrowheads="1"/>
              </p:cNvSpPr>
              <p:nvPr/>
            </p:nvSpPr>
            <p:spPr bwMode="auto">
              <a:xfrm>
                <a:off x="2976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Courier New" charset="0"/>
                </a:endParaRPr>
              </a:p>
            </p:txBody>
          </p:sp>
          <p:sp>
            <p:nvSpPr>
              <p:cNvPr id="8235" name="Rectangle 6"/>
              <p:cNvSpPr>
                <a:spLocks noChangeArrowheads="1"/>
              </p:cNvSpPr>
              <p:nvPr/>
            </p:nvSpPr>
            <p:spPr bwMode="auto">
              <a:xfrm>
                <a:off x="3120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Courier New" charset="0"/>
                </a:endParaRPr>
              </a:p>
            </p:txBody>
          </p:sp>
          <p:sp>
            <p:nvSpPr>
              <p:cNvPr id="8236" name="Rectangle 7"/>
              <p:cNvSpPr>
                <a:spLocks noChangeArrowheads="1"/>
              </p:cNvSpPr>
              <p:nvPr/>
            </p:nvSpPr>
            <p:spPr bwMode="auto">
              <a:xfrm>
                <a:off x="3264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Courier New" charset="0"/>
                </a:endParaRPr>
              </a:p>
            </p:txBody>
          </p:sp>
          <p:sp>
            <p:nvSpPr>
              <p:cNvPr id="8237" name="Rectangle 8"/>
              <p:cNvSpPr>
                <a:spLocks noChangeArrowheads="1"/>
              </p:cNvSpPr>
              <p:nvPr/>
            </p:nvSpPr>
            <p:spPr bwMode="auto">
              <a:xfrm>
                <a:off x="4272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Courier New" charset="0"/>
                </a:endParaRPr>
              </a:p>
            </p:txBody>
          </p:sp>
          <p:sp>
            <p:nvSpPr>
              <p:cNvPr id="8238" name="Rectangle 9"/>
              <p:cNvSpPr>
                <a:spLocks noChangeArrowheads="1"/>
              </p:cNvSpPr>
              <p:nvPr/>
            </p:nvSpPr>
            <p:spPr bwMode="auto">
              <a:xfrm>
                <a:off x="4416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Courier New" charset="0"/>
                </a:endParaRPr>
              </a:p>
            </p:txBody>
          </p:sp>
          <p:sp>
            <p:nvSpPr>
              <p:cNvPr id="8239" name="Rectangle 10"/>
              <p:cNvSpPr>
                <a:spLocks noChangeArrowheads="1"/>
              </p:cNvSpPr>
              <p:nvPr/>
            </p:nvSpPr>
            <p:spPr bwMode="auto">
              <a:xfrm>
                <a:off x="4560" y="816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Courier New" charset="0"/>
                </a:endParaRPr>
              </a:p>
            </p:txBody>
          </p:sp>
          <p:sp>
            <p:nvSpPr>
              <p:cNvPr id="8240" name="Rectangle 11"/>
              <p:cNvSpPr>
                <a:spLocks noChangeArrowheads="1"/>
              </p:cNvSpPr>
              <p:nvPr/>
            </p:nvSpPr>
            <p:spPr bwMode="auto">
              <a:xfrm>
                <a:off x="3408" y="816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>
                    <a:latin typeface="Courier New" charset="0"/>
                  </a:rPr>
                  <a:t>• • •</a:t>
                </a:r>
              </a:p>
            </p:txBody>
          </p:sp>
        </p:grpSp>
        <p:grpSp>
          <p:nvGrpSpPr>
            <p:cNvPr id="8198" name="Group 12"/>
            <p:cNvGrpSpPr>
              <a:grpSpLocks/>
            </p:cNvGrpSpPr>
            <p:nvPr/>
          </p:nvGrpSpPr>
          <p:grpSpPr bwMode="auto">
            <a:xfrm>
              <a:off x="3072" y="1584"/>
              <a:ext cx="1728" cy="144"/>
              <a:chOff x="2976" y="1104"/>
              <a:chExt cx="1728" cy="144"/>
            </a:xfrm>
          </p:grpSpPr>
          <p:sp>
            <p:nvSpPr>
              <p:cNvPr id="8227" name="Rectangle 13"/>
              <p:cNvSpPr>
                <a:spLocks noChangeArrowheads="1"/>
              </p:cNvSpPr>
              <p:nvPr/>
            </p:nvSpPr>
            <p:spPr bwMode="auto">
              <a:xfrm>
                <a:off x="2976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Courier New" charset="0"/>
                </a:endParaRPr>
              </a:p>
            </p:txBody>
          </p:sp>
          <p:sp>
            <p:nvSpPr>
              <p:cNvPr id="8228" name="Rectangle 14"/>
              <p:cNvSpPr>
                <a:spLocks noChangeArrowheads="1"/>
              </p:cNvSpPr>
              <p:nvPr/>
            </p:nvSpPr>
            <p:spPr bwMode="auto">
              <a:xfrm>
                <a:off x="3120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Courier New" charset="0"/>
                </a:endParaRPr>
              </a:p>
            </p:txBody>
          </p:sp>
          <p:sp>
            <p:nvSpPr>
              <p:cNvPr id="8229" name="Rectangle 15"/>
              <p:cNvSpPr>
                <a:spLocks noChangeArrowheads="1"/>
              </p:cNvSpPr>
              <p:nvPr/>
            </p:nvSpPr>
            <p:spPr bwMode="auto">
              <a:xfrm>
                <a:off x="3264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Courier New" charset="0"/>
                </a:endParaRPr>
              </a:p>
            </p:txBody>
          </p:sp>
          <p:sp>
            <p:nvSpPr>
              <p:cNvPr id="8230" name="Rectangle 16"/>
              <p:cNvSpPr>
                <a:spLocks noChangeArrowheads="1"/>
              </p:cNvSpPr>
              <p:nvPr/>
            </p:nvSpPr>
            <p:spPr bwMode="auto">
              <a:xfrm>
                <a:off x="4272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Courier New" charset="0"/>
                </a:endParaRPr>
              </a:p>
            </p:txBody>
          </p:sp>
          <p:sp>
            <p:nvSpPr>
              <p:cNvPr id="8231" name="Rectangle 17"/>
              <p:cNvSpPr>
                <a:spLocks noChangeArrowheads="1"/>
              </p:cNvSpPr>
              <p:nvPr/>
            </p:nvSpPr>
            <p:spPr bwMode="auto">
              <a:xfrm>
                <a:off x="4416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Courier New" charset="0"/>
                </a:endParaRPr>
              </a:p>
            </p:txBody>
          </p:sp>
          <p:sp>
            <p:nvSpPr>
              <p:cNvPr id="8232" name="Rectangle 18"/>
              <p:cNvSpPr>
                <a:spLocks noChangeArrowheads="1"/>
              </p:cNvSpPr>
              <p:nvPr/>
            </p:nvSpPr>
            <p:spPr bwMode="auto">
              <a:xfrm>
                <a:off x="4560" y="1104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Courier New" charset="0"/>
                </a:endParaRPr>
              </a:p>
            </p:txBody>
          </p:sp>
          <p:sp>
            <p:nvSpPr>
              <p:cNvPr id="8233" name="Rectangle 19"/>
              <p:cNvSpPr>
                <a:spLocks noChangeArrowheads="1"/>
              </p:cNvSpPr>
              <p:nvPr/>
            </p:nvSpPr>
            <p:spPr bwMode="auto">
              <a:xfrm>
                <a:off x="3408" y="1104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>
                    <a:latin typeface="Courier New" charset="0"/>
                  </a:rPr>
                  <a:t>• • •</a:t>
                </a:r>
              </a:p>
            </p:txBody>
          </p:sp>
        </p:grpSp>
        <p:sp>
          <p:nvSpPr>
            <p:cNvPr id="8199" name="Rectangle 20"/>
            <p:cNvSpPr>
              <a:spLocks noChangeArrowheads="1"/>
            </p:cNvSpPr>
            <p:nvPr/>
          </p:nvSpPr>
          <p:spPr bwMode="auto">
            <a:xfrm>
              <a:off x="2688" y="1248"/>
              <a:ext cx="169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i="1">
                  <a:latin typeface="Times" charset="0"/>
                </a:rPr>
                <a:t>u</a:t>
              </a:r>
            </a:p>
          </p:txBody>
        </p:sp>
        <p:sp>
          <p:nvSpPr>
            <p:cNvPr id="8200" name="Rectangle 21"/>
            <p:cNvSpPr>
              <a:spLocks noChangeArrowheads="1"/>
            </p:cNvSpPr>
            <p:nvPr/>
          </p:nvSpPr>
          <p:spPr bwMode="auto">
            <a:xfrm>
              <a:off x="2688" y="1536"/>
              <a:ext cx="16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i="1">
                  <a:latin typeface="Times" charset="0"/>
                </a:rPr>
                <a:t>v</a:t>
              </a:r>
            </a:p>
          </p:txBody>
        </p:sp>
        <p:sp>
          <p:nvSpPr>
            <p:cNvPr id="8201" name="Line 22"/>
            <p:cNvSpPr>
              <a:spLocks noChangeShapeType="1"/>
            </p:cNvSpPr>
            <p:nvPr/>
          </p:nvSpPr>
          <p:spPr bwMode="auto">
            <a:xfrm>
              <a:off x="2448" y="1776"/>
              <a:ext cx="24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2" name="Rectangle 23"/>
            <p:cNvSpPr>
              <a:spLocks noChangeArrowheads="1"/>
            </p:cNvSpPr>
            <p:nvPr/>
          </p:nvSpPr>
          <p:spPr bwMode="auto">
            <a:xfrm>
              <a:off x="2448" y="1536"/>
              <a:ext cx="181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+</a:t>
              </a:r>
            </a:p>
          </p:txBody>
        </p:sp>
        <p:grpSp>
          <p:nvGrpSpPr>
            <p:cNvPr id="8203" name="Group 24"/>
            <p:cNvGrpSpPr>
              <a:grpSpLocks/>
            </p:cNvGrpSpPr>
            <p:nvPr/>
          </p:nvGrpSpPr>
          <p:grpSpPr bwMode="auto">
            <a:xfrm>
              <a:off x="2928" y="1872"/>
              <a:ext cx="1872" cy="144"/>
              <a:chOff x="2832" y="1392"/>
              <a:chExt cx="1872" cy="144"/>
            </a:xfrm>
          </p:grpSpPr>
          <p:grpSp>
            <p:nvGrpSpPr>
              <p:cNvPr id="8218" name="Group 25"/>
              <p:cNvGrpSpPr>
                <a:grpSpLocks/>
              </p:cNvGrpSpPr>
              <p:nvPr/>
            </p:nvGrpSpPr>
            <p:grpSpPr bwMode="auto">
              <a:xfrm>
                <a:off x="2976" y="1392"/>
                <a:ext cx="1728" cy="144"/>
                <a:chOff x="2976" y="1392"/>
                <a:chExt cx="1728" cy="144"/>
              </a:xfrm>
            </p:grpSpPr>
            <p:sp>
              <p:nvSpPr>
                <p:cNvPr id="8220" name="Rectangle 26"/>
                <p:cNvSpPr>
                  <a:spLocks noChangeArrowheads="1"/>
                </p:cNvSpPr>
                <p:nvPr/>
              </p:nvSpPr>
              <p:spPr bwMode="auto">
                <a:xfrm>
                  <a:off x="2976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Courier New" charset="0"/>
                  </a:endParaRPr>
                </a:p>
              </p:txBody>
            </p:sp>
            <p:sp>
              <p:nvSpPr>
                <p:cNvPr id="8221" name="Rectangle 27"/>
                <p:cNvSpPr>
                  <a:spLocks noChangeArrowheads="1"/>
                </p:cNvSpPr>
                <p:nvPr/>
              </p:nvSpPr>
              <p:spPr bwMode="auto">
                <a:xfrm>
                  <a:off x="3120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Courier New" charset="0"/>
                  </a:endParaRPr>
                </a:p>
              </p:txBody>
            </p:sp>
            <p:sp>
              <p:nvSpPr>
                <p:cNvPr id="8222" name="Rectangle 28"/>
                <p:cNvSpPr>
                  <a:spLocks noChangeArrowheads="1"/>
                </p:cNvSpPr>
                <p:nvPr/>
              </p:nvSpPr>
              <p:spPr bwMode="auto">
                <a:xfrm>
                  <a:off x="3264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Courier New" charset="0"/>
                  </a:endParaRPr>
                </a:p>
              </p:txBody>
            </p:sp>
            <p:sp>
              <p:nvSpPr>
                <p:cNvPr id="8223" name="Rectangle 29"/>
                <p:cNvSpPr>
                  <a:spLocks noChangeArrowheads="1"/>
                </p:cNvSpPr>
                <p:nvPr/>
              </p:nvSpPr>
              <p:spPr bwMode="auto">
                <a:xfrm>
                  <a:off x="4272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Courier New" charset="0"/>
                  </a:endParaRPr>
                </a:p>
              </p:txBody>
            </p:sp>
            <p:sp>
              <p:nvSpPr>
                <p:cNvPr id="8224" name="Rectangle 30"/>
                <p:cNvSpPr>
                  <a:spLocks noChangeArrowheads="1"/>
                </p:cNvSpPr>
                <p:nvPr/>
              </p:nvSpPr>
              <p:spPr bwMode="auto">
                <a:xfrm>
                  <a:off x="4416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Courier New" charset="0"/>
                  </a:endParaRPr>
                </a:p>
              </p:txBody>
            </p:sp>
            <p:sp>
              <p:nvSpPr>
                <p:cNvPr id="8225" name="Rectangle 31"/>
                <p:cNvSpPr>
                  <a:spLocks noChangeArrowheads="1"/>
                </p:cNvSpPr>
                <p:nvPr/>
              </p:nvSpPr>
              <p:spPr bwMode="auto">
                <a:xfrm>
                  <a:off x="4560" y="1392"/>
                  <a:ext cx="14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endParaRPr lang="zh-CN" altLang="en-US" sz="1800">
                    <a:latin typeface="Courier New" charset="0"/>
                  </a:endParaRPr>
                </a:p>
              </p:txBody>
            </p:sp>
            <p:sp>
              <p:nvSpPr>
                <p:cNvPr id="8226" name="Rectangle 32"/>
                <p:cNvSpPr>
                  <a:spLocks noChangeArrowheads="1"/>
                </p:cNvSpPr>
                <p:nvPr/>
              </p:nvSpPr>
              <p:spPr bwMode="auto">
                <a:xfrm>
                  <a:off x="3408" y="1392"/>
                  <a:ext cx="864" cy="144"/>
                </a:xfrm>
                <a:prstGeom prst="rect">
                  <a:avLst/>
                </a:prstGeom>
                <a:solidFill>
                  <a:schemeClr val="bg1"/>
                </a:solidFill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2800">
                      <a:solidFill>
                        <a:schemeClr val="tx1"/>
                      </a:solidFill>
                      <a:latin typeface="Comic Sans MS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400">
                      <a:solidFill>
                        <a:schemeClr val="tx1"/>
                      </a:solidFill>
                      <a:latin typeface="Comic Sans MS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Comic Sans MS" charset="0"/>
                    </a:defRPr>
                  </a:lvl9pPr>
                </a:lstStyle>
                <a:p>
                  <a:pPr algn="ctr">
                    <a:spcBef>
                      <a:spcPct val="0"/>
                    </a:spcBef>
                    <a:buFontTx/>
                    <a:buNone/>
                  </a:pPr>
                  <a:r>
                    <a:rPr lang="zh-CN" altLang="en-US" sz="1800">
                      <a:latin typeface="Courier New" charset="0"/>
                    </a:rPr>
                    <a:t>• • •</a:t>
                  </a:r>
                </a:p>
              </p:txBody>
            </p:sp>
          </p:grpSp>
          <p:sp>
            <p:nvSpPr>
              <p:cNvPr id="8219" name="Rectangle 33"/>
              <p:cNvSpPr>
                <a:spLocks noChangeArrowheads="1"/>
              </p:cNvSpPr>
              <p:nvPr/>
            </p:nvSpPr>
            <p:spPr bwMode="auto">
              <a:xfrm>
                <a:off x="2832" y="1392"/>
                <a:ext cx="144" cy="144"/>
              </a:xfrm>
              <a:prstGeom prst="rect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Courier New" charset="0"/>
                </a:endParaRPr>
              </a:p>
            </p:txBody>
          </p:sp>
        </p:grpSp>
        <p:sp>
          <p:nvSpPr>
            <p:cNvPr id="8204" name="Rectangle 34"/>
            <p:cNvSpPr>
              <a:spLocks noChangeArrowheads="1"/>
            </p:cNvSpPr>
            <p:nvPr/>
          </p:nvSpPr>
          <p:spPr bwMode="auto">
            <a:xfrm>
              <a:off x="2490" y="1824"/>
              <a:ext cx="363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zh-CN" sz="1800" i="1">
                  <a:latin typeface="Times" charset="0"/>
                </a:rPr>
                <a:t>u </a:t>
              </a:r>
              <a:r>
                <a:rPr lang="en-US" altLang="zh-CN" sz="1800">
                  <a:latin typeface="Times" charset="0"/>
                </a:rPr>
                <a:t>+ </a:t>
              </a:r>
              <a:r>
                <a:rPr lang="en-US" altLang="zh-CN" sz="1800" i="1">
                  <a:latin typeface="Times" charset="0"/>
                </a:rPr>
                <a:t>v</a:t>
              </a:r>
            </a:p>
          </p:txBody>
        </p:sp>
        <p:grpSp>
          <p:nvGrpSpPr>
            <p:cNvPr id="8205" name="Group 35"/>
            <p:cNvGrpSpPr>
              <a:grpSpLocks/>
            </p:cNvGrpSpPr>
            <p:nvPr/>
          </p:nvGrpSpPr>
          <p:grpSpPr bwMode="auto">
            <a:xfrm>
              <a:off x="3072" y="2160"/>
              <a:ext cx="1728" cy="144"/>
              <a:chOff x="2976" y="1392"/>
              <a:chExt cx="1728" cy="144"/>
            </a:xfrm>
          </p:grpSpPr>
          <p:sp>
            <p:nvSpPr>
              <p:cNvPr id="8211" name="Rectangle 36"/>
              <p:cNvSpPr>
                <a:spLocks noChangeArrowheads="1"/>
              </p:cNvSpPr>
              <p:nvPr/>
            </p:nvSpPr>
            <p:spPr bwMode="auto">
              <a:xfrm>
                <a:off x="297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Courier New" charset="0"/>
                </a:endParaRPr>
              </a:p>
            </p:txBody>
          </p:sp>
          <p:sp>
            <p:nvSpPr>
              <p:cNvPr id="8212" name="Rectangle 37"/>
              <p:cNvSpPr>
                <a:spLocks noChangeArrowheads="1"/>
              </p:cNvSpPr>
              <p:nvPr/>
            </p:nvSpPr>
            <p:spPr bwMode="auto">
              <a:xfrm>
                <a:off x="312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Courier New" charset="0"/>
                </a:endParaRPr>
              </a:p>
            </p:txBody>
          </p:sp>
          <p:sp>
            <p:nvSpPr>
              <p:cNvPr id="8213" name="Rectangle 38"/>
              <p:cNvSpPr>
                <a:spLocks noChangeArrowheads="1"/>
              </p:cNvSpPr>
              <p:nvPr/>
            </p:nvSpPr>
            <p:spPr bwMode="auto">
              <a:xfrm>
                <a:off x="3264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Courier New" charset="0"/>
                </a:endParaRPr>
              </a:p>
            </p:txBody>
          </p:sp>
          <p:sp>
            <p:nvSpPr>
              <p:cNvPr id="8214" name="Rectangle 39"/>
              <p:cNvSpPr>
                <a:spLocks noChangeArrowheads="1"/>
              </p:cNvSpPr>
              <p:nvPr/>
            </p:nvSpPr>
            <p:spPr bwMode="auto">
              <a:xfrm>
                <a:off x="4272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Courier New" charset="0"/>
                </a:endParaRPr>
              </a:p>
            </p:txBody>
          </p:sp>
          <p:sp>
            <p:nvSpPr>
              <p:cNvPr id="8215" name="Rectangle 40"/>
              <p:cNvSpPr>
                <a:spLocks noChangeArrowheads="1"/>
              </p:cNvSpPr>
              <p:nvPr/>
            </p:nvSpPr>
            <p:spPr bwMode="auto">
              <a:xfrm>
                <a:off x="4416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Courier New" charset="0"/>
                </a:endParaRPr>
              </a:p>
            </p:txBody>
          </p:sp>
          <p:sp>
            <p:nvSpPr>
              <p:cNvPr id="8216" name="Rectangle 41"/>
              <p:cNvSpPr>
                <a:spLocks noChangeArrowheads="1"/>
              </p:cNvSpPr>
              <p:nvPr/>
            </p:nvSpPr>
            <p:spPr bwMode="auto">
              <a:xfrm>
                <a:off x="4560" y="1392"/>
                <a:ext cx="14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Courier New" charset="0"/>
                </a:endParaRPr>
              </a:p>
            </p:txBody>
          </p:sp>
          <p:sp>
            <p:nvSpPr>
              <p:cNvPr id="8217" name="Rectangle 42"/>
              <p:cNvSpPr>
                <a:spLocks noChangeArrowheads="1"/>
              </p:cNvSpPr>
              <p:nvPr/>
            </p:nvSpPr>
            <p:spPr bwMode="auto">
              <a:xfrm>
                <a:off x="3408" y="1392"/>
                <a:ext cx="864" cy="144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>
                    <a:latin typeface="Courier New" charset="0"/>
                  </a:rPr>
                  <a:t>• • •</a:t>
                </a:r>
              </a:p>
            </p:txBody>
          </p:sp>
        </p:grpSp>
        <p:sp>
          <p:nvSpPr>
            <p:cNvPr id="8206" name="Line 43"/>
            <p:cNvSpPr>
              <a:spLocks noChangeShapeType="1"/>
            </p:cNvSpPr>
            <p:nvPr/>
          </p:nvSpPr>
          <p:spPr bwMode="auto">
            <a:xfrm>
              <a:off x="2448" y="2064"/>
              <a:ext cx="244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8207" name="Text Box 44"/>
            <p:cNvSpPr txBox="1">
              <a:spLocks noChangeArrowheads="1"/>
            </p:cNvSpPr>
            <p:nvPr/>
          </p:nvSpPr>
          <p:spPr bwMode="auto">
            <a:xfrm>
              <a:off x="384" y="1776"/>
              <a:ext cx="1360" cy="1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Helvetica" charset="0"/>
                </a:rPr>
                <a:t>True Sum: </a:t>
              </a:r>
              <a:r>
                <a:rPr lang="en-US" altLang="zh-CN" sz="1800" i="1">
                  <a:latin typeface="Helvetica" charset="0"/>
                </a:rPr>
                <a:t>w</a:t>
              </a:r>
              <a:r>
                <a:rPr lang="en-US" altLang="zh-CN" sz="1800">
                  <a:latin typeface="Helvetica" charset="0"/>
                </a:rPr>
                <a:t>+1 bits</a:t>
              </a:r>
            </a:p>
          </p:txBody>
        </p:sp>
        <p:sp>
          <p:nvSpPr>
            <p:cNvPr id="8208" name="Text Box 45"/>
            <p:cNvSpPr txBox="1">
              <a:spLocks noChangeArrowheads="1"/>
            </p:cNvSpPr>
            <p:nvPr/>
          </p:nvSpPr>
          <p:spPr bwMode="auto">
            <a:xfrm>
              <a:off x="384" y="1344"/>
              <a:ext cx="1070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Helvetica" charset="0"/>
                </a:rPr>
                <a:t>Operands: </a:t>
              </a:r>
              <a:r>
                <a:rPr lang="en-US" altLang="zh-CN" sz="1800" i="1">
                  <a:latin typeface="Helvetica" charset="0"/>
                </a:rPr>
                <a:t>w</a:t>
              </a:r>
              <a:r>
                <a:rPr lang="en-US" altLang="zh-CN" sz="1800">
                  <a:latin typeface="Helvetica" charset="0"/>
                </a:rPr>
                <a:t> bits</a:t>
              </a:r>
            </a:p>
          </p:txBody>
        </p:sp>
        <p:sp>
          <p:nvSpPr>
            <p:cNvPr id="8209" name="Text Box 46"/>
            <p:cNvSpPr txBox="1">
              <a:spLocks noChangeArrowheads="1"/>
            </p:cNvSpPr>
            <p:nvPr/>
          </p:nvSpPr>
          <p:spPr bwMode="auto">
            <a:xfrm>
              <a:off x="384" y="2160"/>
              <a:ext cx="1536" cy="1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Helvetica" charset="0"/>
                </a:rPr>
                <a:t>Discard Carry: </a:t>
              </a:r>
              <a:r>
                <a:rPr lang="en-US" altLang="zh-CN" sz="1800" i="1">
                  <a:latin typeface="Helvetica" charset="0"/>
                </a:rPr>
                <a:t>w</a:t>
              </a:r>
              <a:r>
                <a:rPr lang="en-US" altLang="zh-CN" sz="1800">
                  <a:latin typeface="Helvetica" charset="0"/>
                </a:rPr>
                <a:t> bits</a:t>
              </a:r>
            </a:p>
          </p:txBody>
        </p:sp>
        <p:sp>
          <p:nvSpPr>
            <p:cNvPr id="8210" name="Rectangle 47"/>
            <p:cNvSpPr>
              <a:spLocks noChangeArrowheads="1"/>
            </p:cNvSpPr>
            <p:nvPr/>
          </p:nvSpPr>
          <p:spPr bwMode="auto">
            <a:xfrm>
              <a:off x="2039" y="2150"/>
              <a:ext cx="833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zh-CN" sz="2000">
                  <a:latin typeface="Times" charset="0"/>
                </a:rPr>
                <a:t>UAdd</a:t>
              </a:r>
              <a:r>
                <a:rPr lang="en-US" altLang="zh-CN" sz="2000" i="1" baseline="-25000">
                  <a:latin typeface="Times" charset="0"/>
                </a:rPr>
                <a:t>w</a:t>
              </a:r>
              <a:r>
                <a:rPr lang="en-US" altLang="zh-CN" sz="2000">
                  <a:latin typeface="Times" charset="0"/>
                </a:rPr>
                <a:t>(</a:t>
              </a:r>
              <a:r>
                <a:rPr lang="en-US" altLang="zh-CN" sz="2000" i="1">
                  <a:latin typeface="Times" charset="0"/>
                </a:rPr>
                <a:t>u</a:t>
              </a:r>
              <a:r>
                <a:rPr lang="en-US" altLang="zh-CN" sz="1800">
                  <a:latin typeface="Times" charset="0"/>
                </a:rPr>
                <a:t> , </a:t>
              </a:r>
              <a:r>
                <a:rPr lang="en-US" altLang="zh-CN" sz="1800" i="1">
                  <a:latin typeface="Times" charset="0"/>
                </a:rPr>
                <a:t>v</a:t>
              </a:r>
              <a:r>
                <a:rPr lang="en-US" altLang="zh-CN" sz="1800">
                  <a:latin typeface="Times" charset="0"/>
                </a:rPr>
                <a:t>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80295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ea typeface="宋体" charset="-122"/>
              </a:rPr>
              <a:t>Signed Representation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Binary</a:t>
            </a:r>
            <a:r>
              <a:rPr kumimoji="1" lang="zh-CN" altLang="en-US" dirty="0"/>
              <a:t>原本的含义与非负整数正好对应</a:t>
            </a:r>
            <a:endParaRPr kumimoji="1" lang="en-US" altLang="zh-CN" dirty="0"/>
          </a:p>
          <a:p>
            <a:r>
              <a:rPr kumimoji="1" lang="zh-CN" altLang="en-US" dirty="0"/>
              <a:t>负数如何用</a:t>
            </a:r>
            <a:r>
              <a:rPr kumimoji="1" lang="en-US" altLang="zh-CN" dirty="0"/>
              <a:t>binary</a:t>
            </a:r>
            <a:r>
              <a:rPr kumimoji="1" lang="zh-CN" altLang="en-US" dirty="0"/>
              <a:t>表达？</a:t>
            </a:r>
            <a:endParaRPr kumimoji="1" lang="en-US" altLang="zh-CN" dirty="0"/>
          </a:p>
          <a:p>
            <a:pPr lvl="1"/>
            <a:r>
              <a:rPr kumimoji="1" lang="zh-CN" altLang="en-US" sz="2800" dirty="0"/>
              <a:t>解决思路：</a:t>
            </a:r>
            <a:r>
              <a:rPr kumimoji="1" lang="zh-CN" altLang="en-US" sz="2800" b="1" dirty="0">
                <a:solidFill>
                  <a:srgbClr val="FF0000"/>
                </a:solidFill>
              </a:rPr>
              <a:t>映射</a:t>
            </a:r>
            <a:r>
              <a:rPr kumimoji="1" lang="en-US" altLang="zh-CN" sz="2800" dirty="0"/>
              <a:t>(mapping)</a:t>
            </a:r>
          </a:p>
          <a:p>
            <a:pPr lvl="1"/>
            <a:r>
              <a:rPr kumimoji="1" lang="zh-CN" altLang="en-US" sz="2800" dirty="0"/>
              <a:t>将负数段映射到一个不使用的非负数段</a:t>
            </a:r>
            <a:endParaRPr kumimoji="1" lang="en-US" altLang="zh-CN" sz="2800" dirty="0"/>
          </a:p>
          <a:p>
            <a:pPr lvl="2"/>
            <a:r>
              <a:rPr kumimoji="1" lang="zh-CN" altLang="en-US" sz="2400" dirty="0"/>
              <a:t>对有限范围的整数成立</a:t>
            </a:r>
            <a:endParaRPr kumimoji="1" lang="en-US" altLang="zh-CN" sz="2400" dirty="0"/>
          </a:p>
          <a:p>
            <a:pPr lvl="2"/>
            <a:r>
              <a:rPr kumimoji="1" lang="zh-CN" altLang="en-US" sz="2400" dirty="0"/>
              <a:t>最好不影响正数和</a:t>
            </a:r>
            <a:r>
              <a:rPr kumimoji="1" lang="en-US" altLang="zh-CN" sz="2400" dirty="0"/>
              <a:t>0</a:t>
            </a:r>
          </a:p>
          <a:p>
            <a:pPr lvl="1"/>
            <a:r>
              <a:rPr kumimoji="1" lang="zh-CN" altLang="en-US" sz="2800" dirty="0"/>
              <a:t>且最好负数和映射到的整数在某种意义上是“</a:t>
            </a:r>
            <a:r>
              <a:rPr kumimoji="1" lang="zh-CN" altLang="en-US" sz="2800" b="1" dirty="0">
                <a:solidFill>
                  <a:srgbClr val="FF0000"/>
                </a:solidFill>
              </a:rPr>
              <a:t>等价</a:t>
            </a:r>
            <a:r>
              <a:rPr kumimoji="1" lang="zh-CN" altLang="en-US" sz="2800" dirty="0"/>
              <a:t>”的，可以直接进行运算</a:t>
            </a:r>
            <a:endParaRPr kumimoji="1" lang="en-US" altLang="zh-CN" sz="28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707FC-2626-BC43-8A07-2FC945D8A2CA}" type="slidenum">
              <a:rPr lang="zh-CN" altLang="en-US" smtClean="0"/>
              <a:pPr>
                <a:defRPr/>
              </a:pPr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5421204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灯片编号占位符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36B536B-5B68-1945-AE75-D97998307C8D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50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Unsigned Addition</a:t>
            </a:r>
          </a:p>
        </p:txBody>
      </p:sp>
      <p:sp>
        <p:nvSpPr>
          <p:cNvPr id="1024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924800" cy="25908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kumimoji="1" lang="en-US" altLang="zh-CN" dirty="0">
                <a:ea typeface="宋体" charset="-122"/>
              </a:rPr>
              <a:t>Standard Addition Function</a:t>
            </a:r>
          </a:p>
          <a:p>
            <a:pPr lvl="1">
              <a:lnSpc>
                <a:spcPct val="130000"/>
              </a:lnSpc>
            </a:pPr>
            <a:r>
              <a:rPr kumimoji="1" lang="en-US" altLang="zh-CN" dirty="0">
                <a:ea typeface="宋体" charset="-122"/>
              </a:rPr>
              <a:t>Ignores carry output</a:t>
            </a:r>
          </a:p>
          <a:p>
            <a:pPr>
              <a:lnSpc>
                <a:spcPct val="130000"/>
              </a:lnSpc>
            </a:pPr>
            <a:r>
              <a:rPr kumimoji="1" lang="en-US" altLang="zh-CN" dirty="0">
                <a:ea typeface="宋体" charset="-122"/>
              </a:rPr>
              <a:t>Implements Modular Arithmetic</a:t>
            </a:r>
          </a:p>
          <a:p>
            <a:pPr lvl="1">
              <a:lnSpc>
                <a:spcPct val="130000"/>
              </a:lnSpc>
            </a:pPr>
            <a:r>
              <a:rPr kumimoji="1" lang="en-US" altLang="zh-CN" i="1" dirty="0">
                <a:ea typeface="宋体" charset="-122"/>
              </a:rPr>
              <a:t>s</a:t>
            </a:r>
            <a:r>
              <a:rPr kumimoji="1" lang="en-US" altLang="zh-CN" dirty="0">
                <a:ea typeface="宋体" charset="-122"/>
              </a:rPr>
              <a:t>	 = </a:t>
            </a:r>
            <a:r>
              <a:rPr kumimoji="1" lang="en-US" altLang="zh-CN" dirty="0" err="1">
                <a:ea typeface="宋体" charset="-122"/>
              </a:rPr>
              <a:t>UAdd</a:t>
            </a:r>
            <a:r>
              <a:rPr kumimoji="1" lang="en-US" altLang="zh-CN" i="1" dirty="0" err="1">
                <a:ea typeface="宋体" charset="-122"/>
              </a:rPr>
              <a:t>w</a:t>
            </a:r>
            <a:r>
              <a:rPr kumimoji="1" lang="en-US" altLang="zh-CN" dirty="0">
                <a:ea typeface="宋体" charset="-122"/>
              </a:rPr>
              <a:t>(</a:t>
            </a:r>
            <a:r>
              <a:rPr kumimoji="1" lang="en-US" altLang="zh-CN" i="1" dirty="0">
                <a:ea typeface="宋体" charset="-122"/>
              </a:rPr>
              <a:t>u</a:t>
            </a:r>
            <a:r>
              <a:rPr kumimoji="1" lang="en-US" altLang="zh-CN" dirty="0">
                <a:ea typeface="宋体" charset="-122"/>
              </a:rPr>
              <a:t> , </a:t>
            </a:r>
            <a:r>
              <a:rPr kumimoji="1" lang="en-US" altLang="zh-CN" i="1" dirty="0">
                <a:ea typeface="宋体" charset="-122"/>
              </a:rPr>
              <a:t>v</a:t>
            </a:r>
            <a:r>
              <a:rPr kumimoji="1" lang="en-US" altLang="zh-CN" dirty="0">
                <a:ea typeface="宋体" charset="-122"/>
              </a:rPr>
              <a:t>) = (</a:t>
            </a:r>
            <a:r>
              <a:rPr kumimoji="1" lang="en-US" altLang="zh-CN" i="1" dirty="0">
                <a:ea typeface="宋体" charset="-122"/>
              </a:rPr>
              <a:t>u</a:t>
            </a:r>
            <a:r>
              <a:rPr kumimoji="1" lang="en-US" altLang="zh-CN" dirty="0">
                <a:ea typeface="宋体" charset="-122"/>
              </a:rPr>
              <a:t> + </a:t>
            </a:r>
            <a:r>
              <a:rPr kumimoji="1" lang="en-US" altLang="zh-CN" i="1" dirty="0">
                <a:ea typeface="宋体" charset="-122"/>
              </a:rPr>
              <a:t>v)</a:t>
            </a:r>
            <a:r>
              <a:rPr kumimoji="1" lang="en-US" altLang="zh-CN" dirty="0">
                <a:ea typeface="宋体" charset="-122"/>
              </a:rPr>
              <a:t>  mod 2</a:t>
            </a:r>
            <a:r>
              <a:rPr kumimoji="1" lang="en-US" altLang="zh-CN" i="1" baseline="30000" dirty="0">
                <a:ea typeface="宋体" charset="-122"/>
              </a:rPr>
              <a:t>w</a:t>
            </a:r>
          </a:p>
          <a:p>
            <a:pPr lvl="1">
              <a:lnSpc>
                <a:spcPct val="130000"/>
              </a:lnSpc>
            </a:pPr>
            <a:endParaRPr kumimoji="1" lang="en-US" altLang="zh-CN" i="1" baseline="30000" dirty="0">
              <a:ea typeface="宋体" charset="-122"/>
            </a:endParaRPr>
          </a:p>
          <a:p>
            <a:pPr lvl="1">
              <a:lnSpc>
                <a:spcPct val="130000"/>
              </a:lnSpc>
            </a:pPr>
            <a:endParaRPr kumimoji="1" lang="en-US" altLang="zh-CN" i="1" baseline="30000" dirty="0">
              <a:ea typeface="宋体" charset="-122"/>
            </a:endParaRPr>
          </a:p>
          <a:p>
            <a:pPr lvl="1">
              <a:lnSpc>
                <a:spcPct val="130000"/>
              </a:lnSpc>
            </a:pPr>
            <a:endParaRPr kumimoji="1" lang="en-US" altLang="zh-CN" i="1" baseline="30000" dirty="0">
              <a:ea typeface="宋体" charset="-122"/>
            </a:endParaRPr>
          </a:p>
        </p:txBody>
      </p:sp>
      <p:graphicFrame>
        <p:nvGraphicFramePr>
          <p:cNvPr id="10245" name="Object 2"/>
          <p:cNvGraphicFramePr>
            <a:graphicFrameLocks noGrp="1"/>
          </p:cNvGraphicFramePr>
          <p:nvPr>
            <p:ph sz="half" idx="2"/>
          </p:nvPr>
        </p:nvGraphicFramePr>
        <p:xfrm>
          <a:off x="990600" y="4191000"/>
          <a:ext cx="60960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096000" imgH="4064000" progId="Equation.3">
                  <p:embed/>
                </p:oleObj>
              </mc:Choice>
              <mc:Fallback>
                <p:oleObj name="Equation" r:id="rId3" imgW="6096000" imgH="406400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31808" b="80063"/>
                      <a:stretch>
                        <a:fillRect/>
                      </a:stretch>
                    </p:blipFill>
                    <p:spPr bwMode="auto">
                      <a:xfrm>
                        <a:off x="990600" y="4191000"/>
                        <a:ext cx="6096000" cy="1143000"/>
                      </a:xfrm>
                      <a:prstGeom prst="rect">
                        <a:avLst/>
                      </a:prstGeom>
                      <a:noFill/>
                      <a:ln w="25400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0044601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6C4E605-63A6-6C4D-9D80-F5362F8F1F02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51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Unsigned Addition</a:t>
            </a:r>
            <a:endParaRPr lang="en-US" altLang="zh-CN">
              <a:ea typeface="宋体" charset="-122"/>
            </a:endParaRP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 b="1">
                <a:ea typeface="宋体" charset="-122"/>
              </a:rPr>
              <a:t>Practice Problem 2.27</a:t>
            </a: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zh-CN">
                <a:ea typeface="宋体" charset="-122"/>
              </a:rPr>
              <a:t>Write a function with the following prototype:</a:t>
            </a:r>
          </a:p>
          <a:p>
            <a:pPr>
              <a:buFontTx/>
              <a:buNone/>
            </a:pPr>
            <a:r>
              <a:rPr lang="en-US" altLang="zh-CN">
                <a:latin typeface="Times New Roman" charset="0"/>
                <a:ea typeface="宋体" charset="-122"/>
                <a:cs typeface="Times New Roman" charset="0"/>
              </a:rPr>
              <a:t>/* Determine whether arguments can be added without overflow */</a:t>
            </a:r>
          </a:p>
          <a:p>
            <a:pPr>
              <a:buFontTx/>
              <a:buNone/>
            </a:pPr>
            <a:r>
              <a:rPr lang="en-US" altLang="zh-CN">
                <a:latin typeface="Times New Roman" charset="0"/>
                <a:ea typeface="宋体" charset="-122"/>
                <a:cs typeface="Times New Roman" charset="0"/>
              </a:rPr>
              <a:t>int uadd_ok(unsigned x, unsigned y);</a:t>
            </a:r>
            <a:endParaRPr lang="en-US" altLang="zh-CN">
              <a:ea typeface="宋体" charset="-122"/>
            </a:endParaRPr>
          </a:p>
          <a:p>
            <a:pPr>
              <a:spcBef>
                <a:spcPts val="1200"/>
              </a:spcBef>
              <a:buFontTx/>
              <a:buNone/>
            </a:pPr>
            <a:r>
              <a:rPr lang="en-US" altLang="zh-CN">
                <a:ea typeface="宋体" charset="-122"/>
              </a:rPr>
              <a:t>This function should return 1 if arguments x and y can be added without causing overflow</a:t>
            </a:r>
          </a:p>
        </p:txBody>
      </p:sp>
      <p:sp>
        <p:nvSpPr>
          <p:cNvPr id="5" name="矩形 4"/>
          <p:cNvSpPr>
            <a:spLocks noChangeArrowheads="1"/>
          </p:cNvSpPr>
          <p:nvPr/>
        </p:nvSpPr>
        <p:spPr bwMode="auto">
          <a:xfrm>
            <a:off x="609600" y="5343525"/>
            <a:ext cx="5715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lvl="1">
              <a:spcBef>
                <a:spcPct val="0"/>
              </a:spcBef>
              <a:buFontTx/>
              <a:buNone/>
            </a:pPr>
            <a:r>
              <a:rPr kumimoji="1" lang="en-US" altLang="zh-CN" sz="2800"/>
              <a:t>Overflow iff (X+Y) &lt; X</a:t>
            </a:r>
          </a:p>
        </p:txBody>
      </p:sp>
    </p:spTree>
    <p:extLst>
      <p:ext uri="{BB962C8B-B14F-4D97-AF65-F5344CB8AC3E}">
        <p14:creationId xmlns:p14="http://schemas.microsoft.com/office/powerpoint/2010/main" val="1579957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灯片编号占位符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F2BE367-3375-1D4E-A617-1AF3F3B6BD3E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52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Unsigned Addition</a:t>
            </a: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6048" y="1676400"/>
            <a:ext cx="6633245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5"/>
          <p:cNvGrpSpPr>
            <a:grpSpLocks/>
          </p:cNvGrpSpPr>
          <p:nvPr/>
        </p:nvGrpSpPr>
        <p:grpSpPr bwMode="auto">
          <a:xfrm>
            <a:off x="457200" y="1476108"/>
            <a:ext cx="2044699" cy="1830388"/>
            <a:chOff x="384" y="2098"/>
            <a:chExt cx="1288" cy="1153"/>
          </a:xfrm>
        </p:grpSpPr>
        <p:grpSp>
          <p:nvGrpSpPr>
            <p:cNvPr id="6" name="Group 6"/>
            <p:cNvGrpSpPr>
              <a:grpSpLocks/>
            </p:cNvGrpSpPr>
            <p:nvPr/>
          </p:nvGrpSpPr>
          <p:grpSpPr bwMode="auto">
            <a:xfrm>
              <a:off x="776" y="2208"/>
              <a:ext cx="80" cy="864"/>
              <a:chOff x="776" y="2208"/>
              <a:chExt cx="80" cy="864"/>
            </a:xfrm>
          </p:grpSpPr>
          <p:sp>
            <p:nvSpPr>
              <p:cNvPr id="16" name="Line 7"/>
              <p:cNvSpPr>
                <a:spLocks noChangeShapeType="1"/>
              </p:cNvSpPr>
              <p:nvPr/>
            </p:nvSpPr>
            <p:spPr bwMode="auto">
              <a:xfrm>
                <a:off x="816" y="2216"/>
                <a:ext cx="0" cy="848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Line 8"/>
              <p:cNvSpPr>
                <a:spLocks noChangeShapeType="1"/>
              </p:cNvSpPr>
              <p:nvPr/>
            </p:nvSpPr>
            <p:spPr bwMode="auto">
              <a:xfrm>
                <a:off x="776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Line 9"/>
              <p:cNvSpPr>
                <a:spLocks noChangeShapeType="1"/>
              </p:cNvSpPr>
              <p:nvPr/>
            </p:nvSpPr>
            <p:spPr bwMode="auto">
              <a:xfrm>
                <a:off x="776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Line 10"/>
              <p:cNvSpPr>
                <a:spLocks noChangeShapeType="1"/>
              </p:cNvSpPr>
              <p:nvPr/>
            </p:nvSpPr>
            <p:spPr bwMode="auto">
              <a:xfrm>
                <a:off x="776" y="2208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1592" y="2640"/>
              <a:ext cx="80" cy="432"/>
              <a:chOff x="1592" y="2640"/>
              <a:chExt cx="80" cy="432"/>
            </a:xfrm>
          </p:grpSpPr>
          <p:sp>
            <p:nvSpPr>
              <p:cNvPr id="13" name="Line 12"/>
              <p:cNvSpPr>
                <a:spLocks noChangeShapeType="1"/>
              </p:cNvSpPr>
              <p:nvPr/>
            </p:nvSpPr>
            <p:spPr bwMode="auto">
              <a:xfrm>
                <a:off x="1632" y="2648"/>
                <a:ext cx="0" cy="41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>
                <a:off x="1592" y="3072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Line 14"/>
              <p:cNvSpPr>
                <a:spLocks noChangeShapeType="1"/>
              </p:cNvSpPr>
              <p:nvPr/>
            </p:nvSpPr>
            <p:spPr bwMode="auto">
              <a:xfrm>
                <a:off x="1592" y="2640"/>
                <a:ext cx="80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" name="Line 15"/>
            <p:cNvSpPr>
              <a:spLocks noChangeShapeType="1"/>
            </p:cNvSpPr>
            <p:nvPr/>
          </p:nvSpPr>
          <p:spPr bwMode="auto">
            <a:xfrm>
              <a:off x="920" y="2880"/>
              <a:ext cx="60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" name="Freeform 16"/>
            <p:cNvSpPr>
              <a:spLocks/>
            </p:cNvSpPr>
            <p:nvPr/>
          </p:nvSpPr>
          <p:spPr bwMode="auto">
            <a:xfrm>
              <a:off x="912" y="2400"/>
              <a:ext cx="625" cy="337"/>
            </a:xfrm>
            <a:custGeom>
              <a:avLst/>
              <a:gdLst>
                <a:gd name="T0" fmla="*/ 0 w 625"/>
                <a:gd name="T1" fmla="*/ 0 h 337"/>
                <a:gd name="T2" fmla="*/ 240 w 625"/>
                <a:gd name="T3" fmla="*/ 0 h 337"/>
                <a:gd name="T4" fmla="*/ 384 w 625"/>
                <a:gd name="T5" fmla="*/ 336 h 337"/>
                <a:gd name="T6" fmla="*/ 624 w 625"/>
                <a:gd name="T7" fmla="*/ 336 h 33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25"/>
                <a:gd name="T13" fmla="*/ 0 h 337"/>
                <a:gd name="T14" fmla="*/ 625 w 625"/>
                <a:gd name="T15" fmla="*/ 337 h 33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25" h="337">
                  <a:moveTo>
                    <a:pt x="0" y="0"/>
                  </a:moveTo>
                  <a:lnTo>
                    <a:pt x="240" y="0"/>
                  </a:lnTo>
                  <a:lnTo>
                    <a:pt x="384" y="336"/>
                  </a:lnTo>
                  <a:lnTo>
                    <a:pt x="624" y="336"/>
                  </a:lnTo>
                </a:path>
              </a:pathLst>
            </a:custGeom>
            <a:noFill/>
            <a:ln w="25400" cap="rnd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17"/>
            <p:cNvSpPr>
              <a:spLocks noChangeArrowheads="1"/>
            </p:cNvSpPr>
            <p:nvPr/>
          </p:nvSpPr>
          <p:spPr bwMode="auto">
            <a:xfrm>
              <a:off x="384" y="2962"/>
              <a:ext cx="21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0</a:t>
              </a:r>
            </a:p>
          </p:txBody>
        </p:sp>
        <p:sp>
          <p:nvSpPr>
            <p:cNvPr id="11" name="Rectangle 18"/>
            <p:cNvSpPr>
              <a:spLocks noChangeArrowheads="1"/>
            </p:cNvSpPr>
            <p:nvPr/>
          </p:nvSpPr>
          <p:spPr bwMode="auto">
            <a:xfrm>
              <a:off x="384" y="2530"/>
              <a:ext cx="306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2</a:t>
              </a:r>
              <a:r>
                <a:rPr lang="en-US" b="0" i="1" baseline="30000" dirty="0">
                  <a:latin typeface="Calibri" pitchFamily="34" charset="0"/>
                </a:rPr>
                <a:t>w</a:t>
              </a:r>
            </a:p>
          </p:txBody>
        </p:sp>
        <p:sp>
          <p:nvSpPr>
            <p:cNvPr id="12" name="Rectangle 19"/>
            <p:cNvSpPr>
              <a:spLocks noChangeArrowheads="1"/>
            </p:cNvSpPr>
            <p:nvPr/>
          </p:nvSpPr>
          <p:spPr bwMode="auto">
            <a:xfrm>
              <a:off x="384" y="2098"/>
              <a:ext cx="453" cy="289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</p:spPr>
          <p:txBody>
            <a:bodyPr wrap="none" lIns="90487" tIns="44450" rIns="90487" bIns="4445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n-US" b="0" dirty="0">
                  <a:latin typeface="Calibri" pitchFamily="34" charset="0"/>
                </a:rPr>
                <a:t>2</a:t>
              </a:r>
              <a:r>
                <a:rPr lang="en-US" b="0" i="1" baseline="30000" dirty="0">
                  <a:latin typeface="Calibri" pitchFamily="34" charset="0"/>
                </a:rPr>
                <a:t>w</a:t>
              </a:r>
              <a:r>
                <a:rPr lang="en-US" b="0" baseline="30000" dirty="0">
                  <a:latin typeface="Calibri" pitchFamily="34" charset="0"/>
                </a:rPr>
                <a:t>+1</a:t>
              </a:r>
            </a:p>
          </p:txBody>
        </p:sp>
      </p:grpSp>
      <p:sp>
        <p:nvSpPr>
          <p:cNvPr id="20" name="Rectangle 24"/>
          <p:cNvSpPr>
            <a:spLocks noChangeArrowheads="1"/>
          </p:cNvSpPr>
          <p:nvPr/>
        </p:nvSpPr>
        <p:spPr bwMode="auto">
          <a:xfrm>
            <a:off x="1509713" y="3076308"/>
            <a:ext cx="1913984" cy="459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>
              <a:lnSpc>
                <a:spcPct val="100000"/>
              </a:lnSpc>
            </a:pPr>
            <a:r>
              <a:rPr lang="en-US" dirty="0">
                <a:latin typeface="Calibri" pitchFamily="34" charset="0"/>
              </a:rPr>
              <a:t>Modular Sum</a:t>
            </a:r>
          </a:p>
        </p:txBody>
      </p:sp>
      <p:sp>
        <p:nvSpPr>
          <p:cNvPr id="21" name="Text Box 25"/>
          <p:cNvSpPr txBox="1">
            <a:spLocks noChangeArrowheads="1"/>
          </p:cNvSpPr>
          <p:nvPr/>
        </p:nvSpPr>
        <p:spPr bwMode="auto">
          <a:xfrm>
            <a:off x="1371600" y="1650733"/>
            <a:ext cx="985838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600" b="0" dirty="0">
                <a:latin typeface="Calibri" pitchFamily="34" charset="0"/>
              </a:rPr>
              <a:t>Overflow</a:t>
            </a:r>
          </a:p>
        </p:txBody>
      </p:sp>
    </p:spTree>
    <p:extLst>
      <p:ext uri="{BB962C8B-B14F-4D97-AF65-F5344CB8AC3E}">
        <p14:creationId xmlns:p14="http://schemas.microsoft.com/office/powerpoint/2010/main" val="161769870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1804C15-FB0B-5548-B09D-816461107CF2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53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ea typeface="宋体" charset="-122"/>
              </a:rPr>
              <a:t>Unsigned Addition Forms an Abelian Group</a:t>
            </a:r>
            <a:r>
              <a:rPr kumimoji="1" lang="zh-CN" altLang="en-US" dirty="0">
                <a:ea typeface="宋体" charset="-122"/>
              </a:rPr>
              <a:t> </a:t>
            </a:r>
            <a:r>
              <a:rPr kumimoji="1" lang="en-US" altLang="zh-CN" dirty="0">
                <a:ea typeface="宋体" charset="-122"/>
              </a:rPr>
              <a:t>(</a:t>
            </a:r>
            <a:r>
              <a:rPr kumimoji="1" lang="zh-CN" altLang="en-US" dirty="0">
                <a:ea typeface="宋体" charset="-122"/>
              </a:rPr>
              <a:t>阿贝尔群</a:t>
            </a:r>
            <a:r>
              <a:rPr kumimoji="1" lang="en-US" altLang="zh-CN" dirty="0">
                <a:ea typeface="宋体" charset="-122"/>
              </a:rPr>
              <a:t>)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01000" cy="4419600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kumimoji="1" lang="zh-CN" altLang="en-US" dirty="0">
                <a:ea typeface="宋体" charset="-122"/>
              </a:rPr>
              <a:t>加法结果是封闭的（还在同样的数据范围内）</a:t>
            </a:r>
            <a:endParaRPr kumimoji="1" lang="en-US" altLang="zh-CN" dirty="0">
              <a:ea typeface="宋体" charset="-122"/>
            </a:endParaRPr>
          </a:p>
          <a:p>
            <a:pPr lvl="1">
              <a:lnSpc>
                <a:spcPct val="130000"/>
              </a:lnSpc>
            </a:pPr>
            <a:r>
              <a:rPr kumimoji="1" lang="en-US" altLang="zh-CN" dirty="0">
                <a:ea typeface="宋体" charset="-122"/>
              </a:rPr>
              <a:t>0  </a:t>
            </a:r>
            <a:r>
              <a:rPr kumimoji="1" lang="en-US" altLang="zh-CN" dirty="0">
                <a:ea typeface="宋体" charset="-122"/>
                <a:sym typeface="Symbol" charset="2"/>
              </a:rPr>
              <a:t></a:t>
            </a:r>
            <a:r>
              <a:rPr kumimoji="1" lang="en-US" altLang="zh-CN" dirty="0">
                <a:ea typeface="宋体" charset="-122"/>
              </a:rPr>
              <a:t> </a:t>
            </a:r>
            <a:r>
              <a:rPr kumimoji="1" lang="en-US" altLang="zh-CN" dirty="0" err="1">
                <a:ea typeface="宋体" charset="-122"/>
              </a:rPr>
              <a:t>UAdd</a:t>
            </a:r>
            <a:r>
              <a:rPr kumimoji="1" lang="en-US" altLang="zh-CN" i="1" baseline="-25000" dirty="0" err="1">
                <a:ea typeface="宋体" charset="-122"/>
              </a:rPr>
              <a:t>w</a:t>
            </a:r>
            <a:r>
              <a:rPr kumimoji="1" lang="en-US" altLang="zh-CN" dirty="0">
                <a:ea typeface="宋体" charset="-122"/>
              </a:rPr>
              <a:t>(</a:t>
            </a:r>
            <a:r>
              <a:rPr kumimoji="1" lang="en-US" altLang="zh-CN" i="1" dirty="0">
                <a:ea typeface="宋体" charset="-122"/>
              </a:rPr>
              <a:t>u</a:t>
            </a:r>
            <a:r>
              <a:rPr kumimoji="1" lang="en-US" altLang="zh-CN" dirty="0">
                <a:ea typeface="宋体" charset="-122"/>
              </a:rPr>
              <a:t> , </a:t>
            </a:r>
            <a:r>
              <a:rPr kumimoji="1" lang="en-US" altLang="zh-CN" i="1" dirty="0">
                <a:ea typeface="宋体" charset="-122"/>
              </a:rPr>
              <a:t>v</a:t>
            </a:r>
            <a:r>
              <a:rPr kumimoji="1" lang="en-US" altLang="zh-CN" dirty="0">
                <a:ea typeface="宋体" charset="-122"/>
              </a:rPr>
              <a:t>)   </a:t>
            </a:r>
            <a:r>
              <a:rPr kumimoji="1" lang="en-US" altLang="zh-CN" dirty="0">
                <a:ea typeface="宋体" charset="-122"/>
                <a:sym typeface="Symbol" charset="2"/>
              </a:rPr>
              <a:t></a:t>
            </a:r>
            <a:r>
              <a:rPr kumimoji="1" lang="en-US" altLang="zh-CN" dirty="0">
                <a:ea typeface="宋体" charset="-122"/>
              </a:rPr>
              <a:t>  2</a:t>
            </a:r>
            <a:r>
              <a:rPr kumimoji="1" lang="en-US" altLang="zh-CN" i="1" baseline="30000" dirty="0">
                <a:ea typeface="宋体" charset="-122"/>
              </a:rPr>
              <a:t>w</a:t>
            </a:r>
            <a:r>
              <a:rPr kumimoji="1" lang="en-US" altLang="zh-CN" dirty="0">
                <a:ea typeface="宋体" charset="-122"/>
              </a:rPr>
              <a:t> –1</a:t>
            </a:r>
          </a:p>
          <a:p>
            <a:pPr>
              <a:lnSpc>
                <a:spcPct val="130000"/>
              </a:lnSpc>
            </a:pPr>
            <a:r>
              <a:rPr kumimoji="1" lang="zh-CN" altLang="en-US" dirty="0">
                <a:ea typeface="宋体" charset="-122"/>
              </a:rPr>
              <a:t>交换律</a:t>
            </a:r>
            <a:endParaRPr kumimoji="1" lang="en-US" altLang="zh-CN" dirty="0">
              <a:ea typeface="宋体" charset="-122"/>
            </a:endParaRPr>
          </a:p>
          <a:p>
            <a:pPr lvl="1">
              <a:lnSpc>
                <a:spcPct val="130000"/>
              </a:lnSpc>
            </a:pPr>
            <a:r>
              <a:rPr kumimoji="1" lang="en-US" altLang="zh-CN" dirty="0" err="1">
                <a:ea typeface="宋体" charset="-122"/>
              </a:rPr>
              <a:t>UAdd</a:t>
            </a:r>
            <a:r>
              <a:rPr kumimoji="1" lang="en-US" altLang="zh-CN" i="1" baseline="-25000" dirty="0" err="1">
                <a:ea typeface="宋体" charset="-122"/>
              </a:rPr>
              <a:t>w</a:t>
            </a:r>
            <a:r>
              <a:rPr kumimoji="1" lang="en-US" altLang="zh-CN" i="1" dirty="0">
                <a:ea typeface="宋体" charset="-122"/>
              </a:rPr>
              <a:t> </a:t>
            </a:r>
            <a:r>
              <a:rPr kumimoji="1" lang="en-US" altLang="zh-CN" dirty="0">
                <a:ea typeface="宋体" charset="-122"/>
              </a:rPr>
              <a:t>(</a:t>
            </a:r>
            <a:r>
              <a:rPr kumimoji="1" lang="en-US" altLang="zh-CN" i="1" dirty="0">
                <a:ea typeface="宋体" charset="-122"/>
              </a:rPr>
              <a:t>t</a:t>
            </a:r>
            <a:r>
              <a:rPr kumimoji="1" lang="en-US" altLang="zh-CN" dirty="0">
                <a:ea typeface="宋体" charset="-122"/>
              </a:rPr>
              <a:t>, </a:t>
            </a:r>
            <a:r>
              <a:rPr kumimoji="1" lang="en-US" altLang="zh-CN" dirty="0" err="1">
                <a:ea typeface="宋体" charset="-122"/>
              </a:rPr>
              <a:t>UAdd</a:t>
            </a:r>
            <a:r>
              <a:rPr kumimoji="1" lang="en-US" altLang="zh-CN" i="1" baseline="-25000" dirty="0" err="1">
                <a:ea typeface="宋体" charset="-122"/>
              </a:rPr>
              <a:t>w</a:t>
            </a:r>
            <a:r>
              <a:rPr kumimoji="1" lang="en-US" altLang="zh-CN" i="1" baseline="-25000" dirty="0">
                <a:ea typeface="宋体" charset="-122"/>
              </a:rPr>
              <a:t> </a:t>
            </a:r>
            <a:r>
              <a:rPr kumimoji="1" lang="en-US" altLang="zh-CN" dirty="0">
                <a:ea typeface="宋体" charset="-122"/>
              </a:rPr>
              <a:t>(</a:t>
            </a:r>
            <a:r>
              <a:rPr kumimoji="1" lang="en-US" altLang="zh-CN" i="1" dirty="0" err="1">
                <a:ea typeface="宋体" charset="-122"/>
              </a:rPr>
              <a:t>u</a:t>
            </a:r>
            <a:r>
              <a:rPr kumimoji="1" lang="en-US" altLang="zh-CN" dirty="0" err="1">
                <a:ea typeface="宋体" charset="-122"/>
              </a:rPr>
              <a:t>,</a:t>
            </a:r>
            <a:r>
              <a:rPr kumimoji="1" lang="en-US" altLang="zh-CN" i="1" dirty="0" err="1">
                <a:ea typeface="宋体" charset="-122"/>
              </a:rPr>
              <a:t>v</a:t>
            </a:r>
            <a:r>
              <a:rPr kumimoji="1" lang="en-US" altLang="zh-CN" dirty="0">
                <a:ea typeface="宋体" charset="-122"/>
              </a:rPr>
              <a:t>)) = </a:t>
            </a:r>
            <a:r>
              <a:rPr kumimoji="1" lang="en-US" altLang="zh-CN" dirty="0" err="1">
                <a:ea typeface="宋体" charset="-122"/>
              </a:rPr>
              <a:t>UAdd</a:t>
            </a:r>
            <a:r>
              <a:rPr kumimoji="1" lang="en-US" altLang="zh-CN" i="1" baseline="-25000" dirty="0" err="1">
                <a:ea typeface="宋体" charset="-122"/>
              </a:rPr>
              <a:t>w</a:t>
            </a:r>
            <a:r>
              <a:rPr kumimoji="1" lang="en-US" altLang="zh-CN" i="1" dirty="0">
                <a:ea typeface="宋体" charset="-122"/>
              </a:rPr>
              <a:t> </a:t>
            </a:r>
            <a:r>
              <a:rPr kumimoji="1" lang="en-US" altLang="zh-CN" dirty="0">
                <a:ea typeface="宋体" charset="-122"/>
              </a:rPr>
              <a:t>(</a:t>
            </a:r>
            <a:r>
              <a:rPr kumimoji="1" lang="en-US" altLang="zh-CN" dirty="0" err="1">
                <a:ea typeface="宋体" charset="-122"/>
              </a:rPr>
              <a:t>UAdd</a:t>
            </a:r>
            <a:r>
              <a:rPr kumimoji="1" lang="en-US" altLang="zh-CN" i="1" baseline="-25000" dirty="0" err="1">
                <a:ea typeface="宋体" charset="-122"/>
              </a:rPr>
              <a:t>w</a:t>
            </a:r>
            <a:r>
              <a:rPr kumimoji="1" lang="en-US" altLang="zh-CN" i="1" baseline="-25000" dirty="0">
                <a:ea typeface="宋体" charset="-122"/>
              </a:rPr>
              <a:t> </a:t>
            </a:r>
            <a:r>
              <a:rPr kumimoji="1" lang="en-US" altLang="zh-CN" dirty="0">
                <a:ea typeface="宋体" charset="-122"/>
              </a:rPr>
              <a:t>(</a:t>
            </a:r>
            <a:r>
              <a:rPr kumimoji="1" lang="en-US" altLang="zh-CN" i="1" dirty="0">
                <a:ea typeface="宋体" charset="-122"/>
              </a:rPr>
              <a:t>t</a:t>
            </a:r>
            <a:r>
              <a:rPr kumimoji="1" lang="en-US" altLang="zh-CN" dirty="0">
                <a:ea typeface="宋体" charset="-122"/>
              </a:rPr>
              <a:t>, </a:t>
            </a:r>
            <a:r>
              <a:rPr kumimoji="1" lang="en-US" altLang="zh-CN" i="1" dirty="0">
                <a:ea typeface="宋体" charset="-122"/>
              </a:rPr>
              <a:t>u</a:t>
            </a:r>
            <a:r>
              <a:rPr kumimoji="1" lang="en-US" altLang="zh-CN" dirty="0">
                <a:ea typeface="宋体" charset="-122"/>
              </a:rPr>
              <a:t> ), </a:t>
            </a:r>
            <a:r>
              <a:rPr kumimoji="1" lang="en-US" altLang="zh-CN" i="1" dirty="0">
                <a:ea typeface="宋体" charset="-122"/>
              </a:rPr>
              <a:t>v</a:t>
            </a:r>
            <a:r>
              <a:rPr kumimoji="1" lang="en-US" altLang="zh-CN" dirty="0">
                <a:ea typeface="宋体" charset="-122"/>
              </a:rPr>
              <a:t>)</a:t>
            </a:r>
          </a:p>
          <a:p>
            <a:pPr>
              <a:lnSpc>
                <a:spcPct val="140000"/>
              </a:lnSpc>
            </a:pPr>
            <a:r>
              <a:rPr kumimoji="1" lang="zh-CN" altLang="en-US" dirty="0">
                <a:ea typeface="宋体" charset="-122"/>
              </a:rPr>
              <a:t>有一个单位元</a:t>
            </a:r>
            <a:r>
              <a:rPr kumimoji="1" lang="en-US" altLang="zh-CN" dirty="0">
                <a:ea typeface="宋体" charset="-122"/>
              </a:rPr>
              <a:t>0</a:t>
            </a:r>
          </a:p>
          <a:p>
            <a:pPr lvl="1">
              <a:lnSpc>
                <a:spcPct val="140000"/>
              </a:lnSpc>
            </a:pPr>
            <a:r>
              <a:rPr kumimoji="1" lang="en-US" altLang="zh-CN" dirty="0" err="1">
                <a:ea typeface="宋体" charset="-122"/>
              </a:rPr>
              <a:t>UAdd</a:t>
            </a:r>
            <a:r>
              <a:rPr kumimoji="1" lang="en-US" altLang="zh-CN" i="1" baseline="-25000" dirty="0" err="1">
                <a:ea typeface="宋体" charset="-122"/>
              </a:rPr>
              <a:t>w</a:t>
            </a:r>
            <a:r>
              <a:rPr kumimoji="1" lang="en-US" altLang="zh-CN" i="1" dirty="0">
                <a:ea typeface="宋体" charset="-122"/>
              </a:rPr>
              <a:t> </a:t>
            </a:r>
            <a:r>
              <a:rPr kumimoji="1" lang="en-US" altLang="zh-CN" dirty="0">
                <a:ea typeface="宋体" charset="-122"/>
              </a:rPr>
              <a:t>(</a:t>
            </a:r>
            <a:r>
              <a:rPr kumimoji="1" lang="en-US" altLang="zh-CN" i="1" dirty="0">
                <a:ea typeface="宋体" charset="-122"/>
              </a:rPr>
              <a:t>u</a:t>
            </a:r>
            <a:r>
              <a:rPr kumimoji="1" lang="en-US" altLang="zh-CN" dirty="0">
                <a:ea typeface="宋体" charset="-122"/>
              </a:rPr>
              <a:t> , 0)  =  </a:t>
            </a:r>
            <a:r>
              <a:rPr kumimoji="1" lang="en-US" altLang="zh-CN" i="1" dirty="0">
                <a:ea typeface="宋体" charset="-122"/>
              </a:rPr>
              <a:t>u</a:t>
            </a:r>
            <a:endParaRPr kumimoji="1" lang="en-US" altLang="zh-CN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71979072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C7BA49-DFC2-BF48-8B53-A02EA2A09F53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54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Unsigned Addition Forms an Abelian Group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01000" cy="4419600"/>
          </a:xfrm>
        </p:spPr>
        <p:txBody>
          <a:bodyPr/>
          <a:lstStyle/>
          <a:p>
            <a:pPr>
              <a:lnSpc>
                <a:spcPct val="140000"/>
              </a:lnSpc>
            </a:pPr>
            <a:r>
              <a:rPr kumimoji="1" lang="zh-CN" altLang="en-US" dirty="0">
                <a:ea typeface="宋体" charset="-122"/>
              </a:rPr>
              <a:t>每个元素都有一个加法逆元</a:t>
            </a:r>
            <a:endParaRPr kumimoji="1" lang="en-US" altLang="zh-CN" dirty="0">
              <a:ea typeface="宋体" charset="-122"/>
            </a:endParaRPr>
          </a:p>
          <a:p>
            <a:pPr lvl="1">
              <a:lnSpc>
                <a:spcPct val="140000"/>
              </a:lnSpc>
            </a:pPr>
            <a:r>
              <a:rPr kumimoji="1" lang="en-US" altLang="zh-CN" dirty="0">
                <a:ea typeface="宋体" charset="-122"/>
              </a:rPr>
              <a:t>Let 	</a:t>
            </a:r>
            <a:r>
              <a:rPr kumimoji="1" lang="en-US" altLang="zh-CN" dirty="0" err="1">
                <a:ea typeface="宋体" charset="-122"/>
              </a:rPr>
              <a:t>UComp</a:t>
            </a:r>
            <a:r>
              <a:rPr kumimoji="1" lang="en-US" altLang="zh-CN" i="1" baseline="-25000" dirty="0" err="1">
                <a:ea typeface="宋体" charset="-122"/>
              </a:rPr>
              <a:t>w</a:t>
            </a:r>
            <a:r>
              <a:rPr kumimoji="1" lang="en-US" altLang="zh-CN" i="1" dirty="0">
                <a:ea typeface="宋体" charset="-122"/>
              </a:rPr>
              <a:t> </a:t>
            </a:r>
            <a:r>
              <a:rPr kumimoji="1" lang="en-US" altLang="zh-CN" dirty="0">
                <a:ea typeface="宋体" charset="-122"/>
              </a:rPr>
              <a:t>(</a:t>
            </a:r>
            <a:r>
              <a:rPr kumimoji="1" lang="en-US" altLang="zh-CN" i="1" dirty="0">
                <a:ea typeface="宋体" charset="-122"/>
              </a:rPr>
              <a:t>u</a:t>
            </a:r>
            <a:r>
              <a:rPr kumimoji="1" lang="en-US" altLang="zh-CN" dirty="0">
                <a:ea typeface="宋体" charset="-122"/>
              </a:rPr>
              <a:t> )  = 2</a:t>
            </a:r>
            <a:r>
              <a:rPr kumimoji="1" lang="en-US" altLang="zh-CN" i="1" baseline="30000" dirty="0">
                <a:ea typeface="宋体" charset="-122"/>
              </a:rPr>
              <a:t>w</a:t>
            </a:r>
            <a:r>
              <a:rPr kumimoji="1" lang="en-US" altLang="zh-CN" dirty="0">
                <a:ea typeface="宋体" charset="-122"/>
              </a:rPr>
              <a:t> – </a:t>
            </a:r>
            <a:r>
              <a:rPr kumimoji="1" lang="en-US" altLang="zh-CN" i="1" dirty="0">
                <a:ea typeface="宋体" charset="-122"/>
              </a:rPr>
              <a:t>u</a:t>
            </a:r>
            <a:endParaRPr kumimoji="1" lang="en-US" altLang="zh-CN" dirty="0">
              <a:ea typeface="宋体" charset="-122"/>
            </a:endParaRPr>
          </a:p>
          <a:p>
            <a:pPr lvl="1">
              <a:lnSpc>
                <a:spcPct val="140000"/>
              </a:lnSpc>
            </a:pPr>
            <a:r>
              <a:rPr kumimoji="1" lang="en-US" altLang="zh-CN" dirty="0" err="1">
                <a:ea typeface="宋体" charset="-122"/>
              </a:rPr>
              <a:t>UAdd</a:t>
            </a:r>
            <a:r>
              <a:rPr kumimoji="1" lang="en-US" altLang="zh-CN" i="1" dirty="0" err="1">
                <a:ea typeface="宋体" charset="-122"/>
              </a:rPr>
              <a:t>w</a:t>
            </a:r>
            <a:r>
              <a:rPr kumimoji="1" lang="en-US" altLang="zh-CN" dirty="0">
                <a:ea typeface="宋体" charset="-122"/>
              </a:rPr>
              <a:t>(</a:t>
            </a:r>
            <a:r>
              <a:rPr kumimoji="1" lang="en-US" altLang="zh-CN" i="1" dirty="0">
                <a:ea typeface="宋体" charset="-122"/>
              </a:rPr>
              <a:t>u</a:t>
            </a:r>
            <a:r>
              <a:rPr kumimoji="1" lang="en-US" altLang="zh-CN" dirty="0">
                <a:ea typeface="宋体" charset="-122"/>
              </a:rPr>
              <a:t> , </a:t>
            </a:r>
            <a:r>
              <a:rPr kumimoji="1" lang="en-US" altLang="zh-CN" dirty="0" err="1">
                <a:ea typeface="宋体" charset="-122"/>
              </a:rPr>
              <a:t>UComp</a:t>
            </a:r>
            <a:r>
              <a:rPr kumimoji="1" lang="en-US" altLang="zh-CN" i="1" baseline="-25000" dirty="0" err="1">
                <a:ea typeface="宋体" charset="-122"/>
              </a:rPr>
              <a:t>w</a:t>
            </a:r>
            <a:r>
              <a:rPr kumimoji="1" lang="en-US" altLang="zh-CN" i="1" dirty="0">
                <a:ea typeface="宋体" charset="-122"/>
              </a:rPr>
              <a:t> </a:t>
            </a:r>
            <a:r>
              <a:rPr kumimoji="1" lang="en-US" altLang="zh-CN" dirty="0">
                <a:ea typeface="宋体" charset="-122"/>
              </a:rPr>
              <a:t>(</a:t>
            </a:r>
            <a:r>
              <a:rPr kumimoji="1" lang="en-US" altLang="zh-CN" i="1" dirty="0">
                <a:ea typeface="宋体" charset="-122"/>
              </a:rPr>
              <a:t>u</a:t>
            </a:r>
            <a:r>
              <a:rPr kumimoji="1" lang="en-US" altLang="zh-CN" dirty="0">
                <a:ea typeface="宋体" charset="-122"/>
              </a:rPr>
              <a:t> ))  =  0</a:t>
            </a:r>
          </a:p>
          <a:p>
            <a:pPr>
              <a:lnSpc>
                <a:spcPct val="130000"/>
              </a:lnSpc>
            </a:pPr>
            <a:r>
              <a:rPr kumimoji="1" lang="zh-CN" altLang="en-US" dirty="0">
                <a:ea typeface="宋体" charset="-122"/>
              </a:rPr>
              <a:t>交换律</a:t>
            </a:r>
            <a:endParaRPr kumimoji="1" lang="en-US" altLang="zh-CN" dirty="0">
              <a:ea typeface="宋体" charset="-122"/>
            </a:endParaRPr>
          </a:p>
          <a:p>
            <a:pPr lvl="1">
              <a:lnSpc>
                <a:spcPct val="130000"/>
              </a:lnSpc>
            </a:pPr>
            <a:r>
              <a:rPr kumimoji="1" lang="en-US" altLang="zh-CN" dirty="0" err="1">
                <a:ea typeface="宋体" charset="-122"/>
              </a:rPr>
              <a:t>UAdd</a:t>
            </a:r>
            <a:r>
              <a:rPr kumimoji="1" lang="en-US" altLang="zh-CN" i="1" baseline="-25000" dirty="0" err="1">
                <a:ea typeface="宋体" charset="-122"/>
              </a:rPr>
              <a:t>w</a:t>
            </a:r>
            <a:r>
              <a:rPr kumimoji="1" lang="en-US" altLang="zh-CN" dirty="0">
                <a:ea typeface="宋体" charset="-122"/>
              </a:rPr>
              <a:t>(</a:t>
            </a:r>
            <a:r>
              <a:rPr kumimoji="1" lang="en-US" altLang="zh-CN" i="1" dirty="0">
                <a:ea typeface="宋体" charset="-122"/>
              </a:rPr>
              <a:t>u</a:t>
            </a:r>
            <a:r>
              <a:rPr kumimoji="1" lang="en-US" altLang="zh-CN" dirty="0">
                <a:ea typeface="宋体" charset="-122"/>
              </a:rPr>
              <a:t> , </a:t>
            </a:r>
            <a:r>
              <a:rPr kumimoji="1" lang="en-US" altLang="zh-CN" i="1" dirty="0">
                <a:ea typeface="宋体" charset="-122"/>
              </a:rPr>
              <a:t>v</a:t>
            </a:r>
            <a:r>
              <a:rPr kumimoji="1" lang="en-US" altLang="zh-CN" dirty="0">
                <a:ea typeface="宋体" charset="-122"/>
              </a:rPr>
              <a:t>) = </a:t>
            </a:r>
            <a:r>
              <a:rPr kumimoji="1" lang="en-US" altLang="zh-CN" dirty="0" err="1">
                <a:ea typeface="宋体" charset="-122"/>
              </a:rPr>
              <a:t>UAdd</a:t>
            </a:r>
            <a:r>
              <a:rPr kumimoji="1" lang="en-US" altLang="zh-CN" i="1" baseline="-25000" dirty="0" err="1">
                <a:ea typeface="宋体" charset="-122"/>
              </a:rPr>
              <a:t>w</a:t>
            </a:r>
            <a:r>
              <a:rPr kumimoji="1" lang="en-US" altLang="zh-CN" dirty="0">
                <a:ea typeface="宋体" charset="-122"/>
              </a:rPr>
              <a:t>(</a:t>
            </a:r>
            <a:r>
              <a:rPr kumimoji="1" lang="en-US" altLang="zh-CN" i="1" dirty="0">
                <a:ea typeface="宋体" charset="-122"/>
              </a:rPr>
              <a:t>v</a:t>
            </a:r>
            <a:r>
              <a:rPr kumimoji="1" lang="en-US" altLang="zh-CN" dirty="0">
                <a:ea typeface="宋体" charset="-122"/>
              </a:rPr>
              <a:t> , </a:t>
            </a:r>
            <a:r>
              <a:rPr kumimoji="1" lang="en-US" altLang="zh-CN" i="1" dirty="0">
                <a:ea typeface="宋体" charset="-122"/>
              </a:rPr>
              <a:t>u</a:t>
            </a:r>
            <a:r>
              <a:rPr kumimoji="1" lang="en-US" altLang="zh-CN" dirty="0">
                <a:ea typeface="宋体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116271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灯片编号占位符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B35E16B-CFBD-404C-B84E-48A54879E95C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55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2048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Signed Addition</a:t>
            </a:r>
          </a:p>
        </p:txBody>
      </p:sp>
      <p:sp>
        <p:nvSpPr>
          <p:cNvPr id="2048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077200" cy="2133600"/>
          </a:xfrm>
        </p:spPr>
        <p:txBody>
          <a:bodyPr/>
          <a:lstStyle/>
          <a:p>
            <a:r>
              <a:rPr kumimoji="1" lang="en-US" altLang="zh-CN" dirty="0">
                <a:ea typeface="宋体" charset="-122"/>
              </a:rPr>
              <a:t>Functionality</a:t>
            </a:r>
          </a:p>
          <a:p>
            <a:pPr lvl="1"/>
            <a:r>
              <a:rPr kumimoji="1" lang="zh-CN" altLang="en-US" dirty="0">
                <a:ea typeface="宋体" charset="-122"/>
              </a:rPr>
              <a:t>真正的结果需要</a:t>
            </a:r>
            <a:r>
              <a:rPr kumimoji="1" lang="en-US" altLang="zh-CN" dirty="0">
                <a:ea typeface="宋体" charset="-122"/>
              </a:rPr>
              <a:t>w+1 bits</a:t>
            </a:r>
          </a:p>
          <a:p>
            <a:pPr lvl="1"/>
            <a:r>
              <a:rPr kumimoji="1" lang="zh-CN" altLang="en-US" dirty="0">
                <a:ea typeface="宋体" charset="-122"/>
              </a:rPr>
              <a:t>但实际只有</a:t>
            </a:r>
            <a:r>
              <a:rPr kumimoji="1" lang="en-US" altLang="zh-CN" dirty="0">
                <a:ea typeface="宋体" charset="-122"/>
              </a:rPr>
              <a:t>w</a:t>
            </a:r>
            <a:r>
              <a:rPr kumimoji="1" lang="zh-CN" altLang="en-US" dirty="0">
                <a:ea typeface="宋体" charset="-122"/>
              </a:rPr>
              <a:t> </a:t>
            </a:r>
            <a:r>
              <a:rPr kumimoji="1" lang="en-US" altLang="zh-CN" dirty="0">
                <a:ea typeface="宋体" charset="-122"/>
              </a:rPr>
              <a:t>bits, </a:t>
            </a:r>
            <a:r>
              <a:rPr kumimoji="1" lang="zh-CN" altLang="en-US" dirty="0">
                <a:ea typeface="宋体" charset="-122"/>
              </a:rPr>
              <a:t>会丢掉最高位</a:t>
            </a:r>
            <a:endParaRPr kumimoji="1" lang="en-US" altLang="zh-CN" dirty="0">
              <a:ea typeface="宋体" charset="-122"/>
            </a:endParaRPr>
          </a:p>
          <a:p>
            <a:pPr lvl="1"/>
            <a:r>
              <a:rPr kumimoji="1" lang="zh-CN" altLang="en-US" dirty="0">
                <a:ea typeface="宋体" charset="-122"/>
              </a:rPr>
              <a:t>将结果</a:t>
            </a:r>
            <a:r>
              <a:rPr kumimoji="1" lang="en-US" altLang="zh-CN" dirty="0">
                <a:ea typeface="宋体" charset="-122"/>
              </a:rPr>
              <a:t>bits</a:t>
            </a:r>
            <a:r>
              <a:rPr kumimoji="1" lang="zh-CN" altLang="en-US" dirty="0">
                <a:ea typeface="宋体" charset="-122"/>
              </a:rPr>
              <a:t>视为补码整型</a:t>
            </a:r>
            <a:endParaRPr kumimoji="1" lang="en-US" altLang="zh-CN" dirty="0">
              <a:ea typeface="宋体" charset="-122"/>
            </a:endParaRPr>
          </a:p>
        </p:txBody>
      </p:sp>
      <p:graphicFrame>
        <p:nvGraphicFramePr>
          <p:cNvPr id="20485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609600" y="3962400"/>
          <a:ext cx="8153400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616700" imgH="1422400" progId="Equation.3">
                  <p:embed/>
                </p:oleObj>
              </mc:Choice>
              <mc:Fallback>
                <p:oleObj name="Equation" r:id="rId3" imgW="6616700" imgH="142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962400"/>
                        <a:ext cx="8153400" cy="1600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722448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灯片编号占位符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CF03E36-5E39-5E4A-9349-B3F0492459DA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56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Signed Addition</a:t>
            </a:r>
          </a:p>
        </p:txBody>
      </p:sp>
      <p:pic>
        <p:nvPicPr>
          <p:cNvPr id="2253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513"/>
            <a:ext cx="8294688" cy="6465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569536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397000"/>
            <a:ext cx="59436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5ADF2E-F600-6943-AB39-891DE142C15E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57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245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Signed Addition</a:t>
            </a:r>
          </a:p>
        </p:txBody>
      </p:sp>
    </p:spTree>
    <p:extLst>
      <p:ext uri="{BB962C8B-B14F-4D97-AF65-F5344CB8AC3E}">
        <p14:creationId xmlns:p14="http://schemas.microsoft.com/office/powerpoint/2010/main" val="44144188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7786402-7B5C-BA44-AC3E-42705EF5C787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58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Detecting Tadd Overflow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447800"/>
            <a:ext cx="7924800" cy="4419600"/>
          </a:xfrm>
        </p:spPr>
        <p:txBody>
          <a:bodyPr/>
          <a:lstStyle/>
          <a:p>
            <a:r>
              <a:rPr kumimoji="1" lang="en-US" altLang="zh-CN" dirty="0">
                <a:ea typeface="宋体" charset="-122"/>
              </a:rPr>
              <a:t>Task</a:t>
            </a:r>
          </a:p>
          <a:p>
            <a:pPr lvl="1"/>
            <a:r>
              <a:rPr kumimoji="1" lang="en-US" altLang="zh-CN" dirty="0">
                <a:ea typeface="宋体" charset="-122"/>
              </a:rPr>
              <a:t>Given </a:t>
            </a:r>
            <a:r>
              <a:rPr kumimoji="1" lang="en-US" altLang="zh-CN" i="1" dirty="0">
                <a:ea typeface="宋体" charset="-122"/>
              </a:rPr>
              <a:t>s</a:t>
            </a:r>
            <a:r>
              <a:rPr kumimoji="1" lang="en-US" altLang="zh-CN" dirty="0">
                <a:ea typeface="宋体" charset="-122"/>
              </a:rPr>
              <a:t>  =  </a:t>
            </a:r>
            <a:r>
              <a:rPr kumimoji="1" lang="en-US" altLang="zh-CN" dirty="0" err="1">
                <a:ea typeface="宋体" charset="-122"/>
              </a:rPr>
              <a:t>TAdd</a:t>
            </a:r>
            <a:r>
              <a:rPr kumimoji="1" lang="en-US" altLang="zh-CN" i="1" baseline="-25000" dirty="0" err="1">
                <a:ea typeface="宋体" charset="-122"/>
              </a:rPr>
              <a:t>w</a:t>
            </a:r>
            <a:r>
              <a:rPr kumimoji="1" lang="en-US" altLang="zh-CN" dirty="0">
                <a:ea typeface="宋体" charset="-122"/>
              </a:rPr>
              <a:t>(</a:t>
            </a:r>
            <a:r>
              <a:rPr kumimoji="1" lang="en-US" altLang="zh-CN" i="1" dirty="0">
                <a:ea typeface="宋体" charset="-122"/>
              </a:rPr>
              <a:t>u</a:t>
            </a:r>
            <a:r>
              <a:rPr kumimoji="1" lang="en-US" altLang="zh-CN" dirty="0">
                <a:ea typeface="宋体" charset="-122"/>
              </a:rPr>
              <a:t> , </a:t>
            </a:r>
            <a:r>
              <a:rPr kumimoji="1" lang="en-US" altLang="zh-CN" i="1" dirty="0">
                <a:ea typeface="宋体" charset="-122"/>
              </a:rPr>
              <a:t>v</a:t>
            </a:r>
            <a:r>
              <a:rPr kumimoji="1" lang="en-US" altLang="zh-CN" dirty="0">
                <a:ea typeface="宋体" charset="-122"/>
              </a:rPr>
              <a:t>)</a:t>
            </a:r>
          </a:p>
          <a:p>
            <a:pPr lvl="1"/>
            <a:r>
              <a:rPr kumimoji="1" lang="en-US" altLang="zh-CN" dirty="0">
                <a:ea typeface="宋体" charset="-122"/>
              </a:rPr>
              <a:t>Determine if </a:t>
            </a:r>
            <a:r>
              <a:rPr kumimoji="1" lang="en-US" altLang="zh-CN" i="1" dirty="0">
                <a:ea typeface="宋体" charset="-122"/>
              </a:rPr>
              <a:t>s   </a:t>
            </a:r>
            <a:r>
              <a:rPr kumimoji="1" lang="en-US" altLang="zh-CN" dirty="0">
                <a:ea typeface="宋体" charset="-122"/>
              </a:rPr>
              <a:t>=</a:t>
            </a:r>
            <a:r>
              <a:rPr kumimoji="1" lang="en-US" altLang="zh-CN" i="1" dirty="0">
                <a:ea typeface="宋体" charset="-122"/>
              </a:rPr>
              <a:t> </a:t>
            </a:r>
            <a:r>
              <a:rPr kumimoji="1" lang="en-US" altLang="zh-CN" dirty="0" err="1">
                <a:ea typeface="宋体" charset="-122"/>
              </a:rPr>
              <a:t>Add</a:t>
            </a:r>
            <a:r>
              <a:rPr kumimoji="1" lang="en-US" altLang="zh-CN" i="1" baseline="-25000" dirty="0" err="1">
                <a:ea typeface="宋体" charset="-122"/>
              </a:rPr>
              <a:t>w</a:t>
            </a:r>
            <a:r>
              <a:rPr kumimoji="1" lang="en-US" altLang="zh-CN" dirty="0">
                <a:ea typeface="宋体" charset="-122"/>
              </a:rPr>
              <a:t>(</a:t>
            </a:r>
            <a:r>
              <a:rPr kumimoji="1" lang="en-US" altLang="zh-CN" i="1" dirty="0">
                <a:ea typeface="宋体" charset="-122"/>
              </a:rPr>
              <a:t>u</a:t>
            </a:r>
            <a:r>
              <a:rPr kumimoji="1" lang="en-US" altLang="zh-CN" dirty="0">
                <a:ea typeface="宋体" charset="-122"/>
              </a:rPr>
              <a:t> , </a:t>
            </a:r>
            <a:r>
              <a:rPr kumimoji="1" lang="en-US" altLang="zh-CN" i="1" dirty="0">
                <a:ea typeface="宋体" charset="-122"/>
              </a:rPr>
              <a:t>v</a:t>
            </a:r>
            <a:r>
              <a:rPr kumimoji="1" lang="en-US" altLang="zh-CN" dirty="0">
                <a:ea typeface="宋体" charset="-122"/>
              </a:rPr>
              <a:t>)</a:t>
            </a:r>
          </a:p>
          <a:p>
            <a:r>
              <a:rPr kumimoji="1" lang="en-US" altLang="zh-CN" dirty="0">
                <a:ea typeface="宋体" charset="-122"/>
              </a:rPr>
              <a:t>Claim</a:t>
            </a:r>
          </a:p>
          <a:p>
            <a:pPr lvl="1"/>
            <a:r>
              <a:rPr kumimoji="1" lang="en-US" altLang="zh-CN" dirty="0">
                <a:ea typeface="宋体" charset="-122"/>
              </a:rPr>
              <a:t>Overflow </a:t>
            </a:r>
            <a:r>
              <a:rPr kumimoji="1" lang="en-US" altLang="zh-CN" dirty="0" err="1">
                <a:ea typeface="宋体" charset="-122"/>
              </a:rPr>
              <a:t>iff</a:t>
            </a:r>
            <a:r>
              <a:rPr kumimoji="1" lang="en-US" altLang="zh-CN" dirty="0">
                <a:ea typeface="宋体" charset="-122"/>
              </a:rPr>
              <a:t> either:</a:t>
            </a:r>
          </a:p>
          <a:p>
            <a:pPr lvl="2"/>
            <a:r>
              <a:rPr kumimoji="1" lang="en-US" altLang="zh-CN" sz="2400" i="1" dirty="0">
                <a:ea typeface="宋体" charset="-122"/>
              </a:rPr>
              <a:t>        u</a:t>
            </a:r>
            <a:r>
              <a:rPr kumimoji="1" lang="en-US" altLang="zh-CN" sz="2400" dirty="0">
                <a:ea typeface="宋体" charset="-122"/>
              </a:rPr>
              <a:t>, </a:t>
            </a:r>
            <a:r>
              <a:rPr kumimoji="1" lang="en-US" altLang="zh-CN" sz="2400" i="1" dirty="0">
                <a:ea typeface="宋体" charset="-122"/>
              </a:rPr>
              <a:t>v</a:t>
            </a:r>
            <a:r>
              <a:rPr kumimoji="1" lang="en-US" altLang="zh-CN" sz="2400" dirty="0">
                <a:ea typeface="宋体" charset="-122"/>
              </a:rPr>
              <a:t> &lt; 0, </a:t>
            </a:r>
            <a:r>
              <a:rPr kumimoji="1" lang="en-US" altLang="zh-CN" sz="2400" i="1" dirty="0">
                <a:ea typeface="宋体" charset="-122"/>
              </a:rPr>
              <a:t>s</a:t>
            </a:r>
            <a:r>
              <a:rPr kumimoji="1" lang="en-US" altLang="zh-CN" sz="2400" dirty="0">
                <a:ea typeface="宋体" charset="-122"/>
              </a:rPr>
              <a:t> </a:t>
            </a:r>
            <a:r>
              <a:rPr kumimoji="1" lang="en-US" altLang="zh-CN" sz="2400" dirty="0">
                <a:ea typeface="宋体" charset="-122"/>
                <a:sym typeface="Symbol" charset="2"/>
              </a:rPr>
              <a:t></a:t>
            </a:r>
            <a:r>
              <a:rPr kumimoji="1" lang="en-US" altLang="zh-CN" sz="2400" dirty="0">
                <a:ea typeface="宋体" charset="-122"/>
              </a:rPr>
              <a:t> 0 (</a:t>
            </a:r>
            <a:r>
              <a:rPr kumimoji="1" lang="en-US" altLang="zh-CN" sz="2400" dirty="0" err="1">
                <a:ea typeface="宋体" charset="-122"/>
              </a:rPr>
              <a:t>NegOver</a:t>
            </a:r>
            <a:r>
              <a:rPr kumimoji="1" lang="en-US" altLang="zh-CN" sz="2400" dirty="0">
                <a:ea typeface="宋体" charset="-122"/>
              </a:rPr>
              <a:t>)</a:t>
            </a:r>
          </a:p>
          <a:p>
            <a:pPr lvl="2"/>
            <a:r>
              <a:rPr kumimoji="1" lang="en-US" altLang="zh-CN" sz="2400" i="1" dirty="0">
                <a:ea typeface="宋体" charset="-122"/>
              </a:rPr>
              <a:t>        u</a:t>
            </a:r>
            <a:r>
              <a:rPr kumimoji="1" lang="en-US" altLang="zh-CN" sz="2400" dirty="0">
                <a:ea typeface="宋体" charset="-122"/>
              </a:rPr>
              <a:t>, </a:t>
            </a:r>
            <a:r>
              <a:rPr kumimoji="1" lang="en-US" altLang="zh-CN" sz="2400" i="1" dirty="0">
                <a:ea typeface="宋体" charset="-122"/>
              </a:rPr>
              <a:t>v</a:t>
            </a:r>
            <a:r>
              <a:rPr kumimoji="1" lang="en-US" altLang="zh-CN" sz="2400" dirty="0">
                <a:ea typeface="宋体" charset="-122"/>
              </a:rPr>
              <a:t> </a:t>
            </a:r>
            <a:r>
              <a:rPr kumimoji="1" lang="en-US" altLang="zh-CN" sz="2400" dirty="0">
                <a:ea typeface="宋体" charset="-122"/>
                <a:sym typeface="Symbol" charset="2"/>
              </a:rPr>
              <a:t></a:t>
            </a:r>
            <a:r>
              <a:rPr kumimoji="1" lang="en-US" altLang="zh-CN" sz="2400" dirty="0">
                <a:ea typeface="宋体" charset="-122"/>
              </a:rPr>
              <a:t> 0, </a:t>
            </a:r>
            <a:r>
              <a:rPr kumimoji="1" lang="en-US" altLang="zh-CN" sz="2400" i="1" dirty="0">
                <a:ea typeface="宋体" charset="-122"/>
              </a:rPr>
              <a:t>s</a:t>
            </a:r>
            <a:r>
              <a:rPr kumimoji="1" lang="en-US" altLang="zh-CN" sz="2400" dirty="0">
                <a:ea typeface="宋体" charset="-122"/>
              </a:rPr>
              <a:t> &lt; 0 (</a:t>
            </a:r>
            <a:r>
              <a:rPr kumimoji="1" lang="en-US" altLang="zh-CN" sz="2400" dirty="0" err="1">
                <a:ea typeface="宋体" charset="-122"/>
              </a:rPr>
              <a:t>PosOver</a:t>
            </a:r>
            <a:r>
              <a:rPr kumimoji="1" lang="en-US" altLang="zh-CN" sz="2400" dirty="0">
                <a:ea typeface="宋体" charset="-122"/>
              </a:rPr>
              <a:t>)</a:t>
            </a:r>
          </a:p>
          <a:p>
            <a:pPr lvl="2">
              <a:buFontTx/>
              <a:buNone/>
            </a:pPr>
            <a:endParaRPr kumimoji="1" lang="en-US" altLang="zh-CN" dirty="0">
              <a:ea typeface="宋体" charset="-122"/>
            </a:endParaRPr>
          </a:p>
          <a:p>
            <a:pPr lvl="1"/>
            <a:r>
              <a:rPr kumimoji="1" lang="en-US" altLang="zh-CN" dirty="0" err="1">
                <a:solidFill>
                  <a:srgbClr val="FF0000"/>
                </a:solidFill>
                <a:ea typeface="宋体" charset="-122"/>
              </a:rPr>
              <a:t>ovf</a:t>
            </a:r>
            <a:r>
              <a:rPr kumimoji="1" lang="en-US" altLang="zh-CN" dirty="0">
                <a:solidFill>
                  <a:srgbClr val="FF0000"/>
                </a:solidFill>
                <a:ea typeface="宋体" charset="-122"/>
              </a:rPr>
              <a:t> = (u&lt;0 == v&lt;0) &amp;&amp; (u&lt;0 != s&lt;0);</a:t>
            </a:r>
          </a:p>
        </p:txBody>
      </p:sp>
    </p:spTree>
    <p:extLst>
      <p:ext uri="{BB962C8B-B14F-4D97-AF65-F5344CB8AC3E}">
        <p14:creationId xmlns:p14="http://schemas.microsoft.com/office/powerpoint/2010/main" val="1050035784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灯片编号占位符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C1A4BE6-07C1-794A-A446-4A42B9D03898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59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ea typeface="宋体" charset="-122"/>
              </a:rPr>
              <a:t>Detecting Tadd Overflow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43800" cy="4419600"/>
          </a:xfrm>
        </p:spPr>
        <p:txBody>
          <a:bodyPr/>
          <a:lstStyle/>
          <a:p>
            <a:pPr marL="0" indent="0">
              <a:buFontTx/>
              <a:buNone/>
            </a:pPr>
            <a:r>
              <a:rPr kumimoji="1"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int</a:t>
            </a:r>
            <a:r>
              <a:rPr kumimoji="1" lang="en-US" altLang="zh-CN" sz="2400" dirty="0">
                <a:latin typeface="Times New Roman" charset="0"/>
                <a:ea typeface="宋体" charset="-122"/>
                <a:cs typeface="Times New Roman" charset="0"/>
              </a:rPr>
              <a:t> </a:t>
            </a:r>
            <a:r>
              <a:rPr kumimoji="1"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tadd_ok_bugy</a:t>
            </a:r>
            <a:r>
              <a:rPr kumimoji="1" lang="en-US" altLang="zh-CN" sz="2400" dirty="0">
                <a:latin typeface="Times New Roman" charset="0"/>
                <a:ea typeface="宋体" charset="-122"/>
                <a:cs typeface="Times New Roman" charset="0"/>
              </a:rPr>
              <a:t>(</a:t>
            </a:r>
            <a:r>
              <a:rPr kumimoji="1"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int</a:t>
            </a:r>
            <a:r>
              <a:rPr kumimoji="1" lang="en-US" altLang="zh-CN" sz="2400" dirty="0">
                <a:latin typeface="Times New Roman" charset="0"/>
                <a:ea typeface="宋体" charset="-122"/>
                <a:cs typeface="Times New Roman" charset="0"/>
              </a:rPr>
              <a:t> x, </a:t>
            </a:r>
            <a:r>
              <a:rPr kumimoji="1"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int</a:t>
            </a:r>
            <a:r>
              <a:rPr kumimoji="1" lang="en-US" altLang="zh-CN" sz="2400" dirty="0">
                <a:latin typeface="Times New Roman" charset="0"/>
                <a:ea typeface="宋体" charset="-122"/>
                <a:cs typeface="Times New Roman" charset="0"/>
              </a:rPr>
              <a:t> y)</a:t>
            </a:r>
          </a:p>
          <a:p>
            <a:pPr marL="0" indent="0">
              <a:buFontTx/>
              <a:buNone/>
            </a:pPr>
            <a:r>
              <a:rPr kumimoji="1" lang="en-US" altLang="zh-CN" sz="2400" dirty="0">
                <a:latin typeface="Times New Roman" charset="0"/>
                <a:ea typeface="宋体" charset="-122"/>
                <a:cs typeface="Times New Roman" charset="0"/>
              </a:rPr>
              <a:t>{</a:t>
            </a:r>
          </a:p>
          <a:p>
            <a:pPr marL="0" indent="0">
              <a:buFontTx/>
              <a:buNone/>
            </a:pPr>
            <a:r>
              <a:rPr kumimoji="1" lang="en-US" altLang="zh-CN" sz="2400" dirty="0">
                <a:latin typeface="Times New Roman" charset="0"/>
                <a:ea typeface="宋体" charset="-122"/>
                <a:cs typeface="Times New Roman" charset="0"/>
              </a:rPr>
              <a:t>	</a:t>
            </a:r>
            <a:r>
              <a:rPr kumimoji="1"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int</a:t>
            </a:r>
            <a:r>
              <a:rPr kumimoji="1" lang="en-US" altLang="zh-CN" sz="2400" dirty="0">
                <a:latin typeface="Times New Roman" charset="0"/>
                <a:ea typeface="宋体" charset="-122"/>
                <a:cs typeface="Times New Roman" charset="0"/>
              </a:rPr>
              <a:t> sum = x + y ;</a:t>
            </a:r>
          </a:p>
          <a:p>
            <a:pPr marL="0" indent="0">
              <a:buFontTx/>
              <a:buNone/>
            </a:pPr>
            <a:r>
              <a:rPr kumimoji="1" lang="en-US" altLang="zh-CN" sz="2400" dirty="0">
                <a:latin typeface="Times New Roman" charset="0"/>
                <a:ea typeface="宋体" charset="-122"/>
                <a:cs typeface="Times New Roman" charset="0"/>
              </a:rPr>
              <a:t>	return (sum-x == y) &amp;&amp; (sum-y == x)</a:t>
            </a:r>
          </a:p>
          <a:p>
            <a:pPr marL="0" indent="0">
              <a:buFontTx/>
              <a:buNone/>
            </a:pPr>
            <a:r>
              <a:rPr kumimoji="1" lang="en-US" altLang="zh-CN" sz="2400" dirty="0">
                <a:latin typeface="Times New Roman" charset="0"/>
                <a:ea typeface="宋体" charset="-122"/>
                <a:cs typeface="Times New Roman" charset="0"/>
              </a:rPr>
              <a:t>}</a:t>
            </a:r>
            <a:r>
              <a:rPr kumimoji="1" lang="zh-CN" altLang="en-US" sz="2400" dirty="0">
                <a:latin typeface="Times New Roman" charset="0"/>
                <a:ea typeface="宋体" charset="-122"/>
                <a:cs typeface="Times New Roman" charset="0"/>
              </a:rPr>
              <a:t> </a:t>
            </a:r>
            <a:r>
              <a:rPr kumimoji="1" lang="en-US" altLang="zh-CN" sz="2400" dirty="0">
                <a:latin typeface="Times New Roman" charset="0"/>
                <a:ea typeface="宋体" charset="-122"/>
                <a:cs typeface="Times New Roman" charset="0"/>
              </a:rPr>
              <a:t>//</a:t>
            </a:r>
            <a:r>
              <a:rPr kumimoji="1" lang="zh-CN" altLang="en-US" sz="2400" dirty="0">
                <a:latin typeface="Times New Roman" charset="0"/>
                <a:ea typeface="宋体" charset="-122"/>
                <a:cs typeface="Times New Roman" charset="0"/>
              </a:rPr>
              <a:t> 问题在哪？</a:t>
            </a:r>
            <a:endParaRPr kumimoji="1" lang="en-US" altLang="zh-CN" sz="2400" dirty="0">
              <a:latin typeface="Times New Roman" charset="0"/>
              <a:ea typeface="宋体" charset="-122"/>
              <a:cs typeface="Times New Roman" charset="0"/>
            </a:endParaRPr>
          </a:p>
          <a:p>
            <a:pPr marL="0" indent="0">
              <a:buFontTx/>
              <a:buNone/>
            </a:pPr>
            <a:r>
              <a:rPr kumimoji="1" lang="en-US" altLang="zh-CN" sz="2400" dirty="0">
                <a:latin typeface="Times New Roman" charset="0"/>
                <a:ea typeface="宋体" charset="-122"/>
                <a:cs typeface="Times New Roman" charset="0"/>
              </a:rPr>
              <a:t>e.g., [-8, 7), x=4, y=5</a:t>
            </a:r>
          </a:p>
          <a:p>
            <a:pPr marL="0" indent="0">
              <a:buFontTx/>
              <a:buNone/>
            </a:pPr>
            <a:endParaRPr kumimoji="1" lang="en-US" altLang="zh-CN" sz="2400" dirty="0">
              <a:latin typeface="Times New Roman" charset="0"/>
              <a:ea typeface="宋体" charset="-122"/>
              <a:cs typeface="Times New Roman" charset="0"/>
            </a:endParaRPr>
          </a:p>
          <a:p>
            <a:pPr marL="0" indent="0">
              <a:buNone/>
            </a:pPr>
            <a:r>
              <a:rPr kumimoji="1" lang="en-US" altLang="zh-CN" sz="2400" dirty="0">
                <a:latin typeface="Times New Roman" charset="0"/>
                <a:ea typeface="宋体" charset="-122"/>
                <a:cs typeface="Times New Roman" charset="0"/>
              </a:rPr>
              <a:t>//</a:t>
            </a:r>
            <a:r>
              <a:rPr kumimoji="1" lang="zh-CN" altLang="en-US" sz="2400" dirty="0">
                <a:latin typeface="Times New Roman" charset="0"/>
                <a:ea typeface="宋体" charset="-122"/>
                <a:cs typeface="Times New Roman" charset="0"/>
              </a:rPr>
              <a:t>应该如何正确判断加法溢出？</a:t>
            </a:r>
            <a:endParaRPr kumimoji="1" lang="en-US" altLang="zh-CN" sz="2400" dirty="0">
              <a:latin typeface="Times New Roman" charset="0"/>
              <a:ea typeface="宋体" charset="-122"/>
              <a:cs typeface="Times New Roman" charset="0"/>
            </a:endParaRPr>
          </a:p>
          <a:p>
            <a:pPr marL="0" indent="0">
              <a:buFontTx/>
              <a:buNone/>
            </a:pPr>
            <a:endParaRPr kumimoji="1" lang="en-US" altLang="zh-CN" sz="2400" dirty="0">
              <a:latin typeface="Times New Roman" charset="0"/>
              <a:ea typeface="宋体" charset="-122"/>
              <a:cs typeface="Times New Roman" charset="0"/>
            </a:endParaRPr>
          </a:p>
          <a:p>
            <a:pPr marL="0" indent="0">
              <a:buFontTx/>
              <a:buNone/>
            </a:pPr>
            <a:endParaRPr kumimoji="1" lang="en-US" altLang="zh-CN" sz="2400" dirty="0">
              <a:latin typeface="Times New Roman" charset="0"/>
              <a:ea typeface="宋体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967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0AFCE49-7E72-4745-864D-FD1A98DBF379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6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ea typeface="宋体" charset="-122"/>
              </a:rPr>
              <a:t>补码的映射关系</a:t>
            </a:r>
            <a:endParaRPr lang="en-US" altLang="zh-CN" dirty="0">
              <a:ea typeface="宋体" charset="-122"/>
            </a:endParaRPr>
          </a:p>
        </p:txBody>
      </p:sp>
      <p:grpSp>
        <p:nvGrpSpPr>
          <p:cNvPr id="40964" name="Group 3"/>
          <p:cNvGrpSpPr>
            <a:grpSpLocks/>
          </p:cNvGrpSpPr>
          <p:nvPr/>
        </p:nvGrpSpPr>
        <p:grpSpPr bwMode="auto">
          <a:xfrm>
            <a:off x="874713" y="1524000"/>
            <a:ext cx="7202487" cy="5014913"/>
            <a:chOff x="528" y="1056"/>
            <a:chExt cx="4537" cy="3159"/>
          </a:xfrm>
        </p:grpSpPr>
        <p:sp>
          <p:nvSpPr>
            <p:cNvPr id="40965" name="Rectangle 4"/>
            <p:cNvSpPr>
              <a:spLocks noChangeArrowheads="1"/>
            </p:cNvSpPr>
            <p:nvPr/>
          </p:nvSpPr>
          <p:spPr bwMode="auto">
            <a:xfrm>
              <a:off x="3072" y="2064"/>
              <a:ext cx="288" cy="115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2000"/>
            </a:p>
          </p:txBody>
        </p:sp>
        <p:sp>
          <p:nvSpPr>
            <p:cNvPr id="40966" name="Rectangle 5"/>
            <p:cNvSpPr>
              <a:spLocks noChangeArrowheads="1"/>
            </p:cNvSpPr>
            <p:nvPr/>
          </p:nvSpPr>
          <p:spPr bwMode="auto">
            <a:xfrm>
              <a:off x="2016" y="2064"/>
              <a:ext cx="288" cy="1152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2000"/>
            </a:p>
          </p:txBody>
        </p:sp>
        <p:sp>
          <p:nvSpPr>
            <p:cNvPr id="40967" name="Rectangle 6"/>
            <p:cNvSpPr>
              <a:spLocks noChangeArrowheads="1"/>
            </p:cNvSpPr>
            <p:nvPr/>
          </p:nvSpPr>
          <p:spPr bwMode="auto">
            <a:xfrm>
              <a:off x="2016" y="3216"/>
              <a:ext cx="288" cy="9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2000"/>
            </a:p>
          </p:txBody>
        </p:sp>
        <p:sp>
          <p:nvSpPr>
            <p:cNvPr id="40968" name="Rectangle 7"/>
            <p:cNvSpPr>
              <a:spLocks noChangeArrowheads="1"/>
            </p:cNvSpPr>
            <p:nvPr/>
          </p:nvSpPr>
          <p:spPr bwMode="auto">
            <a:xfrm>
              <a:off x="3072" y="1104"/>
              <a:ext cx="288" cy="96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2000"/>
            </a:p>
          </p:txBody>
        </p:sp>
        <p:grpSp>
          <p:nvGrpSpPr>
            <p:cNvPr id="40969" name="Group 8"/>
            <p:cNvGrpSpPr>
              <a:grpSpLocks/>
            </p:cNvGrpSpPr>
            <p:nvPr/>
          </p:nvGrpSpPr>
          <p:grpSpPr bwMode="auto">
            <a:xfrm>
              <a:off x="1488" y="1056"/>
              <a:ext cx="2784" cy="3159"/>
              <a:chOff x="2736" y="768"/>
              <a:chExt cx="2784" cy="3159"/>
            </a:xfrm>
          </p:grpSpPr>
          <p:sp>
            <p:nvSpPr>
              <p:cNvPr id="40974" name="Oval 9"/>
              <p:cNvSpPr>
                <a:spLocks noChangeArrowheads="1"/>
              </p:cNvSpPr>
              <p:nvPr/>
            </p:nvSpPr>
            <p:spPr bwMode="auto">
              <a:xfrm>
                <a:off x="3312" y="278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sp>
            <p:nvSpPr>
              <p:cNvPr id="40975" name="Text Box 10"/>
              <p:cNvSpPr txBox="1">
                <a:spLocks noChangeArrowheads="1"/>
              </p:cNvSpPr>
              <p:nvPr/>
            </p:nvSpPr>
            <p:spPr bwMode="auto">
              <a:xfrm>
                <a:off x="2736" y="2736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zh-CN" altLang="en-US" sz="1800" b="0">
                    <a:latin typeface="Helvetica" charset="0"/>
                  </a:rPr>
                  <a:t>0</a:t>
                </a:r>
              </a:p>
            </p:txBody>
          </p:sp>
          <p:sp>
            <p:nvSpPr>
              <p:cNvPr id="40976" name="Line 11"/>
              <p:cNvSpPr>
                <a:spLocks noChangeShapeType="1"/>
              </p:cNvSpPr>
              <p:nvPr/>
            </p:nvSpPr>
            <p:spPr bwMode="auto">
              <a:xfrm>
                <a:off x="3408" y="2832"/>
                <a:ext cx="105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77" name="Oval 12"/>
              <p:cNvSpPr>
                <a:spLocks noChangeArrowheads="1"/>
              </p:cNvSpPr>
              <p:nvPr/>
            </p:nvSpPr>
            <p:spPr bwMode="auto">
              <a:xfrm>
                <a:off x="3312" y="18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sp>
            <p:nvSpPr>
              <p:cNvPr id="40978" name="Text Box 13"/>
              <p:cNvSpPr txBox="1">
                <a:spLocks noChangeArrowheads="1"/>
              </p:cNvSpPr>
              <p:nvPr/>
            </p:nvSpPr>
            <p:spPr bwMode="auto">
              <a:xfrm>
                <a:off x="2784" y="1776"/>
                <a:ext cx="4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 i="1">
                    <a:latin typeface="Helvetica" charset="0"/>
                  </a:rPr>
                  <a:t>TMax</a:t>
                </a:r>
              </a:p>
            </p:txBody>
          </p:sp>
          <p:sp>
            <p:nvSpPr>
              <p:cNvPr id="40979" name="Line 14"/>
              <p:cNvSpPr>
                <a:spLocks noChangeShapeType="1"/>
              </p:cNvSpPr>
              <p:nvPr/>
            </p:nvSpPr>
            <p:spPr bwMode="auto">
              <a:xfrm>
                <a:off x="3408" y="1872"/>
                <a:ext cx="1056" cy="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80" name="Oval 15"/>
              <p:cNvSpPr>
                <a:spLocks noChangeArrowheads="1"/>
              </p:cNvSpPr>
              <p:nvPr/>
            </p:nvSpPr>
            <p:spPr bwMode="auto">
              <a:xfrm>
                <a:off x="3312" y="374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sp>
            <p:nvSpPr>
              <p:cNvPr id="40981" name="Text Box 16"/>
              <p:cNvSpPr txBox="1">
                <a:spLocks noChangeArrowheads="1"/>
              </p:cNvSpPr>
              <p:nvPr/>
            </p:nvSpPr>
            <p:spPr bwMode="auto">
              <a:xfrm>
                <a:off x="2776" y="3696"/>
                <a:ext cx="43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 i="1">
                    <a:latin typeface="Helvetica" charset="0"/>
                  </a:rPr>
                  <a:t>TMin</a:t>
                </a:r>
              </a:p>
            </p:txBody>
          </p:sp>
          <p:sp>
            <p:nvSpPr>
              <p:cNvPr id="40982" name="Oval 17"/>
              <p:cNvSpPr>
                <a:spLocks noChangeArrowheads="1"/>
              </p:cNvSpPr>
              <p:nvPr/>
            </p:nvSpPr>
            <p:spPr bwMode="auto">
              <a:xfrm>
                <a:off x="3312" y="297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sp>
            <p:nvSpPr>
              <p:cNvPr id="40983" name="Text Box 18"/>
              <p:cNvSpPr txBox="1">
                <a:spLocks noChangeArrowheads="1"/>
              </p:cNvSpPr>
              <p:nvPr/>
            </p:nvSpPr>
            <p:spPr bwMode="auto">
              <a:xfrm>
                <a:off x="2736" y="2928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zh-CN" altLang="en-US" sz="1800" b="0">
                    <a:latin typeface="Helvetica" charset="0"/>
                  </a:rPr>
                  <a:t>–1</a:t>
                </a:r>
              </a:p>
            </p:txBody>
          </p:sp>
          <p:sp>
            <p:nvSpPr>
              <p:cNvPr id="40984" name="Oval 19"/>
              <p:cNvSpPr>
                <a:spLocks noChangeArrowheads="1"/>
              </p:cNvSpPr>
              <p:nvPr/>
            </p:nvSpPr>
            <p:spPr bwMode="auto">
              <a:xfrm>
                <a:off x="3312" y="316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sp>
            <p:nvSpPr>
              <p:cNvPr id="40985" name="Text Box 20"/>
              <p:cNvSpPr txBox="1">
                <a:spLocks noChangeArrowheads="1"/>
              </p:cNvSpPr>
              <p:nvPr/>
            </p:nvSpPr>
            <p:spPr bwMode="auto">
              <a:xfrm>
                <a:off x="2736" y="3120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r">
                  <a:spcBef>
                    <a:spcPct val="0"/>
                  </a:spcBef>
                  <a:buFontTx/>
                  <a:buNone/>
                </a:pPr>
                <a:r>
                  <a:rPr lang="zh-CN" altLang="en-US" sz="1800" b="0">
                    <a:latin typeface="Helvetica" charset="0"/>
                  </a:rPr>
                  <a:t>–2</a:t>
                </a:r>
              </a:p>
            </p:txBody>
          </p:sp>
          <p:sp>
            <p:nvSpPr>
              <p:cNvPr id="40986" name="Oval 21"/>
              <p:cNvSpPr>
                <a:spLocks noChangeArrowheads="1"/>
              </p:cNvSpPr>
              <p:nvPr/>
            </p:nvSpPr>
            <p:spPr bwMode="auto">
              <a:xfrm>
                <a:off x="4464" y="278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sp>
            <p:nvSpPr>
              <p:cNvPr id="40987" name="Oval 22"/>
              <p:cNvSpPr>
                <a:spLocks noChangeArrowheads="1"/>
              </p:cNvSpPr>
              <p:nvPr/>
            </p:nvSpPr>
            <p:spPr bwMode="auto">
              <a:xfrm>
                <a:off x="4464" y="18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sp>
            <p:nvSpPr>
              <p:cNvPr id="40988" name="Oval 23"/>
              <p:cNvSpPr>
                <a:spLocks noChangeArrowheads="1"/>
              </p:cNvSpPr>
              <p:nvPr/>
            </p:nvSpPr>
            <p:spPr bwMode="auto">
              <a:xfrm>
                <a:off x="4464" y="163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sp>
            <p:nvSpPr>
              <p:cNvPr id="40989" name="Oval 24"/>
              <p:cNvSpPr>
                <a:spLocks noChangeArrowheads="1"/>
              </p:cNvSpPr>
              <p:nvPr/>
            </p:nvSpPr>
            <p:spPr bwMode="auto">
              <a:xfrm>
                <a:off x="4464" y="86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sp>
            <p:nvSpPr>
              <p:cNvPr id="40990" name="Oval 25"/>
              <p:cNvSpPr>
                <a:spLocks noChangeArrowheads="1"/>
              </p:cNvSpPr>
              <p:nvPr/>
            </p:nvSpPr>
            <p:spPr bwMode="auto">
              <a:xfrm>
                <a:off x="4464" y="105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25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2000"/>
              </a:p>
            </p:txBody>
          </p:sp>
          <p:sp>
            <p:nvSpPr>
              <p:cNvPr id="40991" name="Freeform 26"/>
              <p:cNvSpPr>
                <a:spLocks/>
              </p:cNvSpPr>
              <p:nvPr/>
            </p:nvSpPr>
            <p:spPr bwMode="auto">
              <a:xfrm>
                <a:off x="3408" y="912"/>
                <a:ext cx="1056" cy="2112"/>
              </a:xfrm>
              <a:custGeom>
                <a:avLst/>
                <a:gdLst>
                  <a:gd name="T0" fmla="*/ 0 w 1056"/>
                  <a:gd name="T1" fmla="*/ 2112 h 2112"/>
                  <a:gd name="T2" fmla="*/ 144 w 1056"/>
                  <a:gd name="T3" fmla="*/ 2112 h 2112"/>
                  <a:gd name="T4" fmla="*/ 912 w 1056"/>
                  <a:gd name="T5" fmla="*/ 0 h 2112"/>
                  <a:gd name="T6" fmla="*/ 1056 w 1056"/>
                  <a:gd name="T7" fmla="*/ 0 h 2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56"/>
                  <a:gd name="T13" fmla="*/ 0 h 2112"/>
                  <a:gd name="T14" fmla="*/ 1056 w 1056"/>
                  <a:gd name="T15" fmla="*/ 2112 h 2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56" h="2112">
                    <a:moveTo>
                      <a:pt x="0" y="2112"/>
                    </a:moveTo>
                    <a:lnTo>
                      <a:pt x="144" y="2112"/>
                    </a:lnTo>
                    <a:lnTo>
                      <a:pt x="912" y="0"/>
                    </a:lnTo>
                    <a:lnTo>
                      <a:pt x="1056" y="0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92" name="Freeform 27"/>
              <p:cNvSpPr>
                <a:spLocks/>
              </p:cNvSpPr>
              <p:nvPr/>
            </p:nvSpPr>
            <p:spPr bwMode="auto">
              <a:xfrm>
                <a:off x="3408" y="1104"/>
                <a:ext cx="1056" cy="2112"/>
              </a:xfrm>
              <a:custGeom>
                <a:avLst/>
                <a:gdLst>
                  <a:gd name="T0" fmla="*/ 0 w 1056"/>
                  <a:gd name="T1" fmla="*/ 2112 h 2112"/>
                  <a:gd name="T2" fmla="*/ 144 w 1056"/>
                  <a:gd name="T3" fmla="*/ 2112 h 2112"/>
                  <a:gd name="T4" fmla="*/ 912 w 1056"/>
                  <a:gd name="T5" fmla="*/ 0 h 2112"/>
                  <a:gd name="T6" fmla="*/ 1056 w 1056"/>
                  <a:gd name="T7" fmla="*/ 0 h 2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56"/>
                  <a:gd name="T13" fmla="*/ 0 h 2112"/>
                  <a:gd name="T14" fmla="*/ 1056 w 1056"/>
                  <a:gd name="T15" fmla="*/ 2112 h 2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56" h="2112">
                    <a:moveTo>
                      <a:pt x="0" y="2112"/>
                    </a:moveTo>
                    <a:lnTo>
                      <a:pt x="144" y="2112"/>
                    </a:lnTo>
                    <a:lnTo>
                      <a:pt x="912" y="0"/>
                    </a:lnTo>
                    <a:lnTo>
                      <a:pt x="1056" y="0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93" name="Freeform 28"/>
              <p:cNvSpPr>
                <a:spLocks/>
              </p:cNvSpPr>
              <p:nvPr/>
            </p:nvSpPr>
            <p:spPr bwMode="auto">
              <a:xfrm>
                <a:off x="3408" y="1680"/>
                <a:ext cx="1056" cy="2112"/>
              </a:xfrm>
              <a:custGeom>
                <a:avLst/>
                <a:gdLst>
                  <a:gd name="T0" fmla="*/ 0 w 1056"/>
                  <a:gd name="T1" fmla="*/ 2112 h 2112"/>
                  <a:gd name="T2" fmla="*/ 144 w 1056"/>
                  <a:gd name="T3" fmla="*/ 2112 h 2112"/>
                  <a:gd name="T4" fmla="*/ 912 w 1056"/>
                  <a:gd name="T5" fmla="*/ 0 h 2112"/>
                  <a:gd name="T6" fmla="*/ 1056 w 1056"/>
                  <a:gd name="T7" fmla="*/ 0 h 211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56"/>
                  <a:gd name="T13" fmla="*/ 0 h 2112"/>
                  <a:gd name="T14" fmla="*/ 1056 w 1056"/>
                  <a:gd name="T15" fmla="*/ 2112 h 211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56" h="2112">
                    <a:moveTo>
                      <a:pt x="0" y="2112"/>
                    </a:moveTo>
                    <a:lnTo>
                      <a:pt x="144" y="2112"/>
                    </a:lnTo>
                    <a:lnTo>
                      <a:pt x="912" y="0"/>
                    </a:lnTo>
                    <a:lnTo>
                      <a:pt x="1056" y="0"/>
                    </a:lnTo>
                  </a:path>
                </a:pathLst>
              </a:custGeom>
              <a:noFill/>
              <a:ln w="254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40994" name="Text Box 29"/>
              <p:cNvSpPr txBox="1">
                <a:spLocks noChangeArrowheads="1"/>
              </p:cNvSpPr>
              <p:nvPr/>
            </p:nvSpPr>
            <p:spPr bwMode="auto">
              <a:xfrm>
                <a:off x="4656" y="2736"/>
                <a:ext cx="48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 b="0">
                    <a:latin typeface="Helvetica" charset="0"/>
                  </a:rPr>
                  <a:t>0</a:t>
                </a:r>
              </a:p>
            </p:txBody>
          </p:sp>
          <p:sp>
            <p:nvSpPr>
              <p:cNvPr id="40995" name="Text Box 30"/>
              <p:cNvSpPr txBox="1">
                <a:spLocks noChangeArrowheads="1"/>
              </p:cNvSpPr>
              <p:nvPr/>
            </p:nvSpPr>
            <p:spPr bwMode="auto">
              <a:xfrm>
                <a:off x="4608" y="768"/>
                <a:ext cx="5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 i="1">
                    <a:latin typeface="Helvetica" charset="0"/>
                  </a:rPr>
                  <a:t>UMax</a:t>
                </a:r>
              </a:p>
            </p:txBody>
          </p:sp>
          <p:sp>
            <p:nvSpPr>
              <p:cNvPr id="40996" name="Text Box 31"/>
              <p:cNvSpPr txBox="1">
                <a:spLocks noChangeArrowheads="1"/>
              </p:cNvSpPr>
              <p:nvPr/>
            </p:nvSpPr>
            <p:spPr bwMode="auto">
              <a:xfrm>
                <a:off x="4608" y="960"/>
                <a:ext cx="912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 i="1">
                    <a:latin typeface="Helvetica" charset="0"/>
                  </a:rPr>
                  <a:t>UMax</a:t>
                </a:r>
                <a:r>
                  <a:rPr lang="en-US" altLang="zh-CN" sz="1800" b="0">
                    <a:latin typeface="Helvetica" charset="0"/>
                  </a:rPr>
                  <a:t> – 1</a:t>
                </a:r>
                <a:endParaRPr lang="en-US" altLang="zh-CN" sz="1800" b="0" i="1">
                  <a:latin typeface="Helvetica" charset="0"/>
                </a:endParaRPr>
              </a:p>
            </p:txBody>
          </p:sp>
          <p:sp>
            <p:nvSpPr>
              <p:cNvPr id="40997" name="Text Box 32"/>
              <p:cNvSpPr txBox="1">
                <a:spLocks noChangeArrowheads="1"/>
              </p:cNvSpPr>
              <p:nvPr/>
            </p:nvSpPr>
            <p:spPr bwMode="auto">
              <a:xfrm>
                <a:off x="4656" y="1776"/>
                <a:ext cx="476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 i="1">
                    <a:latin typeface="Helvetica" charset="0"/>
                  </a:rPr>
                  <a:t>TMax</a:t>
                </a:r>
              </a:p>
            </p:txBody>
          </p:sp>
          <p:sp>
            <p:nvSpPr>
              <p:cNvPr id="40998" name="Text Box 33"/>
              <p:cNvSpPr txBox="1">
                <a:spLocks noChangeArrowheads="1"/>
              </p:cNvSpPr>
              <p:nvPr/>
            </p:nvSpPr>
            <p:spPr bwMode="auto">
              <a:xfrm>
                <a:off x="4656" y="1584"/>
                <a:ext cx="760" cy="2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zh-CN" sz="1800" b="0" i="1">
                    <a:latin typeface="Helvetica" charset="0"/>
                  </a:rPr>
                  <a:t>TMax  </a:t>
                </a:r>
                <a:r>
                  <a:rPr lang="en-US" altLang="zh-CN" sz="1800" b="0">
                    <a:latin typeface="Helvetica" charset="0"/>
                  </a:rPr>
                  <a:t>+ 1</a:t>
                </a:r>
                <a:endParaRPr lang="en-US" altLang="zh-CN" sz="1800" b="0" i="1">
                  <a:latin typeface="Helvetica" charset="0"/>
                </a:endParaRPr>
              </a:p>
            </p:txBody>
          </p:sp>
        </p:grpSp>
        <p:sp>
          <p:nvSpPr>
            <p:cNvPr id="40970" name="Rectangle 34"/>
            <p:cNvSpPr>
              <a:spLocks noChangeArrowheads="1"/>
            </p:cNvSpPr>
            <p:nvPr/>
          </p:nvSpPr>
          <p:spPr bwMode="auto">
            <a:xfrm>
              <a:off x="528" y="2832"/>
              <a:ext cx="836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zh-CN" altLang="en-US" sz="2000" b="0" dirty="0">
                  <a:latin typeface="Helvetica" charset="0"/>
                </a:rPr>
                <a:t>2’</a:t>
              </a:r>
              <a:r>
                <a:rPr lang="en-US" altLang="zh-CN" sz="2000" b="0" dirty="0">
                  <a:latin typeface="Helvetica" charset="0"/>
                </a:rPr>
                <a:t>s Comp.</a:t>
              </a:r>
            </a:p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zh-CN" sz="2000" b="0" dirty="0">
                  <a:latin typeface="Helvetica" charset="0"/>
                </a:rPr>
                <a:t>Range</a:t>
              </a:r>
            </a:p>
          </p:txBody>
        </p:sp>
        <p:sp>
          <p:nvSpPr>
            <p:cNvPr id="40971" name="Freeform 35"/>
            <p:cNvSpPr>
              <a:spLocks/>
            </p:cNvSpPr>
            <p:nvPr/>
          </p:nvSpPr>
          <p:spPr bwMode="auto">
            <a:xfrm>
              <a:off x="1536" y="2064"/>
              <a:ext cx="96" cy="2112"/>
            </a:xfrm>
            <a:custGeom>
              <a:avLst/>
              <a:gdLst>
                <a:gd name="T0" fmla="*/ 1 w 144"/>
                <a:gd name="T1" fmla="*/ 1613 h 2160"/>
                <a:gd name="T2" fmla="*/ 0 w 144"/>
                <a:gd name="T3" fmla="*/ 1613 h 2160"/>
                <a:gd name="T4" fmla="*/ 0 w 144"/>
                <a:gd name="T5" fmla="*/ 0 h 2160"/>
                <a:gd name="T6" fmla="*/ 1 w 144"/>
                <a:gd name="T7" fmla="*/ 0 h 2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2160"/>
                <a:gd name="T14" fmla="*/ 144 w 144"/>
                <a:gd name="T15" fmla="*/ 2160 h 2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2160">
                  <a:moveTo>
                    <a:pt x="96" y="2160"/>
                  </a:moveTo>
                  <a:lnTo>
                    <a:pt x="0" y="2160"/>
                  </a:lnTo>
                  <a:lnTo>
                    <a:pt x="0" y="0"/>
                  </a:lnTo>
                  <a:lnTo>
                    <a:pt x="144" y="0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72" name="Freeform 36"/>
            <p:cNvSpPr>
              <a:spLocks/>
            </p:cNvSpPr>
            <p:nvPr/>
          </p:nvSpPr>
          <p:spPr bwMode="auto">
            <a:xfrm flipH="1">
              <a:off x="4080" y="1104"/>
              <a:ext cx="96" cy="2112"/>
            </a:xfrm>
            <a:custGeom>
              <a:avLst/>
              <a:gdLst>
                <a:gd name="T0" fmla="*/ 1 w 144"/>
                <a:gd name="T1" fmla="*/ 1613 h 2160"/>
                <a:gd name="T2" fmla="*/ 0 w 144"/>
                <a:gd name="T3" fmla="*/ 1613 h 2160"/>
                <a:gd name="T4" fmla="*/ 0 w 144"/>
                <a:gd name="T5" fmla="*/ 0 h 2160"/>
                <a:gd name="T6" fmla="*/ 1 w 144"/>
                <a:gd name="T7" fmla="*/ 0 h 216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44"/>
                <a:gd name="T13" fmla="*/ 0 h 2160"/>
                <a:gd name="T14" fmla="*/ 144 w 144"/>
                <a:gd name="T15" fmla="*/ 2160 h 216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44" h="2160">
                  <a:moveTo>
                    <a:pt x="96" y="2160"/>
                  </a:moveTo>
                  <a:lnTo>
                    <a:pt x="0" y="2160"/>
                  </a:lnTo>
                  <a:lnTo>
                    <a:pt x="0" y="0"/>
                  </a:lnTo>
                  <a:lnTo>
                    <a:pt x="144" y="0"/>
                  </a:lnTo>
                </a:path>
              </a:pathLst>
            </a:custGeom>
            <a:noFill/>
            <a:ln w="254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0973" name="Rectangle 37"/>
            <p:cNvSpPr>
              <a:spLocks noChangeArrowheads="1"/>
            </p:cNvSpPr>
            <p:nvPr/>
          </p:nvSpPr>
          <p:spPr bwMode="auto">
            <a:xfrm>
              <a:off x="4272" y="1920"/>
              <a:ext cx="793" cy="4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2000" b="0">
                  <a:latin typeface="Helvetica" charset="0"/>
                </a:rPr>
                <a:t>Unsigned</a:t>
              </a:r>
            </a:p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2000" b="0">
                  <a:latin typeface="Helvetica" charset="0"/>
                </a:rPr>
                <a:t>Range</a:t>
              </a:r>
            </a:p>
          </p:txBody>
        </p:sp>
      </p:grpSp>
      <p:sp>
        <p:nvSpPr>
          <p:cNvPr id="2" name="矩形 1">
            <a:extLst>
              <a:ext uri="{FF2B5EF4-FFF2-40B4-BE49-F238E27FC236}">
                <a16:creationId xmlns:a16="http://schemas.microsoft.com/office/drawing/2014/main" id="{5102F907-2B4A-CE4E-B19D-5129586EE2A7}"/>
              </a:ext>
            </a:extLst>
          </p:cNvPr>
          <p:cNvSpPr/>
          <p:nvPr/>
        </p:nvSpPr>
        <p:spPr>
          <a:xfrm>
            <a:off x="8363520" y="4631501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0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0" name="矩形 39">
            <a:extLst>
              <a:ext uri="{FF2B5EF4-FFF2-40B4-BE49-F238E27FC236}">
                <a16:creationId xmlns:a16="http://schemas.microsoft.com/office/drawing/2014/main" id="{C3F755F8-8417-4347-9EDB-ECDDF6CE1619}"/>
              </a:ext>
            </a:extLst>
          </p:cNvPr>
          <p:cNvSpPr/>
          <p:nvPr/>
        </p:nvSpPr>
        <p:spPr>
          <a:xfrm>
            <a:off x="8350259" y="3194464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7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1" name="矩形 40">
            <a:extLst>
              <a:ext uri="{FF2B5EF4-FFF2-40B4-BE49-F238E27FC236}">
                <a16:creationId xmlns:a16="http://schemas.microsoft.com/office/drawing/2014/main" id="{ED5159AB-D4F6-764F-A464-7746C186E2AC}"/>
              </a:ext>
            </a:extLst>
          </p:cNvPr>
          <p:cNvSpPr/>
          <p:nvPr/>
        </p:nvSpPr>
        <p:spPr>
          <a:xfrm>
            <a:off x="8350259" y="2876490"/>
            <a:ext cx="3417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8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2" name="矩形 41">
            <a:extLst>
              <a:ext uri="{FF2B5EF4-FFF2-40B4-BE49-F238E27FC236}">
                <a16:creationId xmlns:a16="http://schemas.microsoft.com/office/drawing/2014/main" id="{333EEF6B-B7AC-1345-BA71-39C5212441EE}"/>
              </a:ext>
            </a:extLst>
          </p:cNvPr>
          <p:cNvSpPr/>
          <p:nvPr/>
        </p:nvSpPr>
        <p:spPr>
          <a:xfrm>
            <a:off x="8350259" y="1552545"/>
            <a:ext cx="4571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15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3" name="矩形 42">
            <a:extLst>
              <a:ext uri="{FF2B5EF4-FFF2-40B4-BE49-F238E27FC236}">
                <a16:creationId xmlns:a16="http://schemas.microsoft.com/office/drawing/2014/main" id="{FA679F0A-0A3C-0E42-9929-97797D7DAF2D}"/>
              </a:ext>
            </a:extLst>
          </p:cNvPr>
          <p:cNvSpPr/>
          <p:nvPr/>
        </p:nvSpPr>
        <p:spPr>
          <a:xfrm>
            <a:off x="6934200" y="4781490"/>
            <a:ext cx="407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-1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44" name="矩形 43">
            <a:extLst>
              <a:ext uri="{FF2B5EF4-FFF2-40B4-BE49-F238E27FC236}">
                <a16:creationId xmlns:a16="http://schemas.microsoft.com/office/drawing/2014/main" id="{773BD701-417A-A14F-AEE1-8695848DCD72}"/>
              </a:ext>
            </a:extLst>
          </p:cNvPr>
          <p:cNvSpPr/>
          <p:nvPr/>
        </p:nvSpPr>
        <p:spPr>
          <a:xfrm>
            <a:off x="6948364" y="6124545"/>
            <a:ext cx="44916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>
                <a:solidFill>
                  <a:srgbClr val="FF0000"/>
                </a:solidFill>
              </a:rPr>
              <a:t>-8</a:t>
            </a:r>
            <a:endParaRPr lang="zh-CN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23974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ea typeface="宋体" charset="-122"/>
              </a:rPr>
              <a:t>Detecting Tadd Overflow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kumimoji="1" lang="en-US" altLang="zh-CN" dirty="0" err="1">
                <a:latin typeface="Times New Roman" charset="0"/>
                <a:ea typeface="宋体" charset="-122"/>
                <a:cs typeface="Times New Roman" charset="0"/>
              </a:rPr>
              <a:t>int</a:t>
            </a:r>
            <a:r>
              <a:rPr kumimoji="1" lang="en-US" altLang="zh-CN" dirty="0">
                <a:latin typeface="Times New Roman" charset="0"/>
                <a:ea typeface="宋体" charset="-122"/>
                <a:cs typeface="Times New Roman" charset="0"/>
              </a:rPr>
              <a:t> </a:t>
            </a:r>
            <a:r>
              <a:rPr kumimoji="1" lang="en-US" altLang="zh-CN" dirty="0" err="1">
                <a:latin typeface="Times New Roman" charset="0"/>
                <a:ea typeface="宋体" charset="-122"/>
                <a:cs typeface="Times New Roman" charset="0"/>
              </a:rPr>
              <a:t>tadd_ok</a:t>
            </a:r>
            <a:r>
              <a:rPr kumimoji="1" lang="en-US" altLang="zh-CN" dirty="0">
                <a:latin typeface="Times New Roman" charset="0"/>
                <a:ea typeface="宋体" charset="-122"/>
                <a:cs typeface="Times New Roman" charset="0"/>
              </a:rPr>
              <a:t> (</a:t>
            </a:r>
            <a:r>
              <a:rPr kumimoji="1" lang="en-US" altLang="zh-CN" dirty="0" err="1">
                <a:latin typeface="Times New Roman" charset="0"/>
                <a:ea typeface="宋体" charset="-122"/>
                <a:cs typeface="Times New Roman" charset="0"/>
              </a:rPr>
              <a:t>int</a:t>
            </a:r>
            <a:r>
              <a:rPr kumimoji="1" lang="en-US" altLang="zh-CN" dirty="0">
                <a:latin typeface="Times New Roman" charset="0"/>
                <a:ea typeface="宋体" charset="-122"/>
                <a:cs typeface="Times New Roman" charset="0"/>
              </a:rPr>
              <a:t> x, </a:t>
            </a:r>
            <a:r>
              <a:rPr kumimoji="1" lang="en-US" altLang="zh-CN" dirty="0" err="1">
                <a:latin typeface="Times New Roman" charset="0"/>
                <a:ea typeface="宋体" charset="-122"/>
                <a:cs typeface="Times New Roman" charset="0"/>
              </a:rPr>
              <a:t>int</a:t>
            </a:r>
            <a:r>
              <a:rPr kumimoji="1" lang="en-US" altLang="zh-CN" dirty="0">
                <a:latin typeface="Times New Roman" charset="0"/>
                <a:ea typeface="宋体" charset="-122"/>
                <a:cs typeface="Times New Roman" charset="0"/>
              </a:rPr>
              <a:t> y)</a:t>
            </a:r>
          </a:p>
          <a:p>
            <a:pPr marL="0" indent="0">
              <a:buFontTx/>
              <a:buNone/>
            </a:pPr>
            <a:r>
              <a:rPr kumimoji="1" lang="en-US" altLang="zh-CN" dirty="0">
                <a:latin typeface="Times New Roman" charset="0"/>
                <a:ea typeface="宋体" charset="-122"/>
                <a:cs typeface="Times New Roman" charset="0"/>
              </a:rPr>
              <a:t>{</a:t>
            </a:r>
          </a:p>
          <a:p>
            <a:pPr marL="0" indent="0">
              <a:buFontTx/>
              <a:buNone/>
            </a:pPr>
            <a:r>
              <a:rPr kumimoji="1" lang="en-US" altLang="zh-CN" dirty="0">
                <a:latin typeface="Times New Roman" charset="0"/>
                <a:ea typeface="宋体" charset="-122"/>
                <a:cs typeface="Times New Roman" charset="0"/>
              </a:rPr>
              <a:t>	</a:t>
            </a:r>
            <a:r>
              <a:rPr kumimoji="1" lang="en-US" altLang="zh-CN" dirty="0" err="1">
                <a:latin typeface="Times New Roman" charset="0"/>
                <a:ea typeface="宋体" charset="-122"/>
                <a:cs typeface="Times New Roman" charset="0"/>
              </a:rPr>
              <a:t>int</a:t>
            </a:r>
            <a:r>
              <a:rPr kumimoji="1" lang="en-US" altLang="zh-CN" dirty="0">
                <a:latin typeface="Times New Roman" charset="0"/>
                <a:ea typeface="宋体" charset="-122"/>
                <a:cs typeface="Times New Roman" charset="0"/>
              </a:rPr>
              <a:t> sum = x + y ;</a:t>
            </a:r>
          </a:p>
          <a:p>
            <a:pPr marL="0" indent="0">
              <a:buFontTx/>
              <a:buNone/>
            </a:pPr>
            <a:r>
              <a:rPr kumimoji="1" lang="en-US" altLang="zh-CN" dirty="0">
                <a:latin typeface="Times New Roman" charset="0"/>
                <a:ea typeface="宋体" charset="-122"/>
                <a:cs typeface="Times New Roman" charset="0"/>
              </a:rPr>
              <a:t>	return !((x&gt;0&amp;&amp;y&gt;0&amp;&amp;sum&lt;0) || (x&lt;0&amp;&amp;y&lt;0&amp;&amp;sum&gt;0))</a:t>
            </a:r>
          </a:p>
          <a:p>
            <a:pPr marL="0" indent="0">
              <a:buFontTx/>
              <a:buNone/>
            </a:pPr>
            <a:r>
              <a:rPr kumimoji="1" lang="en-US" altLang="zh-CN" dirty="0">
                <a:latin typeface="Times New Roman" charset="0"/>
                <a:ea typeface="宋体" charset="-122"/>
                <a:cs typeface="Times New Roman" charset="0"/>
              </a:rPr>
              <a:t>}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707FC-2626-BC43-8A07-2FC945D8A2CA}" type="slidenum">
              <a:rPr lang="zh-CN" altLang="en-US" smtClean="0"/>
              <a:pPr>
                <a:defRPr/>
              </a:pPr>
              <a:t>60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63855354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ea typeface="宋体" charset="-122"/>
              </a:rPr>
              <a:t>Detecting </a:t>
            </a:r>
            <a:r>
              <a:rPr kumimoji="1" lang="en-US" altLang="zh-CN" dirty="0" err="1">
                <a:ea typeface="宋体" charset="-122"/>
              </a:rPr>
              <a:t>Tsub</a:t>
            </a:r>
            <a:r>
              <a:rPr kumimoji="1" lang="en-US" altLang="zh-CN" dirty="0">
                <a:ea typeface="宋体" charset="-122"/>
              </a:rPr>
              <a:t> Overflow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kumimoji="1" lang="en-US" altLang="zh-CN" dirty="0" err="1">
                <a:latin typeface="Times New Roman" charset="0"/>
                <a:ea typeface="宋体" charset="-122"/>
                <a:cs typeface="Times New Roman" charset="0"/>
              </a:rPr>
              <a:t>int</a:t>
            </a:r>
            <a:r>
              <a:rPr kumimoji="1" lang="en-US" altLang="zh-CN" dirty="0">
                <a:latin typeface="Times New Roman" charset="0"/>
                <a:ea typeface="宋体" charset="-122"/>
                <a:cs typeface="Times New Roman" charset="0"/>
              </a:rPr>
              <a:t> </a:t>
            </a:r>
            <a:r>
              <a:rPr kumimoji="1" lang="en-US" altLang="zh-CN" dirty="0" err="1">
                <a:latin typeface="Times New Roman" charset="0"/>
                <a:ea typeface="宋体" charset="-122"/>
                <a:cs typeface="Times New Roman" charset="0"/>
              </a:rPr>
              <a:t>tsub_ok</a:t>
            </a:r>
            <a:r>
              <a:rPr kumimoji="1" lang="en-US" altLang="zh-CN" dirty="0">
                <a:latin typeface="Times New Roman" charset="0"/>
                <a:ea typeface="宋体" charset="-122"/>
                <a:cs typeface="Times New Roman" charset="0"/>
              </a:rPr>
              <a:t>(</a:t>
            </a:r>
            <a:r>
              <a:rPr kumimoji="1" lang="en-US" altLang="zh-CN" dirty="0" err="1">
                <a:latin typeface="Times New Roman" charset="0"/>
                <a:ea typeface="宋体" charset="-122"/>
                <a:cs typeface="Times New Roman" charset="0"/>
              </a:rPr>
              <a:t>int</a:t>
            </a:r>
            <a:r>
              <a:rPr kumimoji="1" lang="en-US" altLang="zh-CN" dirty="0">
                <a:latin typeface="Times New Roman" charset="0"/>
                <a:ea typeface="宋体" charset="-122"/>
                <a:cs typeface="Times New Roman" charset="0"/>
              </a:rPr>
              <a:t> x, </a:t>
            </a:r>
            <a:r>
              <a:rPr kumimoji="1" lang="en-US" altLang="zh-CN" dirty="0" err="1">
                <a:latin typeface="Times New Roman" charset="0"/>
                <a:ea typeface="宋体" charset="-122"/>
                <a:cs typeface="Times New Roman" charset="0"/>
              </a:rPr>
              <a:t>int</a:t>
            </a:r>
            <a:r>
              <a:rPr kumimoji="1" lang="en-US" altLang="zh-CN" dirty="0">
                <a:latin typeface="Times New Roman" charset="0"/>
                <a:ea typeface="宋体" charset="-122"/>
                <a:cs typeface="Times New Roman" charset="0"/>
              </a:rPr>
              <a:t> y)</a:t>
            </a:r>
          </a:p>
          <a:p>
            <a:pPr marL="0" indent="0">
              <a:buFontTx/>
              <a:buNone/>
            </a:pPr>
            <a:r>
              <a:rPr kumimoji="1" lang="en-US" altLang="zh-CN" dirty="0">
                <a:latin typeface="Times New Roman" charset="0"/>
                <a:ea typeface="宋体" charset="-122"/>
                <a:cs typeface="Times New Roman" charset="0"/>
              </a:rPr>
              <a:t>{</a:t>
            </a:r>
          </a:p>
          <a:p>
            <a:pPr marL="0" indent="0">
              <a:buFontTx/>
              <a:buNone/>
            </a:pPr>
            <a:r>
              <a:rPr kumimoji="1" lang="en-US" altLang="zh-CN" dirty="0">
                <a:latin typeface="Times New Roman" charset="0"/>
                <a:ea typeface="宋体" charset="-122"/>
                <a:cs typeface="Times New Roman" charset="0"/>
              </a:rPr>
              <a:t>	return </a:t>
            </a:r>
            <a:r>
              <a:rPr kumimoji="1" lang="en-US" altLang="zh-CN" dirty="0" err="1">
                <a:latin typeface="Times New Roman" charset="0"/>
                <a:ea typeface="宋体" charset="-122"/>
                <a:cs typeface="Times New Roman" charset="0"/>
              </a:rPr>
              <a:t>tadd_ok</a:t>
            </a:r>
            <a:r>
              <a:rPr kumimoji="1" lang="en-US" altLang="zh-CN" dirty="0">
                <a:latin typeface="Times New Roman" charset="0"/>
                <a:ea typeface="宋体" charset="-122"/>
                <a:cs typeface="Times New Roman" charset="0"/>
              </a:rPr>
              <a:t>(x, -y) ;</a:t>
            </a:r>
          </a:p>
          <a:p>
            <a:pPr marL="0" indent="0">
              <a:buFontTx/>
              <a:buNone/>
            </a:pPr>
            <a:r>
              <a:rPr kumimoji="1" lang="en-US" altLang="zh-CN" dirty="0">
                <a:latin typeface="Times New Roman" charset="0"/>
                <a:ea typeface="宋体" charset="-122"/>
                <a:cs typeface="Times New Roman" charset="0"/>
              </a:rPr>
              <a:t>} // </a:t>
            </a:r>
            <a:r>
              <a:rPr kumimoji="1" lang="zh-CN" altLang="en-US" dirty="0">
                <a:latin typeface="Times New Roman" charset="0"/>
                <a:ea typeface="宋体" charset="-122"/>
                <a:cs typeface="Times New Roman" charset="0"/>
              </a:rPr>
              <a:t>问题在哪？</a:t>
            </a:r>
            <a:endParaRPr kumimoji="1" lang="en-US" altLang="zh-CN" dirty="0">
              <a:latin typeface="Times New Roman" charset="0"/>
              <a:ea typeface="宋体" charset="-122"/>
              <a:cs typeface="Times New Roman" charset="0"/>
            </a:endParaRPr>
          </a:p>
          <a:p>
            <a:pPr marL="0" indent="0">
              <a:buFontTx/>
              <a:buNone/>
            </a:pPr>
            <a:r>
              <a:rPr kumimoji="1" lang="en-US" altLang="zh-CN" dirty="0">
                <a:latin typeface="Times New Roman" charset="0"/>
                <a:ea typeface="宋体" charset="-122"/>
                <a:cs typeface="Times New Roman" charset="0"/>
              </a:rPr>
              <a:t>e.g., x&gt;0, y=</a:t>
            </a:r>
            <a:r>
              <a:rPr kumimoji="1" lang="en-US" altLang="zh-CN" dirty="0" err="1">
                <a:latin typeface="Times New Roman" charset="0"/>
                <a:ea typeface="宋体" charset="-122"/>
                <a:cs typeface="Times New Roman" charset="0"/>
              </a:rPr>
              <a:t>TMin</a:t>
            </a:r>
            <a:r>
              <a:rPr kumimoji="1" lang="en-US" altLang="zh-CN" dirty="0">
                <a:latin typeface="Times New Roman" charset="0"/>
                <a:ea typeface="宋体" charset="-122"/>
                <a:cs typeface="Times New Roman" charset="0"/>
              </a:rPr>
              <a:t>; x&lt;0, y=</a:t>
            </a:r>
            <a:r>
              <a:rPr kumimoji="1" lang="en-US" altLang="zh-CN" dirty="0" err="1">
                <a:latin typeface="Times New Roman" charset="0"/>
                <a:ea typeface="宋体" charset="-122"/>
                <a:cs typeface="Times New Roman" charset="0"/>
              </a:rPr>
              <a:t>TMin</a:t>
            </a:r>
            <a:r>
              <a:rPr kumimoji="1" lang="en-US" altLang="zh-CN" dirty="0">
                <a:latin typeface="Times New Roman" charset="0"/>
                <a:ea typeface="宋体" charset="-122"/>
                <a:cs typeface="Times New Roman" charset="0"/>
              </a:rPr>
              <a:t>; x=0, y=</a:t>
            </a:r>
            <a:r>
              <a:rPr kumimoji="1" lang="en-US" altLang="zh-CN" dirty="0" err="1">
                <a:latin typeface="Times New Roman" charset="0"/>
                <a:ea typeface="宋体" charset="-122"/>
                <a:cs typeface="Times New Roman" charset="0"/>
              </a:rPr>
              <a:t>TMin</a:t>
            </a:r>
            <a:endParaRPr kumimoji="1" lang="en-US" altLang="zh-CN" dirty="0">
              <a:latin typeface="Times New Roman" charset="0"/>
              <a:ea typeface="宋体" charset="-122"/>
              <a:cs typeface="Times New Roman" charset="0"/>
            </a:endParaRPr>
          </a:p>
          <a:p>
            <a:pPr marL="0" indent="0">
              <a:buFontTx/>
              <a:buNone/>
            </a:pPr>
            <a:endParaRPr kumimoji="1" lang="en-US" altLang="zh-CN" dirty="0">
              <a:latin typeface="Times New Roman" charset="0"/>
              <a:ea typeface="宋体" charset="-122"/>
              <a:cs typeface="Times New Roman" charset="0"/>
            </a:endParaRPr>
          </a:p>
          <a:p>
            <a:pPr marL="0" indent="0">
              <a:buFontTx/>
              <a:buNone/>
            </a:pPr>
            <a:r>
              <a:rPr kumimoji="1" lang="en-US" altLang="zh-CN" dirty="0">
                <a:latin typeface="Times New Roman" charset="0"/>
                <a:ea typeface="宋体" charset="-122"/>
                <a:cs typeface="Times New Roman" charset="0"/>
              </a:rPr>
              <a:t>//</a:t>
            </a:r>
            <a:r>
              <a:rPr kumimoji="1" lang="zh-CN" altLang="en-US" dirty="0">
                <a:latin typeface="Times New Roman" charset="0"/>
                <a:ea typeface="宋体" charset="-122"/>
                <a:cs typeface="Times New Roman" charset="0"/>
              </a:rPr>
              <a:t>写一个正确版本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707FC-2626-BC43-8A07-2FC945D8A2CA}" type="slidenum">
              <a:rPr lang="zh-CN" altLang="en-US" smtClean="0"/>
              <a:pPr>
                <a:defRPr/>
              </a:pPr>
              <a:t>61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8567034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ea typeface="宋体" charset="-122"/>
              </a:rPr>
              <a:t>Detecting </a:t>
            </a:r>
            <a:r>
              <a:rPr kumimoji="1" lang="en-US" altLang="zh-CN" dirty="0" err="1">
                <a:ea typeface="宋体" charset="-122"/>
              </a:rPr>
              <a:t>Tsub</a:t>
            </a:r>
            <a:r>
              <a:rPr kumimoji="1" lang="en-US" altLang="zh-CN" dirty="0">
                <a:ea typeface="宋体" charset="-122"/>
              </a:rPr>
              <a:t> Overflow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305800" cy="3200400"/>
          </a:xfrm>
        </p:spPr>
        <p:txBody>
          <a:bodyPr/>
          <a:lstStyle/>
          <a:p>
            <a:pPr marL="0" indent="0">
              <a:buFontTx/>
              <a:buNone/>
            </a:pPr>
            <a:r>
              <a:rPr kumimoji="1" lang="en-US" altLang="zh-CN" dirty="0" err="1">
                <a:latin typeface="Times New Roman" charset="0"/>
                <a:ea typeface="宋体" charset="-122"/>
                <a:cs typeface="Times New Roman" charset="0"/>
              </a:rPr>
              <a:t>int</a:t>
            </a:r>
            <a:r>
              <a:rPr kumimoji="1" lang="en-US" altLang="zh-CN" dirty="0">
                <a:latin typeface="Times New Roman" charset="0"/>
                <a:ea typeface="宋体" charset="-122"/>
                <a:cs typeface="Times New Roman" charset="0"/>
              </a:rPr>
              <a:t> </a:t>
            </a:r>
            <a:r>
              <a:rPr kumimoji="1" lang="en-US" altLang="zh-CN" dirty="0" err="1">
                <a:latin typeface="Times New Roman" charset="0"/>
                <a:ea typeface="宋体" charset="-122"/>
                <a:cs typeface="Times New Roman" charset="0"/>
              </a:rPr>
              <a:t>tsub_ok</a:t>
            </a:r>
            <a:r>
              <a:rPr kumimoji="1" lang="en-US" altLang="zh-CN" dirty="0">
                <a:latin typeface="Times New Roman" charset="0"/>
                <a:ea typeface="宋体" charset="-122"/>
                <a:cs typeface="Times New Roman" charset="0"/>
              </a:rPr>
              <a:t>(</a:t>
            </a:r>
            <a:r>
              <a:rPr kumimoji="1" lang="en-US" altLang="zh-CN" dirty="0" err="1">
                <a:latin typeface="Times New Roman" charset="0"/>
                <a:ea typeface="宋体" charset="-122"/>
                <a:cs typeface="Times New Roman" charset="0"/>
              </a:rPr>
              <a:t>int</a:t>
            </a:r>
            <a:r>
              <a:rPr kumimoji="1" lang="en-US" altLang="zh-CN" dirty="0">
                <a:latin typeface="Times New Roman" charset="0"/>
                <a:ea typeface="宋体" charset="-122"/>
                <a:cs typeface="Times New Roman" charset="0"/>
              </a:rPr>
              <a:t> x, </a:t>
            </a:r>
            <a:r>
              <a:rPr kumimoji="1" lang="en-US" altLang="zh-CN" dirty="0" err="1">
                <a:latin typeface="Times New Roman" charset="0"/>
                <a:ea typeface="宋体" charset="-122"/>
                <a:cs typeface="Times New Roman" charset="0"/>
              </a:rPr>
              <a:t>int</a:t>
            </a:r>
            <a:r>
              <a:rPr kumimoji="1" lang="en-US" altLang="zh-CN" dirty="0">
                <a:latin typeface="Times New Roman" charset="0"/>
                <a:ea typeface="宋体" charset="-122"/>
                <a:cs typeface="Times New Roman" charset="0"/>
              </a:rPr>
              <a:t> y)</a:t>
            </a:r>
          </a:p>
          <a:p>
            <a:pPr marL="0" indent="0">
              <a:buFontTx/>
              <a:buNone/>
            </a:pPr>
            <a:r>
              <a:rPr kumimoji="1" lang="en-US" altLang="zh-CN" dirty="0">
                <a:latin typeface="Times New Roman" charset="0"/>
                <a:ea typeface="宋体" charset="-122"/>
                <a:cs typeface="Times New Roman" charset="0"/>
              </a:rPr>
              <a:t>{</a:t>
            </a:r>
          </a:p>
          <a:p>
            <a:pPr marL="0" indent="0">
              <a:buFontTx/>
              <a:buNone/>
            </a:pPr>
            <a:r>
              <a:rPr kumimoji="1" lang="en-US" altLang="zh-CN" dirty="0">
                <a:latin typeface="Times New Roman" charset="0"/>
                <a:ea typeface="宋体" charset="-122"/>
                <a:cs typeface="Times New Roman" charset="0"/>
              </a:rPr>
              <a:t>	</a:t>
            </a:r>
            <a:r>
              <a:rPr kumimoji="1" lang="en-US" altLang="zh-CN" dirty="0" err="1">
                <a:latin typeface="Times New Roman" charset="0"/>
                <a:ea typeface="宋体" charset="-122"/>
                <a:cs typeface="Times New Roman" charset="0"/>
              </a:rPr>
              <a:t>int</a:t>
            </a:r>
            <a:r>
              <a:rPr kumimoji="1" lang="en-US" altLang="zh-CN" dirty="0">
                <a:latin typeface="Times New Roman" charset="0"/>
                <a:ea typeface="宋体" charset="-122"/>
                <a:cs typeface="Times New Roman" charset="0"/>
              </a:rPr>
              <a:t> diff = x-y;</a:t>
            </a:r>
          </a:p>
          <a:p>
            <a:pPr marL="0" indent="0">
              <a:buFontTx/>
              <a:buNone/>
            </a:pPr>
            <a:r>
              <a:rPr kumimoji="1" lang="en-US" altLang="zh-CN" dirty="0">
                <a:latin typeface="Times New Roman" charset="0"/>
                <a:ea typeface="宋体" charset="-122"/>
                <a:cs typeface="Times New Roman" charset="0"/>
              </a:rPr>
              <a:t>	return !(x&gt;</a:t>
            </a:r>
            <a:r>
              <a:rPr kumimoji="1" lang="en-US" altLang="zh-CN" dirty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=</a:t>
            </a:r>
            <a:r>
              <a:rPr kumimoji="1" lang="en-US" altLang="zh-CN" dirty="0">
                <a:latin typeface="Times New Roman" charset="0"/>
                <a:ea typeface="宋体" charset="-122"/>
                <a:cs typeface="Times New Roman" charset="0"/>
              </a:rPr>
              <a:t>0&amp;&amp;y&lt;0&amp;&amp;diff&lt;0 || x&lt;0&amp;&amp;y&gt;0&amp;&amp;diff&gt;0) </a:t>
            </a:r>
            <a:r>
              <a:rPr kumimoji="1" lang="en-US" altLang="zh-CN" dirty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// 0</a:t>
            </a:r>
            <a:r>
              <a:rPr kumimoji="1" lang="zh-CN" altLang="en-US" dirty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减正数 不会溢出</a:t>
            </a:r>
            <a:endParaRPr kumimoji="1" lang="en-US" altLang="zh-CN" dirty="0">
              <a:solidFill>
                <a:srgbClr val="FF0000"/>
              </a:solidFill>
              <a:latin typeface="Times New Roman" charset="0"/>
              <a:ea typeface="宋体" charset="-122"/>
              <a:cs typeface="Times New Roman" charset="0"/>
            </a:endParaRPr>
          </a:p>
          <a:p>
            <a:pPr marL="0" indent="0">
              <a:buFontTx/>
              <a:buNone/>
            </a:pPr>
            <a:r>
              <a:rPr kumimoji="1" lang="en-US" altLang="zh-CN" dirty="0">
                <a:latin typeface="Times New Roman" charset="0"/>
                <a:ea typeface="宋体" charset="-122"/>
                <a:cs typeface="Times New Roman" charset="0"/>
              </a:rPr>
              <a:t>}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707FC-2626-BC43-8A07-2FC945D8A2CA}" type="slidenum">
              <a:rPr lang="zh-CN" altLang="en-US" smtClean="0"/>
              <a:pPr>
                <a:defRPr/>
              </a:pPr>
              <a:t>62</a:t>
            </a:fld>
            <a:endParaRPr lang="en-US" altLang="zh-CN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207934F-F1EC-994E-9690-8823538E6073}"/>
              </a:ext>
            </a:extLst>
          </p:cNvPr>
          <p:cNvSpPr/>
          <p:nvPr/>
        </p:nvSpPr>
        <p:spPr>
          <a:xfrm>
            <a:off x="1295400" y="4886235"/>
            <a:ext cx="54040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zh-CN" alt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只有</a:t>
            </a:r>
            <a:r>
              <a:rPr kumimoji="1" lang="en-US" altLang="zh-CN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: 1)</a:t>
            </a:r>
            <a:r>
              <a:rPr kumimoji="1" lang="zh-CN" alt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正数</a:t>
            </a:r>
            <a:r>
              <a:rPr kumimoji="1" lang="en-US" altLang="zh-CN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/0-</a:t>
            </a:r>
            <a:r>
              <a:rPr kumimoji="1" lang="zh-CN" alt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负数，或</a:t>
            </a:r>
            <a:r>
              <a:rPr kumimoji="1" lang="en-US" altLang="zh-CN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2)</a:t>
            </a:r>
            <a:r>
              <a:rPr kumimoji="1" lang="zh-CN" alt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负数</a:t>
            </a:r>
            <a:r>
              <a:rPr kumimoji="1" lang="en-US" altLang="zh-CN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-</a:t>
            </a:r>
            <a:r>
              <a:rPr kumimoji="1" lang="zh-CN" altLang="en-US" dirty="0">
                <a:solidFill>
                  <a:srgbClr val="FF0000"/>
                </a:solidFill>
                <a:latin typeface="Times New Roman" charset="0"/>
                <a:cs typeface="Times New Roman" charset="0"/>
              </a:rPr>
              <a:t>正数可能溢出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5518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灯片编号占位符 6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4AF164-0E5A-CB49-8C5E-91DE1AF626EF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63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Mathematical Properties of TAdd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7543800" cy="4419600"/>
          </a:xfrm>
        </p:spPr>
        <p:txBody>
          <a:bodyPr/>
          <a:lstStyle/>
          <a:p>
            <a:r>
              <a:rPr kumimoji="1" lang="en-US" altLang="zh-CN" dirty="0">
                <a:ea typeface="宋体" charset="-122"/>
              </a:rPr>
              <a:t>Two’s Complement Under </a:t>
            </a:r>
            <a:r>
              <a:rPr kumimoji="1" lang="en-US" altLang="zh-CN" dirty="0" err="1">
                <a:ea typeface="宋体" charset="-122"/>
              </a:rPr>
              <a:t>TAdd</a:t>
            </a:r>
            <a:r>
              <a:rPr kumimoji="1" lang="en-US" altLang="zh-CN" dirty="0">
                <a:ea typeface="宋体" charset="-122"/>
              </a:rPr>
              <a:t> Forms a Group</a:t>
            </a:r>
          </a:p>
          <a:p>
            <a:pPr lvl="1"/>
            <a:r>
              <a:rPr kumimoji="1" lang="en-US" altLang="zh-CN" dirty="0">
                <a:ea typeface="宋体" charset="-122"/>
              </a:rPr>
              <a:t>Closed, Commutative, Associative, 0 is additive identity</a:t>
            </a:r>
          </a:p>
          <a:p>
            <a:pPr lvl="1"/>
            <a:r>
              <a:rPr kumimoji="1" lang="en-US" altLang="zh-CN" dirty="0">
                <a:ea typeface="宋体" charset="-122"/>
              </a:rPr>
              <a:t>Every element has additive inverse</a:t>
            </a:r>
          </a:p>
          <a:p>
            <a:pPr lvl="2"/>
            <a:endParaRPr kumimoji="1" lang="en-US" altLang="zh-CN" dirty="0">
              <a:ea typeface="宋体" charset="-122"/>
            </a:endParaRPr>
          </a:p>
          <a:p>
            <a:pPr lvl="2"/>
            <a:r>
              <a:rPr kumimoji="1" lang="en-US" altLang="zh-CN" sz="2400" dirty="0">
                <a:ea typeface="宋体" charset="-122"/>
              </a:rPr>
              <a:t>Let 	</a:t>
            </a:r>
          </a:p>
          <a:p>
            <a:pPr lvl="2"/>
            <a:endParaRPr kumimoji="1" lang="en-US" altLang="zh-CN" sz="2400" dirty="0">
              <a:ea typeface="宋体" charset="-122"/>
            </a:endParaRPr>
          </a:p>
          <a:p>
            <a:pPr lvl="2"/>
            <a:r>
              <a:rPr kumimoji="1" lang="en-US" altLang="zh-CN" sz="2400" dirty="0" err="1">
                <a:ea typeface="宋体" charset="-122"/>
              </a:rPr>
              <a:t>TAdd</a:t>
            </a:r>
            <a:r>
              <a:rPr kumimoji="1" lang="en-US" altLang="zh-CN" sz="2400" i="1" baseline="-25000" dirty="0" err="1">
                <a:ea typeface="宋体" charset="-122"/>
              </a:rPr>
              <a:t>w</a:t>
            </a:r>
            <a:r>
              <a:rPr kumimoji="1" lang="en-US" altLang="zh-CN" sz="2400" dirty="0">
                <a:ea typeface="宋体" charset="-122"/>
              </a:rPr>
              <a:t>(</a:t>
            </a:r>
            <a:r>
              <a:rPr kumimoji="1" lang="en-US" altLang="zh-CN" sz="2400" i="1" dirty="0">
                <a:ea typeface="宋体" charset="-122"/>
              </a:rPr>
              <a:t>u</a:t>
            </a:r>
            <a:r>
              <a:rPr kumimoji="1" lang="en-US" altLang="zh-CN" sz="2400" dirty="0">
                <a:ea typeface="宋体" charset="-122"/>
              </a:rPr>
              <a:t> , </a:t>
            </a:r>
            <a:r>
              <a:rPr kumimoji="1" lang="en-US" altLang="zh-CN" sz="2400" dirty="0" err="1">
                <a:ea typeface="宋体" charset="-122"/>
              </a:rPr>
              <a:t>TComp</a:t>
            </a:r>
            <a:r>
              <a:rPr kumimoji="1" lang="en-US" altLang="zh-CN" sz="2400" i="1" baseline="-25000" dirty="0" err="1">
                <a:ea typeface="宋体" charset="-122"/>
              </a:rPr>
              <a:t>w</a:t>
            </a:r>
            <a:r>
              <a:rPr kumimoji="1" lang="en-US" altLang="zh-CN" sz="2400" i="1" dirty="0">
                <a:ea typeface="宋体" charset="-122"/>
              </a:rPr>
              <a:t> </a:t>
            </a:r>
            <a:r>
              <a:rPr kumimoji="1" lang="en-US" altLang="zh-CN" sz="2400" dirty="0">
                <a:ea typeface="宋体" charset="-122"/>
              </a:rPr>
              <a:t>(</a:t>
            </a:r>
            <a:r>
              <a:rPr kumimoji="1" lang="en-US" altLang="zh-CN" sz="2400" i="1" dirty="0">
                <a:ea typeface="宋体" charset="-122"/>
              </a:rPr>
              <a:t>u</a:t>
            </a:r>
            <a:r>
              <a:rPr kumimoji="1" lang="en-US" altLang="zh-CN" sz="2400" dirty="0">
                <a:ea typeface="宋体" charset="-122"/>
              </a:rPr>
              <a:t> ))  =  0</a:t>
            </a:r>
          </a:p>
        </p:txBody>
      </p:sp>
      <p:graphicFrame>
        <p:nvGraphicFramePr>
          <p:cNvPr id="30725" name="Object 2"/>
          <p:cNvGraphicFramePr>
            <a:graphicFrameLocks noGrp="1" noChangeAspect="1"/>
          </p:cNvGraphicFramePr>
          <p:nvPr>
            <p:ph sz="half" idx="2"/>
          </p:nvPr>
        </p:nvGraphicFramePr>
        <p:xfrm>
          <a:off x="2514600" y="3886200"/>
          <a:ext cx="5373688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606800" imgH="622300" progId="Equation.3">
                  <p:embed/>
                </p:oleObj>
              </mc:Choice>
              <mc:Fallback>
                <p:oleObj name="Equation" r:id="rId3" imgW="3606800" imgH="622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3886200"/>
                        <a:ext cx="5373688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3812252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BDAB6DFB-1852-D441-8C70-B05628B2D095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64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Mathematical Properties of TAdd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01000" cy="4419600"/>
          </a:xfrm>
        </p:spPr>
        <p:txBody>
          <a:bodyPr/>
          <a:lstStyle/>
          <a:p>
            <a:pPr>
              <a:lnSpc>
                <a:spcPct val="170000"/>
              </a:lnSpc>
            </a:pPr>
            <a:r>
              <a:rPr kumimoji="1" lang="en-US" altLang="zh-CN" dirty="0" err="1">
                <a:ea typeface="宋体" charset="-122"/>
              </a:rPr>
              <a:t>TAdd</a:t>
            </a:r>
            <a:r>
              <a:rPr kumimoji="1" lang="zh-CN" altLang="en-US" dirty="0">
                <a:ea typeface="宋体" charset="-122"/>
              </a:rPr>
              <a:t>和</a:t>
            </a:r>
            <a:r>
              <a:rPr kumimoji="1" lang="en-US" altLang="zh-CN" dirty="0" err="1">
                <a:ea typeface="宋体" charset="-122"/>
              </a:rPr>
              <a:t>Uadd</a:t>
            </a:r>
            <a:r>
              <a:rPr kumimoji="1" lang="zh-CN" altLang="en-US" dirty="0">
                <a:ea typeface="宋体" charset="-122"/>
              </a:rPr>
              <a:t>：</a:t>
            </a:r>
            <a:endParaRPr kumimoji="1" lang="en-US" altLang="zh-CN" dirty="0">
              <a:ea typeface="宋体" charset="-122"/>
            </a:endParaRPr>
          </a:p>
          <a:p>
            <a:pPr lvl="1">
              <a:lnSpc>
                <a:spcPct val="170000"/>
              </a:lnSpc>
            </a:pPr>
            <a:r>
              <a:rPr kumimoji="1" lang="en-US" altLang="zh-CN" dirty="0" err="1">
                <a:ea typeface="宋体" charset="-122"/>
              </a:rPr>
              <a:t>TAdd</a:t>
            </a:r>
            <a:r>
              <a:rPr kumimoji="1" lang="en-US" altLang="zh-CN" i="1" baseline="-25000" dirty="0" err="1">
                <a:ea typeface="宋体" charset="-122"/>
              </a:rPr>
              <a:t>w</a:t>
            </a:r>
            <a:r>
              <a:rPr kumimoji="1" lang="en-US" altLang="zh-CN" i="1" baseline="-25000" dirty="0">
                <a:ea typeface="宋体" charset="-122"/>
              </a:rPr>
              <a:t> </a:t>
            </a:r>
            <a:r>
              <a:rPr kumimoji="1" lang="en-US" altLang="zh-CN" dirty="0">
                <a:ea typeface="宋体" charset="-122"/>
              </a:rPr>
              <a:t>(</a:t>
            </a:r>
            <a:r>
              <a:rPr kumimoji="1" lang="en-US" altLang="zh-CN" i="1" dirty="0">
                <a:ea typeface="宋体" charset="-122"/>
              </a:rPr>
              <a:t>u</a:t>
            </a:r>
            <a:r>
              <a:rPr kumimoji="1" lang="en-US" altLang="zh-CN" dirty="0">
                <a:ea typeface="宋体" charset="-122"/>
              </a:rPr>
              <a:t> , </a:t>
            </a:r>
            <a:r>
              <a:rPr kumimoji="1" lang="en-US" altLang="zh-CN" i="1" dirty="0">
                <a:ea typeface="宋体" charset="-122"/>
              </a:rPr>
              <a:t>v</a:t>
            </a:r>
            <a:r>
              <a:rPr kumimoji="1" lang="en-US" altLang="zh-CN" dirty="0">
                <a:ea typeface="宋体" charset="-122"/>
              </a:rPr>
              <a:t>) =  U2T (</a:t>
            </a:r>
            <a:r>
              <a:rPr kumimoji="1" lang="en-US" altLang="zh-CN" dirty="0" err="1">
                <a:ea typeface="宋体" charset="-122"/>
              </a:rPr>
              <a:t>UAdd</a:t>
            </a:r>
            <a:r>
              <a:rPr kumimoji="1" lang="en-US" altLang="zh-CN" i="1" baseline="-25000" dirty="0" err="1">
                <a:ea typeface="宋体" charset="-122"/>
              </a:rPr>
              <a:t>w</a:t>
            </a:r>
            <a:r>
              <a:rPr kumimoji="1" lang="en-US" altLang="zh-CN" dirty="0">
                <a:ea typeface="宋体" charset="-122"/>
              </a:rPr>
              <a:t>(T2U(</a:t>
            </a:r>
            <a:r>
              <a:rPr kumimoji="1" lang="en-US" altLang="zh-CN" i="1" dirty="0">
                <a:ea typeface="宋体" charset="-122"/>
              </a:rPr>
              <a:t>u</a:t>
            </a:r>
            <a:r>
              <a:rPr kumimoji="1" lang="en-US" altLang="zh-CN" dirty="0">
                <a:ea typeface="宋体" charset="-122"/>
              </a:rPr>
              <a:t> ), T2U(</a:t>
            </a:r>
            <a:r>
              <a:rPr kumimoji="1" lang="en-US" altLang="zh-CN" i="1" dirty="0">
                <a:ea typeface="宋体" charset="-122"/>
              </a:rPr>
              <a:t>v</a:t>
            </a:r>
            <a:r>
              <a:rPr kumimoji="1" lang="en-US" altLang="zh-CN" dirty="0">
                <a:ea typeface="宋体" charset="-122"/>
              </a:rPr>
              <a:t>)))</a:t>
            </a:r>
          </a:p>
          <a:p>
            <a:pPr lvl="2">
              <a:lnSpc>
                <a:spcPct val="170000"/>
              </a:lnSpc>
            </a:pPr>
            <a:r>
              <a:rPr kumimoji="1" lang="zh-CN" altLang="en-US" sz="2400" dirty="0">
                <a:ea typeface="宋体" charset="-122"/>
              </a:rPr>
              <a:t>因为二者有相同的位级表示</a:t>
            </a:r>
            <a:endParaRPr kumimoji="1" lang="en-US" altLang="zh-CN" sz="2400" dirty="0">
              <a:ea typeface="宋体" charset="-122"/>
            </a:endParaRPr>
          </a:p>
          <a:p>
            <a:pPr lvl="1">
              <a:lnSpc>
                <a:spcPct val="170000"/>
              </a:lnSpc>
            </a:pPr>
            <a:r>
              <a:rPr kumimoji="1" lang="en-US" altLang="zh-CN" dirty="0">
                <a:ea typeface="宋体" charset="-122"/>
              </a:rPr>
              <a:t>T2U(</a:t>
            </a:r>
            <a:r>
              <a:rPr kumimoji="1" lang="en-US" altLang="zh-CN" dirty="0" err="1">
                <a:ea typeface="宋体" charset="-122"/>
              </a:rPr>
              <a:t>TAdd</a:t>
            </a:r>
            <a:r>
              <a:rPr kumimoji="1" lang="en-US" altLang="zh-CN" i="1" baseline="-25000" dirty="0" err="1">
                <a:ea typeface="宋体" charset="-122"/>
              </a:rPr>
              <a:t>w</a:t>
            </a:r>
            <a:r>
              <a:rPr kumimoji="1" lang="en-US" altLang="zh-CN" i="1" baseline="-25000" dirty="0">
                <a:ea typeface="宋体" charset="-122"/>
              </a:rPr>
              <a:t> </a:t>
            </a:r>
            <a:r>
              <a:rPr kumimoji="1" lang="en-US" altLang="zh-CN" dirty="0">
                <a:ea typeface="宋体" charset="-122"/>
              </a:rPr>
              <a:t>(</a:t>
            </a:r>
            <a:r>
              <a:rPr kumimoji="1" lang="en-US" altLang="zh-CN" i="1" dirty="0">
                <a:ea typeface="宋体" charset="-122"/>
              </a:rPr>
              <a:t>u</a:t>
            </a:r>
            <a:r>
              <a:rPr kumimoji="1" lang="en-US" altLang="zh-CN" dirty="0">
                <a:ea typeface="宋体" charset="-122"/>
              </a:rPr>
              <a:t> , </a:t>
            </a:r>
            <a:r>
              <a:rPr kumimoji="1" lang="en-US" altLang="zh-CN" i="1" dirty="0">
                <a:ea typeface="宋体" charset="-122"/>
              </a:rPr>
              <a:t>v</a:t>
            </a:r>
            <a:r>
              <a:rPr kumimoji="1" lang="en-US" altLang="zh-CN" dirty="0">
                <a:ea typeface="宋体" charset="-122"/>
              </a:rPr>
              <a:t>)) =  </a:t>
            </a:r>
            <a:r>
              <a:rPr kumimoji="1" lang="en-US" altLang="zh-CN" dirty="0" err="1">
                <a:ea typeface="宋体" charset="-122"/>
              </a:rPr>
              <a:t>UAdd</a:t>
            </a:r>
            <a:r>
              <a:rPr kumimoji="1" lang="en-US" altLang="zh-CN" i="1" baseline="-25000" dirty="0" err="1">
                <a:ea typeface="宋体" charset="-122"/>
              </a:rPr>
              <a:t>w</a:t>
            </a:r>
            <a:r>
              <a:rPr kumimoji="1" lang="en-US" altLang="zh-CN" dirty="0">
                <a:ea typeface="宋体" charset="-122"/>
              </a:rPr>
              <a:t>(T2U(</a:t>
            </a:r>
            <a:r>
              <a:rPr kumimoji="1" lang="en-US" altLang="zh-CN" i="1" dirty="0">
                <a:ea typeface="宋体" charset="-122"/>
              </a:rPr>
              <a:t>u</a:t>
            </a:r>
            <a:r>
              <a:rPr kumimoji="1" lang="en-US" altLang="zh-CN" dirty="0">
                <a:ea typeface="宋体" charset="-122"/>
              </a:rPr>
              <a:t> ), T2U(</a:t>
            </a:r>
            <a:r>
              <a:rPr kumimoji="1" lang="en-US" altLang="zh-CN" i="1" dirty="0">
                <a:ea typeface="宋体" charset="-122"/>
              </a:rPr>
              <a:t>v</a:t>
            </a:r>
            <a:r>
              <a:rPr kumimoji="1" lang="en-US" altLang="zh-CN" dirty="0">
                <a:ea typeface="宋体" charset="-122"/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88982518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6EDE7E7-E341-7D49-89EC-0D0514EE362B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65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ea typeface="宋体" charset="-122"/>
              </a:rPr>
              <a:t>Negating with Complement &amp; Increment</a:t>
            </a:r>
          </a:p>
        </p:txBody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76400"/>
            <a:ext cx="8001000" cy="5029200"/>
          </a:xfrm>
        </p:spPr>
        <p:txBody>
          <a:bodyPr/>
          <a:lstStyle/>
          <a:p>
            <a:r>
              <a:rPr kumimoji="1" lang="en-US" altLang="zh-CN" dirty="0">
                <a:ea typeface="宋体" charset="-122"/>
              </a:rPr>
              <a:t>In C</a:t>
            </a:r>
          </a:p>
          <a:p>
            <a:pPr lvl="1"/>
            <a:r>
              <a:rPr kumimoji="1" lang="en-US" altLang="zh-CN" dirty="0">
                <a:ea typeface="宋体" charset="-122"/>
              </a:rPr>
              <a:t> ~x + 1 == -x</a:t>
            </a:r>
          </a:p>
          <a:p>
            <a:r>
              <a:rPr kumimoji="1" lang="en-US" altLang="zh-CN" dirty="0">
                <a:ea typeface="宋体" charset="-122"/>
              </a:rPr>
              <a:t>Complement</a:t>
            </a:r>
          </a:p>
          <a:p>
            <a:pPr lvl="1"/>
            <a:r>
              <a:rPr kumimoji="1" lang="en-US" altLang="zh-CN" dirty="0">
                <a:ea typeface="宋体" charset="-122"/>
              </a:rPr>
              <a:t>Observation: ~x + x == 1111…111 == -1</a:t>
            </a:r>
          </a:p>
          <a:p>
            <a:r>
              <a:rPr kumimoji="1" lang="en-US" altLang="zh-CN" dirty="0">
                <a:ea typeface="宋体" charset="-122"/>
              </a:rPr>
              <a:t>Increment</a:t>
            </a:r>
          </a:p>
          <a:p>
            <a:pPr lvl="1"/>
            <a:r>
              <a:rPr kumimoji="1" lang="en-US" altLang="zh-CN" dirty="0">
                <a:ea typeface="宋体" charset="-122"/>
              </a:rPr>
              <a:t>~x + 1	==  -x</a:t>
            </a:r>
          </a:p>
          <a:p>
            <a:pPr lvl="1"/>
            <a:endParaRPr kumimoji="1" lang="en-US" altLang="zh-CN" dirty="0">
              <a:ea typeface="宋体" charset="-122"/>
            </a:endParaRPr>
          </a:p>
        </p:txBody>
      </p:sp>
      <p:grpSp>
        <p:nvGrpSpPr>
          <p:cNvPr id="34821" name="Group 4"/>
          <p:cNvGrpSpPr>
            <a:grpSpLocks/>
          </p:cNvGrpSpPr>
          <p:nvPr/>
        </p:nvGrpSpPr>
        <p:grpSpPr bwMode="auto">
          <a:xfrm>
            <a:off x="5867400" y="1524000"/>
            <a:ext cx="2971800" cy="1600200"/>
            <a:chOff x="2160" y="1968"/>
            <a:chExt cx="1872" cy="1008"/>
          </a:xfrm>
        </p:grpSpPr>
        <p:grpSp>
          <p:nvGrpSpPr>
            <p:cNvPr id="34822" name="Group 5"/>
            <p:cNvGrpSpPr>
              <a:grpSpLocks/>
            </p:cNvGrpSpPr>
            <p:nvPr/>
          </p:nvGrpSpPr>
          <p:grpSpPr bwMode="auto">
            <a:xfrm>
              <a:off x="2448" y="1968"/>
              <a:ext cx="1536" cy="288"/>
              <a:chOff x="2448" y="1968"/>
              <a:chExt cx="1536" cy="288"/>
            </a:xfrm>
          </p:grpSpPr>
          <p:sp>
            <p:nvSpPr>
              <p:cNvPr id="34845" name="Rectangle 6"/>
              <p:cNvSpPr>
                <a:spLocks noChangeArrowheads="1"/>
              </p:cNvSpPr>
              <p:nvPr/>
            </p:nvSpPr>
            <p:spPr bwMode="auto">
              <a:xfrm>
                <a:off x="283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>
                    <a:latin typeface="Courier New" charset="0"/>
                  </a:rPr>
                  <a:t>1</a:t>
                </a:r>
              </a:p>
            </p:txBody>
          </p:sp>
          <p:sp>
            <p:nvSpPr>
              <p:cNvPr id="34846" name="Rectangle 7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>
                    <a:latin typeface="Courier New" charset="0"/>
                  </a:rPr>
                  <a:t>0</a:t>
                </a:r>
              </a:p>
            </p:txBody>
          </p:sp>
          <p:sp>
            <p:nvSpPr>
              <p:cNvPr id="34847" name="Rectangle 8"/>
              <p:cNvSpPr>
                <a:spLocks noChangeArrowheads="1"/>
              </p:cNvSpPr>
              <p:nvPr/>
            </p:nvSpPr>
            <p:spPr bwMode="auto">
              <a:xfrm>
                <a:off x="312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>
                    <a:latin typeface="Courier New" charset="0"/>
                  </a:rPr>
                  <a:t>0</a:t>
                </a:r>
              </a:p>
            </p:txBody>
          </p:sp>
          <p:sp>
            <p:nvSpPr>
              <p:cNvPr id="34848" name="Rectangle 9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>
                    <a:latin typeface="Courier New" charset="0"/>
                  </a:rPr>
                  <a:t>1</a:t>
                </a:r>
              </a:p>
            </p:txBody>
          </p:sp>
          <p:sp>
            <p:nvSpPr>
              <p:cNvPr id="34849" name="Rectangle 10"/>
              <p:cNvSpPr>
                <a:spLocks noChangeArrowheads="1"/>
              </p:cNvSpPr>
              <p:nvPr/>
            </p:nvSpPr>
            <p:spPr bwMode="auto">
              <a:xfrm>
                <a:off x="369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>
                    <a:latin typeface="Courier New" charset="0"/>
                  </a:rPr>
                  <a:t>0</a:t>
                </a:r>
              </a:p>
            </p:txBody>
          </p:sp>
          <p:sp>
            <p:nvSpPr>
              <p:cNvPr id="34850" name="Rectangle 11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>
                    <a:latin typeface="Courier New" charset="0"/>
                  </a:rPr>
                  <a:t>1</a:t>
                </a:r>
              </a:p>
            </p:txBody>
          </p:sp>
          <p:sp>
            <p:nvSpPr>
              <p:cNvPr id="34851" name="Rectangle 12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>
                    <a:latin typeface="Courier New" charset="0"/>
                  </a:rPr>
                  <a:t>1</a:t>
                </a:r>
              </a:p>
            </p:txBody>
          </p:sp>
          <p:sp>
            <p:nvSpPr>
              <p:cNvPr id="34852" name="Rectangle 13"/>
              <p:cNvSpPr>
                <a:spLocks noChangeArrowheads="1"/>
              </p:cNvSpPr>
              <p:nvPr/>
            </p:nvSpPr>
            <p:spPr bwMode="auto">
              <a:xfrm>
                <a:off x="3408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>
                    <a:latin typeface="Courier New" charset="0"/>
                  </a:rPr>
                  <a:t>1</a:t>
                </a:r>
              </a:p>
            </p:txBody>
          </p:sp>
          <p:sp>
            <p:nvSpPr>
              <p:cNvPr id="34853" name="Rectangle 14"/>
              <p:cNvSpPr>
                <a:spLocks noChangeArrowheads="1"/>
              </p:cNvSpPr>
              <p:nvPr/>
            </p:nvSpPr>
            <p:spPr bwMode="auto">
              <a:xfrm>
                <a:off x="2448" y="1968"/>
                <a:ext cx="3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2000">
                    <a:latin typeface="Courier New" charset="0"/>
                  </a:rPr>
                  <a:t> </a:t>
                </a:r>
                <a:r>
                  <a:rPr lang="en-US" altLang="zh-CN" sz="2000">
                    <a:latin typeface="Courier New" charset="0"/>
                  </a:rPr>
                  <a:t>x</a:t>
                </a:r>
              </a:p>
            </p:txBody>
          </p:sp>
        </p:grpSp>
        <p:grpSp>
          <p:nvGrpSpPr>
            <p:cNvPr id="34823" name="Group 15"/>
            <p:cNvGrpSpPr>
              <a:grpSpLocks/>
            </p:cNvGrpSpPr>
            <p:nvPr/>
          </p:nvGrpSpPr>
          <p:grpSpPr bwMode="auto">
            <a:xfrm>
              <a:off x="2448" y="2304"/>
              <a:ext cx="1536" cy="288"/>
              <a:chOff x="2448" y="2448"/>
              <a:chExt cx="1536" cy="288"/>
            </a:xfrm>
          </p:grpSpPr>
          <p:sp>
            <p:nvSpPr>
              <p:cNvPr id="34836" name="Rectangle 16"/>
              <p:cNvSpPr>
                <a:spLocks noChangeArrowheads="1"/>
              </p:cNvSpPr>
              <p:nvPr/>
            </p:nvSpPr>
            <p:spPr bwMode="auto">
              <a:xfrm>
                <a:off x="2832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>
                    <a:latin typeface="Courier New" charset="0"/>
                  </a:rPr>
                  <a:t>0</a:t>
                </a:r>
              </a:p>
            </p:txBody>
          </p:sp>
          <p:sp>
            <p:nvSpPr>
              <p:cNvPr id="34837" name="Rectangle 17"/>
              <p:cNvSpPr>
                <a:spLocks noChangeArrowheads="1"/>
              </p:cNvSpPr>
              <p:nvPr/>
            </p:nvSpPr>
            <p:spPr bwMode="auto">
              <a:xfrm>
                <a:off x="2976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>
                    <a:latin typeface="Courier New" charset="0"/>
                  </a:rPr>
                  <a:t>1</a:t>
                </a:r>
              </a:p>
            </p:txBody>
          </p:sp>
          <p:sp>
            <p:nvSpPr>
              <p:cNvPr id="34838" name="Rectangle 18"/>
              <p:cNvSpPr>
                <a:spLocks noChangeArrowheads="1"/>
              </p:cNvSpPr>
              <p:nvPr/>
            </p:nvSpPr>
            <p:spPr bwMode="auto">
              <a:xfrm>
                <a:off x="3120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>
                    <a:latin typeface="Courier New" charset="0"/>
                  </a:rPr>
                  <a:t>1</a:t>
                </a:r>
              </a:p>
            </p:txBody>
          </p:sp>
          <p:sp>
            <p:nvSpPr>
              <p:cNvPr id="34839" name="Rectangle 19"/>
              <p:cNvSpPr>
                <a:spLocks noChangeArrowheads="1"/>
              </p:cNvSpPr>
              <p:nvPr/>
            </p:nvSpPr>
            <p:spPr bwMode="auto">
              <a:xfrm>
                <a:off x="3552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>
                    <a:latin typeface="Courier New" charset="0"/>
                  </a:rPr>
                  <a:t>0</a:t>
                </a:r>
              </a:p>
            </p:txBody>
          </p:sp>
          <p:sp>
            <p:nvSpPr>
              <p:cNvPr id="34840" name="Rectangle 20"/>
              <p:cNvSpPr>
                <a:spLocks noChangeArrowheads="1"/>
              </p:cNvSpPr>
              <p:nvPr/>
            </p:nvSpPr>
            <p:spPr bwMode="auto">
              <a:xfrm>
                <a:off x="3696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>
                    <a:latin typeface="Courier New" charset="0"/>
                  </a:rPr>
                  <a:t>1</a:t>
                </a:r>
              </a:p>
            </p:txBody>
          </p:sp>
          <p:sp>
            <p:nvSpPr>
              <p:cNvPr id="34841" name="Rectangle 21"/>
              <p:cNvSpPr>
                <a:spLocks noChangeArrowheads="1"/>
              </p:cNvSpPr>
              <p:nvPr/>
            </p:nvSpPr>
            <p:spPr bwMode="auto">
              <a:xfrm>
                <a:off x="3840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>
                    <a:latin typeface="Courier New" charset="0"/>
                  </a:rPr>
                  <a:t>0</a:t>
                </a:r>
              </a:p>
            </p:txBody>
          </p:sp>
          <p:sp>
            <p:nvSpPr>
              <p:cNvPr id="34842" name="Rectangle 22"/>
              <p:cNvSpPr>
                <a:spLocks noChangeArrowheads="1"/>
              </p:cNvSpPr>
              <p:nvPr/>
            </p:nvSpPr>
            <p:spPr bwMode="auto">
              <a:xfrm>
                <a:off x="3264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>
                    <a:latin typeface="Courier New" charset="0"/>
                  </a:rPr>
                  <a:t>0</a:t>
                </a:r>
              </a:p>
            </p:txBody>
          </p:sp>
          <p:sp>
            <p:nvSpPr>
              <p:cNvPr id="34843" name="Rectangle 23"/>
              <p:cNvSpPr>
                <a:spLocks noChangeArrowheads="1"/>
              </p:cNvSpPr>
              <p:nvPr/>
            </p:nvSpPr>
            <p:spPr bwMode="auto">
              <a:xfrm>
                <a:off x="3408" y="249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>
                    <a:latin typeface="Courier New" charset="0"/>
                  </a:rPr>
                  <a:t>0</a:t>
                </a:r>
              </a:p>
            </p:txBody>
          </p:sp>
          <p:sp>
            <p:nvSpPr>
              <p:cNvPr id="34844" name="Rectangle 24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3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2000">
                    <a:latin typeface="Courier New" charset="0"/>
                  </a:rPr>
                  <a:t>~</a:t>
                </a:r>
                <a:r>
                  <a:rPr lang="en-US" altLang="zh-CN" sz="2000">
                    <a:latin typeface="Courier New" charset="0"/>
                  </a:rPr>
                  <a:t>x</a:t>
                </a:r>
              </a:p>
            </p:txBody>
          </p:sp>
        </p:grpSp>
        <p:sp>
          <p:nvSpPr>
            <p:cNvPr id="34824" name="Rectangle 25"/>
            <p:cNvSpPr>
              <a:spLocks noChangeArrowheads="1"/>
            </p:cNvSpPr>
            <p:nvPr/>
          </p:nvSpPr>
          <p:spPr bwMode="auto">
            <a:xfrm>
              <a:off x="2160" y="2304"/>
              <a:ext cx="231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2000">
                  <a:latin typeface="Courier New" charset="0"/>
                </a:rPr>
                <a:t>+</a:t>
              </a:r>
            </a:p>
          </p:txBody>
        </p:sp>
        <p:sp>
          <p:nvSpPr>
            <p:cNvPr id="34825" name="Line 26"/>
            <p:cNvSpPr>
              <a:spLocks noChangeShapeType="1"/>
            </p:cNvSpPr>
            <p:nvPr/>
          </p:nvSpPr>
          <p:spPr bwMode="auto">
            <a:xfrm>
              <a:off x="2208" y="2640"/>
              <a:ext cx="182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grpSp>
          <p:nvGrpSpPr>
            <p:cNvPr id="34826" name="Group 27"/>
            <p:cNvGrpSpPr>
              <a:grpSpLocks/>
            </p:cNvGrpSpPr>
            <p:nvPr/>
          </p:nvGrpSpPr>
          <p:grpSpPr bwMode="auto">
            <a:xfrm>
              <a:off x="2448" y="2688"/>
              <a:ext cx="1536" cy="288"/>
              <a:chOff x="2448" y="1968"/>
              <a:chExt cx="1536" cy="288"/>
            </a:xfrm>
          </p:grpSpPr>
          <p:sp>
            <p:nvSpPr>
              <p:cNvPr id="34827" name="Rectangle 28"/>
              <p:cNvSpPr>
                <a:spLocks noChangeArrowheads="1"/>
              </p:cNvSpPr>
              <p:nvPr/>
            </p:nvSpPr>
            <p:spPr bwMode="auto">
              <a:xfrm>
                <a:off x="283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>
                    <a:latin typeface="Courier New" charset="0"/>
                  </a:rPr>
                  <a:t>1</a:t>
                </a:r>
              </a:p>
            </p:txBody>
          </p:sp>
          <p:sp>
            <p:nvSpPr>
              <p:cNvPr id="34828" name="Rectangle 29"/>
              <p:cNvSpPr>
                <a:spLocks noChangeArrowheads="1"/>
              </p:cNvSpPr>
              <p:nvPr/>
            </p:nvSpPr>
            <p:spPr bwMode="auto">
              <a:xfrm>
                <a:off x="297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>
                    <a:latin typeface="Courier New" charset="0"/>
                  </a:rPr>
                  <a:t>1</a:t>
                </a:r>
              </a:p>
            </p:txBody>
          </p:sp>
          <p:sp>
            <p:nvSpPr>
              <p:cNvPr id="34829" name="Rectangle 30"/>
              <p:cNvSpPr>
                <a:spLocks noChangeArrowheads="1"/>
              </p:cNvSpPr>
              <p:nvPr/>
            </p:nvSpPr>
            <p:spPr bwMode="auto">
              <a:xfrm>
                <a:off x="312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>
                    <a:latin typeface="Courier New" charset="0"/>
                  </a:rPr>
                  <a:t>1</a:t>
                </a:r>
              </a:p>
            </p:txBody>
          </p:sp>
          <p:sp>
            <p:nvSpPr>
              <p:cNvPr id="34830" name="Rectangle 31"/>
              <p:cNvSpPr>
                <a:spLocks noChangeArrowheads="1"/>
              </p:cNvSpPr>
              <p:nvPr/>
            </p:nvSpPr>
            <p:spPr bwMode="auto">
              <a:xfrm>
                <a:off x="3552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>
                    <a:latin typeface="Courier New" charset="0"/>
                  </a:rPr>
                  <a:t>1</a:t>
                </a:r>
              </a:p>
            </p:txBody>
          </p:sp>
          <p:sp>
            <p:nvSpPr>
              <p:cNvPr id="34831" name="Rectangle 32"/>
              <p:cNvSpPr>
                <a:spLocks noChangeArrowheads="1"/>
              </p:cNvSpPr>
              <p:nvPr/>
            </p:nvSpPr>
            <p:spPr bwMode="auto">
              <a:xfrm>
                <a:off x="3696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>
                    <a:latin typeface="Courier New" charset="0"/>
                  </a:rPr>
                  <a:t>1</a:t>
                </a:r>
              </a:p>
            </p:txBody>
          </p:sp>
          <p:sp>
            <p:nvSpPr>
              <p:cNvPr id="34832" name="Rectangle 33"/>
              <p:cNvSpPr>
                <a:spLocks noChangeArrowheads="1"/>
              </p:cNvSpPr>
              <p:nvPr/>
            </p:nvSpPr>
            <p:spPr bwMode="auto">
              <a:xfrm>
                <a:off x="3840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>
                    <a:latin typeface="Courier New" charset="0"/>
                  </a:rPr>
                  <a:t>1</a:t>
                </a:r>
              </a:p>
            </p:txBody>
          </p:sp>
          <p:sp>
            <p:nvSpPr>
              <p:cNvPr id="34833" name="Rectangle 34"/>
              <p:cNvSpPr>
                <a:spLocks noChangeArrowheads="1"/>
              </p:cNvSpPr>
              <p:nvPr/>
            </p:nvSpPr>
            <p:spPr bwMode="auto">
              <a:xfrm>
                <a:off x="3264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>
                    <a:latin typeface="Courier New" charset="0"/>
                  </a:rPr>
                  <a:t>1</a:t>
                </a:r>
              </a:p>
            </p:txBody>
          </p:sp>
          <p:sp>
            <p:nvSpPr>
              <p:cNvPr id="34834" name="Rectangle 35"/>
              <p:cNvSpPr>
                <a:spLocks noChangeArrowheads="1"/>
              </p:cNvSpPr>
              <p:nvPr/>
            </p:nvSpPr>
            <p:spPr bwMode="auto">
              <a:xfrm>
                <a:off x="3408" y="2016"/>
                <a:ext cx="144" cy="192"/>
              </a:xfrm>
              <a:prstGeom prst="rect">
                <a:avLst/>
              </a:prstGeom>
              <a:solidFill>
                <a:schemeClr val="bg1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>
                    <a:latin typeface="Courier New" charset="0"/>
                  </a:rPr>
                  <a:t>1</a:t>
                </a:r>
              </a:p>
            </p:txBody>
          </p:sp>
          <p:sp>
            <p:nvSpPr>
              <p:cNvPr id="34835" name="Rectangle 36"/>
              <p:cNvSpPr>
                <a:spLocks noChangeArrowheads="1"/>
              </p:cNvSpPr>
              <p:nvPr/>
            </p:nvSpPr>
            <p:spPr bwMode="auto">
              <a:xfrm>
                <a:off x="2448" y="1968"/>
                <a:ext cx="346" cy="2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2000">
                    <a:latin typeface="Courier New" charset="0"/>
                  </a:rPr>
                  <a:t>-1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44020837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EEB730D-5D91-6346-B1CE-AEDF89B63E51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66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3686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Multiplication</a:t>
            </a:r>
          </a:p>
        </p:txBody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447800"/>
            <a:ext cx="8839200" cy="4419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kumimoji="1" lang="zh-CN" altLang="en-US" dirty="0">
                <a:ea typeface="宋体" charset="-122"/>
              </a:rPr>
              <a:t>计算</a:t>
            </a:r>
            <a:r>
              <a:rPr kumimoji="1" lang="en-US" altLang="zh-CN" i="1" dirty="0">
                <a:ea typeface="宋体" charset="-122"/>
              </a:rPr>
              <a:t>w</a:t>
            </a:r>
            <a:r>
              <a:rPr kumimoji="1" lang="en-US" altLang="zh-CN" dirty="0">
                <a:ea typeface="宋体" charset="-122"/>
              </a:rPr>
              <a:t>-bit</a:t>
            </a:r>
            <a:r>
              <a:rPr kumimoji="1" lang="zh-CN" altLang="en-US" dirty="0">
                <a:ea typeface="宋体" charset="-122"/>
              </a:rPr>
              <a:t>的数字</a:t>
            </a:r>
            <a:r>
              <a:rPr kumimoji="1" lang="en-US" altLang="zh-CN" i="1" dirty="0">
                <a:ea typeface="宋体" charset="-122"/>
              </a:rPr>
              <a:t>x</a:t>
            </a:r>
            <a:r>
              <a:rPr kumimoji="1" lang="en-US" altLang="zh-CN" dirty="0">
                <a:ea typeface="宋体" charset="-122"/>
              </a:rPr>
              <a:t>, </a:t>
            </a:r>
            <a:r>
              <a:rPr kumimoji="1" lang="en-US" altLang="zh-CN" i="1" dirty="0">
                <a:ea typeface="宋体" charset="-122"/>
              </a:rPr>
              <a:t>y</a:t>
            </a:r>
            <a:r>
              <a:rPr kumimoji="1" lang="zh-CN" altLang="en-US" dirty="0">
                <a:ea typeface="宋体" charset="-122"/>
              </a:rPr>
              <a:t>的乘积</a:t>
            </a:r>
            <a:endParaRPr kumimoji="1" lang="en-US" altLang="zh-CN" dirty="0">
              <a:ea typeface="宋体" charset="-122"/>
            </a:endParaRPr>
          </a:p>
          <a:p>
            <a:pPr lvl="1">
              <a:lnSpc>
                <a:spcPct val="110000"/>
              </a:lnSpc>
            </a:pPr>
            <a:r>
              <a:rPr kumimoji="1" lang="zh-CN" altLang="en-US" dirty="0">
                <a:ea typeface="宋体" charset="-122"/>
              </a:rPr>
              <a:t>无符号数乘法规则，类似于</a:t>
            </a:r>
            <a:r>
              <a:rPr kumimoji="1" lang="en-US" altLang="zh-CN" dirty="0">
                <a:ea typeface="宋体" charset="-122"/>
              </a:rPr>
              <a:t>10</a:t>
            </a:r>
            <a:r>
              <a:rPr kumimoji="1" lang="zh-CN" altLang="en-US" dirty="0">
                <a:ea typeface="宋体" charset="-122"/>
              </a:rPr>
              <a:t>进制乘法，如</a:t>
            </a:r>
            <a:r>
              <a:rPr kumimoji="1" lang="en-US" altLang="zh-CN" dirty="0">
                <a:ea typeface="宋体" charset="-122"/>
              </a:rPr>
              <a:t>101</a:t>
            </a:r>
            <a:r>
              <a:rPr kumimoji="1" lang="zh-CN" altLang="en-US" dirty="0">
                <a:ea typeface="宋体" charset="-122"/>
              </a:rPr>
              <a:t>*</a:t>
            </a:r>
            <a:r>
              <a:rPr kumimoji="1" lang="en-US" altLang="zh-CN" dirty="0">
                <a:ea typeface="宋体" charset="-122"/>
              </a:rPr>
              <a:t>110=11110</a:t>
            </a:r>
          </a:p>
          <a:p>
            <a:pPr>
              <a:lnSpc>
                <a:spcPct val="110000"/>
              </a:lnSpc>
            </a:pPr>
            <a:r>
              <a:rPr kumimoji="1" lang="zh-CN" altLang="en-US" dirty="0">
                <a:ea typeface="宋体" charset="-122"/>
              </a:rPr>
              <a:t>范围</a:t>
            </a:r>
            <a:endParaRPr kumimoji="1" lang="en-US" altLang="zh-CN" i="1" dirty="0">
              <a:ea typeface="宋体" charset="-122"/>
            </a:endParaRPr>
          </a:p>
          <a:p>
            <a:pPr lvl="1">
              <a:lnSpc>
                <a:spcPct val="110000"/>
              </a:lnSpc>
            </a:pPr>
            <a:r>
              <a:rPr kumimoji="1" lang="en-US" altLang="zh-CN" dirty="0">
                <a:ea typeface="宋体" charset="-122"/>
              </a:rPr>
              <a:t>Unsigned: 0 ≤ </a:t>
            </a:r>
            <a:r>
              <a:rPr kumimoji="1" lang="en-US" altLang="zh-CN" i="1" dirty="0">
                <a:ea typeface="宋体" charset="-122"/>
              </a:rPr>
              <a:t>x</a:t>
            </a:r>
            <a:r>
              <a:rPr kumimoji="1" lang="en-US" altLang="zh-CN" dirty="0">
                <a:ea typeface="宋体" charset="-122"/>
              </a:rPr>
              <a:t> * </a:t>
            </a:r>
            <a:r>
              <a:rPr kumimoji="1" lang="en-US" altLang="zh-CN" i="1" dirty="0">
                <a:ea typeface="宋体" charset="-122"/>
              </a:rPr>
              <a:t>y</a:t>
            </a:r>
            <a:r>
              <a:rPr kumimoji="1" lang="en-US" altLang="zh-CN" dirty="0">
                <a:ea typeface="宋体" charset="-122"/>
              </a:rPr>
              <a:t> ≤ (2</a:t>
            </a:r>
            <a:r>
              <a:rPr kumimoji="1" lang="en-US" altLang="zh-CN" i="1" baseline="30000" dirty="0">
                <a:ea typeface="宋体" charset="-122"/>
              </a:rPr>
              <a:t>w</a:t>
            </a:r>
            <a:r>
              <a:rPr kumimoji="1" lang="en-US" altLang="zh-CN" dirty="0">
                <a:ea typeface="宋体" charset="-122"/>
              </a:rPr>
              <a:t> – 1) </a:t>
            </a:r>
            <a:r>
              <a:rPr kumimoji="1" lang="en-US" altLang="zh-CN" baseline="30000" dirty="0">
                <a:ea typeface="宋体" charset="-122"/>
              </a:rPr>
              <a:t>2</a:t>
            </a:r>
            <a:r>
              <a:rPr kumimoji="1" lang="en-US" altLang="zh-CN" dirty="0">
                <a:ea typeface="宋体" charset="-122"/>
              </a:rPr>
              <a:t>  =  2</a:t>
            </a:r>
            <a:r>
              <a:rPr kumimoji="1" lang="en-US" altLang="zh-CN" baseline="30000" dirty="0">
                <a:ea typeface="宋体" charset="-122"/>
              </a:rPr>
              <a:t>2</a:t>
            </a:r>
            <a:r>
              <a:rPr kumimoji="1" lang="en-US" altLang="zh-CN" i="1" baseline="30000" dirty="0">
                <a:ea typeface="宋体" charset="-122"/>
              </a:rPr>
              <a:t>w</a:t>
            </a:r>
            <a:r>
              <a:rPr kumimoji="1" lang="en-US" altLang="zh-CN" dirty="0">
                <a:ea typeface="宋体" charset="-122"/>
              </a:rPr>
              <a:t> – 2</a:t>
            </a:r>
            <a:r>
              <a:rPr kumimoji="1" lang="en-US" altLang="zh-CN" i="1" baseline="30000" dirty="0">
                <a:ea typeface="宋体" charset="-122"/>
              </a:rPr>
              <a:t>w</a:t>
            </a:r>
            <a:r>
              <a:rPr kumimoji="1" lang="en-US" altLang="zh-CN" baseline="30000" dirty="0">
                <a:ea typeface="宋体" charset="-122"/>
              </a:rPr>
              <a:t>+1</a:t>
            </a:r>
            <a:r>
              <a:rPr kumimoji="1" lang="en-US" altLang="zh-CN" dirty="0">
                <a:ea typeface="宋体" charset="-122"/>
              </a:rPr>
              <a:t> + 1</a:t>
            </a:r>
          </a:p>
          <a:p>
            <a:pPr lvl="2">
              <a:lnSpc>
                <a:spcPct val="110000"/>
              </a:lnSpc>
            </a:pPr>
            <a:r>
              <a:rPr kumimoji="1" lang="en-US" altLang="zh-CN" sz="2400" dirty="0">
                <a:ea typeface="宋体" charset="-122"/>
              </a:rPr>
              <a:t>Up to 2</a:t>
            </a:r>
            <a:r>
              <a:rPr kumimoji="1" lang="en-US" altLang="zh-CN" sz="2400" i="1" dirty="0">
                <a:ea typeface="宋体" charset="-122"/>
              </a:rPr>
              <a:t>w</a:t>
            </a:r>
            <a:r>
              <a:rPr kumimoji="1" lang="en-US" altLang="zh-CN" sz="2400" dirty="0">
                <a:ea typeface="宋体" charset="-122"/>
              </a:rPr>
              <a:t> bits</a:t>
            </a:r>
          </a:p>
          <a:p>
            <a:pPr lvl="1">
              <a:lnSpc>
                <a:spcPct val="110000"/>
              </a:lnSpc>
            </a:pPr>
            <a:r>
              <a:rPr kumimoji="1" lang="en-US" altLang="zh-CN" dirty="0">
                <a:ea typeface="宋体" charset="-122"/>
              </a:rPr>
              <a:t>Two’s complement min: </a:t>
            </a:r>
            <a:r>
              <a:rPr kumimoji="1" lang="en-US" altLang="zh-CN" i="1" dirty="0">
                <a:ea typeface="宋体" charset="-122"/>
              </a:rPr>
              <a:t>x </a:t>
            </a:r>
            <a:r>
              <a:rPr kumimoji="1" lang="en-US" altLang="zh-CN" dirty="0">
                <a:ea typeface="宋体" charset="-122"/>
              </a:rPr>
              <a:t>*</a:t>
            </a:r>
            <a:r>
              <a:rPr kumimoji="1" lang="en-US" altLang="zh-CN" i="1" dirty="0">
                <a:ea typeface="宋体" charset="-122"/>
              </a:rPr>
              <a:t>y</a:t>
            </a:r>
            <a:r>
              <a:rPr kumimoji="1" lang="en-US" altLang="zh-CN" dirty="0">
                <a:ea typeface="宋体" charset="-122"/>
              </a:rPr>
              <a:t> ≥–2</a:t>
            </a:r>
            <a:r>
              <a:rPr kumimoji="1" lang="en-US" altLang="zh-CN" i="1" baseline="30000" dirty="0">
                <a:ea typeface="宋体" charset="-122"/>
              </a:rPr>
              <a:t>w</a:t>
            </a:r>
            <a:r>
              <a:rPr kumimoji="1" lang="en-US" altLang="zh-CN" baseline="30000" dirty="0">
                <a:ea typeface="宋体" charset="-122"/>
              </a:rPr>
              <a:t>–1</a:t>
            </a:r>
            <a:r>
              <a:rPr kumimoji="1" lang="en-US" altLang="zh-CN" dirty="0">
                <a:ea typeface="宋体" charset="-122"/>
              </a:rPr>
              <a:t>*(2</a:t>
            </a:r>
            <a:r>
              <a:rPr kumimoji="1" lang="en-US" altLang="zh-CN" i="1" baseline="30000" dirty="0">
                <a:ea typeface="宋体" charset="-122"/>
              </a:rPr>
              <a:t>w</a:t>
            </a:r>
            <a:r>
              <a:rPr kumimoji="1" lang="en-US" altLang="zh-CN" baseline="30000" dirty="0">
                <a:ea typeface="宋体" charset="-122"/>
              </a:rPr>
              <a:t>–1</a:t>
            </a:r>
            <a:r>
              <a:rPr kumimoji="1" lang="en-US" altLang="zh-CN" dirty="0">
                <a:ea typeface="宋体" charset="-122"/>
              </a:rPr>
              <a:t>–1) = –2</a:t>
            </a:r>
            <a:r>
              <a:rPr kumimoji="1" lang="en-US" altLang="zh-CN" baseline="30000" dirty="0">
                <a:ea typeface="宋体" charset="-122"/>
              </a:rPr>
              <a:t>2</a:t>
            </a:r>
            <a:r>
              <a:rPr kumimoji="1" lang="en-US" altLang="zh-CN" i="1" baseline="30000" dirty="0">
                <a:ea typeface="宋体" charset="-122"/>
              </a:rPr>
              <a:t>w</a:t>
            </a:r>
            <a:r>
              <a:rPr kumimoji="1" lang="en-US" altLang="zh-CN" baseline="30000" dirty="0">
                <a:ea typeface="宋体" charset="-122"/>
              </a:rPr>
              <a:t>–2</a:t>
            </a:r>
            <a:r>
              <a:rPr kumimoji="1" lang="en-US" altLang="zh-CN" dirty="0">
                <a:ea typeface="宋体" charset="-122"/>
              </a:rPr>
              <a:t> + 2</a:t>
            </a:r>
            <a:r>
              <a:rPr kumimoji="1" lang="en-US" altLang="zh-CN" i="1" baseline="30000" dirty="0">
                <a:ea typeface="宋体" charset="-122"/>
              </a:rPr>
              <a:t>w</a:t>
            </a:r>
            <a:r>
              <a:rPr kumimoji="1" lang="en-US" altLang="zh-CN" baseline="30000" dirty="0">
                <a:ea typeface="宋体" charset="-122"/>
              </a:rPr>
              <a:t>–1</a:t>
            </a:r>
          </a:p>
          <a:p>
            <a:pPr lvl="2">
              <a:lnSpc>
                <a:spcPct val="110000"/>
              </a:lnSpc>
            </a:pPr>
            <a:r>
              <a:rPr kumimoji="1" lang="en-US" altLang="zh-CN" sz="2400" dirty="0">
                <a:ea typeface="宋体" charset="-122"/>
              </a:rPr>
              <a:t>Up to 2</a:t>
            </a:r>
            <a:r>
              <a:rPr kumimoji="1" lang="en-US" altLang="zh-CN" sz="2400" i="1" dirty="0">
                <a:ea typeface="宋体" charset="-122"/>
              </a:rPr>
              <a:t>w</a:t>
            </a:r>
            <a:r>
              <a:rPr kumimoji="1" lang="en-US" altLang="zh-CN" sz="2400" dirty="0">
                <a:ea typeface="宋体" charset="-122"/>
              </a:rPr>
              <a:t> bits</a:t>
            </a:r>
          </a:p>
          <a:p>
            <a:pPr lvl="1">
              <a:lnSpc>
                <a:spcPct val="110000"/>
              </a:lnSpc>
            </a:pPr>
            <a:r>
              <a:rPr kumimoji="1" lang="en-US" altLang="zh-CN" dirty="0">
                <a:ea typeface="宋体" charset="-122"/>
              </a:rPr>
              <a:t>Two’s complement max: </a:t>
            </a:r>
            <a:r>
              <a:rPr kumimoji="1" lang="en-US" altLang="zh-CN" i="1" dirty="0">
                <a:ea typeface="宋体" charset="-122"/>
              </a:rPr>
              <a:t>x</a:t>
            </a:r>
            <a:r>
              <a:rPr kumimoji="1" lang="en-US" altLang="zh-CN" dirty="0">
                <a:ea typeface="宋体" charset="-122"/>
              </a:rPr>
              <a:t> * </a:t>
            </a:r>
            <a:r>
              <a:rPr kumimoji="1" lang="en-US" altLang="zh-CN" i="1" dirty="0">
                <a:ea typeface="宋体" charset="-122"/>
              </a:rPr>
              <a:t>y</a:t>
            </a:r>
            <a:r>
              <a:rPr kumimoji="1" lang="en-US" altLang="zh-CN" dirty="0">
                <a:ea typeface="宋体" charset="-122"/>
              </a:rPr>
              <a:t> ≤ (–2</a:t>
            </a:r>
            <a:r>
              <a:rPr kumimoji="1" lang="en-US" altLang="zh-CN" i="1" baseline="30000" dirty="0">
                <a:ea typeface="宋体" charset="-122"/>
              </a:rPr>
              <a:t>w</a:t>
            </a:r>
            <a:r>
              <a:rPr kumimoji="1" lang="en-US" altLang="zh-CN" baseline="30000" dirty="0">
                <a:ea typeface="宋体" charset="-122"/>
              </a:rPr>
              <a:t>–1</a:t>
            </a:r>
            <a:r>
              <a:rPr kumimoji="1" lang="en-US" altLang="zh-CN" dirty="0">
                <a:ea typeface="宋体" charset="-122"/>
              </a:rPr>
              <a:t>) </a:t>
            </a:r>
            <a:r>
              <a:rPr kumimoji="1" lang="en-US" altLang="zh-CN" baseline="30000" dirty="0">
                <a:ea typeface="宋体" charset="-122"/>
              </a:rPr>
              <a:t>2</a:t>
            </a:r>
            <a:r>
              <a:rPr kumimoji="1" lang="en-US" altLang="zh-CN" dirty="0">
                <a:ea typeface="宋体" charset="-122"/>
              </a:rPr>
              <a:t>  =  2</a:t>
            </a:r>
            <a:r>
              <a:rPr kumimoji="1" lang="en-US" altLang="zh-CN" baseline="30000" dirty="0">
                <a:ea typeface="宋体" charset="-122"/>
              </a:rPr>
              <a:t>2</a:t>
            </a:r>
            <a:r>
              <a:rPr kumimoji="1" lang="en-US" altLang="zh-CN" i="1" baseline="30000" dirty="0">
                <a:ea typeface="宋体" charset="-122"/>
              </a:rPr>
              <a:t>w</a:t>
            </a:r>
            <a:r>
              <a:rPr kumimoji="1" lang="en-US" altLang="zh-CN" baseline="30000" dirty="0">
                <a:ea typeface="宋体" charset="-122"/>
              </a:rPr>
              <a:t>–2</a:t>
            </a:r>
          </a:p>
          <a:p>
            <a:pPr lvl="2">
              <a:lnSpc>
                <a:spcPct val="110000"/>
              </a:lnSpc>
            </a:pPr>
            <a:r>
              <a:rPr kumimoji="1" lang="en-US" altLang="zh-CN" sz="2400" dirty="0">
                <a:ea typeface="宋体" charset="-122"/>
              </a:rPr>
              <a:t>Up to 2</a:t>
            </a:r>
            <a:r>
              <a:rPr kumimoji="1" lang="en-US" altLang="zh-CN" sz="2400" i="1" dirty="0">
                <a:ea typeface="宋体" charset="-122"/>
              </a:rPr>
              <a:t>w</a:t>
            </a:r>
            <a:r>
              <a:rPr kumimoji="1" lang="en-US" altLang="zh-CN" sz="2400" dirty="0">
                <a:ea typeface="宋体" charset="-122"/>
              </a:rPr>
              <a:t> bits</a:t>
            </a:r>
            <a:endParaRPr kumimoji="1" lang="en-US" altLang="zh-CN" sz="3200" baseline="30000" dirty="0">
              <a:ea typeface="宋体" charset="-122"/>
            </a:endParaRPr>
          </a:p>
          <a:p>
            <a:pPr>
              <a:lnSpc>
                <a:spcPct val="110000"/>
              </a:lnSpc>
            </a:pPr>
            <a:r>
              <a:rPr kumimoji="1" lang="en-US" altLang="zh-CN" sz="3200" baseline="30000" dirty="0">
                <a:ea typeface="宋体" charset="-122"/>
              </a:rPr>
              <a:t>C</a:t>
            </a:r>
            <a:r>
              <a:rPr kumimoji="1" lang="zh-CN" altLang="en-US" sz="3200" baseline="30000" dirty="0">
                <a:ea typeface="宋体" charset="-122"/>
              </a:rPr>
              <a:t>语言进行乘法，会自动进行截断</a:t>
            </a:r>
            <a:endParaRPr kumimoji="1" lang="en-US" altLang="zh-CN" sz="3200" baseline="30000" dirty="0">
              <a:ea typeface="宋体" charset="-122"/>
            </a:endParaRPr>
          </a:p>
          <a:p>
            <a:pPr lvl="1">
              <a:lnSpc>
                <a:spcPct val="110000"/>
              </a:lnSpc>
            </a:pPr>
            <a:r>
              <a:rPr kumimoji="1" lang="en-US" altLang="zh-CN" baseline="30000" dirty="0" err="1">
                <a:ea typeface="宋体" charset="-122"/>
              </a:rPr>
              <a:t>Int</a:t>
            </a:r>
            <a:r>
              <a:rPr kumimoji="1" lang="en-US" altLang="zh-CN" baseline="30000" dirty="0">
                <a:ea typeface="宋体" charset="-122"/>
              </a:rPr>
              <a:t> </a:t>
            </a:r>
            <a:r>
              <a:rPr kumimoji="1" lang="en-US" altLang="zh-CN" baseline="30000" dirty="0" err="1">
                <a:ea typeface="宋体" charset="-122"/>
              </a:rPr>
              <a:t>x,y</a:t>
            </a:r>
            <a:r>
              <a:rPr kumimoji="1" lang="en-US" altLang="zh-CN" baseline="30000" dirty="0">
                <a:ea typeface="宋体" charset="-122"/>
              </a:rPr>
              <a:t>;     m=x*y;</a:t>
            </a:r>
          </a:p>
        </p:txBody>
      </p:sp>
    </p:spTree>
    <p:extLst>
      <p:ext uri="{BB962C8B-B14F-4D97-AF65-F5344CB8AC3E}">
        <p14:creationId xmlns:p14="http://schemas.microsoft.com/office/powerpoint/2010/main" val="1693199267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9B9D4F-F33B-324E-B8EA-537989B61201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67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ea typeface="宋体" charset="-122"/>
              </a:rPr>
              <a:t>Multiplication</a:t>
            </a:r>
          </a:p>
        </p:txBody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382000" cy="4419600"/>
          </a:xfrm>
        </p:spPr>
        <p:txBody>
          <a:bodyPr/>
          <a:lstStyle/>
          <a:p>
            <a:pPr>
              <a:lnSpc>
                <a:spcPct val="110000"/>
              </a:lnSpc>
              <a:defRPr/>
            </a:pPr>
            <a:r>
              <a:rPr kumimoji="1" lang="en-US" altLang="zh-CN" dirty="0">
                <a:ea typeface="宋体" panose="02010600030101010101" pitchFamily="2" charset="-122"/>
              </a:rPr>
              <a:t>Unsigned</a:t>
            </a:r>
          </a:p>
          <a:p>
            <a:pPr lvl="1">
              <a:lnSpc>
                <a:spcPct val="110000"/>
              </a:lnSpc>
              <a:buFontTx/>
              <a:buNone/>
              <a:defRPr/>
            </a:pPr>
            <a:endParaRPr kumimoji="1" lang="en-US" altLang="zh-CN" dirty="0"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spcBef>
                <a:spcPts val="1800"/>
              </a:spcBef>
              <a:defRPr/>
            </a:pPr>
            <a:r>
              <a:rPr kumimoji="1" lang="en-US" altLang="zh-CN" dirty="0">
                <a:ea typeface="宋体" panose="02010600030101010101" pitchFamily="2" charset="-122"/>
              </a:rPr>
              <a:t>Signed</a:t>
            </a:r>
          </a:p>
          <a:p>
            <a:pPr>
              <a:lnSpc>
                <a:spcPct val="110000"/>
              </a:lnSpc>
              <a:spcBef>
                <a:spcPts val="1800"/>
              </a:spcBef>
              <a:defRPr/>
            </a:pPr>
            <a:endParaRPr kumimoji="1" lang="en-US" altLang="zh-CN" i="1" dirty="0">
              <a:ea typeface="宋体" panose="02010600030101010101" pitchFamily="2" charset="-122"/>
            </a:endParaRPr>
          </a:p>
          <a:p>
            <a:pPr>
              <a:lnSpc>
                <a:spcPct val="110000"/>
              </a:lnSpc>
              <a:spcBef>
                <a:spcPts val="1800"/>
              </a:spcBef>
              <a:defRPr/>
            </a:pPr>
            <a:r>
              <a:rPr kumimoji="1" lang="en-US" altLang="zh-CN" dirty="0">
                <a:ea typeface="宋体" panose="02010600030101010101" pitchFamily="2" charset="-122"/>
              </a:rPr>
              <a:t>Given two bit vectors    and 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FontTx/>
              <a:buNone/>
              <a:defRPr/>
            </a:pPr>
            <a:r>
              <a:rPr kumimoji="1" lang="en-US" altLang="zh-CN" dirty="0">
                <a:ea typeface="宋体" panose="02010600030101010101" pitchFamily="2" charset="-122"/>
              </a:rPr>
              <a:t>                                           is identical to </a:t>
            </a:r>
          </a:p>
          <a:p>
            <a:pPr marL="0" indent="0">
              <a:lnSpc>
                <a:spcPct val="110000"/>
              </a:lnSpc>
              <a:spcBef>
                <a:spcPts val="1800"/>
              </a:spcBef>
              <a:buFontTx/>
              <a:buNone/>
              <a:defRPr/>
            </a:pPr>
            <a:r>
              <a:rPr kumimoji="1" lang="en-US" altLang="zh-CN" dirty="0">
                <a:ea typeface="宋体" panose="02010600030101010101" pitchFamily="2" charset="-122"/>
              </a:rPr>
              <a:t>                                          in binary </a:t>
            </a:r>
          </a:p>
        </p:txBody>
      </p:sp>
      <p:pic>
        <p:nvPicPr>
          <p:cNvPr id="389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1981200"/>
            <a:ext cx="442912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114675"/>
            <a:ext cx="5981700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8919" name="Object 6"/>
          <p:cNvGraphicFramePr>
            <a:graphicFrameLocks noChangeAspect="1"/>
          </p:cNvGraphicFramePr>
          <p:nvPr/>
        </p:nvGraphicFramePr>
        <p:xfrm>
          <a:off x="4432300" y="4025900"/>
          <a:ext cx="3810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26725" imgH="177415" progId="Equation.3">
                  <p:embed/>
                </p:oleObj>
              </mc:Choice>
              <mc:Fallback>
                <p:oleObj name="Equation" r:id="rId5" imgW="126725" imgH="17741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2300" y="4025900"/>
                        <a:ext cx="3810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20" name="Object 7"/>
          <p:cNvGraphicFramePr>
            <a:graphicFrameLocks noChangeAspect="1"/>
          </p:cNvGraphicFramePr>
          <p:nvPr/>
        </p:nvGraphicFramePr>
        <p:xfrm>
          <a:off x="5391150" y="3987800"/>
          <a:ext cx="4191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39" imgH="203112" progId="Equation.3">
                  <p:embed/>
                </p:oleObj>
              </mc:Choice>
              <mc:Fallback>
                <p:oleObj name="Equation" r:id="rId7" imgW="139639" imgH="203112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1150" y="3987800"/>
                        <a:ext cx="4191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21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657725"/>
            <a:ext cx="23241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4695825"/>
            <a:ext cx="1762125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2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72100"/>
            <a:ext cx="4019550" cy="49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2467641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ea typeface="宋体" charset="-122"/>
              </a:rPr>
              <a:t>Multiplication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zh-CN" dirty="0"/>
              <a:t>unsigned</a:t>
            </a:r>
            <a:r>
              <a:rPr kumimoji="1" lang="zh-CN" altLang="en-US" dirty="0"/>
              <a:t>和</a:t>
            </a:r>
            <a:r>
              <a:rPr kumimoji="1" lang="en-US" altLang="zh-CN" dirty="0"/>
              <a:t>signed</a:t>
            </a:r>
            <a:r>
              <a:rPr kumimoji="1" lang="zh-CN" altLang="en-US" dirty="0"/>
              <a:t>乘法截断为</a:t>
            </a:r>
            <a:r>
              <a:rPr kumimoji="1" lang="en-US" altLang="zh-CN" dirty="0"/>
              <a:t>w</a:t>
            </a:r>
            <a:r>
              <a:rPr kumimoji="1" lang="zh-CN" altLang="en-US" dirty="0"/>
              <a:t>时，结果的</a:t>
            </a:r>
            <a:r>
              <a:rPr kumimoji="1" lang="en-US" altLang="zh-CN" dirty="0"/>
              <a:t>binary</a:t>
            </a:r>
            <a:r>
              <a:rPr kumimoji="1" lang="zh-CN" altLang="en-US" dirty="0"/>
              <a:t>形式是一样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707FC-2626-BC43-8A07-2FC945D8A2CA}" type="slidenum">
              <a:rPr lang="zh-CN" altLang="en-US" smtClean="0"/>
              <a:pPr>
                <a:defRPr/>
              </a:pPr>
              <a:t>68</a:t>
            </a:fld>
            <a:endParaRPr lang="en-US" altLang="zh-CN"/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7568032"/>
              </p:ext>
            </p:extLst>
          </p:nvPr>
        </p:nvGraphicFramePr>
        <p:xfrm>
          <a:off x="457203" y="2743200"/>
          <a:ext cx="8077194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74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7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74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74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74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806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7686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974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897466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dirty="0"/>
                        <a:t>x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dirty="0"/>
                        <a:t>y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en-US" altLang="zh-CN" dirty="0"/>
                        <a:t>x*y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r>
                        <a:rPr lang="zh-CN" altLang="en-US" dirty="0"/>
                        <a:t>截断的</a:t>
                      </a:r>
                      <a:r>
                        <a:rPr lang="en-US" altLang="zh-CN" dirty="0"/>
                        <a:t>x*y</a:t>
                      </a:r>
                      <a:endParaRPr lang="zh-CN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无符号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[101]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[011]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15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[001111]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[111]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补码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[101]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[011]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[001111]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[111]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无符号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[100]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[111]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[011100]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[100]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补码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[100]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[111]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[000100]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[100]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无符号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[011]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[011]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[001001]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[001]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补码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[011]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[011]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[001001]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[001]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461772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5ACC066-A862-0F4F-B7CB-9FDCD34630EF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69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Multiplication</a:t>
            </a:r>
          </a:p>
        </p:txBody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01000" cy="44196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kumimoji="1" lang="zh-CN" altLang="en-US" dirty="0">
                <a:ea typeface="宋体" charset="-122"/>
              </a:rPr>
              <a:t>要得到精确的结果</a:t>
            </a:r>
            <a:endParaRPr kumimoji="1" lang="en-US" altLang="zh-CN" dirty="0">
              <a:ea typeface="宋体" charset="-122"/>
            </a:endParaRPr>
          </a:p>
          <a:p>
            <a:pPr lvl="1">
              <a:lnSpc>
                <a:spcPct val="120000"/>
              </a:lnSpc>
            </a:pPr>
            <a:r>
              <a:rPr kumimoji="1" lang="zh-CN" altLang="en-US" dirty="0">
                <a:ea typeface="宋体" charset="-122"/>
              </a:rPr>
              <a:t>需要扩展乘积的数据大小是乘数和被乘数的两倍</a:t>
            </a:r>
            <a:endParaRPr kumimoji="1" lang="en-US" altLang="zh-CN" dirty="0">
              <a:ea typeface="宋体" charset="-122"/>
            </a:endParaRPr>
          </a:p>
          <a:p>
            <a:pPr lvl="1">
              <a:lnSpc>
                <a:spcPct val="120000"/>
              </a:lnSpc>
            </a:pPr>
            <a:endParaRPr kumimoji="1" lang="en-US" altLang="zh-CN" dirty="0">
              <a:ea typeface="宋体" charset="-122"/>
            </a:endParaRPr>
          </a:p>
          <a:p>
            <a:pPr>
              <a:lnSpc>
                <a:spcPct val="120000"/>
              </a:lnSpc>
            </a:pPr>
            <a:r>
              <a:rPr kumimoji="1" lang="zh-CN" altLang="en-US" dirty="0">
                <a:ea typeface="宋体" charset="-122"/>
              </a:rPr>
              <a:t>如何判定乘法是否溢出？</a:t>
            </a:r>
            <a:endParaRPr kumimoji="1" lang="en-US" altLang="zh-CN" dirty="0">
              <a:ea typeface="宋体" charset="-122"/>
            </a:endParaRPr>
          </a:p>
          <a:p>
            <a:pPr lvl="1">
              <a:lnSpc>
                <a:spcPct val="120000"/>
              </a:lnSpc>
            </a:pPr>
            <a:r>
              <a:rPr kumimoji="1" lang="en-US" altLang="zh-CN" dirty="0" err="1">
                <a:ea typeface="宋体" charset="-122"/>
              </a:rPr>
              <a:t>Int</a:t>
            </a:r>
            <a:r>
              <a:rPr kumimoji="1" lang="en-US" altLang="zh-CN" dirty="0">
                <a:ea typeface="宋体" charset="-122"/>
              </a:rPr>
              <a:t> </a:t>
            </a:r>
            <a:r>
              <a:rPr kumimoji="1" lang="en-US" altLang="zh-CN" dirty="0" err="1">
                <a:ea typeface="宋体" charset="-122"/>
              </a:rPr>
              <a:t>tmult_ok</a:t>
            </a:r>
            <a:r>
              <a:rPr kumimoji="1" lang="en-US" altLang="zh-CN" dirty="0">
                <a:ea typeface="宋体" charset="-122"/>
              </a:rPr>
              <a:t>(</a:t>
            </a:r>
            <a:r>
              <a:rPr kumimoji="1" lang="en-US" altLang="zh-CN" dirty="0" err="1">
                <a:ea typeface="宋体" charset="-122"/>
              </a:rPr>
              <a:t>int</a:t>
            </a:r>
            <a:r>
              <a:rPr kumimoji="1" lang="en-US" altLang="zh-CN" dirty="0">
                <a:ea typeface="宋体" charset="-122"/>
              </a:rPr>
              <a:t> x, </a:t>
            </a:r>
            <a:r>
              <a:rPr kumimoji="1" lang="en-US" altLang="zh-CN" dirty="0" err="1">
                <a:ea typeface="宋体" charset="-122"/>
              </a:rPr>
              <a:t>int</a:t>
            </a:r>
            <a:r>
              <a:rPr kumimoji="1" lang="en-US" altLang="zh-CN" dirty="0">
                <a:ea typeface="宋体" charset="-122"/>
              </a:rPr>
              <a:t> y);</a:t>
            </a:r>
          </a:p>
          <a:p>
            <a:pPr lvl="2">
              <a:lnSpc>
                <a:spcPct val="120000"/>
              </a:lnSpc>
            </a:pPr>
            <a:r>
              <a:rPr kumimoji="1" lang="en-US" altLang="zh-CN" dirty="0" err="1">
                <a:ea typeface="宋体" charset="-122"/>
              </a:rPr>
              <a:t>Int</a:t>
            </a:r>
            <a:r>
              <a:rPr kumimoji="1" lang="en-US" altLang="zh-CN" dirty="0">
                <a:ea typeface="宋体" charset="-122"/>
              </a:rPr>
              <a:t> p=x*y;  return !x||p/x==y;</a:t>
            </a:r>
          </a:p>
          <a:p>
            <a:pPr lvl="2">
              <a:lnSpc>
                <a:spcPct val="120000"/>
              </a:lnSpc>
            </a:pPr>
            <a:r>
              <a:rPr kumimoji="1" lang="zh-CN" altLang="en-US" dirty="0">
                <a:ea typeface="宋体" charset="-122"/>
              </a:rPr>
              <a:t>或</a:t>
            </a:r>
            <a:endParaRPr kumimoji="1" lang="en-US" altLang="zh-CN" dirty="0">
              <a:ea typeface="宋体" charset="-122"/>
            </a:endParaRPr>
          </a:p>
          <a:p>
            <a:pPr lvl="2">
              <a:lnSpc>
                <a:spcPct val="120000"/>
              </a:lnSpc>
            </a:pPr>
            <a:r>
              <a:rPr kumimoji="1" lang="en-US" altLang="zh-CN" dirty="0">
                <a:ea typeface="宋体" charset="-122"/>
              </a:rPr>
              <a:t>Int64_t l=(int64_t)x*y;  return l==(</a:t>
            </a:r>
            <a:r>
              <a:rPr kumimoji="1" lang="en-US" altLang="zh-CN" dirty="0" err="1">
                <a:ea typeface="宋体" charset="-122"/>
              </a:rPr>
              <a:t>int</a:t>
            </a:r>
            <a:r>
              <a:rPr kumimoji="1" lang="en-US" altLang="zh-CN" dirty="0">
                <a:ea typeface="宋体" charset="-122"/>
              </a:rPr>
              <a:t>)l;  </a:t>
            </a:r>
          </a:p>
          <a:p>
            <a:pPr lvl="2">
              <a:lnSpc>
                <a:spcPct val="120000"/>
              </a:lnSpc>
            </a:pPr>
            <a:r>
              <a:rPr kumimoji="1" lang="en-US" altLang="zh-CN" dirty="0">
                <a:ea typeface="宋体" charset="-122"/>
              </a:rPr>
              <a:t>//</a:t>
            </a:r>
            <a:r>
              <a:rPr kumimoji="1" lang="zh-CN" altLang="en-US" dirty="0">
                <a:ea typeface="宋体" charset="-122"/>
              </a:rPr>
              <a:t> 如果用</a:t>
            </a:r>
            <a:r>
              <a:rPr kumimoji="1" lang="en-US" altLang="zh-CN" dirty="0">
                <a:ea typeface="宋体" charset="-122"/>
              </a:rPr>
              <a:t>int64_t l = x*y, </a:t>
            </a:r>
            <a:r>
              <a:rPr kumimoji="1" lang="zh-CN" altLang="en-US" dirty="0">
                <a:ea typeface="宋体" charset="-122"/>
              </a:rPr>
              <a:t>则会先计算</a:t>
            </a:r>
            <a:r>
              <a:rPr kumimoji="1" lang="en-US" altLang="zh-CN" dirty="0">
                <a:ea typeface="宋体" charset="-122"/>
              </a:rPr>
              <a:t>32</a:t>
            </a:r>
            <a:r>
              <a:rPr kumimoji="1" lang="zh-CN" altLang="en-US" dirty="0">
                <a:ea typeface="宋体" charset="-122"/>
              </a:rPr>
              <a:t>位乘积（可能溢出），然后再符号扩展到</a:t>
            </a:r>
            <a:r>
              <a:rPr kumimoji="1" lang="en-US" altLang="zh-CN" dirty="0">
                <a:ea typeface="宋体" charset="-122"/>
              </a:rPr>
              <a:t>64</a:t>
            </a:r>
            <a:r>
              <a:rPr kumimoji="1" lang="zh-CN" altLang="en-US" dirty="0">
                <a:ea typeface="宋体" charset="-122"/>
              </a:rPr>
              <a:t>位</a:t>
            </a:r>
            <a:endParaRPr kumimoji="1" lang="en-US" altLang="zh-CN" dirty="0">
              <a:ea typeface="宋体" charset="-122"/>
            </a:endParaRPr>
          </a:p>
          <a:p>
            <a:pPr lvl="1">
              <a:lnSpc>
                <a:spcPct val="120000"/>
              </a:lnSpc>
            </a:pPr>
            <a:endParaRPr kumimoji="1" lang="en-US" altLang="zh-CN" dirty="0"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1352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ea typeface="宋体" charset="-122"/>
              </a:rPr>
              <a:t>Signed Representation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ts val="3300"/>
              </a:lnSpc>
              <a:spcBef>
                <a:spcPts val="1800"/>
              </a:spcBef>
            </a:pPr>
            <a:r>
              <a:rPr lang="zh-CN" altLang="zh-CN" sz="2400" dirty="0"/>
              <a:t>假设时钟停在</a:t>
            </a:r>
            <a:r>
              <a:rPr lang="en-US" altLang="zh-CN" sz="2400" dirty="0"/>
              <a:t> 8</a:t>
            </a:r>
            <a:r>
              <a:rPr lang="zh-CN" altLang="zh-CN" sz="2400" dirty="0"/>
              <a:t>点，而现在正确的时间是</a:t>
            </a:r>
            <a:r>
              <a:rPr lang="en-US" altLang="zh-CN" sz="2400" dirty="0"/>
              <a:t>6</a:t>
            </a:r>
            <a:r>
              <a:rPr lang="zh-CN" altLang="zh-CN" sz="2400" dirty="0"/>
              <a:t>点，这时拨准时钟的方法有两种：</a:t>
            </a:r>
            <a:endParaRPr lang="en-US" altLang="zh-CN" sz="2400" dirty="0"/>
          </a:p>
          <a:p>
            <a:pPr lvl="1">
              <a:lnSpc>
                <a:spcPts val="3300"/>
              </a:lnSpc>
            </a:pPr>
            <a:r>
              <a:rPr lang="zh-CN" altLang="zh-CN" sz="2000" dirty="0"/>
              <a:t>一是将分针倒着旋转</a:t>
            </a:r>
            <a:r>
              <a:rPr lang="en-US" altLang="zh-CN" sz="2000" dirty="0"/>
              <a:t>2</a:t>
            </a:r>
            <a:r>
              <a:rPr lang="zh-CN" altLang="zh-CN" sz="2000" dirty="0"/>
              <a:t>圈（即时钟倒拨</a:t>
            </a:r>
            <a:r>
              <a:rPr lang="en-US" altLang="zh-CN" sz="2000" dirty="0"/>
              <a:t>2</a:t>
            </a:r>
            <a:r>
              <a:rPr lang="zh-CN" altLang="zh-CN" sz="2000" dirty="0"/>
              <a:t>小时），</a:t>
            </a:r>
            <a:r>
              <a:rPr lang="en-US" altLang="zh-CN" sz="2000" dirty="0"/>
              <a:t>8-2=6</a:t>
            </a:r>
            <a:r>
              <a:rPr lang="zh-CN" altLang="zh-CN" sz="2000" dirty="0"/>
              <a:t>（做减法）</a:t>
            </a:r>
            <a:endParaRPr lang="en-US" altLang="zh-CN" sz="2000" dirty="0"/>
          </a:p>
          <a:p>
            <a:pPr lvl="1">
              <a:lnSpc>
                <a:spcPts val="3300"/>
              </a:lnSpc>
            </a:pPr>
            <a:r>
              <a:rPr lang="zh-CN" altLang="zh-CN" sz="2000" dirty="0"/>
              <a:t>另一种方法是将分针正着旋转</a:t>
            </a:r>
            <a:r>
              <a:rPr lang="en-US" altLang="zh-CN" sz="2000" dirty="0"/>
              <a:t> 10</a:t>
            </a:r>
            <a:r>
              <a:rPr lang="zh-CN" altLang="zh-CN" sz="2000" dirty="0"/>
              <a:t>圈（即时钟正拨</a:t>
            </a:r>
            <a:r>
              <a:rPr lang="en-US" altLang="zh-CN" sz="2000" dirty="0"/>
              <a:t>10</a:t>
            </a:r>
            <a:r>
              <a:rPr lang="zh-CN" altLang="zh-CN" sz="2000" dirty="0"/>
              <a:t>小时），</a:t>
            </a:r>
            <a:r>
              <a:rPr lang="en-US" altLang="zh-CN" sz="2000" dirty="0"/>
              <a:t>8+10=6</a:t>
            </a:r>
            <a:r>
              <a:rPr lang="zh-CN" altLang="zh-CN" sz="2000" dirty="0"/>
              <a:t>（</a:t>
            </a:r>
            <a:r>
              <a:rPr lang="en-US" altLang="zh-CN" sz="2000" dirty="0"/>
              <a:t>mod 12</a:t>
            </a:r>
            <a:r>
              <a:rPr lang="zh-CN" altLang="zh-CN" sz="2000" dirty="0"/>
              <a:t>）（做</a:t>
            </a:r>
            <a:r>
              <a:rPr lang="zh-CN" altLang="en-US" sz="2000" dirty="0"/>
              <a:t>加</a:t>
            </a:r>
            <a:r>
              <a:rPr lang="zh-CN" altLang="zh-CN" sz="2000" dirty="0"/>
              <a:t>法）</a:t>
            </a:r>
            <a:endParaRPr lang="en-US" altLang="zh-CN" sz="2000" dirty="0"/>
          </a:p>
          <a:p>
            <a:pPr>
              <a:lnSpc>
                <a:spcPts val="3300"/>
              </a:lnSpc>
            </a:pPr>
            <a:r>
              <a:rPr lang="zh-CN" altLang="zh-CN" sz="2400" dirty="0"/>
              <a:t>此时</a:t>
            </a:r>
            <a:r>
              <a:rPr lang="zh-CN" altLang="en-US" sz="2400" dirty="0"/>
              <a:t>：   </a:t>
            </a:r>
            <a:r>
              <a:rPr lang="en-US" altLang="zh-CN" sz="2400" b="1" dirty="0">
                <a:solidFill>
                  <a:srgbClr val="FF0000"/>
                </a:solidFill>
              </a:rPr>
              <a:t>8-2 = 8+10 (mod 12)</a:t>
            </a:r>
          </a:p>
          <a:p>
            <a:pPr>
              <a:lnSpc>
                <a:spcPts val="3300"/>
              </a:lnSpc>
            </a:pPr>
            <a:r>
              <a:rPr lang="zh-CN" altLang="zh-CN" sz="2400" dirty="0"/>
              <a:t>所以有：</a:t>
            </a:r>
            <a:r>
              <a:rPr lang="en-US" altLang="zh-CN" sz="2400" b="1" dirty="0">
                <a:solidFill>
                  <a:srgbClr val="FF0000"/>
                </a:solidFill>
              </a:rPr>
              <a:t>-2=10 (mod 12) </a:t>
            </a:r>
            <a:r>
              <a:rPr lang="zh-CN" altLang="zh-CN" sz="2400" dirty="0"/>
              <a:t>，即</a:t>
            </a:r>
            <a:r>
              <a:rPr lang="en-US" altLang="zh-CN" sz="2400" b="1" dirty="0">
                <a:solidFill>
                  <a:srgbClr val="FF0000"/>
                </a:solidFill>
              </a:rPr>
              <a:t>-2</a:t>
            </a:r>
            <a:r>
              <a:rPr lang="zh-CN" altLang="zh-CN" sz="2400" b="1" dirty="0">
                <a:solidFill>
                  <a:srgbClr val="FF0000"/>
                </a:solidFill>
              </a:rPr>
              <a:t>和</a:t>
            </a:r>
            <a:r>
              <a:rPr lang="en-US" altLang="zh-CN" sz="2400" b="1" dirty="0">
                <a:solidFill>
                  <a:srgbClr val="FF0000"/>
                </a:solidFill>
              </a:rPr>
              <a:t>10</a:t>
            </a:r>
            <a:r>
              <a:rPr lang="zh-CN" altLang="zh-CN" sz="2400" b="1" dirty="0">
                <a:solidFill>
                  <a:srgbClr val="FF0000"/>
                </a:solidFill>
              </a:rPr>
              <a:t>同余</a:t>
            </a:r>
            <a:r>
              <a:rPr lang="zh-CN" altLang="zh-CN" sz="2400" dirty="0"/>
              <a:t>。</a:t>
            </a:r>
            <a:endParaRPr lang="en-US" altLang="zh-CN" sz="2400" dirty="0"/>
          </a:p>
          <a:p>
            <a:pPr>
              <a:lnSpc>
                <a:spcPts val="3300"/>
              </a:lnSpc>
            </a:pPr>
            <a:r>
              <a:rPr lang="zh-CN" altLang="zh-CN" sz="2400" dirty="0"/>
              <a:t>同余的两个数，具有互补关系，</a:t>
            </a:r>
            <a:r>
              <a:rPr lang="en-US" altLang="zh-CN" sz="2400" dirty="0"/>
              <a:t>-2</a:t>
            </a:r>
            <a:r>
              <a:rPr lang="zh-CN" altLang="zh-CN" sz="2400" dirty="0"/>
              <a:t>和</a:t>
            </a:r>
            <a:r>
              <a:rPr lang="en-US" altLang="zh-CN" sz="2400" dirty="0"/>
              <a:t>10 </a:t>
            </a:r>
            <a:r>
              <a:rPr lang="zh-CN" altLang="zh-CN" sz="2400" dirty="0"/>
              <a:t>对模</a:t>
            </a:r>
            <a:r>
              <a:rPr lang="en-US" altLang="zh-CN" sz="2400" dirty="0"/>
              <a:t>12</a:t>
            </a:r>
            <a:r>
              <a:rPr lang="zh-CN" altLang="zh-CN" sz="2400" dirty="0"/>
              <a:t>互补，也就是</a:t>
            </a:r>
            <a:r>
              <a:rPr lang="en-US" altLang="zh-CN" sz="2400" dirty="0"/>
              <a:t>-2</a:t>
            </a:r>
            <a:r>
              <a:rPr lang="zh-CN" altLang="zh-CN" sz="2400" dirty="0"/>
              <a:t>的补数是</a:t>
            </a:r>
            <a:r>
              <a:rPr lang="en-US" altLang="zh-CN" sz="2400" dirty="0"/>
              <a:t>10</a:t>
            </a:r>
            <a:r>
              <a:rPr lang="zh-CN" altLang="zh-CN" sz="2400" dirty="0"/>
              <a:t>（以</a:t>
            </a:r>
            <a:r>
              <a:rPr lang="en-US" altLang="zh-CN" sz="2400" dirty="0"/>
              <a:t>12</a:t>
            </a:r>
            <a:r>
              <a:rPr lang="zh-CN" altLang="zh-CN" sz="2400" dirty="0"/>
              <a:t>为模）</a:t>
            </a:r>
          </a:p>
          <a:p>
            <a:pPr marL="0" indent="0">
              <a:lnSpc>
                <a:spcPts val="3100"/>
              </a:lnSpc>
              <a:buNone/>
            </a:pPr>
            <a:endParaRPr lang="zh-CN" altLang="zh-CN" dirty="0"/>
          </a:p>
          <a:p>
            <a:endParaRPr lang="zh-CN" altLang="zh-CN" dirty="0"/>
          </a:p>
          <a:p>
            <a:pPr marL="0" indent="0">
              <a:buNone/>
            </a:pPr>
            <a:endParaRPr lang="zh-CN" altLang="zh-CN" b="1" dirty="0"/>
          </a:p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707FC-2626-BC43-8A07-2FC945D8A2CA}" type="slidenum">
              <a:rPr lang="zh-CN" altLang="en-US" smtClean="0"/>
              <a:pPr>
                <a:defRPr/>
              </a:pPr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20903288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E7939B-CA52-7242-B9F1-160B7CCED1A9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70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Power-of-2 Multiply with Shift</a:t>
            </a:r>
          </a:p>
        </p:txBody>
      </p:sp>
      <p:grpSp>
        <p:nvGrpSpPr>
          <p:cNvPr id="43012" name="Group 5"/>
          <p:cNvGrpSpPr>
            <a:grpSpLocks/>
          </p:cNvGrpSpPr>
          <p:nvPr/>
        </p:nvGrpSpPr>
        <p:grpSpPr bwMode="auto">
          <a:xfrm>
            <a:off x="533400" y="1981200"/>
            <a:ext cx="7848600" cy="2500313"/>
            <a:chOff x="720" y="1248"/>
            <a:chExt cx="4944" cy="1575"/>
          </a:xfrm>
        </p:grpSpPr>
        <p:grpSp>
          <p:nvGrpSpPr>
            <p:cNvPr id="43013" name="Group 6"/>
            <p:cNvGrpSpPr>
              <a:grpSpLocks/>
            </p:cNvGrpSpPr>
            <p:nvPr/>
          </p:nvGrpSpPr>
          <p:grpSpPr bwMode="auto">
            <a:xfrm>
              <a:off x="3840" y="1488"/>
              <a:ext cx="1728" cy="144"/>
              <a:chOff x="2976" y="816"/>
              <a:chExt cx="1728" cy="144"/>
            </a:xfrm>
          </p:grpSpPr>
          <p:sp>
            <p:nvSpPr>
              <p:cNvPr id="43054" name="Rectangle 7" descr="Light upward diagonal"/>
              <p:cNvSpPr>
                <a:spLocks noChangeArrowheads="1"/>
              </p:cNvSpPr>
              <p:nvPr/>
            </p:nvSpPr>
            <p:spPr bwMode="auto">
              <a:xfrm>
                <a:off x="2976" y="816"/>
                <a:ext cx="144" cy="144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Courier New" charset="0"/>
                </a:endParaRPr>
              </a:p>
            </p:txBody>
          </p:sp>
          <p:sp>
            <p:nvSpPr>
              <p:cNvPr id="43055" name="Rectangle 8" descr="Light upward diagonal"/>
              <p:cNvSpPr>
                <a:spLocks noChangeArrowheads="1"/>
              </p:cNvSpPr>
              <p:nvPr/>
            </p:nvSpPr>
            <p:spPr bwMode="auto">
              <a:xfrm>
                <a:off x="3120" y="816"/>
                <a:ext cx="144" cy="144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Courier New" charset="0"/>
                </a:endParaRPr>
              </a:p>
            </p:txBody>
          </p:sp>
          <p:sp>
            <p:nvSpPr>
              <p:cNvPr id="43056" name="Rectangle 9" descr="Light upward diagonal"/>
              <p:cNvSpPr>
                <a:spLocks noChangeArrowheads="1"/>
              </p:cNvSpPr>
              <p:nvPr/>
            </p:nvSpPr>
            <p:spPr bwMode="auto">
              <a:xfrm>
                <a:off x="3264" y="816"/>
                <a:ext cx="144" cy="144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Courier New" charset="0"/>
                </a:endParaRPr>
              </a:p>
            </p:txBody>
          </p:sp>
          <p:sp>
            <p:nvSpPr>
              <p:cNvPr id="43057" name="Rectangle 10" descr="Light upward diagonal"/>
              <p:cNvSpPr>
                <a:spLocks noChangeArrowheads="1"/>
              </p:cNvSpPr>
              <p:nvPr/>
            </p:nvSpPr>
            <p:spPr bwMode="auto">
              <a:xfrm>
                <a:off x="4272" y="816"/>
                <a:ext cx="144" cy="144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Courier New" charset="0"/>
                </a:endParaRPr>
              </a:p>
            </p:txBody>
          </p:sp>
          <p:sp>
            <p:nvSpPr>
              <p:cNvPr id="43058" name="Rectangle 11" descr="Light upward diagonal"/>
              <p:cNvSpPr>
                <a:spLocks noChangeArrowheads="1"/>
              </p:cNvSpPr>
              <p:nvPr/>
            </p:nvSpPr>
            <p:spPr bwMode="auto">
              <a:xfrm>
                <a:off x="4416" y="816"/>
                <a:ext cx="144" cy="144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Courier New" charset="0"/>
                </a:endParaRPr>
              </a:p>
            </p:txBody>
          </p:sp>
          <p:sp>
            <p:nvSpPr>
              <p:cNvPr id="43059" name="Rectangle 12" descr="Light upward diagonal"/>
              <p:cNvSpPr>
                <a:spLocks noChangeArrowheads="1"/>
              </p:cNvSpPr>
              <p:nvPr/>
            </p:nvSpPr>
            <p:spPr bwMode="auto">
              <a:xfrm>
                <a:off x="4560" y="816"/>
                <a:ext cx="144" cy="144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Courier New" charset="0"/>
                </a:endParaRPr>
              </a:p>
            </p:txBody>
          </p:sp>
          <p:sp>
            <p:nvSpPr>
              <p:cNvPr id="43060" name="Rectangle 13" descr="Light upward diagonal"/>
              <p:cNvSpPr>
                <a:spLocks noChangeArrowheads="1"/>
              </p:cNvSpPr>
              <p:nvPr/>
            </p:nvSpPr>
            <p:spPr bwMode="auto">
              <a:xfrm>
                <a:off x="3408" y="816"/>
                <a:ext cx="864" cy="144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>
                    <a:latin typeface="Courier New" charset="0"/>
                  </a:rPr>
                  <a:t>• • •</a:t>
                </a:r>
              </a:p>
            </p:txBody>
          </p:sp>
        </p:grpSp>
        <p:sp>
          <p:nvSpPr>
            <p:cNvPr id="43014" name="Rectangle 14"/>
            <p:cNvSpPr>
              <a:spLocks noChangeArrowheads="1"/>
            </p:cNvSpPr>
            <p:nvPr/>
          </p:nvSpPr>
          <p:spPr bwMode="auto">
            <a:xfrm>
              <a:off x="3840" y="177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0</a:t>
              </a:r>
            </a:p>
          </p:txBody>
        </p:sp>
        <p:sp>
          <p:nvSpPr>
            <p:cNvPr id="43015" name="Rectangle 15"/>
            <p:cNvSpPr>
              <a:spLocks noChangeArrowheads="1"/>
            </p:cNvSpPr>
            <p:nvPr/>
          </p:nvSpPr>
          <p:spPr bwMode="auto">
            <a:xfrm>
              <a:off x="4416" y="177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0</a:t>
              </a:r>
            </a:p>
          </p:txBody>
        </p:sp>
        <p:sp>
          <p:nvSpPr>
            <p:cNvPr id="43016" name="Rectangle 16"/>
            <p:cNvSpPr>
              <a:spLocks noChangeArrowheads="1"/>
            </p:cNvSpPr>
            <p:nvPr/>
          </p:nvSpPr>
          <p:spPr bwMode="auto">
            <a:xfrm>
              <a:off x="4560" y="1776"/>
              <a:ext cx="144" cy="144"/>
            </a:xfrm>
            <a:prstGeom prst="rect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1</a:t>
              </a:r>
            </a:p>
          </p:txBody>
        </p:sp>
        <p:sp>
          <p:nvSpPr>
            <p:cNvPr id="43017" name="Rectangle 17"/>
            <p:cNvSpPr>
              <a:spLocks noChangeArrowheads="1"/>
            </p:cNvSpPr>
            <p:nvPr/>
          </p:nvSpPr>
          <p:spPr bwMode="auto">
            <a:xfrm>
              <a:off x="4704" y="177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0</a:t>
              </a:r>
            </a:p>
          </p:txBody>
        </p:sp>
        <p:sp>
          <p:nvSpPr>
            <p:cNvPr id="43018" name="Rectangle 18"/>
            <p:cNvSpPr>
              <a:spLocks noChangeArrowheads="1"/>
            </p:cNvSpPr>
            <p:nvPr/>
          </p:nvSpPr>
          <p:spPr bwMode="auto">
            <a:xfrm>
              <a:off x="5280" y="177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0</a:t>
              </a:r>
            </a:p>
          </p:txBody>
        </p:sp>
        <p:sp>
          <p:nvSpPr>
            <p:cNvPr id="43019" name="Rectangle 19"/>
            <p:cNvSpPr>
              <a:spLocks noChangeArrowheads="1"/>
            </p:cNvSpPr>
            <p:nvPr/>
          </p:nvSpPr>
          <p:spPr bwMode="auto">
            <a:xfrm>
              <a:off x="5424" y="1776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0</a:t>
              </a:r>
            </a:p>
          </p:txBody>
        </p:sp>
        <p:sp>
          <p:nvSpPr>
            <p:cNvPr id="43020" name="Rectangle 20"/>
            <p:cNvSpPr>
              <a:spLocks noChangeArrowheads="1"/>
            </p:cNvSpPr>
            <p:nvPr/>
          </p:nvSpPr>
          <p:spPr bwMode="auto">
            <a:xfrm>
              <a:off x="3984" y="1776"/>
              <a:ext cx="432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•••</a:t>
              </a:r>
            </a:p>
          </p:txBody>
        </p:sp>
        <p:sp>
          <p:nvSpPr>
            <p:cNvPr id="43021" name="Rectangle 21"/>
            <p:cNvSpPr>
              <a:spLocks noChangeArrowheads="1"/>
            </p:cNvSpPr>
            <p:nvPr/>
          </p:nvSpPr>
          <p:spPr bwMode="auto">
            <a:xfrm>
              <a:off x="3456" y="1440"/>
              <a:ext cx="1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i="1">
                  <a:latin typeface="Times" charset="0"/>
                </a:rPr>
                <a:t>u</a:t>
              </a:r>
            </a:p>
          </p:txBody>
        </p:sp>
        <p:sp>
          <p:nvSpPr>
            <p:cNvPr id="43022" name="Rectangle 22"/>
            <p:cNvSpPr>
              <a:spLocks noChangeArrowheads="1"/>
            </p:cNvSpPr>
            <p:nvPr/>
          </p:nvSpPr>
          <p:spPr bwMode="auto">
            <a:xfrm>
              <a:off x="3456" y="1728"/>
              <a:ext cx="23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Times" charset="0"/>
                </a:rPr>
                <a:t>2</a:t>
              </a:r>
              <a:r>
                <a:rPr lang="en-US" altLang="zh-CN" sz="1800" i="1" baseline="30000">
                  <a:latin typeface="Times" charset="0"/>
                </a:rPr>
                <a:t>k</a:t>
              </a:r>
              <a:endParaRPr lang="en-US" altLang="zh-CN" sz="1800" i="1">
                <a:latin typeface="Times" charset="0"/>
              </a:endParaRPr>
            </a:p>
          </p:txBody>
        </p:sp>
        <p:sp>
          <p:nvSpPr>
            <p:cNvPr id="43023" name="Line 23"/>
            <p:cNvSpPr>
              <a:spLocks noChangeShapeType="1"/>
            </p:cNvSpPr>
            <p:nvPr/>
          </p:nvSpPr>
          <p:spPr bwMode="auto">
            <a:xfrm>
              <a:off x="1680" y="1968"/>
              <a:ext cx="39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24" name="Rectangle 24"/>
            <p:cNvSpPr>
              <a:spLocks noChangeArrowheads="1"/>
            </p:cNvSpPr>
            <p:nvPr/>
          </p:nvSpPr>
          <p:spPr bwMode="auto">
            <a:xfrm>
              <a:off x="3216" y="1728"/>
              <a:ext cx="20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*</a:t>
              </a:r>
            </a:p>
          </p:txBody>
        </p:sp>
        <p:sp>
          <p:nvSpPr>
            <p:cNvPr id="43025" name="Rectangle 25"/>
            <p:cNvSpPr>
              <a:spLocks noChangeArrowheads="1"/>
            </p:cNvSpPr>
            <p:nvPr/>
          </p:nvSpPr>
          <p:spPr bwMode="auto">
            <a:xfrm>
              <a:off x="2352" y="2016"/>
              <a:ext cx="411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zh-CN" sz="1800" i="1">
                  <a:latin typeface="Times" charset="0"/>
                </a:rPr>
                <a:t>u </a:t>
              </a:r>
              <a:r>
                <a:rPr lang="en-US" altLang="zh-CN" sz="1800">
                  <a:latin typeface="Times" charset="0"/>
                </a:rPr>
                <a:t>· 2</a:t>
              </a:r>
              <a:r>
                <a:rPr lang="en-US" altLang="zh-CN" sz="1800" i="1" baseline="30000">
                  <a:latin typeface="Times" charset="0"/>
                </a:rPr>
                <a:t>k</a:t>
              </a:r>
              <a:endParaRPr lang="en-US" altLang="zh-CN" sz="1800" i="1">
                <a:latin typeface="Times" charset="0"/>
              </a:endParaRPr>
            </a:p>
          </p:txBody>
        </p:sp>
        <p:sp>
          <p:nvSpPr>
            <p:cNvPr id="43026" name="Line 26"/>
            <p:cNvSpPr>
              <a:spLocks noChangeShapeType="1"/>
            </p:cNvSpPr>
            <p:nvPr/>
          </p:nvSpPr>
          <p:spPr bwMode="auto">
            <a:xfrm flipV="1">
              <a:off x="1680" y="2256"/>
              <a:ext cx="398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43027" name="Text Box 27"/>
            <p:cNvSpPr txBox="1">
              <a:spLocks noChangeArrowheads="1"/>
            </p:cNvSpPr>
            <p:nvPr/>
          </p:nvSpPr>
          <p:spPr bwMode="auto">
            <a:xfrm>
              <a:off x="720" y="2016"/>
              <a:ext cx="15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Helvetica" charset="0"/>
                </a:rPr>
                <a:t>True Product: </a:t>
              </a:r>
              <a:r>
                <a:rPr lang="en-US" altLang="zh-CN" sz="1800" i="1">
                  <a:latin typeface="Helvetica" charset="0"/>
                </a:rPr>
                <a:t>w</a:t>
              </a:r>
              <a:r>
                <a:rPr lang="en-US" altLang="zh-CN" sz="1800">
                  <a:latin typeface="Helvetica" charset="0"/>
                </a:rPr>
                <a:t>+</a:t>
              </a:r>
              <a:r>
                <a:rPr lang="en-US" altLang="zh-CN" sz="1800" i="1">
                  <a:latin typeface="Helvetica" charset="0"/>
                </a:rPr>
                <a:t>k</a:t>
              </a:r>
              <a:r>
                <a:rPr lang="en-US" altLang="zh-CN" sz="1800">
                  <a:latin typeface="Helvetica" charset="0"/>
                </a:rPr>
                <a:t>  bits</a:t>
              </a:r>
            </a:p>
          </p:txBody>
        </p:sp>
        <p:sp>
          <p:nvSpPr>
            <p:cNvPr id="43028" name="Text Box 28"/>
            <p:cNvSpPr txBox="1">
              <a:spLocks noChangeArrowheads="1"/>
            </p:cNvSpPr>
            <p:nvPr/>
          </p:nvSpPr>
          <p:spPr bwMode="auto">
            <a:xfrm>
              <a:off x="720" y="1584"/>
              <a:ext cx="119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Helvetica" charset="0"/>
                </a:rPr>
                <a:t>Operands: </a:t>
              </a:r>
              <a:r>
                <a:rPr lang="en-US" altLang="zh-CN" sz="1800" i="1">
                  <a:latin typeface="Helvetica" charset="0"/>
                </a:rPr>
                <a:t>w</a:t>
              </a:r>
              <a:r>
                <a:rPr lang="en-US" altLang="zh-CN" sz="1800">
                  <a:latin typeface="Helvetica" charset="0"/>
                </a:rPr>
                <a:t> bits</a:t>
              </a:r>
            </a:p>
          </p:txBody>
        </p:sp>
        <p:sp>
          <p:nvSpPr>
            <p:cNvPr id="43029" name="Text Box 29"/>
            <p:cNvSpPr txBox="1">
              <a:spLocks noChangeArrowheads="1"/>
            </p:cNvSpPr>
            <p:nvPr/>
          </p:nvSpPr>
          <p:spPr bwMode="auto">
            <a:xfrm>
              <a:off x="720" y="2400"/>
              <a:ext cx="153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Helvetica" charset="0"/>
                </a:rPr>
                <a:t>Discard </a:t>
              </a:r>
              <a:r>
                <a:rPr lang="en-US" altLang="zh-CN" sz="1800" i="1">
                  <a:latin typeface="Helvetica" charset="0"/>
                </a:rPr>
                <a:t>k </a:t>
              </a:r>
              <a:r>
                <a:rPr lang="en-US" altLang="zh-CN" sz="1800">
                  <a:latin typeface="Helvetica" charset="0"/>
                </a:rPr>
                <a:t> bits: </a:t>
              </a:r>
              <a:r>
                <a:rPr lang="en-US" altLang="zh-CN" sz="1800" i="1">
                  <a:latin typeface="Helvetica" charset="0"/>
                </a:rPr>
                <a:t>w</a:t>
              </a:r>
              <a:r>
                <a:rPr lang="en-US" altLang="zh-CN" sz="1800">
                  <a:latin typeface="Helvetica" charset="0"/>
                </a:rPr>
                <a:t> bits</a:t>
              </a:r>
            </a:p>
          </p:txBody>
        </p:sp>
        <p:sp>
          <p:nvSpPr>
            <p:cNvPr id="43030" name="Rectangle 30"/>
            <p:cNvSpPr>
              <a:spLocks noChangeArrowheads="1"/>
            </p:cNvSpPr>
            <p:nvPr/>
          </p:nvSpPr>
          <p:spPr bwMode="auto">
            <a:xfrm>
              <a:off x="2773" y="2352"/>
              <a:ext cx="95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Times" charset="0"/>
                </a:rPr>
                <a:t>UMult</a:t>
              </a:r>
              <a:r>
                <a:rPr lang="en-US" altLang="zh-CN" sz="1800" i="1" baseline="-25000">
                  <a:latin typeface="Times" charset="0"/>
                </a:rPr>
                <a:t>w</a:t>
              </a:r>
              <a:r>
                <a:rPr lang="en-US" altLang="zh-CN" sz="1800">
                  <a:latin typeface="Times" charset="0"/>
                </a:rPr>
                <a:t>(</a:t>
              </a:r>
              <a:r>
                <a:rPr lang="en-US" altLang="zh-CN" sz="1800" i="1">
                  <a:latin typeface="Times" charset="0"/>
                </a:rPr>
                <a:t>u</a:t>
              </a:r>
              <a:r>
                <a:rPr lang="en-US" altLang="zh-CN" sz="1800">
                  <a:latin typeface="Times" charset="0"/>
                </a:rPr>
                <a:t> , 2</a:t>
              </a:r>
              <a:r>
                <a:rPr lang="en-US" altLang="zh-CN" sz="1800" i="1" baseline="30000">
                  <a:latin typeface="Times" charset="0"/>
                </a:rPr>
                <a:t>k</a:t>
              </a:r>
              <a:r>
                <a:rPr lang="en-US" altLang="zh-CN" sz="1800">
                  <a:latin typeface="Times" charset="0"/>
                </a:rPr>
                <a:t>)</a:t>
              </a:r>
            </a:p>
          </p:txBody>
        </p:sp>
        <p:sp>
          <p:nvSpPr>
            <p:cNvPr id="43031" name="Rectangle 31"/>
            <p:cNvSpPr>
              <a:spLocks noChangeArrowheads="1"/>
            </p:cNvSpPr>
            <p:nvPr/>
          </p:nvSpPr>
          <p:spPr bwMode="auto">
            <a:xfrm>
              <a:off x="4848" y="1776"/>
              <a:ext cx="432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•••</a:t>
              </a:r>
            </a:p>
          </p:txBody>
        </p:sp>
        <p:sp>
          <p:nvSpPr>
            <p:cNvPr id="43032" name="Rectangle 32"/>
            <p:cNvSpPr>
              <a:spLocks noChangeArrowheads="1"/>
            </p:cNvSpPr>
            <p:nvPr/>
          </p:nvSpPr>
          <p:spPr bwMode="auto">
            <a:xfrm>
              <a:off x="4512" y="1248"/>
              <a:ext cx="18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zh-CN" sz="1800" i="1">
                  <a:latin typeface="Times" charset="0"/>
                </a:rPr>
                <a:t>k</a:t>
              </a:r>
            </a:p>
          </p:txBody>
        </p:sp>
        <p:grpSp>
          <p:nvGrpSpPr>
            <p:cNvPr id="43033" name="Group 33"/>
            <p:cNvGrpSpPr>
              <a:grpSpLocks/>
            </p:cNvGrpSpPr>
            <p:nvPr/>
          </p:nvGrpSpPr>
          <p:grpSpPr bwMode="auto">
            <a:xfrm>
              <a:off x="2976" y="2064"/>
              <a:ext cx="1728" cy="144"/>
              <a:chOff x="2976" y="816"/>
              <a:chExt cx="1728" cy="144"/>
            </a:xfrm>
          </p:grpSpPr>
          <p:sp>
            <p:nvSpPr>
              <p:cNvPr id="43047" name="Rectangle 34" descr="Light upward diagonal"/>
              <p:cNvSpPr>
                <a:spLocks noChangeArrowheads="1"/>
              </p:cNvSpPr>
              <p:nvPr/>
            </p:nvSpPr>
            <p:spPr bwMode="auto">
              <a:xfrm>
                <a:off x="2976" y="816"/>
                <a:ext cx="144" cy="144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Courier New" charset="0"/>
                </a:endParaRPr>
              </a:p>
            </p:txBody>
          </p:sp>
          <p:sp>
            <p:nvSpPr>
              <p:cNvPr id="43048" name="Rectangle 35" descr="Light upward diagonal"/>
              <p:cNvSpPr>
                <a:spLocks noChangeArrowheads="1"/>
              </p:cNvSpPr>
              <p:nvPr/>
            </p:nvSpPr>
            <p:spPr bwMode="auto">
              <a:xfrm>
                <a:off x="3120" y="816"/>
                <a:ext cx="144" cy="144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Courier New" charset="0"/>
                </a:endParaRPr>
              </a:p>
            </p:txBody>
          </p:sp>
          <p:sp>
            <p:nvSpPr>
              <p:cNvPr id="43049" name="Rectangle 36" descr="Light upward diagonal"/>
              <p:cNvSpPr>
                <a:spLocks noChangeArrowheads="1"/>
              </p:cNvSpPr>
              <p:nvPr/>
            </p:nvSpPr>
            <p:spPr bwMode="auto">
              <a:xfrm>
                <a:off x="3264" y="816"/>
                <a:ext cx="144" cy="144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Courier New" charset="0"/>
                </a:endParaRPr>
              </a:p>
            </p:txBody>
          </p:sp>
          <p:sp>
            <p:nvSpPr>
              <p:cNvPr id="43050" name="Rectangle 37" descr="Light upward diagonal"/>
              <p:cNvSpPr>
                <a:spLocks noChangeArrowheads="1"/>
              </p:cNvSpPr>
              <p:nvPr/>
            </p:nvSpPr>
            <p:spPr bwMode="auto">
              <a:xfrm>
                <a:off x="4272" y="816"/>
                <a:ext cx="144" cy="144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Courier New" charset="0"/>
                </a:endParaRPr>
              </a:p>
            </p:txBody>
          </p:sp>
          <p:sp>
            <p:nvSpPr>
              <p:cNvPr id="43051" name="Rectangle 38" descr="Light upward diagonal"/>
              <p:cNvSpPr>
                <a:spLocks noChangeArrowheads="1"/>
              </p:cNvSpPr>
              <p:nvPr/>
            </p:nvSpPr>
            <p:spPr bwMode="auto">
              <a:xfrm>
                <a:off x="4416" y="816"/>
                <a:ext cx="144" cy="144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Courier New" charset="0"/>
                </a:endParaRPr>
              </a:p>
            </p:txBody>
          </p:sp>
          <p:sp>
            <p:nvSpPr>
              <p:cNvPr id="43052" name="Rectangle 39" descr="Light upward diagonal"/>
              <p:cNvSpPr>
                <a:spLocks noChangeArrowheads="1"/>
              </p:cNvSpPr>
              <p:nvPr/>
            </p:nvSpPr>
            <p:spPr bwMode="auto">
              <a:xfrm>
                <a:off x="4560" y="816"/>
                <a:ext cx="144" cy="144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zh-CN" altLang="en-US" sz="1800">
                  <a:latin typeface="Courier New" charset="0"/>
                </a:endParaRPr>
              </a:p>
            </p:txBody>
          </p:sp>
          <p:sp>
            <p:nvSpPr>
              <p:cNvPr id="43053" name="Rectangle 40" descr="Light upward diagonal"/>
              <p:cNvSpPr>
                <a:spLocks noChangeArrowheads="1"/>
              </p:cNvSpPr>
              <p:nvPr/>
            </p:nvSpPr>
            <p:spPr bwMode="auto">
              <a:xfrm>
                <a:off x="3408" y="816"/>
                <a:ext cx="864" cy="144"/>
              </a:xfrm>
              <a:prstGeom prst="rect">
                <a:avLst/>
              </a:prstGeom>
              <a:pattFill prst="ltUpDiag">
                <a:fgClr>
                  <a:srgbClr val="000000"/>
                </a:fgClr>
                <a:bgClr>
                  <a:schemeClr val="bg1"/>
                </a:bgClr>
              </a:pattFill>
              <a:ln w="254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2800">
                    <a:solidFill>
                      <a:schemeClr val="tx1"/>
                    </a:solidFill>
                    <a:latin typeface="Comic Sans MS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400">
                    <a:solidFill>
                      <a:schemeClr val="tx1"/>
                    </a:solidFill>
                    <a:latin typeface="Comic Sans MS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zh-CN" altLang="en-US" sz="1800">
                    <a:latin typeface="Courier New" charset="0"/>
                  </a:rPr>
                  <a:t>• • •</a:t>
                </a:r>
              </a:p>
            </p:txBody>
          </p:sp>
        </p:grpSp>
        <p:sp>
          <p:nvSpPr>
            <p:cNvPr id="43034" name="Rectangle 41"/>
            <p:cNvSpPr>
              <a:spLocks noChangeArrowheads="1"/>
            </p:cNvSpPr>
            <p:nvPr/>
          </p:nvSpPr>
          <p:spPr bwMode="auto">
            <a:xfrm>
              <a:off x="4704" y="206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0</a:t>
              </a:r>
            </a:p>
          </p:txBody>
        </p:sp>
        <p:sp>
          <p:nvSpPr>
            <p:cNvPr id="43035" name="Rectangle 42"/>
            <p:cNvSpPr>
              <a:spLocks noChangeArrowheads="1"/>
            </p:cNvSpPr>
            <p:nvPr/>
          </p:nvSpPr>
          <p:spPr bwMode="auto">
            <a:xfrm>
              <a:off x="5280" y="206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0</a:t>
              </a:r>
            </a:p>
          </p:txBody>
        </p:sp>
        <p:sp>
          <p:nvSpPr>
            <p:cNvPr id="43036" name="Rectangle 43"/>
            <p:cNvSpPr>
              <a:spLocks noChangeArrowheads="1"/>
            </p:cNvSpPr>
            <p:nvPr/>
          </p:nvSpPr>
          <p:spPr bwMode="auto">
            <a:xfrm>
              <a:off x="5424" y="2064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0</a:t>
              </a:r>
            </a:p>
          </p:txBody>
        </p:sp>
        <p:sp>
          <p:nvSpPr>
            <p:cNvPr id="43037" name="Rectangle 44"/>
            <p:cNvSpPr>
              <a:spLocks noChangeArrowheads="1"/>
            </p:cNvSpPr>
            <p:nvPr/>
          </p:nvSpPr>
          <p:spPr bwMode="auto">
            <a:xfrm>
              <a:off x="4848" y="2064"/>
              <a:ext cx="432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•••</a:t>
              </a:r>
            </a:p>
          </p:txBody>
        </p:sp>
        <p:sp>
          <p:nvSpPr>
            <p:cNvPr id="43038" name="Rectangle 45"/>
            <p:cNvSpPr>
              <a:spLocks noChangeArrowheads="1"/>
            </p:cNvSpPr>
            <p:nvPr/>
          </p:nvSpPr>
          <p:spPr bwMode="auto">
            <a:xfrm>
              <a:off x="2784" y="2592"/>
              <a:ext cx="939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r">
                <a:spcBef>
                  <a:spcPct val="0"/>
                </a:spcBef>
                <a:buFontTx/>
                <a:buNone/>
              </a:pPr>
              <a:r>
                <a:rPr lang="en-US" altLang="zh-CN" sz="1800">
                  <a:latin typeface="Times" charset="0"/>
                </a:rPr>
                <a:t>TMult</a:t>
              </a:r>
              <a:r>
                <a:rPr lang="en-US" altLang="zh-CN" sz="1800" i="1" baseline="-25000">
                  <a:latin typeface="Times" charset="0"/>
                </a:rPr>
                <a:t>w</a:t>
              </a:r>
              <a:r>
                <a:rPr lang="en-US" altLang="zh-CN" sz="1800">
                  <a:latin typeface="Times" charset="0"/>
                </a:rPr>
                <a:t>(</a:t>
              </a:r>
              <a:r>
                <a:rPr lang="en-US" altLang="zh-CN" sz="1800" i="1">
                  <a:latin typeface="Times" charset="0"/>
                </a:rPr>
                <a:t>u</a:t>
              </a:r>
              <a:r>
                <a:rPr lang="en-US" altLang="zh-CN" sz="1800">
                  <a:latin typeface="Times" charset="0"/>
                </a:rPr>
                <a:t> , 2</a:t>
              </a:r>
              <a:r>
                <a:rPr lang="en-US" altLang="zh-CN" sz="1800" i="1" baseline="30000">
                  <a:latin typeface="Times" charset="0"/>
                </a:rPr>
                <a:t>k</a:t>
              </a:r>
              <a:r>
                <a:rPr lang="en-US" altLang="zh-CN" sz="1800">
                  <a:latin typeface="Times" charset="0"/>
                </a:rPr>
                <a:t>)</a:t>
              </a:r>
            </a:p>
          </p:txBody>
        </p:sp>
        <p:sp>
          <p:nvSpPr>
            <p:cNvPr id="43039" name="Rectangle 46"/>
            <p:cNvSpPr>
              <a:spLocks noChangeArrowheads="1"/>
            </p:cNvSpPr>
            <p:nvPr/>
          </p:nvSpPr>
          <p:spPr bwMode="auto">
            <a:xfrm>
              <a:off x="4704" y="235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0</a:t>
              </a:r>
            </a:p>
          </p:txBody>
        </p:sp>
        <p:sp>
          <p:nvSpPr>
            <p:cNvPr id="43040" name="Rectangle 47"/>
            <p:cNvSpPr>
              <a:spLocks noChangeArrowheads="1"/>
            </p:cNvSpPr>
            <p:nvPr/>
          </p:nvSpPr>
          <p:spPr bwMode="auto">
            <a:xfrm>
              <a:off x="5280" y="235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0</a:t>
              </a:r>
            </a:p>
          </p:txBody>
        </p:sp>
        <p:sp>
          <p:nvSpPr>
            <p:cNvPr id="43041" name="Rectangle 48"/>
            <p:cNvSpPr>
              <a:spLocks noChangeArrowheads="1"/>
            </p:cNvSpPr>
            <p:nvPr/>
          </p:nvSpPr>
          <p:spPr bwMode="auto">
            <a:xfrm>
              <a:off x="5424" y="2352"/>
              <a:ext cx="144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0</a:t>
              </a:r>
            </a:p>
          </p:txBody>
        </p:sp>
        <p:sp>
          <p:nvSpPr>
            <p:cNvPr id="43042" name="Rectangle 49"/>
            <p:cNvSpPr>
              <a:spLocks noChangeArrowheads="1"/>
            </p:cNvSpPr>
            <p:nvPr/>
          </p:nvSpPr>
          <p:spPr bwMode="auto">
            <a:xfrm>
              <a:off x="4848" y="2352"/>
              <a:ext cx="432" cy="144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•••</a:t>
              </a:r>
            </a:p>
          </p:txBody>
        </p:sp>
        <p:sp>
          <p:nvSpPr>
            <p:cNvPr id="43043" name="Rectangle 50" descr="Light upward diagonal"/>
            <p:cNvSpPr>
              <a:spLocks noChangeArrowheads="1"/>
            </p:cNvSpPr>
            <p:nvPr/>
          </p:nvSpPr>
          <p:spPr bwMode="auto">
            <a:xfrm>
              <a:off x="4272" y="2352"/>
              <a:ext cx="144" cy="144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>
                <a:latin typeface="Courier New" charset="0"/>
              </a:endParaRPr>
            </a:p>
          </p:txBody>
        </p:sp>
        <p:sp>
          <p:nvSpPr>
            <p:cNvPr id="43044" name="Rectangle 51" descr="Light upward diagonal"/>
            <p:cNvSpPr>
              <a:spLocks noChangeArrowheads="1"/>
            </p:cNvSpPr>
            <p:nvPr/>
          </p:nvSpPr>
          <p:spPr bwMode="auto">
            <a:xfrm>
              <a:off x="4416" y="2352"/>
              <a:ext cx="144" cy="144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>
                <a:latin typeface="Courier New" charset="0"/>
              </a:endParaRPr>
            </a:p>
          </p:txBody>
        </p:sp>
        <p:sp>
          <p:nvSpPr>
            <p:cNvPr id="43045" name="Rectangle 52" descr="Light upward diagonal"/>
            <p:cNvSpPr>
              <a:spLocks noChangeArrowheads="1"/>
            </p:cNvSpPr>
            <p:nvPr/>
          </p:nvSpPr>
          <p:spPr bwMode="auto">
            <a:xfrm>
              <a:off x="4560" y="2352"/>
              <a:ext cx="144" cy="144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zh-CN" altLang="en-US" sz="1800">
                <a:latin typeface="Courier New" charset="0"/>
              </a:endParaRPr>
            </a:p>
          </p:txBody>
        </p:sp>
        <p:sp>
          <p:nvSpPr>
            <p:cNvPr id="43046" name="Rectangle 53" descr="Light upward diagonal"/>
            <p:cNvSpPr>
              <a:spLocks noChangeArrowheads="1"/>
            </p:cNvSpPr>
            <p:nvPr/>
          </p:nvSpPr>
          <p:spPr bwMode="auto">
            <a:xfrm>
              <a:off x="3840" y="2352"/>
              <a:ext cx="432" cy="144"/>
            </a:xfrm>
            <a:prstGeom prst="rect">
              <a:avLst/>
            </a:prstGeom>
            <a:pattFill prst="ltUpDiag">
              <a:fgClr>
                <a:srgbClr val="000000"/>
              </a:fgClr>
              <a:bgClr>
                <a:schemeClr val="bg1"/>
              </a:bgClr>
            </a:patt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2800">
                  <a:solidFill>
                    <a:schemeClr val="tx1"/>
                  </a:solidFill>
                  <a:latin typeface="Comic Sans MS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400">
                  <a:solidFill>
                    <a:schemeClr val="tx1"/>
                  </a:solidFill>
                  <a:latin typeface="Comic Sans MS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000">
                  <a:solidFill>
                    <a:schemeClr val="tx1"/>
                  </a:solidFill>
                  <a:latin typeface="Comic Sans MS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zh-CN" altLang="en-US" sz="1800">
                  <a:latin typeface="Courier New" charset="0"/>
                </a:rPr>
                <a:t>•••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0432677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87EC639-0087-9F4E-8CCB-72ED117F2B1D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71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450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>
                <a:ea typeface="宋体" charset="-122"/>
              </a:rPr>
              <a:t>Power-of-2 Multiply with Shift</a:t>
            </a:r>
          </a:p>
        </p:txBody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01000" cy="4419600"/>
          </a:xfrm>
        </p:spPr>
        <p:txBody>
          <a:bodyPr/>
          <a:lstStyle/>
          <a:p>
            <a:r>
              <a:rPr kumimoji="1" lang="en-US" altLang="zh-CN" dirty="0">
                <a:ea typeface="宋体" charset="-122"/>
              </a:rPr>
              <a:t>Operation</a:t>
            </a:r>
          </a:p>
          <a:p>
            <a:pPr lvl="1"/>
            <a:r>
              <a:rPr kumimoji="1" lang="en-US" altLang="zh-CN" dirty="0">
                <a:ea typeface="宋体" charset="-122"/>
              </a:rPr>
              <a:t>u &lt;&lt; k gives u * </a:t>
            </a:r>
            <a:r>
              <a:rPr kumimoji="1" lang="en-US" altLang="zh-CN" i="1" dirty="0">
                <a:ea typeface="宋体" charset="-122"/>
              </a:rPr>
              <a:t>2</a:t>
            </a:r>
            <a:r>
              <a:rPr kumimoji="1" lang="en-US" altLang="zh-CN" i="1" baseline="30000" dirty="0">
                <a:ea typeface="宋体" charset="-122"/>
              </a:rPr>
              <a:t>k</a:t>
            </a:r>
          </a:p>
          <a:p>
            <a:pPr lvl="1"/>
            <a:r>
              <a:rPr kumimoji="1" lang="en-US" altLang="zh-CN" dirty="0">
                <a:solidFill>
                  <a:schemeClr val="tx2"/>
                </a:solidFill>
                <a:ea typeface="宋体" charset="-122"/>
              </a:rPr>
              <a:t>Both signed and unsigned</a:t>
            </a:r>
          </a:p>
          <a:p>
            <a:r>
              <a:rPr kumimoji="1" lang="en-US" altLang="zh-CN" dirty="0">
                <a:ea typeface="宋体" charset="-122"/>
              </a:rPr>
              <a:t>Examples</a:t>
            </a:r>
          </a:p>
          <a:p>
            <a:pPr lvl="1"/>
            <a:r>
              <a:rPr kumimoji="1" lang="en-US" altLang="zh-CN" dirty="0">
                <a:ea typeface="宋体" charset="-122"/>
              </a:rPr>
              <a:t>u &lt;&lt; 3	==	u * 8</a:t>
            </a:r>
          </a:p>
          <a:p>
            <a:pPr lvl="1"/>
            <a:r>
              <a:rPr kumimoji="1" lang="en-US" altLang="zh-CN" dirty="0">
                <a:ea typeface="宋体" charset="-122"/>
              </a:rPr>
              <a:t>(u &lt;&lt; 5) </a:t>
            </a:r>
            <a:r>
              <a:rPr kumimoji="1" lang="mr-IN" altLang="zh-CN" dirty="0">
                <a:ea typeface="宋体" charset="-122"/>
              </a:rPr>
              <a:t>–</a:t>
            </a:r>
            <a:r>
              <a:rPr kumimoji="1" lang="en-US" altLang="zh-CN" dirty="0">
                <a:ea typeface="宋体" charset="-122"/>
              </a:rPr>
              <a:t> (u &lt;&lt; 3)  ==   u * 24</a:t>
            </a:r>
          </a:p>
          <a:p>
            <a:pPr lvl="1"/>
            <a:r>
              <a:rPr kumimoji="1" lang="zh-CN" altLang="en-US" dirty="0">
                <a:solidFill>
                  <a:schemeClr val="tx2"/>
                </a:solidFill>
                <a:ea typeface="宋体" charset="-122"/>
              </a:rPr>
              <a:t>绝大多数计算机的移位和加法运算远比乘法要快</a:t>
            </a:r>
            <a:endParaRPr kumimoji="1" lang="en-US" altLang="zh-CN" dirty="0">
              <a:solidFill>
                <a:schemeClr val="tx2"/>
              </a:solidFill>
              <a:ea typeface="宋体" charset="-122"/>
            </a:endParaRPr>
          </a:p>
          <a:p>
            <a:pPr lvl="2"/>
            <a:r>
              <a:rPr kumimoji="1" lang="zh-CN" altLang="en-US" dirty="0">
                <a:solidFill>
                  <a:schemeClr val="tx2"/>
                </a:solidFill>
                <a:ea typeface="宋体" charset="-122"/>
              </a:rPr>
              <a:t>编译器一般会自动做这样的代码优化</a:t>
            </a:r>
            <a:endParaRPr kumimoji="1" lang="en-US" altLang="zh-CN" dirty="0">
              <a:solidFill>
                <a:schemeClr val="tx2"/>
              </a:solidFill>
              <a:ea typeface="宋体" charset="-122"/>
            </a:endParaRPr>
          </a:p>
          <a:p>
            <a:pPr>
              <a:buFontTx/>
              <a:buNone/>
            </a:pPr>
            <a:endParaRPr kumimoji="1" lang="en-US" altLang="zh-CN" dirty="0">
              <a:solidFill>
                <a:schemeClr val="tx2"/>
              </a:solidFill>
              <a:ea typeface="宋体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337401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3566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Signed Power-of-2 Divide with Shift</a:t>
            </a:r>
          </a:p>
        </p:txBody>
      </p:sp>
      <p:sp>
        <p:nvSpPr>
          <p:cNvPr id="173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90513" y="1373188"/>
            <a:ext cx="8307387" cy="12684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zh-CN" altLang="en-US" dirty="0"/>
              <a:t>有符号数除以</a:t>
            </a:r>
            <a:r>
              <a:rPr lang="en-US" dirty="0"/>
              <a:t>2</a:t>
            </a:r>
            <a:r>
              <a:rPr lang="zh-CN" altLang="en-US" dirty="0"/>
              <a:t>的整数幂</a:t>
            </a:r>
            <a:endParaRPr lang="en-US" dirty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b="1" dirty="0">
                <a:latin typeface="Courier New" pitchFamily="49" charset="0"/>
              </a:rPr>
              <a:t>x &gt;&gt; k</a:t>
            </a:r>
            <a:r>
              <a:rPr lang="en-US" b="1" dirty="0"/>
              <a:t> </a:t>
            </a:r>
            <a:r>
              <a:rPr lang="en-US" altLang="zh-CN" dirty="0"/>
              <a:t>=</a:t>
            </a:r>
            <a:r>
              <a:rPr lang="zh-CN" altLang="en-US" dirty="0"/>
              <a:t> </a:t>
            </a:r>
            <a:r>
              <a:rPr lang="en-US" b="1" dirty="0">
                <a:sym typeface="Symbol" pitchFamily="18" charset="2"/>
              </a:rPr>
              <a:t> </a:t>
            </a:r>
            <a:r>
              <a:rPr lang="en-US" b="1" dirty="0">
                <a:latin typeface="Courier New" pitchFamily="49" charset="0"/>
              </a:rPr>
              <a:t>x / </a:t>
            </a:r>
            <a:r>
              <a:rPr lang="en-US" b="1" i="1" dirty="0"/>
              <a:t>2</a:t>
            </a:r>
            <a:r>
              <a:rPr lang="en-US" b="1" i="1" baseline="30000" dirty="0"/>
              <a:t>k </a:t>
            </a:r>
            <a:r>
              <a:rPr lang="en-US" b="1" dirty="0">
                <a:sym typeface="Symbol" pitchFamily="18" charset="2"/>
              </a:rPr>
              <a:t></a:t>
            </a:r>
            <a:endParaRPr lang="en-US" b="1" i="1" baseline="30000" dirty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zh-CN" altLang="en-US" dirty="0">
                <a:solidFill>
                  <a:schemeClr val="tx2"/>
                </a:solidFill>
              </a:rPr>
              <a:t>使用算数移位，保持符号不变</a:t>
            </a:r>
            <a:endParaRPr lang="en-US" dirty="0">
              <a:solidFill>
                <a:schemeClr val="tx2"/>
              </a:solidFill>
            </a:endParaRP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dirty="0">
                <a:solidFill>
                  <a:schemeClr val="tx2"/>
                </a:solidFill>
              </a:rPr>
              <a:t>Rounds </a:t>
            </a:r>
            <a:r>
              <a:rPr lang="en-US" dirty="0">
                <a:solidFill>
                  <a:srgbClr val="FF0000"/>
                </a:solidFill>
              </a:rPr>
              <a:t>wrong</a:t>
            </a:r>
            <a:r>
              <a:rPr lang="en-US" dirty="0">
                <a:solidFill>
                  <a:schemeClr val="tx2"/>
                </a:solidFill>
              </a:rPr>
              <a:t> direction when </a:t>
            </a:r>
            <a:r>
              <a:rPr lang="en-US" b="1" dirty="0">
                <a:latin typeface="Courier New" pitchFamily="49" charset="0"/>
              </a:rPr>
              <a:t>u &lt; 0</a:t>
            </a:r>
          </a:p>
        </p:txBody>
      </p:sp>
      <p:sp>
        <p:nvSpPr>
          <p:cNvPr id="14342" name="Rectangle 5"/>
          <p:cNvSpPr>
            <a:spLocks noChangeArrowheads="1"/>
          </p:cNvSpPr>
          <p:nvPr/>
        </p:nvSpPr>
        <p:spPr bwMode="auto">
          <a:xfrm>
            <a:off x="3962400" y="32766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43" name="Rectangle 6"/>
          <p:cNvSpPr>
            <a:spLocks noChangeArrowheads="1"/>
          </p:cNvSpPr>
          <p:nvPr/>
        </p:nvSpPr>
        <p:spPr bwMode="auto">
          <a:xfrm>
            <a:off x="4191000" y="3276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44" name="Rectangle 7"/>
          <p:cNvSpPr>
            <a:spLocks noChangeArrowheads="1"/>
          </p:cNvSpPr>
          <p:nvPr/>
        </p:nvSpPr>
        <p:spPr bwMode="auto">
          <a:xfrm>
            <a:off x="5105400" y="32766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45" name="Rectangle 8"/>
          <p:cNvSpPr>
            <a:spLocks noChangeArrowheads="1"/>
          </p:cNvSpPr>
          <p:nvPr/>
        </p:nvSpPr>
        <p:spPr bwMode="auto">
          <a:xfrm>
            <a:off x="3962400" y="3733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0</a:t>
            </a:r>
          </a:p>
        </p:txBody>
      </p:sp>
      <p:sp>
        <p:nvSpPr>
          <p:cNvPr id="14346" name="Rectangle 9"/>
          <p:cNvSpPr>
            <a:spLocks noChangeArrowheads="1"/>
          </p:cNvSpPr>
          <p:nvPr/>
        </p:nvSpPr>
        <p:spPr bwMode="auto">
          <a:xfrm>
            <a:off x="4876800" y="3733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47" name="Rectangle 10"/>
          <p:cNvSpPr>
            <a:spLocks noChangeArrowheads="1"/>
          </p:cNvSpPr>
          <p:nvPr/>
        </p:nvSpPr>
        <p:spPr bwMode="auto">
          <a:xfrm>
            <a:off x="5105400" y="37338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14348" name="Rectangle 11"/>
          <p:cNvSpPr>
            <a:spLocks noChangeArrowheads="1"/>
          </p:cNvSpPr>
          <p:nvPr/>
        </p:nvSpPr>
        <p:spPr bwMode="auto">
          <a:xfrm>
            <a:off x="5334000" y="3733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49" name="Rectangle 12"/>
          <p:cNvSpPr>
            <a:spLocks noChangeArrowheads="1"/>
          </p:cNvSpPr>
          <p:nvPr/>
        </p:nvSpPr>
        <p:spPr bwMode="auto">
          <a:xfrm>
            <a:off x="6248400" y="3733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50" name="Rectangle 13"/>
          <p:cNvSpPr>
            <a:spLocks noChangeArrowheads="1"/>
          </p:cNvSpPr>
          <p:nvPr/>
        </p:nvSpPr>
        <p:spPr bwMode="auto">
          <a:xfrm>
            <a:off x="6477000" y="37338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14351" name="Rectangle 14"/>
          <p:cNvSpPr>
            <a:spLocks noChangeArrowheads="1"/>
          </p:cNvSpPr>
          <p:nvPr/>
        </p:nvSpPr>
        <p:spPr bwMode="auto">
          <a:xfrm>
            <a:off x="4191000" y="3733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 dirty="0">
                <a:latin typeface="Calibri"/>
                <a:cs typeface="Calibri"/>
              </a:rPr>
              <a:t>•••</a:t>
            </a:r>
          </a:p>
        </p:txBody>
      </p:sp>
      <p:sp>
        <p:nvSpPr>
          <p:cNvPr id="14352" name="Rectangle 15"/>
          <p:cNvSpPr>
            <a:spLocks noChangeArrowheads="1"/>
          </p:cNvSpPr>
          <p:nvPr/>
        </p:nvSpPr>
        <p:spPr bwMode="auto">
          <a:xfrm>
            <a:off x="3352800" y="32004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</a:p>
        </p:txBody>
      </p:sp>
      <p:sp>
        <p:nvSpPr>
          <p:cNvPr id="14353" name="Rectangle 16"/>
          <p:cNvSpPr>
            <a:spLocks noChangeArrowheads="1"/>
          </p:cNvSpPr>
          <p:nvPr/>
        </p:nvSpPr>
        <p:spPr bwMode="auto">
          <a:xfrm>
            <a:off x="3352800" y="36576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4354" name="Line 17"/>
          <p:cNvSpPr>
            <a:spLocks noChangeShapeType="1"/>
          </p:cNvSpPr>
          <p:nvPr/>
        </p:nvSpPr>
        <p:spPr bwMode="auto">
          <a:xfrm>
            <a:off x="2209800" y="40386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5" name="Rectangle 18"/>
          <p:cNvSpPr>
            <a:spLocks noChangeArrowheads="1"/>
          </p:cNvSpPr>
          <p:nvPr/>
        </p:nvSpPr>
        <p:spPr bwMode="auto">
          <a:xfrm>
            <a:off x="2971800" y="36576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14356" name="Rectangle 19"/>
          <p:cNvSpPr>
            <a:spLocks noChangeArrowheads="1"/>
          </p:cNvSpPr>
          <p:nvPr/>
        </p:nvSpPr>
        <p:spPr bwMode="auto">
          <a:xfrm>
            <a:off x="3060700" y="4114800"/>
            <a:ext cx="6461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14357" name="Text Box 20"/>
          <p:cNvSpPr txBox="1">
            <a:spLocks noChangeArrowheads="1"/>
          </p:cNvSpPr>
          <p:nvPr/>
        </p:nvSpPr>
        <p:spPr bwMode="auto">
          <a:xfrm>
            <a:off x="533400" y="4114800"/>
            <a:ext cx="113188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Division: </a:t>
            </a:r>
          </a:p>
        </p:txBody>
      </p:sp>
      <p:sp>
        <p:nvSpPr>
          <p:cNvPr id="14358" name="Text Box 21"/>
          <p:cNvSpPr txBox="1">
            <a:spLocks noChangeArrowheads="1"/>
          </p:cNvSpPr>
          <p:nvPr/>
        </p:nvSpPr>
        <p:spPr bwMode="auto">
          <a:xfrm>
            <a:off x="533400" y="3429000"/>
            <a:ext cx="1265238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Operands:</a:t>
            </a:r>
          </a:p>
        </p:txBody>
      </p:sp>
      <p:sp>
        <p:nvSpPr>
          <p:cNvPr id="14359" name="Rectangle 22"/>
          <p:cNvSpPr>
            <a:spLocks noChangeArrowheads="1"/>
          </p:cNvSpPr>
          <p:nvPr/>
        </p:nvSpPr>
        <p:spPr bwMode="auto">
          <a:xfrm>
            <a:off x="5562600" y="37338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20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14360" name="Rectangle 23"/>
          <p:cNvSpPr>
            <a:spLocks noChangeArrowheads="1"/>
          </p:cNvSpPr>
          <p:nvPr/>
        </p:nvSpPr>
        <p:spPr bwMode="auto">
          <a:xfrm>
            <a:off x="5048250" y="2971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sp>
        <p:nvSpPr>
          <p:cNvPr id="14361" name="Rectangle 24"/>
          <p:cNvSpPr>
            <a:spLocks noChangeArrowheads="1"/>
          </p:cNvSpPr>
          <p:nvPr/>
        </p:nvSpPr>
        <p:spPr bwMode="auto">
          <a:xfrm>
            <a:off x="4419600" y="32766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grpSp>
        <p:nvGrpSpPr>
          <p:cNvPr id="3" name="Group 25"/>
          <p:cNvGrpSpPr>
            <a:grpSpLocks/>
          </p:cNvGrpSpPr>
          <p:nvPr/>
        </p:nvGrpSpPr>
        <p:grpSpPr bwMode="auto">
          <a:xfrm>
            <a:off x="5334000" y="3276600"/>
            <a:ext cx="1371600" cy="228600"/>
            <a:chOff x="3744" y="1488"/>
            <a:chExt cx="864" cy="144"/>
          </a:xfrm>
        </p:grpSpPr>
        <p:sp>
          <p:nvSpPr>
            <p:cNvPr id="14392" name="Rectangle 26"/>
            <p:cNvSpPr>
              <a:spLocks noChangeArrowheads="1"/>
            </p:cNvSpPr>
            <p:nvPr/>
          </p:nvSpPr>
          <p:spPr bwMode="auto">
            <a:xfrm>
              <a:off x="374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3" name="Rectangle 27"/>
            <p:cNvSpPr>
              <a:spLocks noChangeArrowheads="1"/>
            </p:cNvSpPr>
            <p:nvPr/>
          </p:nvSpPr>
          <p:spPr bwMode="auto">
            <a:xfrm>
              <a:off x="4320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4" name="Rectangle 28"/>
            <p:cNvSpPr>
              <a:spLocks noChangeArrowheads="1"/>
            </p:cNvSpPr>
            <p:nvPr/>
          </p:nvSpPr>
          <p:spPr bwMode="auto">
            <a:xfrm>
              <a:off x="4464" y="1488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5" name="Rectangle 29"/>
            <p:cNvSpPr>
              <a:spLocks noChangeArrowheads="1"/>
            </p:cNvSpPr>
            <p:nvPr/>
          </p:nvSpPr>
          <p:spPr bwMode="auto">
            <a:xfrm>
              <a:off x="3888" y="1488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•••</a:t>
              </a:r>
            </a:p>
          </p:txBody>
        </p:sp>
      </p:grpSp>
      <p:sp>
        <p:nvSpPr>
          <p:cNvPr id="14363" name="Rectangle 30"/>
          <p:cNvSpPr>
            <a:spLocks noChangeArrowheads="1"/>
          </p:cNvSpPr>
          <p:nvPr/>
        </p:nvSpPr>
        <p:spPr bwMode="auto">
          <a:xfrm>
            <a:off x="5334000" y="4191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4" name="Rectangle 31"/>
          <p:cNvSpPr>
            <a:spLocks noChangeArrowheads="1"/>
          </p:cNvSpPr>
          <p:nvPr/>
        </p:nvSpPr>
        <p:spPr bwMode="auto">
          <a:xfrm>
            <a:off x="55626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5" name="Rectangle 32"/>
          <p:cNvSpPr>
            <a:spLocks noChangeArrowheads="1"/>
          </p:cNvSpPr>
          <p:nvPr/>
        </p:nvSpPr>
        <p:spPr bwMode="auto">
          <a:xfrm>
            <a:off x="6477000" y="4191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6" name="Rectangle 33"/>
          <p:cNvSpPr>
            <a:spLocks noChangeArrowheads="1"/>
          </p:cNvSpPr>
          <p:nvPr/>
        </p:nvSpPr>
        <p:spPr bwMode="auto">
          <a:xfrm>
            <a:off x="5791200" y="4191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sp>
        <p:nvSpPr>
          <p:cNvPr id="14367" name="Rectangle 34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0</a:t>
            </a:r>
          </a:p>
        </p:txBody>
      </p:sp>
      <p:sp>
        <p:nvSpPr>
          <p:cNvPr id="14368" name="Rectangle 35"/>
          <p:cNvSpPr>
            <a:spLocks noChangeArrowheads="1"/>
          </p:cNvSpPr>
          <p:nvPr/>
        </p:nvSpPr>
        <p:spPr bwMode="auto">
          <a:xfrm>
            <a:off x="4876800" y="4191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69" name="Rectangle 36"/>
          <p:cNvSpPr>
            <a:spLocks noChangeArrowheads="1"/>
          </p:cNvSpPr>
          <p:nvPr/>
        </p:nvSpPr>
        <p:spPr bwMode="auto">
          <a:xfrm>
            <a:off x="5105400" y="4191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0" name="Rectangle 37"/>
          <p:cNvSpPr>
            <a:spLocks noChangeArrowheads="1"/>
          </p:cNvSpPr>
          <p:nvPr/>
        </p:nvSpPr>
        <p:spPr bwMode="auto">
          <a:xfrm>
            <a:off x="4191000" y="41910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6781800" y="4191000"/>
            <a:ext cx="1371600" cy="228600"/>
            <a:chOff x="4416" y="2256"/>
            <a:chExt cx="864" cy="144"/>
          </a:xfrm>
        </p:grpSpPr>
        <p:sp>
          <p:nvSpPr>
            <p:cNvPr id="14388" name="Rectangle 39"/>
            <p:cNvSpPr>
              <a:spLocks noChangeArrowheads="1"/>
            </p:cNvSpPr>
            <p:nvPr/>
          </p:nvSpPr>
          <p:spPr bwMode="auto">
            <a:xfrm>
              <a:off x="441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89" name="Rectangle 40"/>
            <p:cNvSpPr>
              <a:spLocks noChangeArrowheads="1"/>
            </p:cNvSpPr>
            <p:nvPr/>
          </p:nvSpPr>
          <p:spPr bwMode="auto">
            <a:xfrm>
              <a:off x="4992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0" name="Rectangle 41"/>
            <p:cNvSpPr>
              <a:spLocks noChangeArrowheads="1"/>
            </p:cNvSpPr>
            <p:nvPr/>
          </p:nvSpPr>
          <p:spPr bwMode="auto">
            <a:xfrm>
              <a:off x="5136" y="2256"/>
              <a:ext cx="144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endParaRPr lang="en-US" b="0"/>
            </a:p>
          </p:txBody>
        </p:sp>
        <p:sp>
          <p:nvSpPr>
            <p:cNvPr id="14391" name="Rectangle 42"/>
            <p:cNvSpPr>
              <a:spLocks noChangeArrowheads="1"/>
            </p:cNvSpPr>
            <p:nvPr/>
          </p:nvSpPr>
          <p:spPr bwMode="auto">
            <a:xfrm>
              <a:off x="4560" y="2256"/>
              <a:ext cx="432" cy="144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lnSpc>
                  <a:spcPct val="100000"/>
                </a:lnSpc>
              </a:pPr>
              <a:r>
                <a:rPr lang="en-US" b="0"/>
                <a:t>•••</a:t>
              </a:r>
            </a:p>
          </p:txBody>
        </p:sp>
      </p:grpSp>
      <p:sp>
        <p:nvSpPr>
          <p:cNvPr id="14372" name="Line 43"/>
          <p:cNvSpPr>
            <a:spLocks noChangeShapeType="1"/>
          </p:cNvSpPr>
          <p:nvPr/>
        </p:nvSpPr>
        <p:spPr bwMode="auto">
          <a:xfrm>
            <a:off x="22098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73" name="Rectangle 44"/>
          <p:cNvSpPr>
            <a:spLocks noChangeArrowheads="1"/>
          </p:cNvSpPr>
          <p:nvPr/>
        </p:nvSpPr>
        <p:spPr bwMode="auto">
          <a:xfrm>
            <a:off x="1603375" y="4581525"/>
            <a:ext cx="2282825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000" b="0" dirty="0" err="1">
                <a:latin typeface="Times" pitchFamily="18" charset="0"/>
              </a:rPr>
              <a:t>RoundDown</a:t>
            </a:r>
            <a:r>
              <a:rPr lang="en-US" sz="2000" b="0" dirty="0">
                <a:latin typeface="Times" pitchFamily="18" charset="0"/>
              </a:rPr>
              <a:t>(</a:t>
            </a:r>
            <a:r>
              <a:rPr lang="en-US" sz="2000" b="0" i="1" dirty="0">
                <a:latin typeface="Times" pitchFamily="18" charset="0"/>
              </a:rPr>
              <a:t>x</a:t>
            </a:r>
            <a:r>
              <a:rPr lang="en-US" b="0" i="1" dirty="0">
                <a:latin typeface="Times" pitchFamily="18" charset="0"/>
              </a:rPr>
              <a:t> </a:t>
            </a:r>
            <a:r>
              <a:rPr lang="en-US" b="0" dirty="0">
                <a:latin typeface="Times" pitchFamily="18" charset="0"/>
              </a:rPr>
              <a:t>/ 2</a:t>
            </a:r>
            <a:r>
              <a:rPr lang="en-US" b="0" i="1" baseline="30000" dirty="0">
                <a:latin typeface="Times" pitchFamily="18" charset="0"/>
              </a:rPr>
              <a:t>k</a:t>
            </a:r>
            <a:r>
              <a:rPr lang="en-US" b="0" dirty="0">
                <a:latin typeface="Times" pitchFamily="18" charset="0"/>
                <a:sym typeface="Symbol" pitchFamily="18" charset="2"/>
              </a:rPr>
              <a:t>)</a:t>
            </a:r>
            <a:endParaRPr lang="en-US" b="0" dirty="0">
              <a:latin typeface="Times" pitchFamily="18" charset="0"/>
            </a:endParaRPr>
          </a:p>
        </p:txBody>
      </p:sp>
      <p:sp>
        <p:nvSpPr>
          <p:cNvPr id="14374" name="Rectangle 45"/>
          <p:cNvSpPr>
            <a:spLocks noChangeArrowheads="1"/>
          </p:cNvSpPr>
          <p:nvPr/>
        </p:nvSpPr>
        <p:spPr bwMode="auto">
          <a:xfrm>
            <a:off x="53340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5" name="Rectangle 46"/>
          <p:cNvSpPr>
            <a:spLocks noChangeArrowheads="1"/>
          </p:cNvSpPr>
          <p:nvPr/>
        </p:nvSpPr>
        <p:spPr bwMode="auto">
          <a:xfrm>
            <a:off x="55626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6" name="Rectangle 47"/>
          <p:cNvSpPr>
            <a:spLocks noChangeArrowheads="1"/>
          </p:cNvSpPr>
          <p:nvPr/>
        </p:nvSpPr>
        <p:spPr bwMode="auto">
          <a:xfrm>
            <a:off x="64770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77" name="Rectangle 48"/>
          <p:cNvSpPr>
            <a:spLocks noChangeArrowheads="1"/>
          </p:cNvSpPr>
          <p:nvPr/>
        </p:nvSpPr>
        <p:spPr bwMode="auto">
          <a:xfrm>
            <a:off x="57912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sp>
        <p:nvSpPr>
          <p:cNvPr id="14378" name="Text Box 49"/>
          <p:cNvSpPr txBox="1">
            <a:spLocks noChangeArrowheads="1"/>
          </p:cNvSpPr>
          <p:nvPr/>
        </p:nvSpPr>
        <p:spPr bwMode="auto">
          <a:xfrm>
            <a:off x="533400" y="4648200"/>
            <a:ext cx="898525" cy="4000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Result:</a:t>
            </a:r>
          </a:p>
        </p:txBody>
      </p:sp>
      <p:sp>
        <p:nvSpPr>
          <p:cNvPr id="14379" name="Text Box 50"/>
          <p:cNvSpPr txBox="1">
            <a:spLocks noChangeArrowheads="1"/>
          </p:cNvSpPr>
          <p:nvPr/>
        </p:nvSpPr>
        <p:spPr bwMode="auto">
          <a:xfrm>
            <a:off x="6629400" y="4114800"/>
            <a:ext cx="261938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.</a:t>
            </a:r>
          </a:p>
        </p:txBody>
      </p:sp>
      <p:sp>
        <p:nvSpPr>
          <p:cNvPr id="14380" name="Text Box 51"/>
          <p:cNvSpPr txBox="1">
            <a:spLocks noChangeArrowheads="1"/>
          </p:cNvSpPr>
          <p:nvPr/>
        </p:nvSpPr>
        <p:spPr bwMode="auto">
          <a:xfrm>
            <a:off x="6934200" y="3200400"/>
            <a:ext cx="1695450" cy="46196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14381" name="Line 52"/>
          <p:cNvSpPr>
            <a:spLocks noChangeShapeType="1"/>
          </p:cNvSpPr>
          <p:nvPr/>
        </p:nvSpPr>
        <p:spPr bwMode="auto">
          <a:xfrm flipH="1">
            <a:off x="6781800" y="35814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82" name="Rectangle 53"/>
          <p:cNvSpPr>
            <a:spLocks noChangeArrowheads="1"/>
          </p:cNvSpPr>
          <p:nvPr/>
        </p:nvSpPr>
        <p:spPr bwMode="auto">
          <a:xfrm>
            <a:off x="3962400" y="4191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83" name="Rectangle 54"/>
          <p:cNvSpPr>
            <a:spLocks noChangeArrowheads="1"/>
          </p:cNvSpPr>
          <p:nvPr/>
        </p:nvSpPr>
        <p:spPr bwMode="auto">
          <a:xfrm>
            <a:off x="3962400" y="4724400"/>
            <a:ext cx="228600" cy="228600"/>
          </a:xfrm>
          <a:prstGeom prst="rect">
            <a:avLst/>
          </a:prstGeom>
          <a:solidFill>
            <a:srgbClr val="00CCF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0</a:t>
            </a:r>
          </a:p>
        </p:txBody>
      </p:sp>
      <p:sp>
        <p:nvSpPr>
          <p:cNvPr id="14384" name="Rectangle 55"/>
          <p:cNvSpPr>
            <a:spLocks noChangeArrowheads="1"/>
          </p:cNvSpPr>
          <p:nvPr/>
        </p:nvSpPr>
        <p:spPr bwMode="auto">
          <a:xfrm>
            <a:off x="4876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85" name="Rectangle 56"/>
          <p:cNvSpPr>
            <a:spLocks noChangeArrowheads="1"/>
          </p:cNvSpPr>
          <p:nvPr/>
        </p:nvSpPr>
        <p:spPr bwMode="auto">
          <a:xfrm>
            <a:off x="51054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sp>
        <p:nvSpPr>
          <p:cNvPr id="14386" name="Rectangle 57"/>
          <p:cNvSpPr>
            <a:spLocks noChangeArrowheads="1"/>
          </p:cNvSpPr>
          <p:nvPr/>
        </p:nvSpPr>
        <p:spPr bwMode="auto">
          <a:xfrm>
            <a:off x="4191000" y="47244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b="0"/>
              <a:t>•••</a:t>
            </a:r>
          </a:p>
        </p:txBody>
      </p:sp>
      <p:sp>
        <p:nvSpPr>
          <p:cNvPr id="14387" name="Rectangle 58"/>
          <p:cNvSpPr>
            <a:spLocks noChangeArrowheads="1"/>
          </p:cNvSpPr>
          <p:nvPr/>
        </p:nvSpPr>
        <p:spPr bwMode="auto">
          <a:xfrm>
            <a:off x="39624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b="0"/>
          </a:p>
        </p:txBody>
      </p:sp>
      <p:graphicFrame>
        <p:nvGraphicFramePr>
          <p:cNvPr id="14338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8420319"/>
              </p:ext>
            </p:extLst>
          </p:nvPr>
        </p:nvGraphicFramePr>
        <p:xfrm>
          <a:off x="698500" y="5076075"/>
          <a:ext cx="7670800" cy="1646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7848600" imgH="1651000" progId="Word.Document.8">
                  <p:embed/>
                </p:oleObj>
              </mc:Choice>
              <mc:Fallback>
                <p:oleObj name="Document" r:id="rId3" imgW="7848600" imgH="1651000" progId="Word.Documen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8500" y="5076075"/>
                        <a:ext cx="7670800" cy="1646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bg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254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矩形 1"/>
          <p:cNvSpPr/>
          <p:nvPr/>
        </p:nvSpPr>
        <p:spPr>
          <a:xfrm>
            <a:off x="2280096" y="6511926"/>
            <a:ext cx="68659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b="0" dirty="0">
                <a:solidFill>
                  <a:srgbClr val="FF0000"/>
                </a:solidFill>
                <a:latin typeface="Times" pitchFamily="18" charset="0"/>
              </a:rPr>
              <a:t>*</a:t>
            </a:r>
            <a:r>
              <a:rPr lang="zh-CN" altLang="en-US" sz="2000" b="0" dirty="0">
                <a:solidFill>
                  <a:srgbClr val="FF0000"/>
                </a:solidFill>
                <a:latin typeface="Times" pitchFamily="18" charset="0"/>
              </a:rPr>
              <a:t>补码为线性映射，</a:t>
            </a:r>
            <a:r>
              <a:rPr lang="en-US" altLang="zh-CN" sz="2000" b="0" dirty="0">
                <a:solidFill>
                  <a:srgbClr val="FF0000"/>
                </a:solidFill>
                <a:latin typeface="Times" pitchFamily="18" charset="0"/>
              </a:rPr>
              <a:t>binary</a:t>
            </a:r>
            <a:r>
              <a:rPr lang="zh-CN" altLang="en-US" sz="2000" b="0" dirty="0">
                <a:solidFill>
                  <a:srgbClr val="FF0000"/>
                </a:solidFill>
                <a:latin typeface="Times" pitchFamily="18" charset="0"/>
              </a:rPr>
              <a:t>大小与实际数据大小增减方向相同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7966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56" grpId="0"/>
      <p:bldP spid="14357" grpId="0"/>
      <p:bldP spid="14363" grpId="0" animBg="1"/>
      <p:bldP spid="14364" grpId="0" animBg="1"/>
      <p:bldP spid="14365" grpId="0" animBg="1"/>
      <p:bldP spid="14366" grpId="0" animBg="1"/>
      <p:bldP spid="14367" grpId="0" animBg="1"/>
      <p:bldP spid="14368" grpId="0" animBg="1"/>
      <p:bldP spid="14369" grpId="0" animBg="1"/>
      <p:bldP spid="14370" grpId="0" animBg="1"/>
      <p:bldP spid="14372" grpId="0" animBg="1"/>
      <p:bldP spid="14372" grpId="1" animBg="1"/>
      <p:bldP spid="14373" grpId="0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 animBg="1"/>
      <p:bldP spid="14382" grpId="0" animBg="1"/>
      <p:bldP spid="14383" grpId="0" animBg="1"/>
      <p:bldP spid="14384" grpId="0" animBg="1"/>
      <p:bldP spid="14385" grpId="0" animBg="1"/>
      <p:bldP spid="14386" grpId="0" animBg="1"/>
      <p:bldP spid="1438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90513" y="647699"/>
            <a:ext cx="70818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</a:t>
            </a:r>
          </a:p>
        </p:txBody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9994" y="1527969"/>
            <a:ext cx="8307387" cy="5484812"/>
          </a:xfrm>
        </p:spPr>
        <p:txBody>
          <a:bodyPr/>
          <a:lstStyle/>
          <a:p>
            <a:pPr eaLnBrk="1" hangingPunct="1">
              <a:tabLst>
                <a:tab pos="2971800" algn="l"/>
              </a:tabLst>
              <a:defRPr/>
            </a:pPr>
            <a:r>
              <a:rPr lang="zh-CN" altLang="en-US" sz="2400" dirty="0"/>
              <a:t>负数除以</a:t>
            </a:r>
            <a:r>
              <a:rPr lang="en-US" altLang="zh-CN" sz="2400" dirty="0"/>
              <a:t>2</a:t>
            </a:r>
            <a:r>
              <a:rPr lang="zh-CN" altLang="en-US" sz="2400" dirty="0"/>
              <a:t>的整数幂的商</a:t>
            </a:r>
            <a:endParaRPr lang="en-US" sz="2400" dirty="0"/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sz="2000" dirty="0"/>
              <a:t>Want  </a:t>
            </a:r>
            <a:r>
              <a:rPr lang="en-US" sz="2000" b="1" dirty="0">
                <a:sym typeface="Symbol" pitchFamily="18" charset="2"/>
              </a:rPr>
              <a:t> </a:t>
            </a:r>
            <a:r>
              <a:rPr lang="en-US" sz="2000" b="1" dirty="0">
                <a:latin typeface="Courier New" pitchFamily="49" charset="0"/>
              </a:rPr>
              <a:t>x / </a:t>
            </a:r>
            <a:r>
              <a:rPr lang="en-US" sz="2000" b="1" dirty="0"/>
              <a:t>2</a:t>
            </a:r>
            <a:r>
              <a:rPr lang="en-US" sz="2000" b="1" i="1" baseline="30000" dirty="0"/>
              <a:t>k </a:t>
            </a:r>
            <a:r>
              <a:rPr lang="en-US" sz="2000" b="1" dirty="0">
                <a:sym typeface="Symbol" pitchFamily="18" charset="2"/>
              </a:rPr>
              <a:t>    </a:t>
            </a:r>
            <a:r>
              <a:rPr lang="en-US" sz="2000" dirty="0">
                <a:sym typeface="Symbol" pitchFamily="18" charset="2"/>
              </a:rPr>
              <a:t>(</a:t>
            </a:r>
            <a:r>
              <a:rPr lang="en-US" sz="2000" dirty="0"/>
              <a:t>Round Toward 0)</a:t>
            </a:r>
          </a:p>
          <a:p>
            <a:pPr lvl="1" eaLnBrk="1" hangingPunct="1">
              <a:tabLst>
                <a:tab pos="2971800" algn="l"/>
              </a:tabLst>
              <a:defRPr/>
            </a:pPr>
            <a:r>
              <a:rPr lang="en-US" sz="2000" dirty="0"/>
              <a:t>Compute as  </a:t>
            </a:r>
            <a:r>
              <a:rPr lang="en-US" sz="2000" b="1" dirty="0">
                <a:sym typeface="Symbol" pitchFamily="18" charset="2"/>
              </a:rPr>
              <a:t> </a:t>
            </a:r>
            <a:r>
              <a:rPr lang="en-US" sz="2000" b="1" dirty="0">
                <a:latin typeface="Courier New" pitchFamily="49" charset="0"/>
              </a:rPr>
              <a:t>(x+</a:t>
            </a:r>
            <a:r>
              <a:rPr lang="en-US" sz="2000" b="1" dirty="0">
                <a:solidFill>
                  <a:srgbClr val="FF0000"/>
                </a:solidFill>
              </a:rPr>
              <a:t>2</a:t>
            </a:r>
            <a:r>
              <a:rPr lang="en-US" sz="2000" b="1" i="1" baseline="30000" dirty="0">
                <a:solidFill>
                  <a:srgbClr val="FF0000"/>
                </a:solidFill>
              </a:rPr>
              <a:t>k</a:t>
            </a:r>
            <a:r>
              <a:rPr lang="en-US" sz="2000" b="1" dirty="0">
                <a:solidFill>
                  <a:srgbClr val="FF0000"/>
                </a:solidFill>
                <a:latin typeface="Courier New" pitchFamily="49" charset="0"/>
              </a:rPr>
              <a:t>-1</a:t>
            </a:r>
            <a:r>
              <a:rPr lang="en-US" sz="2000" b="1" dirty="0">
                <a:latin typeface="Courier New" pitchFamily="49" charset="0"/>
              </a:rPr>
              <a:t>)/ </a:t>
            </a:r>
            <a:r>
              <a:rPr lang="en-US" sz="2000" b="1" dirty="0"/>
              <a:t>2</a:t>
            </a:r>
            <a:r>
              <a:rPr lang="en-US" sz="2000" b="1" i="1" baseline="30000" dirty="0"/>
              <a:t>k </a:t>
            </a:r>
            <a:r>
              <a:rPr lang="en-US" sz="2000" b="1" dirty="0">
                <a:sym typeface="Symbol" pitchFamily="18" charset="2"/>
              </a:rPr>
              <a:t></a:t>
            </a:r>
            <a:endParaRPr lang="en-US" sz="2000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sz="1800" dirty="0"/>
              <a:t>In C: </a:t>
            </a:r>
            <a:r>
              <a:rPr lang="en-US" sz="1800" b="1" dirty="0">
                <a:latin typeface="Courier New" pitchFamily="49" charset="0"/>
              </a:rPr>
              <a:t>(x + (1&lt;&lt;k)-1) &gt;&gt; k</a:t>
            </a:r>
            <a:endParaRPr lang="en-US" sz="1800" b="1" dirty="0"/>
          </a:p>
          <a:p>
            <a:pPr lvl="2" eaLnBrk="1" hangingPunct="1">
              <a:tabLst>
                <a:tab pos="2971800" algn="l"/>
              </a:tabLst>
              <a:defRPr/>
            </a:pPr>
            <a:r>
              <a:rPr lang="en-US" sz="1800" dirty="0"/>
              <a:t>Biases(</a:t>
            </a:r>
            <a:r>
              <a:rPr lang="zh-CN" altLang="en-US" sz="1800" dirty="0"/>
              <a:t>编置</a:t>
            </a:r>
            <a:r>
              <a:rPr lang="en-US" sz="1800" dirty="0"/>
              <a:t>) dividend toward 0</a:t>
            </a:r>
          </a:p>
          <a:p>
            <a:pPr lvl="2" eaLnBrk="1" hangingPunct="1">
              <a:tabLst>
                <a:tab pos="2971800" algn="l"/>
              </a:tabLst>
              <a:defRPr/>
            </a:pPr>
            <a:endParaRPr lang="en-US" sz="1800" dirty="0"/>
          </a:p>
          <a:p>
            <a:pPr>
              <a:lnSpc>
                <a:spcPct val="100000"/>
              </a:lnSpc>
              <a:spcBef>
                <a:spcPct val="0"/>
              </a:spcBef>
              <a:buClrTx/>
              <a:buFontTx/>
              <a:buNone/>
              <a:tabLst>
                <a:tab pos="2971800" algn="l"/>
              </a:tabLst>
              <a:defRPr/>
            </a:pPr>
            <a:r>
              <a:rPr lang="en-US" sz="2400" dirty="0">
                <a:effectLst/>
              </a:rPr>
              <a:t>Case 1: No rounding</a:t>
            </a:r>
            <a:endParaRPr lang="en-US" sz="2400" dirty="0"/>
          </a:p>
        </p:txBody>
      </p:sp>
      <p:sp>
        <p:nvSpPr>
          <p:cNvPr id="45060" name="Text Box 4"/>
          <p:cNvSpPr txBox="1">
            <a:spLocks noChangeArrowheads="1"/>
          </p:cNvSpPr>
          <p:nvPr/>
        </p:nvSpPr>
        <p:spPr bwMode="auto">
          <a:xfrm>
            <a:off x="844216" y="5255187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Divisor: </a:t>
            </a:r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768016" y="4039162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Dividend:</a:t>
            </a:r>
          </a:p>
        </p:txBody>
      </p:sp>
      <p:sp>
        <p:nvSpPr>
          <p:cNvPr id="45062" name="Rectangle 6"/>
          <p:cNvSpPr>
            <a:spLocks noChangeArrowheads="1"/>
          </p:cNvSpPr>
          <p:nvPr/>
        </p:nvSpPr>
        <p:spPr bwMode="auto">
          <a:xfrm>
            <a:off x="4120816" y="533138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5035216" y="533138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4" name="Rectangle 8"/>
          <p:cNvSpPr>
            <a:spLocks noChangeArrowheads="1"/>
          </p:cNvSpPr>
          <p:nvPr/>
        </p:nvSpPr>
        <p:spPr bwMode="auto">
          <a:xfrm>
            <a:off x="5263816" y="5331387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065" name="Rectangle 9"/>
          <p:cNvSpPr>
            <a:spLocks noChangeArrowheads="1"/>
          </p:cNvSpPr>
          <p:nvPr/>
        </p:nvSpPr>
        <p:spPr bwMode="auto">
          <a:xfrm>
            <a:off x="5492416" y="533138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6" name="Rectangle 10"/>
          <p:cNvSpPr>
            <a:spLocks noChangeArrowheads="1"/>
          </p:cNvSpPr>
          <p:nvPr/>
        </p:nvSpPr>
        <p:spPr bwMode="auto">
          <a:xfrm>
            <a:off x="6406816" y="533138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7" name="Rectangle 11"/>
          <p:cNvSpPr>
            <a:spLocks noChangeArrowheads="1"/>
          </p:cNvSpPr>
          <p:nvPr/>
        </p:nvSpPr>
        <p:spPr bwMode="auto">
          <a:xfrm>
            <a:off x="6635416" y="533138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68" name="Rectangle 12"/>
          <p:cNvSpPr>
            <a:spLocks noChangeArrowheads="1"/>
          </p:cNvSpPr>
          <p:nvPr/>
        </p:nvSpPr>
        <p:spPr bwMode="auto">
          <a:xfrm>
            <a:off x="4349416" y="5331387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69" name="Rectangle 13"/>
          <p:cNvSpPr>
            <a:spLocks noChangeArrowheads="1"/>
          </p:cNvSpPr>
          <p:nvPr/>
        </p:nvSpPr>
        <p:spPr bwMode="auto">
          <a:xfrm>
            <a:off x="3511216" y="4039162"/>
            <a:ext cx="2984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u</a:t>
            </a:r>
          </a:p>
        </p:txBody>
      </p: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3511216" y="5255187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5071" name="Line 15"/>
          <p:cNvSpPr>
            <a:spLocks noChangeShapeType="1"/>
          </p:cNvSpPr>
          <p:nvPr/>
        </p:nvSpPr>
        <p:spPr bwMode="auto">
          <a:xfrm>
            <a:off x="2368216" y="5636187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72" name="Rectangle 16"/>
          <p:cNvSpPr>
            <a:spLocks noChangeArrowheads="1"/>
          </p:cNvSpPr>
          <p:nvPr/>
        </p:nvSpPr>
        <p:spPr bwMode="auto">
          <a:xfrm>
            <a:off x="3130216" y="5255187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45073" name="Rectangle 17"/>
          <p:cNvSpPr>
            <a:spLocks noChangeArrowheads="1"/>
          </p:cNvSpPr>
          <p:nvPr/>
        </p:nvSpPr>
        <p:spPr bwMode="auto">
          <a:xfrm>
            <a:off x="2901616" y="5712387"/>
            <a:ext cx="10429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b="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 </a:t>
            </a:r>
            <a:r>
              <a:rPr lang="en-US" b="0" i="1">
                <a:latin typeface="Times" pitchFamily="18" charset="0"/>
              </a:rPr>
              <a:t>u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i="1" baseline="3000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</a:t>
            </a:r>
            <a:endParaRPr lang="en-US" sz="2400" b="0">
              <a:latin typeface="Times" pitchFamily="18" charset="0"/>
              <a:sym typeface="Symbol" pitchFamily="18" charset="2"/>
            </a:endParaRPr>
          </a:p>
        </p:txBody>
      </p:sp>
      <p:sp>
        <p:nvSpPr>
          <p:cNvPr id="45074" name="Rectangle 18"/>
          <p:cNvSpPr>
            <a:spLocks noChangeArrowheads="1"/>
          </p:cNvSpPr>
          <p:nvPr/>
        </p:nvSpPr>
        <p:spPr bwMode="auto">
          <a:xfrm>
            <a:off x="5721016" y="5331387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75" name="Rectangle 19"/>
          <p:cNvSpPr>
            <a:spLocks noChangeArrowheads="1"/>
          </p:cNvSpPr>
          <p:nvPr/>
        </p:nvSpPr>
        <p:spPr bwMode="auto">
          <a:xfrm>
            <a:off x="5255458" y="3742606"/>
            <a:ext cx="298480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i="1">
                <a:latin typeface="Times" pitchFamily="18" charset="0"/>
              </a:rPr>
              <a:t>k</a:t>
            </a:r>
          </a:p>
        </p:txBody>
      </p:sp>
      <p:sp>
        <p:nvSpPr>
          <p:cNvPr id="45076" name="Rectangle 20"/>
          <p:cNvSpPr>
            <a:spLocks noChangeArrowheads="1"/>
          </p:cNvSpPr>
          <p:nvPr/>
        </p:nvSpPr>
        <p:spPr bwMode="auto">
          <a:xfrm>
            <a:off x="4120816" y="4115362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077" name="Rectangle 21"/>
          <p:cNvSpPr>
            <a:spLocks noChangeArrowheads="1"/>
          </p:cNvSpPr>
          <p:nvPr/>
        </p:nvSpPr>
        <p:spPr bwMode="auto">
          <a:xfrm>
            <a:off x="4349416" y="4115362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78" name="Rectangle 22"/>
          <p:cNvSpPr>
            <a:spLocks noChangeArrowheads="1"/>
          </p:cNvSpPr>
          <p:nvPr/>
        </p:nvSpPr>
        <p:spPr bwMode="auto">
          <a:xfrm>
            <a:off x="5263816" y="4115362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79" name="Rectangle 23"/>
          <p:cNvSpPr>
            <a:spLocks noChangeArrowheads="1"/>
          </p:cNvSpPr>
          <p:nvPr/>
        </p:nvSpPr>
        <p:spPr bwMode="auto">
          <a:xfrm>
            <a:off x="4578016" y="4115362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80" name="Rectangle 24"/>
          <p:cNvSpPr>
            <a:spLocks noChangeArrowheads="1"/>
          </p:cNvSpPr>
          <p:nvPr/>
        </p:nvSpPr>
        <p:spPr bwMode="auto">
          <a:xfrm>
            <a:off x="5492416" y="4115362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1" name="Rectangle 25"/>
          <p:cNvSpPr>
            <a:spLocks noChangeArrowheads="1"/>
          </p:cNvSpPr>
          <p:nvPr/>
        </p:nvSpPr>
        <p:spPr bwMode="auto">
          <a:xfrm>
            <a:off x="6406816" y="4115362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2" name="Rectangle 26"/>
          <p:cNvSpPr>
            <a:spLocks noChangeArrowheads="1"/>
          </p:cNvSpPr>
          <p:nvPr/>
        </p:nvSpPr>
        <p:spPr bwMode="auto">
          <a:xfrm>
            <a:off x="6635416" y="4115362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3" name="Rectangle 27"/>
          <p:cNvSpPr>
            <a:spLocks noChangeArrowheads="1"/>
          </p:cNvSpPr>
          <p:nvPr/>
        </p:nvSpPr>
        <p:spPr bwMode="auto">
          <a:xfrm>
            <a:off x="5721016" y="4115362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84" name="Rectangle 28"/>
          <p:cNvSpPr>
            <a:spLocks noChangeArrowheads="1"/>
          </p:cNvSpPr>
          <p:nvPr/>
        </p:nvSpPr>
        <p:spPr bwMode="auto">
          <a:xfrm>
            <a:off x="5492416" y="5788587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85" name="Rectangle 29"/>
          <p:cNvSpPr>
            <a:spLocks noChangeArrowheads="1"/>
          </p:cNvSpPr>
          <p:nvPr/>
        </p:nvSpPr>
        <p:spPr bwMode="auto">
          <a:xfrm>
            <a:off x="5721016" y="578858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86" name="Rectangle 30"/>
          <p:cNvSpPr>
            <a:spLocks noChangeArrowheads="1"/>
          </p:cNvSpPr>
          <p:nvPr/>
        </p:nvSpPr>
        <p:spPr bwMode="auto">
          <a:xfrm>
            <a:off x="6635416" y="578858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87" name="Rectangle 31"/>
          <p:cNvSpPr>
            <a:spLocks noChangeArrowheads="1"/>
          </p:cNvSpPr>
          <p:nvPr/>
        </p:nvSpPr>
        <p:spPr bwMode="auto">
          <a:xfrm>
            <a:off x="5949616" y="5788587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88" name="Rectangle 32"/>
          <p:cNvSpPr>
            <a:spLocks noChangeArrowheads="1"/>
          </p:cNvSpPr>
          <p:nvPr/>
        </p:nvSpPr>
        <p:spPr bwMode="auto">
          <a:xfrm>
            <a:off x="4120816" y="5788587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89" name="Rectangle 33"/>
          <p:cNvSpPr>
            <a:spLocks noChangeArrowheads="1"/>
          </p:cNvSpPr>
          <p:nvPr/>
        </p:nvSpPr>
        <p:spPr bwMode="auto">
          <a:xfrm>
            <a:off x="5035216" y="5788587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90" name="Rectangle 34"/>
          <p:cNvSpPr>
            <a:spLocks noChangeArrowheads="1"/>
          </p:cNvSpPr>
          <p:nvPr/>
        </p:nvSpPr>
        <p:spPr bwMode="auto">
          <a:xfrm>
            <a:off x="5263816" y="5788587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91" name="Rectangle 35"/>
          <p:cNvSpPr>
            <a:spLocks noChangeArrowheads="1"/>
          </p:cNvSpPr>
          <p:nvPr/>
        </p:nvSpPr>
        <p:spPr bwMode="auto">
          <a:xfrm>
            <a:off x="4349416" y="5788587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092" name="Text Box 36"/>
          <p:cNvSpPr txBox="1">
            <a:spLocks noChangeArrowheads="1"/>
          </p:cNvSpPr>
          <p:nvPr/>
        </p:nvSpPr>
        <p:spPr bwMode="auto">
          <a:xfrm>
            <a:off x="6787816" y="5712387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45093" name="Text Box 37"/>
          <p:cNvSpPr txBox="1">
            <a:spLocks noChangeArrowheads="1"/>
          </p:cNvSpPr>
          <p:nvPr/>
        </p:nvSpPr>
        <p:spPr bwMode="auto">
          <a:xfrm>
            <a:off x="7092616" y="4797987"/>
            <a:ext cx="1446422" cy="40011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000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45094" name="Line 38"/>
          <p:cNvSpPr>
            <a:spLocks noChangeShapeType="1"/>
          </p:cNvSpPr>
          <p:nvPr/>
        </p:nvSpPr>
        <p:spPr bwMode="auto">
          <a:xfrm flipH="1">
            <a:off x="6940216" y="5178987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1800" b="0">
              <a:latin typeface="Calibri"/>
              <a:cs typeface="Calibri"/>
            </a:endParaRPr>
          </a:p>
        </p:txBody>
      </p:sp>
      <p:sp>
        <p:nvSpPr>
          <p:cNvPr id="45095" name="Rectangle 39"/>
          <p:cNvSpPr>
            <a:spLocks noChangeArrowheads="1"/>
          </p:cNvSpPr>
          <p:nvPr/>
        </p:nvSpPr>
        <p:spPr bwMode="auto">
          <a:xfrm>
            <a:off x="4120816" y="5788587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096" name="Rectangle 40"/>
          <p:cNvSpPr>
            <a:spLocks noChangeArrowheads="1"/>
          </p:cNvSpPr>
          <p:nvPr/>
        </p:nvSpPr>
        <p:spPr bwMode="auto">
          <a:xfrm>
            <a:off x="4120816" y="4496362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97" name="Rectangle 41"/>
          <p:cNvSpPr>
            <a:spLocks noChangeArrowheads="1"/>
          </p:cNvSpPr>
          <p:nvPr/>
        </p:nvSpPr>
        <p:spPr bwMode="auto">
          <a:xfrm>
            <a:off x="5035216" y="4496362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98" name="Rectangle 42"/>
          <p:cNvSpPr>
            <a:spLocks noChangeArrowheads="1"/>
          </p:cNvSpPr>
          <p:nvPr/>
        </p:nvSpPr>
        <p:spPr bwMode="auto">
          <a:xfrm>
            <a:off x="5263816" y="4496362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5099" name="Rectangle 43"/>
          <p:cNvSpPr>
            <a:spLocks noChangeArrowheads="1"/>
          </p:cNvSpPr>
          <p:nvPr/>
        </p:nvSpPr>
        <p:spPr bwMode="auto">
          <a:xfrm>
            <a:off x="5492416" y="4496362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0" name="Rectangle 44"/>
          <p:cNvSpPr>
            <a:spLocks noChangeArrowheads="1"/>
          </p:cNvSpPr>
          <p:nvPr/>
        </p:nvSpPr>
        <p:spPr bwMode="auto">
          <a:xfrm>
            <a:off x="6406816" y="4496362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1" name="Rectangle 45"/>
          <p:cNvSpPr>
            <a:spLocks noChangeArrowheads="1"/>
          </p:cNvSpPr>
          <p:nvPr/>
        </p:nvSpPr>
        <p:spPr bwMode="auto">
          <a:xfrm>
            <a:off x="6635416" y="4496362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2" name="Rectangle 46"/>
          <p:cNvSpPr>
            <a:spLocks noChangeArrowheads="1"/>
          </p:cNvSpPr>
          <p:nvPr/>
        </p:nvSpPr>
        <p:spPr bwMode="auto">
          <a:xfrm>
            <a:off x="4349416" y="4496362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03" name="Rectangle 47"/>
          <p:cNvSpPr>
            <a:spLocks noChangeArrowheads="1"/>
          </p:cNvSpPr>
          <p:nvPr/>
        </p:nvSpPr>
        <p:spPr bwMode="auto">
          <a:xfrm>
            <a:off x="3106404" y="4420162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b="0">
                <a:latin typeface="Times" pitchFamily="18" charset="0"/>
              </a:rPr>
              <a:t>–1</a:t>
            </a:r>
          </a:p>
        </p:txBody>
      </p:sp>
      <p:sp>
        <p:nvSpPr>
          <p:cNvPr id="45104" name="Rectangle 48"/>
          <p:cNvSpPr>
            <a:spLocks noChangeArrowheads="1"/>
          </p:cNvSpPr>
          <p:nvPr/>
        </p:nvSpPr>
        <p:spPr bwMode="auto">
          <a:xfrm>
            <a:off x="5721016" y="4496362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05" name="Rectangle 49"/>
          <p:cNvSpPr>
            <a:spLocks noChangeArrowheads="1"/>
          </p:cNvSpPr>
          <p:nvPr/>
        </p:nvSpPr>
        <p:spPr bwMode="auto">
          <a:xfrm>
            <a:off x="7016416" y="5788587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6" name="Rectangle 50"/>
          <p:cNvSpPr>
            <a:spLocks noChangeArrowheads="1"/>
          </p:cNvSpPr>
          <p:nvPr/>
        </p:nvSpPr>
        <p:spPr bwMode="auto">
          <a:xfrm>
            <a:off x="7930816" y="5788587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107" name="Rectangle 51"/>
          <p:cNvSpPr>
            <a:spLocks noChangeArrowheads="1"/>
          </p:cNvSpPr>
          <p:nvPr/>
        </p:nvSpPr>
        <p:spPr bwMode="auto">
          <a:xfrm>
            <a:off x="8159416" y="5788587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08" name="Rectangle 52"/>
          <p:cNvSpPr>
            <a:spLocks noChangeArrowheads="1"/>
          </p:cNvSpPr>
          <p:nvPr/>
        </p:nvSpPr>
        <p:spPr bwMode="auto">
          <a:xfrm>
            <a:off x="7245016" y="5788587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09" name="Line 53"/>
          <p:cNvSpPr>
            <a:spLocks noChangeShapeType="1"/>
          </p:cNvSpPr>
          <p:nvPr/>
        </p:nvSpPr>
        <p:spPr bwMode="auto">
          <a:xfrm>
            <a:off x="2520616" y="4797987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110" name="Rectangle 54"/>
          <p:cNvSpPr>
            <a:spLocks noChangeArrowheads="1"/>
          </p:cNvSpPr>
          <p:nvPr/>
        </p:nvSpPr>
        <p:spPr bwMode="auto">
          <a:xfrm>
            <a:off x="4120816" y="4950387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11" name="Rectangle 55"/>
          <p:cNvSpPr>
            <a:spLocks noChangeArrowheads="1"/>
          </p:cNvSpPr>
          <p:nvPr/>
        </p:nvSpPr>
        <p:spPr bwMode="auto">
          <a:xfrm>
            <a:off x="4349416" y="495038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112" name="Rectangle 56"/>
          <p:cNvSpPr>
            <a:spLocks noChangeArrowheads="1"/>
          </p:cNvSpPr>
          <p:nvPr/>
        </p:nvSpPr>
        <p:spPr bwMode="auto">
          <a:xfrm>
            <a:off x="5263816" y="4950387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5113" name="Rectangle 57"/>
          <p:cNvSpPr>
            <a:spLocks noChangeArrowheads="1"/>
          </p:cNvSpPr>
          <p:nvPr/>
        </p:nvSpPr>
        <p:spPr bwMode="auto">
          <a:xfrm>
            <a:off x="4578016" y="4950387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14" name="Rectangle 58"/>
          <p:cNvSpPr>
            <a:spLocks noChangeArrowheads="1"/>
          </p:cNvSpPr>
          <p:nvPr/>
        </p:nvSpPr>
        <p:spPr bwMode="auto">
          <a:xfrm>
            <a:off x="5492416" y="4950387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5115" name="Rectangle 59"/>
          <p:cNvSpPr>
            <a:spLocks noChangeArrowheads="1"/>
          </p:cNvSpPr>
          <p:nvPr/>
        </p:nvSpPr>
        <p:spPr bwMode="auto">
          <a:xfrm>
            <a:off x="6406816" y="4950387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16" name="Rectangle 60"/>
          <p:cNvSpPr>
            <a:spLocks noChangeArrowheads="1"/>
          </p:cNvSpPr>
          <p:nvPr/>
        </p:nvSpPr>
        <p:spPr bwMode="auto">
          <a:xfrm>
            <a:off x="6635416" y="4950387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5117" name="Rectangle 61"/>
          <p:cNvSpPr>
            <a:spLocks noChangeArrowheads="1"/>
          </p:cNvSpPr>
          <p:nvPr/>
        </p:nvSpPr>
        <p:spPr bwMode="auto">
          <a:xfrm>
            <a:off x="5721016" y="4950387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5118" name="Rectangle 62"/>
          <p:cNvSpPr>
            <a:spLocks noChangeArrowheads="1"/>
          </p:cNvSpPr>
          <p:nvPr/>
        </p:nvSpPr>
        <p:spPr bwMode="auto">
          <a:xfrm>
            <a:off x="1219200" y="6110288"/>
            <a:ext cx="3051926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lvl="2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Biasing has no effect</a:t>
            </a:r>
          </a:p>
        </p:txBody>
      </p:sp>
    </p:spTree>
    <p:extLst>
      <p:ext uri="{BB962C8B-B14F-4D97-AF65-F5344CB8AC3E}">
        <p14:creationId xmlns:p14="http://schemas.microsoft.com/office/powerpoint/2010/main" val="191291270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0" grpId="0"/>
      <p:bldP spid="45061" grpId="0"/>
      <p:bldP spid="45062" grpId="0" animBg="1"/>
      <p:bldP spid="45063" grpId="0" animBg="1"/>
      <p:bldP spid="45064" grpId="0" animBg="1"/>
      <p:bldP spid="45065" grpId="0" animBg="1"/>
      <p:bldP spid="45066" grpId="0" animBg="1"/>
      <p:bldP spid="45067" grpId="0" animBg="1"/>
      <p:bldP spid="45068" grpId="0" animBg="1"/>
      <p:bldP spid="45069" grpId="0"/>
      <p:bldP spid="45070" grpId="0"/>
      <p:bldP spid="45071" grpId="0" animBg="1"/>
      <p:bldP spid="45072" grpId="0"/>
      <p:bldP spid="45073" grpId="0"/>
      <p:bldP spid="45074" grpId="0" animBg="1"/>
      <p:bldP spid="45075" grpId="0"/>
      <p:bldP spid="45076" grpId="0" animBg="1"/>
      <p:bldP spid="45077" grpId="0" animBg="1"/>
      <p:bldP spid="45078" grpId="0" animBg="1"/>
      <p:bldP spid="45079" grpId="0" animBg="1"/>
      <p:bldP spid="45080" grpId="0" animBg="1"/>
      <p:bldP spid="45081" grpId="0" animBg="1"/>
      <p:bldP spid="45082" grpId="0" animBg="1"/>
      <p:bldP spid="45083" grpId="0" animBg="1"/>
      <p:bldP spid="45084" grpId="0" animBg="1"/>
      <p:bldP spid="45085" grpId="0" animBg="1"/>
      <p:bldP spid="45086" grpId="0" animBg="1"/>
      <p:bldP spid="45087" grpId="0" animBg="1"/>
      <p:bldP spid="45088" grpId="0" animBg="1"/>
      <p:bldP spid="45089" grpId="0" animBg="1"/>
      <p:bldP spid="45090" grpId="0" animBg="1"/>
      <p:bldP spid="45091" grpId="0" animBg="1"/>
      <p:bldP spid="45092" grpId="0"/>
      <p:bldP spid="45093" grpId="0"/>
      <p:bldP spid="45094" grpId="0" animBg="1"/>
      <p:bldP spid="45095" grpId="0" animBg="1"/>
      <p:bldP spid="45096" grpId="0" animBg="1"/>
      <p:bldP spid="45097" grpId="0" animBg="1"/>
      <p:bldP spid="45098" grpId="0" animBg="1"/>
      <p:bldP spid="45099" grpId="0" animBg="1"/>
      <p:bldP spid="45100" grpId="0" animBg="1"/>
      <p:bldP spid="45101" grpId="0" animBg="1"/>
      <p:bldP spid="45102" grpId="0" animBg="1"/>
      <p:bldP spid="45103" grpId="0"/>
      <p:bldP spid="45104" grpId="0" animBg="1"/>
      <p:bldP spid="45105" grpId="0" animBg="1"/>
      <p:bldP spid="45106" grpId="0" animBg="1"/>
      <p:bldP spid="45107" grpId="0" animBg="1"/>
      <p:bldP spid="45108" grpId="0" animBg="1"/>
      <p:bldP spid="45109" grpId="0" animBg="1"/>
      <p:bldP spid="45110" grpId="0" animBg="1"/>
      <p:bldP spid="45111" grpId="0" animBg="1"/>
      <p:bldP spid="45112" grpId="0" animBg="1"/>
      <p:bldP spid="45113" grpId="0" animBg="1"/>
      <p:bldP spid="45114" grpId="0" animBg="1"/>
      <p:bldP spid="45115" grpId="0" animBg="1"/>
      <p:bldP spid="45116" grpId="0" animBg="1"/>
      <p:bldP spid="45117" grpId="0" animBg="1"/>
      <p:bldP spid="45118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22312"/>
            <a:ext cx="7881938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Correct Power-of-2 Divide (Cont.)</a:t>
            </a:r>
          </a:p>
        </p:txBody>
      </p:sp>
      <p:sp>
        <p:nvSpPr>
          <p:cNvPr id="46083" name="Text Box 3"/>
          <p:cNvSpPr txBox="1">
            <a:spLocks noChangeArrowheads="1"/>
          </p:cNvSpPr>
          <p:nvPr/>
        </p:nvSpPr>
        <p:spPr bwMode="auto">
          <a:xfrm>
            <a:off x="838200" y="4191000"/>
            <a:ext cx="119455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Divisor: </a:t>
            </a:r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762000" y="2209800"/>
            <a:ext cx="137569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Dividend:</a:t>
            </a:r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304800" y="1597025"/>
            <a:ext cx="2372188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2400" dirty="0">
                <a:solidFill>
                  <a:schemeClr val="tx2"/>
                </a:solidFill>
                <a:latin typeface="Calibri" pitchFamily="34" charset="0"/>
              </a:rPr>
              <a:t>Case 2: Rounding</a:t>
            </a:r>
          </a:p>
        </p:txBody>
      </p:sp>
      <p:sp>
        <p:nvSpPr>
          <p:cNvPr id="46086" name="Rectangle 6"/>
          <p:cNvSpPr>
            <a:spLocks noChangeArrowheads="1"/>
          </p:cNvSpPr>
          <p:nvPr/>
        </p:nvSpPr>
        <p:spPr bwMode="auto">
          <a:xfrm>
            <a:off x="4114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87" name="Rectangle 7"/>
          <p:cNvSpPr>
            <a:spLocks noChangeArrowheads="1"/>
          </p:cNvSpPr>
          <p:nvPr/>
        </p:nvSpPr>
        <p:spPr bwMode="auto">
          <a:xfrm>
            <a:off x="50292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88" name="Rectangle 8"/>
          <p:cNvSpPr>
            <a:spLocks noChangeArrowheads="1"/>
          </p:cNvSpPr>
          <p:nvPr/>
        </p:nvSpPr>
        <p:spPr bwMode="auto">
          <a:xfrm>
            <a:off x="5257800" y="4267200"/>
            <a:ext cx="228600" cy="228600"/>
          </a:xfrm>
          <a:prstGeom prst="rect">
            <a:avLst/>
          </a:prstGeom>
          <a:solidFill>
            <a:srgbClr val="A8E7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089" name="Rectangle 9"/>
          <p:cNvSpPr>
            <a:spLocks noChangeArrowheads="1"/>
          </p:cNvSpPr>
          <p:nvPr/>
        </p:nvSpPr>
        <p:spPr bwMode="auto">
          <a:xfrm>
            <a:off x="5486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90" name="Rectangle 10"/>
          <p:cNvSpPr>
            <a:spLocks noChangeArrowheads="1"/>
          </p:cNvSpPr>
          <p:nvPr/>
        </p:nvSpPr>
        <p:spPr bwMode="auto">
          <a:xfrm>
            <a:off x="64008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91" name="Rectangle 11"/>
          <p:cNvSpPr>
            <a:spLocks noChangeArrowheads="1"/>
          </p:cNvSpPr>
          <p:nvPr/>
        </p:nvSpPr>
        <p:spPr bwMode="auto">
          <a:xfrm>
            <a:off x="6629400" y="42672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092" name="Rectangle 12"/>
          <p:cNvSpPr>
            <a:spLocks noChangeArrowheads="1"/>
          </p:cNvSpPr>
          <p:nvPr/>
        </p:nvSpPr>
        <p:spPr bwMode="auto">
          <a:xfrm>
            <a:off x="43434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093" name="Rectangle 13"/>
          <p:cNvSpPr>
            <a:spLocks noChangeArrowheads="1"/>
          </p:cNvSpPr>
          <p:nvPr/>
        </p:nvSpPr>
        <p:spPr bwMode="auto">
          <a:xfrm>
            <a:off x="3505200" y="22098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x</a:t>
            </a:r>
          </a:p>
        </p:txBody>
      </p:sp>
      <p:sp>
        <p:nvSpPr>
          <p:cNvPr id="46094" name="Rectangle 14"/>
          <p:cNvSpPr>
            <a:spLocks noChangeArrowheads="1"/>
          </p:cNvSpPr>
          <p:nvPr/>
        </p:nvSpPr>
        <p:spPr bwMode="auto">
          <a:xfrm>
            <a:off x="3505200" y="4191000"/>
            <a:ext cx="366713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2</a:t>
            </a:r>
            <a:r>
              <a:rPr lang="en-US" b="0" i="1" baseline="30000">
                <a:latin typeface="Times" pitchFamily="18" charset="0"/>
              </a:rPr>
              <a:t>k</a:t>
            </a:r>
            <a:endParaRPr lang="en-US" b="0" i="1">
              <a:latin typeface="Times" pitchFamily="18" charset="0"/>
            </a:endParaRPr>
          </a:p>
        </p:txBody>
      </p:sp>
      <p:sp>
        <p:nvSpPr>
          <p:cNvPr id="46095" name="Line 15"/>
          <p:cNvSpPr>
            <a:spLocks noChangeShapeType="1"/>
          </p:cNvSpPr>
          <p:nvPr/>
        </p:nvSpPr>
        <p:spPr bwMode="auto">
          <a:xfrm>
            <a:off x="2362200" y="4572000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096" name="Rectangle 16"/>
          <p:cNvSpPr>
            <a:spLocks noChangeArrowheads="1"/>
          </p:cNvSpPr>
          <p:nvPr/>
        </p:nvSpPr>
        <p:spPr bwMode="auto">
          <a:xfrm>
            <a:off x="3124200" y="4191000"/>
            <a:ext cx="320675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/>
              <a:t>/</a:t>
            </a:r>
          </a:p>
        </p:txBody>
      </p:sp>
      <p:sp>
        <p:nvSpPr>
          <p:cNvPr id="46097" name="Rectangle 17"/>
          <p:cNvSpPr>
            <a:spLocks noChangeArrowheads="1"/>
          </p:cNvSpPr>
          <p:nvPr/>
        </p:nvSpPr>
        <p:spPr bwMode="auto">
          <a:xfrm>
            <a:off x="2828925" y="4572000"/>
            <a:ext cx="1030288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sz="2400" b="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 </a:t>
            </a:r>
            <a:r>
              <a:rPr lang="en-US" b="0" i="1">
                <a:latin typeface="Times" pitchFamily="18" charset="0"/>
              </a:rPr>
              <a:t>x </a:t>
            </a:r>
            <a:r>
              <a:rPr lang="en-US" b="0">
                <a:latin typeface="Times" pitchFamily="18" charset="0"/>
              </a:rPr>
              <a:t>/ 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i="1" baseline="30000">
                <a:latin typeface="Times" pitchFamily="18" charset="0"/>
              </a:rPr>
              <a:t> </a:t>
            </a:r>
            <a:r>
              <a:rPr lang="en-US" b="0">
                <a:latin typeface="Times" pitchFamily="18" charset="0"/>
                <a:sym typeface="Symbol" pitchFamily="18" charset="2"/>
              </a:rPr>
              <a:t></a:t>
            </a:r>
            <a:endParaRPr lang="en-US" sz="2400" b="0">
              <a:latin typeface="Times" pitchFamily="18" charset="0"/>
              <a:sym typeface="Symbol" pitchFamily="18" charset="2"/>
            </a:endParaRPr>
          </a:p>
        </p:txBody>
      </p:sp>
      <p:sp>
        <p:nvSpPr>
          <p:cNvPr id="46098" name="Rectangle 18"/>
          <p:cNvSpPr>
            <a:spLocks noChangeArrowheads="1"/>
          </p:cNvSpPr>
          <p:nvPr/>
        </p:nvSpPr>
        <p:spPr bwMode="auto">
          <a:xfrm>
            <a:off x="5715000" y="42672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099" name="Rectangle 19"/>
          <p:cNvSpPr>
            <a:spLocks noChangeArrowheads="1"/>
          </p:cNvSpPr>
          <p:nvPr/>
        </p:nvSpPr>
        <p:spPr bwMode="auto">
          <a:xfrm>
            <a:off x="5215465" y="1905000"/>
            <a:ext cx="28575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i="1">
                <a:latin typeface="Times" pitchFamily="18" charset="0"/>
              </a:rPr>
              <a:t>k</a:t>
            </a:r>
          </a:p>
        </p:txBody>
      </p:sp>
      <p:sp>
        <p:nvSpPr>
          <p:cNvPr id="46100" name="Rectangle 20"/>
          <p:cNvSpPr>
            <a:spLocks noChangeArrowheads="1"/>
          </p:cNvSpPr>
          <p:nvPr/>
        </p:nvSpPr>
        <p:spPr bwMode="auto">
          <a:xfrm>
            <a:off x="4114800" y="22860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01" name="Rectangle 21"/>
          <p:cNvSpPr>
            <a:spLocks noChangeArrowheads="1"/>
          </p:cNvSpPr>
          <p:nvPr/>
        </p:nvSpPr>
        <p:spPr bwMode="auto">
          <a:xfrm>
            <a:off x="43434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2" name="Rectangle 22"/>
          <p:cNvSpPr>
            <a:spLocks noChangeArrowheads="1"/>
          </p:cNvSpPr>
          <p:nvPr/>
        </p:nvSpPr>
        <p:spPr bwMode="auto">
          <a:xfrm>
            <a:off x="5257800" y="22860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3" name="Rectangle 23"/>
          <p:cNvSpPr>
            <a:spLocks noChangeArrowheads="1"/>
          </p:cNvSpPr>
          <p:nvPr/>
        </p:nvSpPr>
        <p:spPr bwMode="auto">
          <a:xfrm>
            <a:off x="4572000" y="22860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04" name="Rectangle 24"/>
          <p:cNvSpPr>
            <a:spLocks noChangeArrowheads="1"/>
          </p:cNvSpPr>
          <p:nvPr/>
        </p:nvSpPr>
        <p:spPr bwMode="auto">
          <a:xfrm>
            <a:off x="5486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5" name="Rectangle 25"/>
          <p:cNvSpPr>
            <a:spLocks noChangeArrowheads="1"/>
          </p:cNvSpPr>
          <p:nvPr/>
        </p:nvSpPr>
        <p:spPr bwMode="auto">
          <a:xfrm>
            <a:off x="64008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6" name="Rectangle 26"/>
          <p:cNvSpPr>
            <a:spLocks noChangeArrowheads="1"/>
          </p:cNvSpPr>
          <p:nvPr/>
        </p:nvSpPr>
        <p:spPr bwMode="auto">
          <a:xfrm>
            <a:off x="6629400" y="2286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07" name="Rectangle 27"/>
          <p:cNvSpPr>
            <a:spLocks noChangeArrowheads="1"/>
          </p:cNvSpPr>
          <p:nvPr/>
        </p:nvSpPr>
        <p:spPr bwMode="auto">
          <a:xfrm>
            <a:off x="5715000" y="2286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08" name="Rectangle 28"/>
          <p:cNvSpPr>
            <a:spLocks noChangeArrowheads="1"/>
          </p:cNvSpPr>
          <p:nvPr/>
        </p:nvSpPr>
        <p:spPr bwMode="auto">
          <a:xfrm>
            <a:off x="54864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09" name="Rectangle 29"/>
          <p:cNvSpPr>
            <a:spLocks noChangeArrowheads="1"/>
          </p:cNvSpPr>
          <p:nvPr/>
        </p:nvSpPr>
        <p:spPr bwMode="auto">
          <a:xfrm>
            <a:off x="57150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10" name="Rectangle 30"/>
          <p:cNvSpPr>
            <a:spLocks noChangeArrowheads="1"/>
          </p:cNvSpPr>
          <p:nvPr/>
        </p:nvSpPr>
        <p:spPr bwMode="auto">
          <a:xfrm>
            <a:off x="6629400" y="4724400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11" name="Rectangle 31"/>
          <p:cNvSpPr>
            <a:spLocks noChangeArrowheads="1"/>
          </p:cNvSpPr>
          <p:nvPr/>
        </p:nvSpPr>
        <p:spPr bwMode="auto">
          <a:xfrm>
            <a:off x="5943600" y="4724400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12" name="Rectangle 32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13" name="Rectangle 33"/>
          <p:cNvSpPr>
            <a:spLocks noChangeArrowheads="1"/>
          </p:cNvSpPr>
          <p:nvPr/>
        </p:nvSpPr>
        <p:spPr bwMode="auto">
          <a:xfrm>
            <a:off x="50292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14" name="Rectangle 34"/>
          <p:cNvSpPr>
            <a:spLocks noChangeArrowheads="1"/>
          </p:cNvSpPr>
          <p:nvPr/>
        </p:nvSpPr>
        <p:spPr bwMode="auto">
          <a:xfrm>
            <a:off x="5257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15" name="Rectangle 35"/>
          <p:cNvSpPr>
            <a:spLocks noChangeArrowheads="1"/>
          </p:cNvSpPr>
          <p:nvPr/>
        </p:nvSpPr>
        <p:spPr bwMode="auto">
          <a:xfrm>
            <a:off x="4343400" y="4724400"/>
            <a:ext cx="6858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16" name="Text Box 36"/>
          <p:cNvSpPr txBox="1">
            <a:spLocks noChangeArrowheads="1"/>
          </p:cNvSpPr>
          <p:nvPr/>
        </p:nvSpPr>
        <p:spPr bwMode="auto">
          <a:xfrm>
            <a:off x="6781800" y="4648200"/>
            <a:ext cx="242938" cy="36933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.</a:t>
            </a:r>
          </a:p>
        </p:txBody>
      </p:sp>
      <p:sp>
        <p:nvSpPr>
          <p:cNvPr id="46117" name="Text Box 37"/>
          <p:cNvSpPr txBox="1">
            <a:spLocks noChangeArrowheads="1"/>
          </p:cNvSpPr>
          <p:nvPr/>
        </p:nvSpPr>
        <p:spPr bwMode="auto">
          <a:xfrm>
            <a:off x="7086600" y="3733800"/>
            <a:ext cx="1695144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Binary Point</a:t>
            </a:r>
          </a:p>
        </p:txBody>
      </p:sp>
      <p:sp>
        <p:nvSpPr>
          <p:cNvPr id="46118" name="Line 38"/>
          <p:cNvSpPr>
            <a:spLocks noChangeShapeType="1"/>
          </p:cNvSpPr>
          <p:nvPr/>
        </p:nvSpPr>
        <p:spPr bwMode="auto">
          <a:xfrm flipH="1">
            <a:off x="6934200" y="4114800"/>
            <a:ext cx="304800" cy="6858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119" name="Rectangle 39"/>
          <p:cNvSpPr>
            <a:spLocks noChangeArrowheads="1"/>
          </p:cNvSpPr>
          <p:nvPr/>
        </p:nvSpPr>
        <p:spPr bwMode="auto">
          <a:xfrm>
            <a:off x="4114800" y="4724400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0" name="Rectangle 40"/>
          <p:cNvSpPr>
            <a:spLocks noChangeArrowheads="1"/>
          </p:cNvSpPr>
          <p:nvPr/>
        </p:nvSpPr>
        <p:spPr bwMode="auto">
          <a:xfrm>
            <a:off x="4114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21" name="Rectangle 41"/>
          <p:cNvSpPr>
            <a:spLocks noChangeArrowheads="1"/>
          </p:cNvSpPr>
          <p:nvPr/>
        </p:nvSpPr>
        <p:spPr bwMode="auto">
          <a:xfrm>
            <a:off x="50292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22" name="Rectangle 42"/>
          <p:cNvSpPr>
            <a:spLocks noChangeArrowheads="1"/>
          </p:cNvSpPr>
          <p:nvPr/>
        </p:nvSpPr>
        <p:spPr bwMode="auto">
          <a:xfrm>
            <a:off x="5257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0</a:t>
            </a:r>
          </a:p>
        </p:txBody>
      </p:sp>
      <p:sp>
        <p:nvSpPr>
          <p:cNvPr id="46123" name="Rectangle 43"/>
          <p:cNvSpPr>
            <a:spLocks noChangeArrowheads="1"/>
          </p:cNvSpPr>
          <p:nvPr/>
        </p:nvSpPr>
        <p:spPr bwMode="auto">
          <a:xfrm>
            <a:off x="5486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4" name="Rectangle 44"/>
          <p:cNvSpPr>
            <a:spLocks noChangeArrowheads="1"/>
          </p:cNvSpPr>
          <p:nvPr/>
        </p:nvSpPr>
        <p:spPr bwMode="auto">
          <a:xfrm>
            <a:off x="64008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5" name="Rectangle 45"/>
          <p:cNvSpPr>
            <a:spLocks noChangeArrowheads="1"/>
          </p:cNvSpPr>
          <p:nvPr/>
        </p:nvSpPr>
        <p:spPr bwMode="auto">
          <a:xfrm>
            <a:off x="6629400" y="2667000"/>
            <a:ext cx="2286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1</a:t>
            </a:r>
          </a:p>
        </p:txBody>
      </p:sp>
      <p:sp>
        <p:nvSpPr>
          <p:cNvPr id="46126" name="Rectangle 46"/>
          <p:cNvSpPr>
            <a:spLocks noChangeArrowheads="1"/>
          </p:cNvSpPr>
          <p:nvPr/>
        </p:nvSpPr>
        <p:spPr bwMode="auto">
          <a:xfrm>
            <a:off x="43434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27" name="Rectangle 47"/>
          <p:cNvSpPr>
            <a:spLocks noChangeArrowheads="1"/>
          </p:cNvSpPr>
          <p:nvPr/>
        </p:nvSpPr>
        <p:spPr bwMode="auto">
          <a:xfrm>
            <a:off x="3100388" y="2590800"/>
            <a:ext cx="762000" cy="366713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>
              <a:lnSpc>
                <a:spcPct val="100000"/>
              </a:lnSpc>
            </a:pPr>
            <a:r>
              <a:rPr lang="en-US" b="0">
                <a:latin typeface="Times" pitchFamily="18" charset="0"/>
              </a:rPr>
              <a:t>+2</a:t>
            </a:r>
            <a:r>
              <a:rPr lang="en-US" b="0" i="1" baseline="30000">
                <a:latin typeface="Times" pitchFamily="18" charset="0"/>
              </a:rPr>
              <a:t>k </a:t>
            </a:r>
            <a:r>
              <a:rPr lang="en-US" b="0">
                <a:latin typeface="Times" pitchFamily="18" charset="0"/>
              </a:rPr>
              <a:t>–1</a:t>
            </a:r>
          </a:p>
        </p:txBody>
      </p:sp>
      <p:sp>
        <p:nvSpPr>
          <p:cNvPr id="46128" name="Rectangle 48"/>
          <p:cNvSpPr>
            <a:spLocks noChangeArrowheads="1"/>
          </p:cNvSpPr>
          <p:nvPr/>
        </p:nvSpPr>
        <p:spPr bwMode="auto">
          <a:xfrm>
            <a:off x="5715000" y="2667000"/>
            <a:ext cx="685800" cy="228600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29" name="Line 49"/>
          <p:cNvSpPr>
            <a:spLocks noChangeShapeType="1"/>
          </p:cNvSpPr>
          <p:nvPr/>
        </p:nvSpPr>
        <p:spPr bwMode="auto">
          <a:xfrm>
            <a:off x="2514600" y="2968625"/>
            <a:ext cx="632460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6130" name="Rectangle 50"/>
          <p:cNvSpPr>
            <a:spLocks noChangeArrowheads="1"/>
          </p:cNvSpPr>
          <p:nvPr/>
        </p:nvSpPr>
        <p:spPr bwMode="auto">
          <a:xfrm>
            <a:off x="4114800" y="3121025"/>
            <a:ext cx="228600" cy="228600"/>
          </a:xfrm>
          <a:prstGeom prst="rect">
            <a:avLst/>
          </a:prstGeom>
          <a:solidFill>
            <a:srgbClr val="EFBFBF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 dirty="0">
                <a:latin typeface="Calibri"/>
                <a:cs typeface="Calibri"/>
              </a:rPr>
              <a:t>1</a:t>
            </a:r>
          </a:p>
        </p:txBody>
      </p:sp>
      <p:sp>
        <p:nvSpPr>
          <p:cNvPr id="46131" name="Rectangle 51"/>
          <p:cNvSpPr>
            <a:spLocks noChangeArrowheads="1"/>
          </p:cNvSpPr>
          <p:nvPr/>
        </p:nvSpPr>
        <p:spPr bwMode="auto">
          <a:xfrm>
            <a:off x="43434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2" name="Rectangle 52"/>
          <p:cNvSpPr>
            <a:spLocks noChangeArrowheads="1"/>
          </p:cNvSpPr>
          <p:nvPr/>
        </p:nvSpPr>
        <p:spPr bwMode="auto">
          <a:xfrm>
            <a:off x="5257800" y="3121025"/>
            <a:ext cx="2286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3" name="Rectangle 53"/>
          <p:cNvSpPr>
            <a:spLocks noChangeArrowheads="1"/>
          </p:cNvSpPr>
          <p:nvPr/>
        </p:nvSpPr>
        <p:spPr bwMode="auto">
          <a:xfrm>
            <a:off x="4572000" y="3121025"/>
            <a:ext cx="685800" cy="228600"/>
          </a:xfrm>
          <a:prstGeom prst="rect">
            <a:avLst/>
          </a:prstGeom>
          <a:solidFill>
            <a:srgbClr val="FFFF9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34" name="Rectangle 54"/>
          <p:cNvSpPr>
            <a:spLocks noChangeArrowheads="1"/>
          </p:cNvSpPr>
          <p:nvPr/>
        </p:nvSpPr>
        <p:spPr bwMode="auto">
          <a:xfrm>
            <a:off x="5486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5" name="Rectangle 55"/>
          <p:cNvSpPr>
            <a:spLocks noChangeArrowheads="1"/>
          </p:cNvSpPr>
          <p:nvPr/>
        </p:nvSpPr>
        <p:spPr bwMode="auto">
          <a:xfrm>
            <a:off x="64008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6" name="Rectangle 56"/>
          <p:cNvSpPr>
            <a:spLocks noChangeArrowheads="1"/>
          </p:cNvSpPr>
          <p:nvPr/>
        </p:nvSpPr>
        <p:spPr bwMode="auto">
          <a:xfrm>
            <a:off x="6629400" y="3121025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37" name="Rectangle 57"/>
          <p:cNvSpPr>
            <a:spLocks noChangeArrowheads="1"/>
          </p:cNvSpPr>
          <p:nvPr/>
        </p:nvSpPr>
        <p:spPr bwMode="auto">
          <a:xfrm>
            <a:off x="5715000" y="3121025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38" name="Rectangle 58"/>
          <p:cNvSpPr>
            <a:spLocks noChangeArrowheads="1"/>
          </p:cNvSpPr>
          <p:nvPr/>
        </p:nvSpPr>
        <p:spPr bwMode="auto">
          <a:xfrm>
            <a:off x="685800" y="5939135"/>
            <a:ext cx="401892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228600" lvl="2">
              <a:lnSpc>
                <a:spcPct val="100000"/>
              </a:lnSpc>
            </a:pPr>
            <a:r>
              <a:rPr lang="en-US" i="1" dirty="0">
                <a:latin typeface="Calibri" pitchFamily="34" charset="0"/>
              </a:rPr>
              <a:t>Biasing adds 1 to final result</a:t>
            </a:r>
          </a:p>
        </p:txBody>
      </p:sp>
      <p:sp>
        <p:nvSpPr>
          <p:cNvPr id="46139" name="Rectangle 59"/>
          <p:cNvSpPr>
            <a:spLocks noChangeArrowheads="1"/>
          </p:cNvSpPr>
          <p:nvPr/>
        </p:nvSpPr>
        <p:spPr bwMode="auto">
          <a:xfrm>
            <a:off x="7010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40" name="Rectangle 60"/>
          <p:cNvSpPr>
            <a:spLocks noChangeArrowheads="1"/>
          </p:cNvSpPr>
          <p:nvPr/>
        </p:nvSpPr>
        <p:spPr bwMode="auto">
          <a:xfrm>
            <a:off x="79248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41" name="Rectangle 61"/>
          <p:cNvSpPr>
            <a:spLocks noChangeArrowheads="1"/>
          </p:cNvSpPr>
          <p:nvPr/>
        </p:nvSpPr>
        <p:spPr bwMode="auto">
          <a:xfrm>
            <a:off x="8153400" y="4724400"/>
            <a:ext cx="2286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endParaRPr lang="en-US" sz="1800" b="0">
              <a:latin typeface="Calibri"/>
              <a:cs typeface="Calibri"/>
            </a:endParaRPr>
          </a:p>
        </p:txBody>
      </p:sp>
      <p:sp>
        <p:nvSpPr>
          <p:cNvPr id="46142" name="Rectangle 62"/>
          <p:cNvSpPr>
            <a:spLocks noChangeArrowheads="1"/>
          </p:cNvSpPr>
          <p:nvPr/>
        </p:nvSpPr>
        <p:spPr bwMode="auto">
          <a:xfrm>
            <a:off x="7239000" y="4724400"/>
            <a:ext cx="685800" cy="2286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00000"/>
              </a:lnSpc>
            </a:pPr>
            <a:r>
              <a:rPr lang="en-US" sz="1800" b="0">
                <a:latin typeface="Calibri"/>
                <a:cs typeface="Calibri"/>
              </a:rPr>
              <a:t>•••</a:t>
            </a:r>
          </a:p>
        </p:txBody>
      </p:sp>
      <p:sp>
        <p:nvSpPr>
          <p:cNvPr id="46143" name="AutoShape 63"/>
          <p:cNvSpPr>
            <a:spLocks/>
          </p:cNvSpPr>
          <p:nvPr/>
        </p:nvSpPr>
        <p:spPr bwMode="auto">
          <a:xfrm rot="-5400000">
            <a:off x="4800600" y="29718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144" name="Text Box 64"/>
          <p:cNvSpPr txBox="1">
            <a:spLocks noChangeArrowheads="1"/>
          </p:cNvSpPr>
          <p:nvPr/>
        </p:nvSpPr>
        <p:spPr bwMode="auto">
          <a:xfrm>
            <a:off x="3947539" y="35814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Incremented by 1</a:t>
            </a:r>
          </a:p>
        </p:txBody>
      </p:sp>
      <p:sp>
        <p:nvSpPr>
          <p:cNvPr id="46145" name="AutoShape 65"/>
          <p:cNvSpPr>
            <a:spLocks/>
          </p:cNvSpPr>
          <p:nvPr/>
        </p:nvSpPr>
        <p:spPr bwMode="auto">
          <a:xfrm rot="-5400000">
            <a:off x="6172200" y="4648200"/>
            <a:ext cx="228600" cy="1143000"/>
          </a:xfrm>
          <a:prstGeom prst="leftBrace">
            <a:avLst>
              <a:gd name="adj1" fmla="val 41667"/>
              <a:gd name="adj2" fmla="val 50000"/>
            </a:avLst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sz="2000"/>
          </a:p>
        </p:txBody>
      </p:sp>
      <p:sp>
        <p:nvSpPr>
          <p:cNvPr id="46146" name="Text Box 66"/>
          <p:cNvSpPr txBox="1">
            <a:spLocks noChangeArrowheads="1"/>
          </p:cNvSpPr>
          <p:nvPr/>
        </p:nvSpPr>
        <p:spPr bwMode="auto">
          <a:xfrm>
            <a:off x="5334000" y="5410200"/>
            <a:ext cx="2377061" cy="461665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</a:pPr>
            <a:r>
              <a:rPr lang="en-US" b="0" dirty="0">
                <a:latin typeface="Calibri" pitchFamily="34" charset="0"/>
              </a:rPr>
              <a:t>Incremented by 1</a:t>
            </a:r>
          </a:p>
        </p:txBody>
      </p:sp>
    </p:spTree>
    <p:extLst>
      <p:ext uri="{BB962C8B-B14F-4D97-AF65-F5344CB8AC3E}">
        <p14:creationId xmlns:p14="http://schemas.microsoft.com/office/powerpoint/2010/main" val="213701096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/>
      <p:bldP spid="46086" grpId="0" animBg="1"/>
      <p:bldP spid="46087" grpId="0" animBg="1"/>
      <p:bldP spid="46088" grpId="0" animBg="1"/>
      <p:bldP spid="46089" grpId="0" animBg="1"/>
      <p:bldP spid="46090" grpId="0" animBg="1"/>
      <p:bldP spid="46091" grpId="0" animBg="1"/>
      <p:bldP spid="46092" grpId="0" animBg="1"/>
      <p:bldP spid="46094" grpId="0"/>
      <p:bldP spid="46095" grpId="0" animBg="1"/>
      <p:bldP spid="46096" grpId="0"/>
      <p:bldP spid="46097" grpId="0"/>
      <p:bldP spid="46098" grpId="0" animBg="1"/>
      <p:bldP spid="46108" grpId="0" animBg="1"/>
      <p:bldP spid="46109" grpId="0" animBg="1"/>
      <p:bldP spid="46110" grpId="0" animBg="1"/>
      <p:bldP spid="46111" grpId="0" animBg="1"/>
      <p:bldP spid="46112" grpId="0" animBg="1"/>
      <p:bldP spid="46113" grpId="0" animBg="1"/>
      <p:bldP spid="46114" grpId="0" animBg="1"/>
      <p:bldP spid="46115" grpId="0" animBg="1"/>
      <p:bldP spid="46116" grpId="0"/>
      <p:bldP spid="46117" grpId="0"/>
      <p:bldP spid="46118" grpId="0" animBg="1"/>
      <p:bldP spid="46119" grpId="0" animBg="1"/>
      <p:bldP spid="46138" grpId="0"/>
      <p:bldP spid="46139" grpId="0" animBg="1"/>
      <p:bldP spid="46140" grpId="0" animBg="1"/>
      <p:bldP spid="46141" grpId="0" animBg="1"/>
      <p:bldP spid="46142" grpId="0" animBg="1"/>
      <p:bldP spid="46143" grpId="0" animBg="1"/>
      <p:bldP spid="46144" grpId="0"/>
      <p:bldP spid="46145" grpId="0" animBg="1"/>
      <p:bldP spid="46146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408272" y="3622735"/>
            <a:ext cx="4495800" cy="2308324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tabLst>
                <a:tab pos="2286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testq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 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rax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, 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rax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2286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js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	L4</a:t>
            </a:r>
          </a:p>
          <a:p>
            <a:pPr>
              <a:tabLst>
                <a:tab pos="2286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L3:</a:t>
            </a:r>
          </a:p>
          <a:p>
            <a:pPr>
              <a:tabLst>
                <a:tab pos="2286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sarq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	$3, 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rax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2286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ret</a:t>
            </a:r>
          </a:p>
          <a:p>
            <a:pPr>
              <a:tabLst>
                <a:tab pos="2286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L4:</a:t>
            </a:r>
          </a:p>
          <a:p>
            <a:pPr>
              <a:tabLst>
                <a:tab pos="2286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addq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	$7, %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rax</a:t>
            </a:r>
            <a:endParaRPr lang="en-US" sz="1800" dirty="0">
              <a:latin typeface="Courier New" pitchFamily="49" charset="0"/>
              <a:cs typeface="Courier New" pitchFamily="49" charset="0"/>
            </a:endParaRPr>
          </a:p>
          <a:p>
            <a:pPr>
              <a:tabLst>
                <a:tab pos="2286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jmp</a:t>
            </a:r>
            <a:r>
              <a:rPr lang="en-US" sz="1800" dirty="0">
                <a:latin typeface="Courier New" pitchFamily="49" charset="0"/>
                <a:cs typeface="Courier New" pitchFamily="49" charset="0"/>
              </a:rPr>
              <a:t>	L3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type="title"/>
          </p:nvPr>
        </p:nvSpPr>
        <p:spPr>
          <a:xfrm>
            <a:off x="255872" y="704910"/>
            <a:ext cx="7924800" cy="573088"/>
          </a:xfrm>
        </p:spPr>
        <p:txBody>
          <a:bodyPr/>
          <a:lstStyle/>
          <a:p>
            <a:pPr eaLnBrk="1" hangingPunct="1">
              <a:defRPr/>
            </a:pPr>
            <a:r>
              <a:rPr lang="en-US"/>
              <a:t>Compiled Signed Division Code</a:t>
            </a:r>
          </a:p>
        </p:txBody>
      </p:sp>
      <p:sp>
        <p:nvSpPr>
          <p:cNvPr id="17920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904072" y="5156260"/>
            <a:ext cx="4267200" cy="1187450"/>
          </a:xfrm>
        </p:spPr>
        <p:txBody>
          <a:bodyPr/>
          <a:lstStyle/>
          <a:p>
            <a:pPr>
              <a:defRPr/>
            </a:pPr>
            <a:r>
              <a:rPr lang="en-US" sz="2000" dirty="0"/>
              <a:t>Uses arithmetic shift for </a:t>
            </a:r>
            <a:r>
              <a:rPr lang="en-US" sz="2000" dirty="0" err="1"/>
              <a:t>int</a:t>
            </a:r>
            <a:endParaRPr lang="en-US" sz="2000" dirty="0"/>
          </a:p>
          <a:p>
            <a:pPr eaLnBrk="1" hangingPunct="1">
              <a:defRPr/>
            </a:pPr>
            <a:r>
              <a:rPr lang="en-US" sz="2000" dirty="0"/>
              <a:t>For Java Users </a:t>
            </a:r>
          </a:p>
          <a:p>
            <a:pPr lvl="1" eaLnBrk="1" hangingPunct="1">
              <a:defRPr/>
            </a:pPr>
            <a:r>
              <a:rPr lang="en-US" sz="1800" dirty="0" err="1"/>
              <a:t>Arith</a:t>
            </a:r>
            <a:r>
              <a:rPr lang="en-US" sz="1800" dirty="0"/>
              <a:t>. shift written as </a:t>
            </a:r>
            <a:r>
              <a:rPr lang="en-US" sz="1800" dirty="0">
                <a:latin typeface="Courier New" pitchFamily="49" charset="0"/>
              </a:rPr>
              <a:t>&gt;&gt;</a:t>
            </a:r>
          </a:p>
          <a:p>
            <a:pPr lvl="1" eaLnBrk="1" hangingPunct="1">
              <a:defRPr/>
            </a:pPr>
            <a:endParaRPr lang="en-US" sz="1800" dirty="0"/>
          </a:p>
        </p:txBody>
      </p:sp>
      <p:sp>
        <p:nvSpPr>
          <p:cNvPr id="47109" name="Text Box 5"/>
          <p:cNvSpPr txBox="1">
            <a:spLocks noChangeArrowheads="1"/>
          </p:cNvSpPr>
          <p:nvPr/>
        </p:nvSpPr>
        <p:spPr bwMode="auto">
          <a:xfrm>
            <a:off x="408272" y="1771710"/>
            <a:ext cx="3886200" cy="1200329"/>
          </a:xfrm>
          <a:prstGeom prst="rect">
            <a:avLst/>
          </a:prstGeom>
          <a:solidFill>
            <a:srgbClr val="E0F4E3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long idiv8(long x)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{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  return x/8;</a:t>
            </a:r>
          </a:p>
          <a:p>
            <a:pPr>
              <a:lnSpc>
                <a:spcPct val="100000"/>
              </a:lnSpc>
            </a:pPr>
            <a:r>
              <a:rPr lang="en-US" sz="1800" dirty="0" err="1">
                <a:latin typeface="Courier New" pitchFamily="49" charset="0"/>
                <a:cs typeface="Courier New" pitchFamily="49" charset="0"/>
              </a:rPr>
              <a:t>}</a:t>
            </a:r>
          </a:p>
        </p:txBody>
      </p:sp>
      <p:sp>
        <p:nvSpPr>
          <p:cNvPr id="47110" name="Text Box 6"/>
          <p:cNvSpPr txBox="1">
            <a:spLocks noChangeArrowheads="1"/>
          </p:cNvSpPr>
          <p:nvPr/>
        </p:nvSpPr>
        <p:spPr bwMode="auto">
          <a:xfrm>
            <a:off x="5513672" y="3622735"/>
            <a:ext cx="3352800" cy="1200329"/>
          </a:xfrm>
          <a:prstGeom prst="rect">
            <a:avLst/>
          </a:prstGeom>
          <a:solidFill>
            <a:srgbClr val="FFFF99"/>
          </a:solidFill>
          <a:ln w="12700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>
              <a:lnSpc>
                <a:spcPct val="100000"/>
              </a:lnSpc>
              <a:tabLst>
                <a:tab pos="2286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if x &lt; 0</a:t>
            </a:r>
          </a:p>
          <a:p>
            <a:pPr>
              <a:lnSpc>
                <a:spcPct val="100000"/>
              </a:lnSpc>
              <a:tabLst>
                <a:tab pos="2286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    x += 7;</a:t>
            </a:r>
          </a:p>
          <a:p>
            <a:pPr>
              <a:lnSpc>
                <a:spcPct val="100000"/>
              </a:lnSpc>
              <a:tabLst>
                <a:tab pos="2286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# Arithmetic shift</a:t>
            </a:r>
          </a:p>
          <a:p>
            <a:pPr>
              <a:lnSpc>
                <a:spcPct val="100000"/>
              </a:lnSpc>
              <a:tabLst>
                <a:tab pos="228600" algn="l"/>
              </a:tabLst>
            </a:pPr>
            <a:r>
              <a:rPr lang="en-US" sz="1800" dirty="0">
                <a:latin typeface="Courier New" pitchFamily="49" charset="0"/>
                <a:cs typeface="Courier New" pitchFamily="49" charset="0"/>
              </a:rPr>
              <a:t>	return x &gt;&gt; 3;</a:t>
            </a:r>
          </a:p>
        </p:txBody>
      </p:sp>
      <p:sp>
        <p:nvSpPr>
          <p:cNvPr id="47111" name="Text Box 7"/>
          <p:cNvSpPr txBox="1">
            <a:spLocks noChangeArrowheads="1"/>
          </p:cNvSpPr>
          <p:nvPr/>
        </p:nvSpPr>
        <p:spPr bwMode="auto">
          <a:xfrm>
            <a:off x="332072" y="1390710"/>
            <a:ext cx="1212833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C Function</a:t>
            </a:r>
          </a:p>
        </p:txBody>
      </p:sp>
      <p:sp>
        <p:nvSpPr>
          <p:cNvPr id="47112" name="Text Box 8"/>
          <p:cNvSpPr txBox="1">
            <a:spLocks noChangeArrowheads="1"/>
          </p:cNvSpPr>
          <p:nvPr/>
        </p:nvSpPr>
        <p:spPr bwMode="auto">
          <a:xfrm>
            <a:off x="332072" y="3219510"/>
            <a:ext cx="3530647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Compiled Arithmetic Operations</a:t>
            </a:r>
          </a:p>
        </p:txBody>
      </p:sp>
      <p:sp>
        <p:nvSpPr>
          <p:cNvPr id="47113" name="Text Box 9"/>
          <p:cNvSpPr txBox="1">
            <a:spLocks noChangeArrowheads="1"/>
          </p:cNvSpPr>
          <p:nvPr/>
        </p:nvSpPr>
        <p:spPr bwMode="auto">
          <a:xfrm>
            <a:off x="5437472" y="3200400"/>
            <a:ext cx="1351524" cy="400110"/>
          </a:xfrm>
          <a:prstGeom prst="rect">
            <a:avLst/>
          </a:prstGeom>
          <a:noFill/>
          <a:ln w="19050">
            <a:noFill/>
            <a:miter lim="800000"/>
            <a:headEnd/>
            <a:tailEnd type="none" w="sm" len="sm"/>
          </a:ln>
        </p:spPr>
        <p:txBody>
          <a:bodyPr wrap="none" lIns="45720" rIns="45720">
            <a:spAutoFit/>
          </a:bodyPr>
          <a:lstStyle/>
          <a:p>
            <a:pPr algn="ctr"/>
            <a:r>
              <a:rPr lang="en-US" sz="2000" dirty="0">
                <a:latin typeface="Calibri" pitchFamily="34" charset="0"/>
              </a:rPr>
              <a:t>Explanation</a:t>
            </a:r>
          </a:p>
        </p:txBody>
      </p:sp>
    </p:spTree>
    <p:extLst>
      <p:ext uri="{BB962C8B-B14F-4D97-AF65-F5344CB8AC3E}">
        <p14:creationId xmlns:p14="http://schemas.microsoft.com/office/powerpoint/2010/main" val="102310624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9BC7338-61FE-6F49-9CC4-99D7B250CC5A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76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Security Vulnerability in the XDR Library</a:t>
            </a:r>
            <a:endParaRPr kumimoji="1" lang="en-US" altLang="zh-CN">
              <a:ea typeface="宋体" charset="-122"/>
            </a:endParaRP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44196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400">
                <a:latin typeface="Times New Roman" charset="0"/>
                <a:ea typeface="宋体" charset="-122"/>
                <a:cs typeface="Times New Roman" charset="0"/>
              </a:rPr>
              <a:t>1 /*</a:t>
            </a:r>
          </a:p>
          <a:p>
            <a:pPr>
              <a:buFontTx/>
              <a:buNone/>
            </a:pPr>
            <a:r>
              <a:rPr lang="en-US" altLang="zh-CN" sz="2400">
                <a:latin typeface="Times New Roman" charset="0"/>
                <a:ea typeface="宋体" charset="-122"/>
                <a:cs typeface="Times New Roman" charset="0"/>
              </a:rPr>
              <a:t>2 * Illustration of code vulnerability similar to that found in</a:t>
            </a:r>
          </a:p>
          <a:p>
            <a:pPr>
              <a:buFontTx/>
              <a:buNone/>
            </a:pPr>
            <a:r>
              <a:rPr lang="en-US" altLang="zh-CN" sz="2400">
                <a:latin typeface="Times New Roman" charset="0"/>
                <a:ea typeface="宋体" charset="-122"/>
                <a:cs typeface="Times New Roman" charset="0"/>
              </a:rPr>
              <a:t>3 * Sun’s XDR library.</a:t>
            </a:r>
          </a:p>
          <a:p>
            <a:pPr>
              <a:buFontTx/>
              <a:buNone/>
            </a:pPr>
            <a:r>
              <a:rPr lang="en-US" altLang="zh-CN" sz="2400">
                <a:latin typeface="Times New Roman" charset="0"/>
                <a:ea typeface="宋体" charset="-122"/>
                <a:cs typeface="Times New Roman" charset="0"/>
              </a:rPr>
              <a:t>4 </a:t>
            </a:r>
            <a:r>
              <a:rPr lang="zh-CN" altLang="en-US" sz="2400">
                <a:latin typeface="Times New Roman" charset="0"/>
                <a:ea typeface="宋体" charset="-122"/>
                <a:cs typeface="Times New Roman" charset="0"/>
              </a:rPr>
              <a:t>*</a:t>
            </a:r>
            <a:r>
              <a:rPr lang="en-US" altLang="zh-CN" sz="2400">
                <a:latin typeface="Times New Roman" charset="0"/>
                <a:ea typeface="宋体" charset="-122"/>
                <a:cs typeface="Times New Roman" charset="0"/>
              </a:rPr>
              <a:t>/</a:t>
            </a:r>
          </a:p>
          <a:p>
            <a:pPr>
              <a:buFontTx/>
              <a:buNone/>
            </a:pPr>
            <a:endParaRPr kumimoji="1" lang="en-US" altLang="zh-CN" sz="2400">
              <a:latin typeface="Times New Roman" charset="0"/>
              <a:ea typeface="宋体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10338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D221ED2-3137-8B40-871E-222BA7134E7D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77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>
                <a:ea typeface="宋体" charset="-122"/>
              </a:rPr>
              <a:t>Security Vulnerability in the XDR Library</a:t>
            </a:r>
            <a:endParaRPr kumimoji="1" lang="en-US" altLang="zh-CN">
              <a:ea typeface="宋体" charset="-122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7800"/>
            <a:ext cx="8686800" cy="4648200"/>
          </a:xfrm>
        </p:spPr>
        <p:txBody>
          <a:bodyPr/>
          <a:lstStyle/>
          <a:p>
            <a:pPr>
              <a:buFontTx/>
              <a:buNone/>
            </a:pP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5 void* 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copy_elements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(void *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ele_src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[], 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int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 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ele_cnt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, 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size_t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 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ele_size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) {</a:t>
            </a:r>
          </a:p>
          <a:p>
            <a:pPr>
              <a:buFontTx/>
              <a:buNone/>
            </a:pP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6  		/*</a:t>
            </a:r>
          </a:p>
          <a:p>
            <a:pPr>
              <a:buFontTx/>
              <a:buNone/>
            </a:pP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7  		 * Allocate buffer for 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ele_cnt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 objects, each of 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ele_size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 bytes</a:t>
            </a:r>
          </a:p>
          <a:p>
            <a:pPr>
              <a:buFontTx/>
              <a:buNone/>
            </a:pP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8  		 * and copy from locations designated by 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ele_src</a:t>
            </a:r>
            <a:endParaRPr lang="en-US" altLang="zh-CN" sz="2400" dirty="0">
              <a:latin typeface="Times New Roman" charset="0"/>
              <a:ea typeface="宋体" charset="-122"/>
              <a:cs typeface="Times New Roman" charset="0"/>
            </a:endParaRPr>
          </a:p>
          <a:p>
            <a:pPr>
              <a:buFontTx/>
              <a:buNone/>
            </a:pP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9 		 </a:t>
            </a:r>
            <a:r>
              <a:rPr lang="zh-CN" altLang="en-US" sz="2400" dirty="0">
                <a:latin typeface="Times New Roman" charset="0"/>
                <a:ea typeface="宋体" charset="-122"/>
                <a:cs typeface="Times New Roman" charset="0"/>
              </a:rPr>
              <a:t>*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/</a:t>
            </a:r>
          </a:p>
          <a:p>
            <a:pPr>
              <a:buFontTx/>
              <a:buNone/>
            </a:pP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10 	void *result = 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malloc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(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ele_cnt</a:t>
            </a:r>
            <a:r>
              <a:rPr lang="en-US" altLang="zh-CN" sz="2400" dirty="0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 * </a:t>
            </a:r>
            <a:r>
              <a:rPr lang="en-US" altLang="zh-CN" sz="2400" dirty="0" err="1">
                <a:solidFill>
                  <a:srgbClr val="FF0000"/>
                </a:solidFill>
                <a:latin typeface="Times New Roman" charset="0"/>
                <a:ea typeface="宋体" charset="-122"/>
                <a:cs typeface="Times New Roman" charset="0"/>
              </a:rPr>
              <a:t>ele_size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);</a:t>
            </a:r>
          </a:p>
          <a:p>
            <a:pPr>
              <a:buFontTx/>
              <a:buNone/>
            </a:pP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11 	if (result == NULL)</a:t>
            </a:r>
          </a:p>
          <a:p>
            <a:pPr>
              <a:buFontTx/>
              <a:buNone/>
            </a:pP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12 		/* </a:t>
            </a:r>
            <a:r>
              <a:rPr lang="en-US" altLang="zh-CN" sz="2400" dirty="0" err="1">
                <a:latin typeface="Times New Roman" charset="0"/>
                <a:ea typeface="宋体" charset="-122"/>
                <a:cs typeface="Times New Roman" charset="0"/>
              </a:rPr>
              <a:t>malloc</a:t>
            </a: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 failed */</a:t>
            </a:r>
          </a:p>
          <a:p>
            <a:pPr>
              <a:buFontTx/>
              <a:buNone/>
            </a:pPr>
            <a:r>
              <a:rPr lang="en-US" altLang="zh-CN" sz="2400" dirty="0">
                <a:latin typeface="Times New Roman" charset="0"/>
                <a:ea typeface="宋体" charset="-122"/>
                <a:cs typeface="Times New Roman" charset="0"/>
              </a:rPr>
              <a:t>13 		return NULL;</a:t>
            </a:r>
          </a:p>
          <a:p>
            <a:pPr>
              <a:buFontTx/>
              <a:buNone/>
            </a:pPr>
            <a:endParaRPr kumimoji="1" lang="en-US" altLang="zh-CN" sz="2400" dirty="0">
              <a:latin typeface="Times New Roman" charset="0"/>
              <a:ea typeface="宋体" charset="-122"/>
              <a:cs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368315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95A554D-D3C3-B045-9537-7018070033AE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78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title"/>
          </p:nvPr>
        </p:nvSpPr>
        <p:spPr>
          <a:xfrm>
            <a:off x="574675" y="381000"/>
            <a:ext cx="8077200" cy="914400"/>
          </a:xfrm>
        </p:spPr>
        <p:txBody>
          <a:bodyPr/>
          <a:lstStyle/>
          <a:p>
            <a:r>
              <a:rPr lang="en-US" altLang="zh-CN">
                <a:ea typeface="宋体" charset="-122"/>
              </a:rPr>
              <a:t>Security Vulnerability in the XDR Library</a:t>
            </a:r>
            <a:endParaRPr kumimoji="1" lang="en-US" altLang="zh-CN">
              <a:ea typeface="宋体" charset="-122"/>
            </a:endParaRPr>
          </a:p>
        </p:txBody>
      </p:sp>
      <p:sp>
        <p:nvSpPr>
          <p:cNvPr id="86020" name="Rectangle 3"/>
          <p:cNvSpPr>
            <a:spLocks noGrp="1" noRot="1" noChangeAspect="1" noMove="1" noResize="1" noEditPoints="1" noAdjustHandles="1" noChangeArrowheads="1" noChangeShapeType="1" noTextEdit="1"/>
          </p:cNvSpPr>
          <p:nvPr>
            <p:ph type="body" idx="1"/>
          </p:nvPr>
        </p:nvSpPr>
        <p:spPr>
          <a:xfrm>
            <a:off x="457200" y="1447800"/>
            <a:ext cx="8229600" cy="4419600"/>
          </a:xfrm>
          <a:blipFill rotWithShape="0">
            <a:blip r:embed="rId3"/>
            <a:stretch>
              <a:fillRect l="-1111" t="-1103" b="-12690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 dirty="0">
                <a:noFill/>
              </a:rPr>
              <a:t> </a:t>
            </a:r>
            <a:endParaRPr lang="en-US" altLang="zh-CN" dirty="0">
              <a:noFill/>
            </a:endParaRPr>
          </a:p>
          <a:p>
            <a:pPr>
              <a:defRPr/>
            </a:pPr>
            <a:endParaRPr lang="en-US" altLang="zh-CN" dirty="0">
              <a:noFill/>
            </a:endParaRPr>
          </a:p>
          <a:p>
            <a:pPr>
              <a:defRPr/>
            </a:pPr>
            <a:endParaRPr lang="en-US" altLang="zh-CN" dirty="0">
              <a:noFill/>
            </a:endParaRPr>
          </a:p>
          <a:p>
            <a:pPr>
              <a:defRPr/>
            </a:pPr>
            <a:endParaRPr lang="en-US" altLang="zh-CN" dirty="0">
              <a:noFill/>
            </a:endParaRPr>
          </a:p>
          <a:p>
            <a:pPr>
              <a:defRPr/>
            </a:pPr>
            <a:endParaRPr lang="en-US" altLang="zh-CN" dirty="0">
              <a:noFill/>
            </a:endParaRPr>
          </a:p>
          <a:p>
            <a:pPr>
              <a:defRPr/>
            </a:pPr>
            <a:endParaRPr lang="en-US" altLang="zh-CN" dirty="0">
              <a:noFill/>
            </a:endParaRPr>
          </a:p>
          <a:p>
            <a:pPr>
              <a:defRPr/>
            </a:pPr>
            <a:endParaRPr lang="en-US" altLang="zh-CN" dirty="0">
              <a:noFill/>
            </a:endParaRPr>
          </a:p>
          <a:p>
            <a:pPr>
              <a:defRPr/>
            </a:pPr>
            <a:endParaRPr lang="en-US" altLang="zh-CN" dirty="0">
              <a:noFill/>
            </a:endParaRPr>
          </a:p>
          <a:p>
            <a:pPr>
              <a:defRPr/>
            </a:pPr>
            <a:r>
              <a:rPr lang="en-US" altLang="zh-CN" dirty="0">
                <a:noFill/>
              </a:rPr>
              <a:t>  </a:t>
            </a:r>
          </a:p>
          <a:p>
            <a:pPr>
              <a:defRPr/>
            </a:pPr>
            <a:r>
              <a:rPr lang="en-US" altLang="zh-CN" dirty="0">
                <a:noFill/>
              </a:rPr>
              <a:t>on</a:t>
            </a:r>
          </a:p>
        </p:txBody>
      </p:sp>
      <p:sp>
        <p:nvSpPr>
          <p:cNvPr id="2" name="文本框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9971" y="5856316"/>
            <a:ext cx="5914055" cy="461665"/>
          </a:xfrm>
          <a:prstGeom prst="rect">
            <a:avLst/>
          </a:prstGeom>
          <a:blipFill rotWithShape="0">
            <a:blip r:embed="rId4"/>
            <a:stretch>
              <a:fillRect l="-1545" t="-10667" b="-30667"/>
            </a:stretch>
          </a:blipFill>
        </p:spPr>
        <p:txBody>
          <a:bodyPr/>
          <a:lstStyle/>
          <a:p>
            <a:pPr>
              <a:defRPr/>
            </a:pPr>
            <a:r>
              <a:rPr lang="zh-CN" altLang="en-US">
                <a:noFill/>
                <a:latin typeface="Comic Sans MS" panose="030F0702030302020204" pitchFamily="66" charset="0"/>
                <a:ea typeface="宋体" panose="02010600030101010101" pitchFamily="2" charset="-122"/>
              </a:rPr>
              <a:t> 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412875" y="6366107"/>
            <a:ext cx="6400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dirty="0"/>
              <a:t>乘积被截断为</a:t>
            </a:r>
            <a:r>
              <a:rPr kumimoji="1" lang="en-US" altLang="zh-CN" dirty="0"/>
              <a:t>4096</a:t>
            </a:r>
            <a:r>
              <a:rPr kumimoji="1" lang="zh-CN" altLang="en-US" dirty="0"/>
              <a:t>，</a:t>
            </a:r>
            <a:r>
              <a:rPr kumimoji="1" lang="en-US" altLang="zh-CN" dirty="0"/>
              <a:t>result</a:t>
            </a:r>
            <a:r>
              <a:rPr kumimoji="1" lang="zh-CN" altLang="en-US" dirty="0"/>
              <a:t>数组大小只有</a:t>
            </a:r>
            <a:r>
              <a:rPr kumimoji="1" lang="en-US" altLang="zh-CN" dirty="0"/>
              <a:t>4096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3752983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Integers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Representation: unsigned and signed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Conversion, casting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Expanding, truncating</a:t>
            </a:r>
          </a:p>
          <a:p>
            <a:pPr lvl="1"/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Addition, negation, multiplication, shifting</a:t>
            </a:r>
          </a:p>
          <a:p>
            <a:pPr lvl="1"/>
            <a:r>
              <a:rPr lang="en-US" b="1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8672141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ea typeface="宋体" charset="-122"/>
              </a:rPr>
              <a:t>Signed Representation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CN" altLang="zh-CN" b="1" dirty="0"/>
              <a:t>补码表示法</a:t>
            </a:r>
          </a:p>
          <a:p>
            <a:pPr>
              <a:lnSpc>
                <a:spcPts val="4000"/>
              </a:lnSpc>
              <a:spcBef>
                <a:spcPts val="1800"/>
              </a:spcBef>
            </a:pPr>
            <a:r>
              <a:rPr lang="zh-CN" altLang="zh-CN" sz="2400" dirty="0"/>
              <a:t>只要确定了“模”，就可找到一个与负数等价的正数（该正数即为负数的补数）来代替此负数，而这个正数可以用模加上负数本身求得，这样就可把减法运算用加法实现了。</a:t>
            </a:r>
            <a:endParaRPr lang="en-US" altLang="zh-CN" sz="2400" dirty="0"/>
          </a:p>
          <a:p>
            <a:pPr>
              <a:lnSpc>
                <a:spcPts val="4000"/>
              </a:lnSpc>
            </a:pPr>
            <a:r>
              <a:rPr lang="zh-CN" altLang="zh-CN" sz="2400" dirty="0"/>
              <a:t>例：</a:t>
            </a:r>
            <a:r>
              <a:rPr lang="en-US" altLang="zh-CN" sz="2400" dirty="0"/>
              <a:t> 9</a:t>
            </a:r>
            <a:r>
              <a:rPr lang="en-US" altLang="zh-CN" sz="2400" b="1" dirty="0">
                <a:solidFill>
                  <a:srgbClr val="FF0000"/>
                </a:solidFill>
              </a:rPr>
              <a:t>-5</a:t>
            </a:r>
            <a:r>
              <a:rPr lang="en-US" altLang="zh-CN" sz="2400" dirty="0"/>
              <a:t>=9+(12-5)=9</a:t>
            </a:r>
            <a:r>
              <a:rPr lang="en-US" altLang="zh-CN" sz="2400" b="1" dirty="0">
                <a:solidFill>
                  <a:srgbClr val="FF0000"/>
                </a:solidFill>
              </a:rPr>
              <a:t>+7</a:t>
            </a:r>
            <a:r>
              <a:rPr lang="en-US" altLang="zh-CN" sz="2400" dirty="0"/>
              <a:t>=4 (mod 12)</a:t>
            </a:r>
            <a:endParaRPr lang="zh-CN" altLang="zh-CN" sz="2400" dirty="0"/>
          </a:p>
          <a:p>
            <a:pPr marL="0" indent="0">
              <a:lnSpc>
                <a:spcPts val="4000"/>
              </a:lnSpc>
              <a:buNone/>
            </a:pPr>
            <a:r>
              <a:rPr lang="en-US" altLang="zh-CN" sz="2400" dirty="0"/>
              <a:t>       65</a:t>
            </a:r>
            <a:r>
              <a:rPr lang="en-US" altLang="zh-CN" sz="2400" b="1" dirty="0">
                <a:solidFill>
                  <a:srgbClr val="FF0000"/>
                </a:solidFill>
              </a:rPr>
              <a:t>-25</a:t>
            </a:r>
            <a:r>
              <a:rPr lang="en-US" altLang="zh-CN" sz="2400" dirty="0"/>
              <a:t>=65+(-25)=65+(100-25)=65</a:t>
            </a:r>
            <a:r>
              <a:rPr lang="en-US" altLang="zh-CN" sz="2400" b="1" dirty="0">
                <a:solidFill>
                  <a:srgbClr val="FF0000"/>
                </a:solidFill>
              </a:rPr>
              <a:t>+75</a:t>
            </a:r>
            <a:r>
              <a:rPr lang="en-US" altLang="zh-CN" sz="2400" dirty="0"/>
              <a:t>=40 (mod 100)</a:t>
            </a:r>
          </a:p>
          <a:p>
            <a:endParaRPr kumimoji="1" lang="zh-CN" altLang="en-US" sz="2400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707FC-2626-BC43-8A07-2FC945D8A2CA}" type="slidenum">
              <a:rPr lang="zh-CN" altLang="en-US" smtClean="0"/>
              <a:pPr>
                <a:defRPr/>
              </a:pPr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1084979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Arithmetic: Basic Rules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加法：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Unsigned/signed: </a:t>
            </a:r>
            <a:r>
              <a:rPr kumimoji="1" lang="zh-CN" altLang="en-US" dirty="0"/>
              <a:t>先正常加，再截断，二者在</a:t>
            </a:r>
            <a:r>
              <a:rPr kumimoji="1" lang="en-US" altLang="zh-CN" dirty="0"/>
              <a:t>bit</a:t>
            </a:r>
            <a:r>
              <a:rPr kumimoji="1" lang="zh-CN" altLang="en-US" dirty="0"/>
              <a:t>级的操作完全一样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Unsigned: </a:t>
            </a:r>
            <a:r>
              <a:rPr kumimoji="1" lang="zh-CN" altLang="en-US" dirty="0"/>
              <a:t>相加后模</a:t>
            </a:r>
            <a:r>
              <a:rPr kumimoji="1" lang="en-US" altLang="zh-CN" dirty="0"/>
              <a:t>2</a:t>
            </a:r>
            <a:r>
              <a:rPr kumimoji="1" lang="en-US" altLang="zh-CN" baseline="30000" dirty="0"/>
              <a:t>w</a:t>
            </a:r>
          </a:p>
          <a:p>
            <a:pPr lvl="2"/>
            <a:r>
              <a:rPr kumimoji="1" lang="zh-CN" altLang="en-US" dirty="0"/>
              <a:t>正常加法结果 </a:t>
            </a:r>
            <a:r>
              <a:rPr kumimoji="1" lang="en-US" altLang="zh-CN" dirty="0"/>
              <a:t>+</a:t>
            </a:r>
            <a:r>
              <a:rPr kumimoji="1" lang="zh-CN" altLang="en-US" dirty="0"/>
              <a:t> 可能减去</a:t>
            </a:r>
            <a:r>
              <a:rPr kumimoji="1" lang="en-US" altLang="zh-CN" dirty="0"/>
              <a:t>2</a:t>
            </a:r>
            <a:r>
              <a:rPr kumimoji="1" lang="en-US" altLang="zh-CN" baseline="30000" dirty="0"/>
              <a:t>w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Signed:</a:t>
            </a:r>
            <a:r>
              <a:rPr kumimoji="1" lang="zh-CN" altLang="en-US" dirty="0"/>
              <a:t>相加后模</a:t>
            </a:r>
            <a:r>
              <a:rPr kumimoji="1" lang="en-US" altLang="zh-CN" dirty="0"/>
              <a:t>2</a:t>
            </a:r>
            <a:r>
              <a:rPr kumimoji="1" lang="en-US" altLang="zh-CN" baseline="30000" dirty="0"/>
              <a:t>w</a:t>
            </a:r>
          </a:p>
          <a:p>
            <a:pPr lvl="2"/>
            <a:r>
              <a:rPr kumimoji="1" lang="zh-CN" altLang="en-US" dirty="0"/>
              <a:t>正常加法结果 </a:t>
            </a:r>
            <a:r>
              <a:rPr kumimoji="1" lang="en-US" altLang="zh-CN" dirty="0"/>
              <a:t>+</a:t>
            </a:r>
            <a:r>
              <a:rPr kumimoji="1" lang="zh-CN" altLang="en-US" dirty="0"/>
              <a:t> 可能加上或减去</a:t>
            </a:r>
            <a:r>
              <a:rPr kumimoji="1" lang="en-US" altLang="zh-CN" dirty="0"/>
              <a:t>2</a:t>
            </a:r>
            <a:r>
              <a:rPr kumimoji="1" lang="en-US" altLang="zh-CN" baseline="30000" dirty="0"/>
              <a:t>w</a:t>
            </a:r>
            <a:endParaRPr kumimoji="1" lang="en-US" altLang="zh-CN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707FC-2626-BC43-8A07-2FC945D8A2CA}" type="slidenum">
              <a:rPr lang="zh-CN" altLang="en-US" smtClean="0"/>
              <a:pPr>
                <a:defRPr/>
              </a:pPr>
              <a:t>80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90187229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Arithmetic: Basic Rules</a:t>
            </a:r>
            <a:endParaRPr kumimoji="1"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zh-CN" altLang="en-US" dirty="0"/>
              <a:t>加法：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Unsigned/signed: </a:t>
            </a:r>
            <a:r>
              <a:rPr kumimoji="1" lang="zh-CN" altLang="en-US" dirty="0"/>
              <a:t>先正常加，再截断，二者在</a:t>
            </a:r>
            <a:r>
              <a:rPr kumimoji="1" lang="en-US" altLang="zh-CN" dirty="0"/>
              <a:t>bit</a:t>
            </a:r>
            <a:r>
              <a:rPr kumimoji="1" lang="zh-CN" altLang="en-US" dirty="0"/>
              <a:t>级的操作完全一样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Unsigned: </a:t>
            </a:r>
            <a:r>
              <a:rPr kumimoji="1" lang="zh-CN" altLang="en-US" dirty="0"/>
              <a:t>相加后模</a:t>
            </a:r>
            <a:r>
              <a:rPr kumimoji="1" lang="en-US" altLang="zh-CN" dirty="0"/>
              <a:t>2</a:t>
            </a:r>
            <a:r>
              <a:rPr kumimoji="1" lang="en-US" altLang="zh-CN" baseline="30000" dirty="0"/>
              <a:t>w</a:t>
            </a:r>
          </a:p>
          <a:p>
            <a:pPr lvl="2"/>
            <a:r>
              <a:rPr kumimoji="1" lang="zh-CN" altLang="en-US" dirty="0"/>
              <a:t>正常加法结果 </a:t>
            </a:r>
            <a:r>
              <a:rPr kumimoji="1" lang="en-US" altLang="zh-CN" dirty="0"/>
              <a:t>+</a:t>
            </a:r>
            <a:r>
              <a:rPr kumimoji="1" lang="zh-CN" altLang="en-US" dirty="0"/>
              <a:t> 可能减去</a:t>
            </a:r>
            <a:r>
              <a:rPr kumimoji="1" lang="en-US" altLang="zh-CN" dirty="0"/>
              <a:t>2</a:t>
            </a:r>
            <a:r>
              <a:rPr kumimoji="1" lang="en-US" altLang="zh-CN" baseline="30000" dirty="0"/>
              <a:t>w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Signed:</a:t>
            </a:r>
            <a:r>
              <a:rPr kumimoji="1" lang="zh-CN" altLang="en-US" dirty="0"/>
              <a:t>相加后模</a:t>
            </a:r>
            <a:r>
              <a:rPr kumimoji="1" lang="en-US" altLang="zh-CN" dirty="0"/>
              <a:t>2</a:t>
            </a:r>
            <a:r>
              <a:rPr kumimoji="1" lang="en-US" altLang="zh-CN" baseline="30000" dirty="0"/>
              <a:t>w</a:t>
            </a:r>
          </a:p>
          <a:p>
            <a:pPr lvl="2"/>
            <a:r>
              <a:rPr kumimoji="1" lang="zh-CN" altLang="en-US" dirty="0"/>
              <a:t>正常加法结果 </a:t>
            </a:r>
            <a:r>
              <a:rPr kumimoji="1" lang="en-US" altLang="zh-CN" dirty="0"/>
              <a:t>+</a:t>
            </a:r>
            <a:r>
              <a:rPr kumimoji="1" lang="zh-CN" altLang="en-US" dirty="0"/>
              <a:t> 可能加上或减去</a:t>
            </a:r>
            <a:r>
              <a:rPr kumimoji="1" lang="en-US" altLang="zh-CN" dirty="0"/>
              <a:t>2</a:t>
            </a:r>
            <a:r>
              <a:rPr kumimoji="1" lang="en-US" altLang="zh-CN" baseline="30000" dirty="0"/>
              <a:t>w</a:t>
            </a:r>
            <a:endParaRPr kumimoji="1" lang="en-US" altLang="zh-CN" dirty="0"/>
          </a:p>
          <a:p>
            <a:r>
              <a:rPr kumimoji="1" lang="zh-CN" altLang="en-US" dirty="0"/>
              <a:t>乘法：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Unsigned/signed: </a:t>
            </a:r>
            <a:r>
              <a:rPr kumimoji="1" lang="zh-CN" altLang="en-US" dirty="0"/>
              <a:t>先正常乘，在截断，二者在</a:t>
            </a:r>
            <a:r>
              <a:rPr kumimoji="1" lang="en-US" altLang="zh-CN" dirty="0"/>
              <a:t>bit</a:t>
            </a:r>
            <a:r>
              <a:rPr kumimoji="1" lang="zh-CN" altLang="en-US" dirty="0"/>
              <a:t>级的操作完全一样（结果也为</a:t>
            </a:r>
            <a:r>
              <a:rPr kumimoji="1" lang="en-US" altLang="zh-CN" dirty="0"/>
              <a:t>w bits</a:t>
            </a:r>
            <a:r>
              <a:rPr kumimoji="1" lang="zh-CN" altLang="en-US" dirty="0"/>
              <a:t>）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Unsigned:</a:t>
            </a:r>
            <a:r>
              <a:rPr kumimoji="1" lang="zh-CN" altLang="en-US" dirty="0"/>
              <a:t> 乘积模</a:t>
            </a:r>
            <a:r>
              <a:rPr kumimoji="1" lang="en-US" altLang="zh-CN" dirty="0"/>
              <a:t>2</a:t>
            </a:r>
            <a:r>
              <a:rPr kumimoji="1" lang="en-US" altLang="zh-CN" baseline="30000" dirty="0"/>
              <a:t>w</a:t>
            </a:r>
            <a:endParaRPr kumimoji="1" lang="en-US" altLang="zh-CN" dirty="0"/>
          </a:p>
          <a:p>
            <a:pPr lvl="1"/>
            <a:r>
              <a:rPr kumimoji="1" lang="en-US" altLang="zh-CN" dirty="0"/>
              <a:t>Signed:</a:t>
            </a:r>
            <a:r>
              <a:rPr kumimoji="1" lang="zh-CN" altLang="en-US" dirty="0"/>
              <a:t>乘积模</a:t>
            </a:r>
            <a:r>
              <a:rPr kumimoji="1" lang="en-US" altLang="zh-CN" dirty="0"/>
              <a:t>2</a:t>
            </a:r>
            <a:r>
              <a:rPr kumimoji="1" lang="en-US" altLang="zh-CN" baseline="30000" dirty="0"/>
              <a:t>w</a:t>
            </a:r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0707FC-2626-BC43-8A07-2FC945D8A2CA}" type="slidenum">
              <a:rPr lang="zh-CN" altLang="en-US" smtClean="0"/>
              <a:pPr>
                <a:defRPr/>
              </a:pPr>
              <a:t>81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9879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灯片编号占位符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1A3B2AE-967C-7847-8D10-4317BE915AC7}" type="slidenum">
              <a:rPr lang="zh-CN" altLang="en-US" sz="1400">
                <a:latin typeface="Times New Roman" charset="0"/>
                <a:ea typeface="宋体" charset="-122"/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zh-CN" sz="1400">
              <a:latin typeface="Times New Roman" charset="0"/>
              <a:ea typeface="宋体" charset="-122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zh-CN" dirty="0">
                <a:ea typeface="宋体" charset="-122"/>
              </a:rPr>
              <a:t>Two’s Complement</a:t>
            </a:r>
          </a:p>
        </p:txBody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620000" cy="45720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kumimoji="1" lang="en-US" altLang="zh-CN" dirty="0">
                <a:ea typeface="宋体" charset="-122"/>
              </a:rPr>
              <a:t>Binary (physical)</a:t>
            </a:r>
          </a:p>
          <a:p>
            <a:pPr lvl="1">
              <a:lnSpc>
                <a:spcPct val="110000"/>
              </a:lnSpc>
            </a:pPr>
            <a:r>
              <a:rPr kumimoji="1" lang="en-US" altLang="zh-CN" dirty="0">
                <a:ea typeface="宋体" charset="-122"/>
              </a:rPr>
              <a:t>Bit vector [x</a:t>
            </a:r>
            <a:r>
              <a:rPr kumimoji="1" lang="en-US" altLang="zh-CN" baseline="-25000" dirty="0">
                <a:ea typeface="宋体" charset="-122"/>
              </a:rPr>
              <a:t>w-1</a:t>
            </a:r>
            <a:r>
              <a:rPr kumimoji="1" lang="en-US" altLang="zh-CN" dirty="0">
                <a:ea typeface="宋体" charset="-122"/>
              </a:rPr>
              <a:t>,x</a:t>
            </a:r>
            <a:r>
              <a:rPr kumimoji="1" lang="en-US" altLang="zh-CN" baseline="-25000" dirty="0">
                <a:ea typeface="宋体" charset="-122"/>
              </a:rPr>
              <a:t>w-2</a:t>
            </a:r>
            <a:r>
              <a:rPr kumimoji="1" lang="en-US" altLang="zh-CN" dirty="0">
                <a:ea typeface="宋体" charset="-122"/>
              </a:rPr>
              <a:t>,x</a:t>
            </a:r>
            <a:r>
              <a:rPr kumimoji="1" lang="en-US" altLang="zh-CN" baseline="-25000" dirty="0">
                <a:ea typeface="宋体" charset="-122"/>
              </a:rPr>
              <a:t>w-3</a:t>
            </a:r>
            <a:r>
              <a:rPr kumimoji="1" lang="en-US" altLang="zh-CN" dirty="0">
                <a:ea typeface="宋体" charset="-122"/>
              </a:rPr>
              <a:t>,</a:t>
            </a:r>
            <a:r>
              <a:rPr kumimoji="1" lang="en-US" altLang="zh-CN" dirty="0">
                <a:ea typeface="宋体" charset="-122"/>
                <a:sym typeface="Symbol" charset="2"/>
              </a:rPr>
              <a:t></a:t>
            </a:r>
            <a:r>
              <a:rPr kumimoji="1" lang="en-US" altLang="zh-CN" dirty="0">
                <a:ea typeface="宋体" charset="-122"/>
              </a:rPr>
              <a:t>x</a:t>
            </a:r>
            <a:r>
              <a:rPr kumimoji="1" lang="en-US" altLang="zh-CN" baseline="-25000" dirty="0">
                <a:ea typeface="宋体" charset="-122"/>
              </a:rPr>
              <a:t>0</a:t>
            </a:r>
            <a:r>
              <a:rPr kumimoji="1" lang="en-US" altLang="zh-CN" dirty="0">
                <a:ea typeface="宋体" charset="-122"/>
              </a:rPr>
              <a:t>]</a:t>
            </a:r>
          </a:p>
          <a:p>
            <a:pPr>
              <a:lnSpc>
                <a:spcPct val="110000"/>
              </a:lnSpc>
            </a:pPr>
            <a:r>
              <a:rPr kumimoji="1" lang="en-US" altLang="zh-CN" dirty="0">
                <a:ea typeface="宋体" charset="-122"/>
              </a:rPr>
              <a:t>Binary to Signed (logical)</a:t>
            </a:r>
          </a:p>
          <a:p>
            <a:pPr>
              <a:lnSpc>
                <a:spcPct val="110000"/>
              </a:lnSpc>
            </a:pPr>
            <a:endParaRPr kumimoji="1" lang="en-US" altLang="zh-CN" dirty="0">
              <a:ea typeface="宋体" charset="-122"/>
            </a:endParaRPr>
          </a:p>
          <a:p>
            <a:pPr>
              <a:lnSpc>
                <a:spcPct val="110000"/>
              </a:lnSpc>
            </a:pPr>
            <a:endParaRPr kumimoji="1" lang="en-US" altLang="zh-CN" dirty="0">
              <a:ea typeface="宋体" charset="-122"/>
            </a:endParaRPr>
          </a:p>
          <a:p>
            <a:pPr>
              <a:lnSpc>
                <a:spcPct val="110000"/>
              </a:lnSpc>
            </a:pPr>
            <a:endParaRPr kumimoji="1" lang="en-US" altLang="zh-CN" dirty="0">
              <a:ea typeface="宋体" charset="-122"/>
            </a:endParaRPr>
          </a:p>
          <a:p>
            <a:pPr>
              <a:lnSpc>
                <a:spcPct val="110000"/>
              </a:lnSpc>
            </a:pPr>
            <a:r>
              <a:rPr kumimoji="1" lang="en-US" altLang="zh-CN" dirty="0">
                <a:ea typeface="宋体" charset="-122"/>
              </a:rPr>
              <a:t>2’s complement</a:t>
            </a:r>
          </a:p>
          <a:p>
            <a:pPr lvl="1">
              <a:lnSpc>
                <a:spcPct val="110000"/>
              </a:lnSpc>
            </a:pPr>
            <a:r>
              <a:rPr kumimoji="1" lang="zh-CN" altLang="en-US" dirty="0">
                <a:ea typeface="宋体" charset="-122"/>
              </a:rPr>
              <a:t>“模”就是</a:t>
            </a:r>
            <a:r>
              <a:rPr kumimoji="1" lang="en-US" altLang="zh-CN" dirty="0">
                <a:ea typeface="宋体" charset="-122"/>
              </a:rPr>
              <a:t>2</a:t>
            </a:r>
            <a:r>
              <a:rPr kumimoji="1" lang="en-US" altLang="zh-CN" baseline="30000" dirty="0">
                <a:ea typeface="宋体" charset="-122"/>
              </a:rPr>
              <a:t>w</a:t>
            </a:r>
          </a:p>
          <a:p>
            <a:pPr lvl="1">
              <a:lnSpc>
                <a:spcPct val="110000"/>
              </a:lnSpc>
            </a:pPr>
            <a:r>
              <a:rPr kumimoji="1" lang="zh-CN" altLang="en-US" dirty="0">
                <a:ea typeface="宋体" charset="-122"/>
              </a:rPr>
              <a:t>因为</a:t>
            </a:r>
            <a:r>
              <a:rPr kumimoji="1" lang="en-US" altLang="zh-CN" dirty="0">
                <a:ea typeface="宋体" charset="-122"/>
              </a:rPr>
              <a:t>binary</a:t>
            </a:r>
            <a:r>
              <a:rPr kumimoji="1" lang="zh-CN" altLang="en-US" dirty="0">
                <a:ea typeface="宋体" charset="-122"/>
              </a:rPr>
              <a:t>形式的值是</a:t>
            </a:r>
            <a:r>
              <a:rPr kumimoji="1" lang="en-US" altLang="zh-CN" dirty="0">
                <a:ea typeface="宋体" charset="-122"/>
              </a:rPr>
              <a:t>2</a:t>
            </a:r>
            <a:r>
              <a:rPr kumimoji="1" lang="en-US" altLang="zh-CN" baseline="30000" dirty="0">
                <a:ea typeface="宋体" charset="-122"/>
              </a:rPr>
              <a:t>w-1</a:t>
            </a:r>
            <a:r>
              <a:rPr kumimoji="1" lang="en-US" altLang="zh-CN" dirty="0">
                <a:ea typeface="宋体" charset="-122"/>
              </a:rPr>
              <a:t>+</a:t>
            </a:r>
            <a:r>
              <a:rPr kumimoji="1" lang="mr-IN" altLang="zh-CN" dirty="0">
                <a:ea typeface="宋体" charset="-122"/>
              </a:rPr>
              <a:t>…</a:t>
            </a:r>
            <a:r>
              <a:rPr kumimoji="1" lang="zh-CN" altLang="en-US" dirty="0">
                <a:ea typeface="宋体" charset="-122"/>
              </a:rPr>
              <a:t>，实际值是</a:t>
            </a:r>
            <a:r>
              <a:rPr kumimoji="1" lang="en-US" altLang="zh-CN" dirty="0">
                <a:ea typeface="宋体" charset="-122"/>
              </a:rPr>
              <a:t>-2</a:t>
            </a:r>
            <a:r>
              <a:rPr kumimoji="1" lang="en-US" altLang="zh-CN" baseline="30000" dirty="0">
                <a:ea typeface="宋体" charset="-122"/>
              </a:rPr>
              <a:t>w-1</a:t>
            </a:r>
            <a:r>
              <a:rPr kumimoji="1" lang="en-US" altLang="zh-CN" dirty="0">
                <a:ea typeface="宋体" charset="-122"/>
              </a:rPr>
              <a:t>+</a:t>
            </a:r>
            <a:r>
              <a:rPr kumimoji="1" lang="mr-IN" altLang="zh-CN" dirty="0">
                <a:ea typeface="宋体" charset="-122"/>
              </a:rPr>
              <a:t>…</a:t>
            </a:r>
            <a:r>
              <a:rPr kumimoji="1" lang="zh-CN" altLang="en-US" dirty="0">
                <a:ea typeface="宋体" charset="-122"/>
              </a:rPr>
              <a:t>，二者相差</a:t>
            </a:r>
            <a:r>
              <a:rPr kumimoji="1" lang="en-US" altLang="zh-CN" dirty="0">
                <a:ea typeface="宋体" charset="-122"/>
              </a:rPr>
              <a:t>2</a:t>
            </a:r>
            <a:r>
              <a:rPr kumimoji="1" lang="en-US" altLang="zh-CN" baseline="30000" dirty="0">
                <a:ea typeface="宋体" charset="-122"/>
              </a:rPr>
              <a:t>w</a:t>
            </a:r>
          </a:p>
        </p:txBody>
      </p:sp>
      <p:graphicFrame>
        <p:nvGraphicFramePr>
          <p:cNvPr id="1229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7378"/>
              </p:ext>
            </p:extLst>
          </p:nvPr>
        </p:nvGraphicFramePr>
        <p:xfrm>
          <a:off x="1625065" y="3414713"/>
          <a:ext cx="53340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公式" r:id="rId3" imgW="3340100" imgH="596900" progId="Equation.3">
                  <p:embed/>
                </p:oleObj>
              </mc:Choice>
              <mc:Fallback>
                <p:oleObj name="公式" r:id="rId3" imgW="3340100" imgH="596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5065" y="3414713"/>
                        <a:ext cx="5334000" cy="1066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Line 5"/>
          <p:cNvSpPr>
            <a:spLocks noChangeShapeType="1"/>
          </p:cNvSpPr>
          <p:nvPr/>
        </p:nvSpPr>
        <p:spPr bwMode="auto">
          <a:xfrm flipH="1" flipV="1">
            <a:off x="4276725" y="4238625"/>
            <a:ext cx="1066800" cy="6096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12295" name="Rectangle 6"/>
          <p:cNvSpPr>
            <a:spLocks noChangeArrowheads="1"/>
          </p:cNvSpPr>
          <p:nvPr/>
        </p:nvSpPr>
        <p:spPr bwMode="auto">
          <a:xfrm>
            <a:off x="5343525" y="4543425"/>
            <a:ext cx="676275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Comic Sans MS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Comic Sans MS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Comic Sans MS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>
                <a:latin typeface="Helvetica" charset="0"/>
              </a:rPr>
              <a:t>Sign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zh-CN" sz="1800">
                <a:latin typeface="Helvetica" charset="0"/>
              </a:rPr>
              <a:t>Bit</a:t>
            </a:r>
          </a:p>
        </p:txBody>
      </p:sp>
      <p:sp>
        <p:nvSpPr>
          <p:cNvPr id="2" name="矩形 1"/>
          <p:cNvSpPr/>
          <p:nvPr/>
        </p:nvSpPr>
        <p:spPr>
          <a:xfrm>
            <a:off x="6198348" y="1828800"/>
            <a:ext cx="2767104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/>
            <a:r>
              <a:rPr lang="en-US" altLang="zh-CN" dirty="0"/>
              <a:t>w</a:t>
            </a:r>
            <a:r>
              <a:rPr lang="zh-CN" altLang="en-US" dirty="0"/>
              <a:t>位，有</a:t>
            </a:r>
            <a:r>
              <a:rPr lang="en-US" altLang="zh-CN" dirty="0"/>
              <a:t>2</a:t>
            </a:r>
            <a:r>
              <a:rPr lang="en-US" altLang="zh-CN" baseline="30000" dirty="0"/>
              <a:t>w</a:t>
            </a:r>
            <a:r>
              <a:rPr lang="zh-CN" altLang="en-US" dirty="0"/>
              <a:t>个状态，</a:t>
            </a:r>
            <a:endParaRPr lang="en-US" altLang="zh-CN" dirty="0"/>
          </a:p>
          <a:p>
            <a:pPr marL="0" lvl="1"/>
            <a:r>
              <a:rPr lang="zh-CN" altLang="en-US" dirty="0"/>
              <a:t>所以</a:t>
            </a:r>
            <a:r>
              <a:rPr lang="zh-CN" altLang="en-US" dirty="0">
                <a:solidFill>
                  <a:srgbClr val="FF0000"/>
                </a:solidFill>
              </a:rPr>
              <a:t>模</a:t>
            </a:r>
            <a:r>
              <a:rPr kumimoji="1" lang="zh-CN" altLang="en-US" dirty="0">
                <a:solidFill>
                  <a:srgbClr val="FF0000"/>
                </a:solidFill>
              </a:rPr>
              <a:t>就是</a:t>
            </a:r>
            <a:r>
              <a:rPr kumimoji="1" lang="en-US" altLang="zh-CN" dirty="0">
                <a:solidFill>
                  <a:srgbClr val="FF0000"/>
                </a:solidFill>
              </a:rPr>
              <a:t>2</a:t>
            </a:r>
            <a:r>
              <a:rPr kumimoji="1" lang="en-US" altLang="zh-CN" baseline="30000" dirty="0">
                <a:solidFill>
                  <a:srgbClr val="FF0000"/>
                </a:solidFill>
              </a:rPr>
              <a:t>w</a:t>
            </a:r>
            <a:r>
              <a:rPr lang="zh-CN" altLang="en-US" dirty="0">
                <a:solidFill>
                  <a:srgbClr val="FF0000"/>
                </a:solidFill>
              </a:rPr>
              <a:t> </a:t>
            </a:r>
            <a:r>
              <a:rPr lang="zh-CN" altLang="en-US" dirty="0"/>
              <a:t>；</a:t>
            </a:r>
            <a:endParaRPr kumimoji="1" lang="en-US" altLang="zh-CN" baseline="30000" dirty="0"/>
          </a:p>
          <a:p>
            <a:pPr marL="0" lvl="1"/>
            <a:r>
              <a:rPr lang="zh-CN" altLang="en-US" dirty="0">
                <a:solidFill>
                  <a:srgbClr val="7030A0"/>
                </a:solidFill>
              </a:rPr>
              <a:t>增加或减少</a:t>
            </a:r>
            <a:r>
              <a:rPr kumimoji="1" lang="en-US" altLang="zh-CN" dirty="0">
                <a:solidFill>
                  <a:srgbClr val="7030A0"/>
                </a:solidFill>
              </a:rPr>
              <a:t>2</a:t>
            </a:r>
            <a:r>
              <a:rPr kumimoji="1" lang="en-US" altLang="zh-CN" baseline="30000" dirty="0">
                <a:solidFill>
                  <a:srgbClr val="7030A0"/>
                </a:solidFill>
              </a:rPr>
              <a:t>w</a:t>
            </a:r>
            <a:r>
              <a:rPr lang="zh-CN" altLang="en-US" dirty="0">
                <a:solidFill>
                  <a:srgbClr val="7030A0"/>
                </a:solidFill>
              </a:rPr>
              <a:t>，值不变</a:t>
            </a:r>
            <a:endParaRPr kumimoji="1" lang="en-US" altLang="zh-CN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887559"/>
      </p:ext>
    </p:extLst>
  </p:cSld>
  <p:clrMapOvr>
    <a:masterClrMapping/>
  </p:clrMapOvr>
</p:sld>
</file>

<file path=ppt/theme/theme1.xml><?xml version="1.0" encoding="utf-8"?>
<a:theme xmlns:a="http://schemas.openxmlformats.org/drawingml/2006/main" name="icfp99">
  <a:themeElements>
    <a:clrScheme name="icfp99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B2B2B2"/>
      </a:folHlink>
    </a:clrScheme>
    <a:fontScheme name="icfp99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  <a:ea typeface="宋体" pitchFamily="2" charset="-122"/>
          </a:defRPr>
        </a:defPPr>
      </a:lstStyle>
    </a:lnDef>
  </a:objectDefaults>
  <a:extraClrSchemeLst>
    <a:extraClrScheme>
      <a:clrScheme name="icfp99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fp99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cfp99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fp99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fp99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fp99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fp99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cfp99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DengXian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DengXian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11998</TotalTime>
  <Words>5020</Words>
  <Application>Microsoft Macintosh PowerPoint</Application>
  <PresentationFormat>全屏显示(4:3)</PresentationFormat>
  <Paragraphs>1173</Paragraphs>
  <Slides>81</Slides>
  <Notes>72</Notes>
  <HiddenSlides>19</HiddenSlides>
  <MMClips>0</MMClips>
  <ScaleCrop>false</ScaleCrop>
  <HeadingPairs>
    <vt:vector size="8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4</vt:i4>
      </vt:variant>
      <vt:variant>
        <vt:lpstr>幻灯片标题</vt:lpstr>
      </vt:variant>
      <vt:variant>
        <vt:i4>81</vt:i4>
      </vt:variant>
    </vt:vector>
  </HeadingPairs>
  <TitlesOfParts>
    <vt:vector size="98" baseType="lpstr">
      <vt:lpstr>SimHei</vt:lpstr>
      <vt:lpstr>宋体</vt:lpstr>
      <vt:lpstr>Times</vt:lpstr>
      <vt:lpstr>Arial Narrow</vt:lpstr>
      <vt:lpstr>Calibri</vt:lpstr>
      <vt:lpstr>Comic Sans MS</vt:lpstr>
      <vt:lpstr>Courier New</vt:lpstr>
      <vt:lpstr>Helvetica</vt:lpstr>
      <vt:lpstr>Symbol</vt:lpstr>
      <vt:lpstr>Times New Roman</vt:lpstr>
      <vt:lpstr>Wingdings</vt:lpstr>
      <vt:lpstr>Wingdings 2</vt:lpstr>
      <vt:lpstr>icfp99</vt:lpstr>
      <vt:lpstr>Microsoft 公式 3.0</vt:lpstr>
      <vt:lpstr>公式</vt:lpstr>
      <vt:lpstr>Equation</vt:lpstr>
      <vt:lpstr>Document</vt:lpstr>
      <vt:lpstr>信息的表示和处理(2)</vt:lpstr>
      <vt:lpstr>Outline</vt:lpstr>
      <vt:lpstr>Unsigned Representation</vt:lpstr>
      <vt:lpstr>Unsigned Representation</vt:lpstr>
      <vt:lpstr>Signed Representation</vt:lpstr>
      <vt:lpstr>补码的映射关系</vt:lpstr>
      <vt:lpstr>Signed Representation</vt:lpstr>
      <vt:lpstr>Signed Representation</vt:lpstr>
      <vt:lpstr>Two’s Complement</vt:lpstr>
      <vt:lpstr>补码和真值的关系</vt:lpstr>
      <vt:lpstr>补码和真值的关系</vt:lpstr>
      <vt:lpstr>Binary Number Property</vt:lpstr>
      <vt:lpstr>Two’s Complement</vt:lpstr>
      <vt:lpstr>From a Number to Two’s Complement</vt:lpstr>
      <vt:lpstr>From Two’s Complement to Number </vt:lpstr>
      <vt:lpstr>Two’s Complement Encoding Examples</vt:lpstr>
      <vt:lpstr>Numeric Range</vt:lpstr>
      <vt:lpstr>Values for Different Word Sizes</vt:lpstr>
      <vt:lpstr>Alternative representations of signed numbers</vt:lpstr>
      <vt:lpstr>PowerPoint 演示文稿</vt:lpstr>
      <vt:lpstr>Relation Between 2’s Comp. &amp; Unsigned</vt:lpstr>
      <vt:lpstr>Conversion between two Representations</vt:lpstr>
      <vt:lpstr>课堂练习</vt:lpstr>
      <vt:lpstr>课堂测试</vt:lpstr>
      <vt:lpstr>Outline</vt:lpstr>
      <vt:lpstr>Integral data type in C</vt:lpstr>
      <vt:lpstr>Integral Data Types</vt:lpstr>
      <vt:lpstr>Casting among Signed and Unsigned in C</vt:lpstr>
      <vt:lpstr>Signed vs. Unsigned in C</vt:lpstr>
      <vt:lpstr>Signed vs. Unsigned in C</vt:lpstr>
      <vt:lpstr>Casting from Signed to Unsigned</vt:lpstr>
      <vt:lpstr>PowerPoint 演示文稿</vt:lpstr>
      <vt:lpstr>Unsigned Constants in C</vt:lpstr>
      <vt:lpstr>Casting Convention</vt:lpstr>
      <vt:lpstr>Casting Convention</vt:lpstr>
      <vt:lpstr>Outline</vt:lpstr>
      <vt:lpstr>From short to long</vt:lpstr>
      <vt:lpstr>Expanding the Bit Representation</vt:lpstr>
      <vt:lpstr>From short to long</vt:lpstr>
      <vt:lpstr>From short to long</vt:lpstr>
      <vt:lpstr>From long to short</vt:lpstr>
      <vt:lpstr>Truncating Numbers</vt:lpstr>
      <vt:lpstr>Truncating Numbers</vt:lpstr>
      <vt:lpstr>Advice on Signed vs. Unsigned</vt:lpstr>
      <vt:lpstr>Advice on Signed vs. Unsigned</vt:lpstr>
      <vt:lpstr>Advice on Signed vs. Unsigned</vt:lpstr>
      <vt:lpstr>Advice on Signed vs. Unsigned</vt:lpstr>
      <vt:lpstr>Outline</vt:lpstr>
      <vt:lpstr>Unsigned Addition</vt:lpstr>
      <vt:lpstr>Unsigned Addition</vt:lpstr>
      <vt:lpstr>Unsigned Addition</vt:lpstr>
      <vt:lpstr>Unsigned Addition</vt:lpstr>
      <vt:lpstr>Unsigned Addition Forms an Abelian Group (阿贝尔群)</vt:lpstr>
      <vt:lpstr>Unsigned Addition Forms an Abelian Group</vt:lpstr>
      <vt:lpstr>Signed Addition</vt:lpstr>
      <vt:lpstr>Signed Addition</vt:lpstr>
      <vt:lpstr>Signed Addition</vt:lpstr>
      <vt:lpstr>Detecting Tadd Overflow</vt:lpstr>
      <vt:lpstr>Detecting Tadd Overflow</vt:lpstr>
      <vt:lpstr>Detecting Tadd Overflow</vt:lpstr>
      <vt:lpstr>Detecting Tsub Overflow</vt:lpstr>
      <vt:lpstr>Detecting Tsub Overflow</vt:lpstr>
      <vt:lpstr>Mathematical Properties of TAdd</vt:lpstr>
      <vt:lpstr>Mathematical Properties of TAdd</vt:lpstr>
      <vt:lpstr>Negating with Complement &amp; Increment</vt:lpstr>
      <vt:lpstr>Multiplication</vt:lpstr>
      <vt:lpstr>Multiplication</vt:lpstr>
      <vt:lpstr>Multiplication</vt:lpstr>
      <vt:lpstr>Multiplication</vt:lpstr>
      <vt:lpstr>Power-of-2 Multiply with Shift</vt:lpstr>
      <vt:lpstr>Power-of-2 Multiply with Shift</vt:lpstr>
      <vt:lpstr>Signed Power-of-2 Divide with Shift</vt:lpstr>
      <vt:lpstr>Correct Power-of-2 Divide</vt:lpstr>
      <vt:lpstr>Correct Power-of-2 Divide (Cont.)</vt:lpstr>
      <vt:lpstr>Compiled Signed Division Code</vt:lpstr>
      <vt:lpstr>Security Vulnerability in the XDR Library</vt:lpstr>
      <vt:lpstr>Security Vulnerability in the XDR Library</vt:lpstr>
      <vt:lpstr>Security Vulnerability in the XDR Library</vt:lpstr>
      <vt:lpstr>Outline</vt:lpstr>
      <vt:lpstr>Arithmetic: Basic Rules</vt:lpstr>
      <vt:lpstr>Arithmetic: Basic Rules</vt:lpstr>
    </vt:vector>
  </TitlesOfParts>
  <Company>Digital Integrity, Inc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Computer Systems</dc:title>
  <dc:creator>Binyu Zang</dc:creator>
  <cp:lastModifiedBy>7025</cp:lastModifiedBy>
  <cp:revision>713</cp:revision>
  <dcterms:created xsi:type="dcterms:W3CDTF">2000-01-15T07:54:11Z</dcterms:created>
  <dcterms:modified xsi:type="dcterms:W3CDTF">2025-10-15T01:29:43Z</dcterms:modified>
</cp:coreProperties>
</file>