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455" r:id="rId2"/>
    <p:sldId id="781" r:id="rId3"/>
    <p:sldId id="782" r:id="rId4"/>
    <p:sldId id="878" r:id="rId5"/>
    <p:sldId id="879" r:id="rId6"/>
    <p:sldId id="880" r:id="rId7"/>
    <p:sldId id="881" r:id="rId8"/>
    <p:sldId id="882" r:id="rId9"/>
    <p:sldId id="883" r:id="rId10"/>
    <p:sldId id="884" r:id="rId11"/>
    <p:sldId id="885" r:id="rId12"/>
    <p:sldId id="886" r:id="rId13"/>
    <p:sldId id="887" r:id="rId14"/>
    <p:sldId id="888" r:id="rId15"/>
    <p:sldId id="783" r:id="rId16"/>
    <p:sldId id="784" r:id="rId17"/>
    <p:sldId id="785" r:id="rId18"/>
    <p:sldId id="786" r:id="rId19"/>
    <p:sldId id="787" r:id="rId20"/>
    <p:sldId id="790" r:id="rId21"/>
    <p:sldId id="898" r:id="rId22"/>
    <p:sldId id="792" r:id="rId23"/>
    <p:sldId id="793" r:id="rId24"/>
    <p:sldId id="897" r:id="rId25"/>
    <p:sldId id="794" r:id="rId26"/>
    <p:sldId id="795" r:id="rId27"/>
    <p:sldId id="796" r:id="rId28"/>
    <p:sldId id="824" r:id="rId29"/>
    <p:sldId id="825" r:id="rId30"/>
    <p:sldId id="826" r:id="rId31"/>
    <p:sldId id="827" r:id="rId32"/>
    <p:sldId id="828" r:id="rId33"/>
    <p:sldId id="829" r:id="rId34"/>
    <p:sldId id="830" r:id="rId35"/>
    <p:sldId id="831" r:id="rId36"/>
    <p:sldId id="894" r:id="rId37"/>
    <p:sldId id="832" r:id="rId38"/>
    <p:sldId id="834" r:id="rId39"/>
    <p:sldId id="841" r:id="rId40"/>
    <p:sldId id="842" r:id="rId41"/>
    <p:sldId id="843" r:id="rId42"/>
    <p:sldId id="835" r:id="rId43"/>
    <p:sldId id="836" r:id="rId44"/>
    <p:sldId id="889" r:id="rId45"/>
    <p:sldId id="895" r:id="rId46"/>
    <p:sldId id="837" r:id="rId47"/>
    <p:sldId id="891" r:id="rId48"/>
    <p:sldId id="896" r:id="rId49"/>
    <p:sldId id="892" r:id="rId50"/>
    <p:sldId id="893" r:id="rId51"/>
    <p:sldId id="890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99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68" autoAdjust="0"/>
    <p:restoredTop sz="86460" autoAdjust="0"/>
  </p:normalViewPr>
  <p:slideViewPr>
    <p:cSldViewPr>
      <p:cViewPr varScale="1">
        <p:scale>
          <a:sx n="128" d="100"/>
          <a:sy n="128" d="100"/>
        </p:scale>
        <p:origin x="3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886D8-A879-5744-BA82-5F2201103AD6}" type="datetimeFigureOut">
              <a:rPr kumimoji="1" lang="zh-CN" altLang="en-US" smtClean="0"/>
              <a:t>2024/9/9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6967D-2E57-6046-BF27-36662065C10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47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672DE19-649F-704E-9936-0BF2D935F8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9A396D88-A058-A34A-B6B3-BFC0311A208C}" type="slidenum">
              <a:rPr lang="zh-CN" altLang="en-US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A8BC5B9B-CA44-EC45-AAF2-07BD100BE8F5}" type="slidenum">
              <a:rPr lang="zh-CN" altLang="en-US"/>
              <a:pPr>
                <a:spcBef>
                  <a:spcPct val="0"/>
                </a:spcBef>
              </a:pPr>
              <a:t>22</a:t>
            </a:fld>
            <a:endParaRPr lang="en-US" altLang="zh-CN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B9759E41-2AB2-4B4F-94F7-DED62F611250}" type="slidenum">
              <a:rPr lang="zh-CN" altLang="en-US"/>
              <a:pPr>
                <a:spcBef>
                  <a:spcPct val="0"/>
                </a:spcBef>
              </a:pPr>
              <a:t>23</a:t>
            </a:fld>
            <a:endParaRPr lang="en-US" altLang="zh-CN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517BB88A-2034-3248-9DB9-618C48541DF0}" type="slidenum">
              <a:rPr lang="zh-CN" altLang="en-US"/>
              <a:pPr>
                <a:spcBef>
                  <a:spcPct val="0"/>
                </a:spcBef>
              </a:pPr>
              <a:t>25</a:t>
            </a:fld>
            <a:endParaRPr lang="en-US" altLang="zh-CN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143000" y="687388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 algn="ctr">
              <a:spcBef>
                <a:spcPct val="0"/>
              </a:spcBef>
            </a:pPr>
            <a:endParaRPr lang="zh-TW" altLang="en-US" sz="2000">
              <a:latin typeface="Comic Sans MS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zh-CN" altLang="en-US">
              <a:latin typeface="Times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143000" y="687388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 algn="ctr">
              <a:spcBef>
                <a:spcPct val="0"/>
              </a:spcBef>
            </a:pPr>
            <a:endParaRPr lang="zh-TW" altLang="en-US" sz="2000">
              <a:latin typeface="Comic Sans MS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zh-CN" altLang="en-US">
              <a:latin typeface="Times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6CE80EE4-E91F-1D4B-851A-EED0EFEB67EA}" type="slidenum">
              <a:rPr lang="zh-CN" altLang="en-US"/>
              <a:pPr>
                <a:spcBef>
                  <a:spcPct val="0"/>
                </a:spcBef>
              </a:pPr>
              <a:t>28</a:t>
            </a:fld>
            <a:endParaRPr lang="en-US" altLang="zh-CN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91141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846B412E-BA2B-B840-8F7E-75BE4677313C}" type="slidenum">
              <a:rPr lang="zh-CN" altLang="en-US"/>
              <a:pPr>
                <a:spcBef>
                  <a:spcPct val="0"/>
                </a:spcBef>
              </a:pPr>
              <a:t>29</a:t>
            </a:fld>
            <a:endParaRPr lang="en-US" altLang="zh-CN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93189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60AD46D2-EA05-4B49-B1C4-C1235B6F09BF}" type="slidenum">
              <a:rPr lang="zh-CN" altLang="en-US"/>
              <a:pPr>
                <a:spcBef>
                  <a:spcPct val="0"/>
                </a:spcBef>
              </a:pPr>
              <a:t>30</a:t>
            </a:fld>
            <a:endParaRPr lang="en-US" altLang="zh-CN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95237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B3E2A199-9B8E-6541-9902-8043057C678A}" type="slidenum">
              <a:rPr lang="zh-CN" altLang="en-US"/>
              <a:pPr>
                <a:spcBef>
                  <a:spcPct val="0"/>
                </a:spcBef>
              </a:pPr>
              <a:t>31</a:t>
            </a:fld>
            <a:endParaRPr lang="en-US" altLang="zh-CN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97285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5E046420-B6DA-1546-89B2-3B55964AED8B}" type="slidenum">
              <a:rPr lang="zh-CN" altLang="en-US"/>
              <a:pPr>
                <a:spcBef>
                  <a:spcPct val="0"/>
                </a:spcBef>
              </a:pPr>
              <a:t>32</a:t>
            </a:fld>
            <a:endParaRPr lang="en-US" altLang="zh-CN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99333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64797653-B6D7-654F-9304-001FA296F3C1}" type="slidenum">
              <a:rPr lang="zh-CN" altLang="en-US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D7D4D818-1876-A546-9F4F-96AF3998B659}" type="slidenum">
              <a:rPr lang="zh-CN" altLang="en-US"/>
              <a:pPr>
                <a:spcBef>
                  <a:spcPct val="0"/>
                </a:spcBef>
              </a:pPr>
              <a:t>33</a:t>
            </a:fld>
            <a:endParaRPr lang="en-US" altLang="zh-CN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101381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2DF29503-D425-3E49-A723-87F797F8D748}" type="slidenum">
              <a:rPr lang="zh-CN" altLang="en-US"/>
              <a:pPr>
                <a:spcBef>
                  <a:spcPct val="0"/>
                </a:spcBef>
              </a:pPr>
              <a:t>34</a:t>
            </a:fld>
            <a:endParaRPr lang="en-US" altLang="zh-CN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103429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3465E6CB-89B3-2640-A6B2-97902E15EBB6}" type="slidenum">
              <a:rPr lang="zh-CN" altLang="en-US"/>
              <a:pPr>
                <a:spcBef>
                  <a:spcPct val="0"/>
                </a:spcBef>
              </a:pPr>
              <a:t>35</a:t>
            </a:fld>
            <a:endParaRPr lang="en-US" altLang="zh-CN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105477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31D595B5-399D-6A4B-9326-2AECE0B723C9}" type="slidenum">
              <a:rPr lang="zh-CN" altLang="en-US"/>
              <a:pPr>
                <a:spcBef>
                  <a:spcPct val="0"/>
                </a:spcBef>
              </a:pPr>
              <a:t>37</a:t>
            </a:fld>
            <a:endParaRPr lang="en-US" altLang="zh-CN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107525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2A88D9A9-F0C0-CE42-8EDE-8F212BEFC752}" type="slidenum">
              <a:rPr lang="zh-CN" altLang="en-US"/>
              <a:pPr>
                <a:spcBef>
                  <a:spcPct val="0"/>
                </a:spcBef>
              </a:pPr>
              <a:t>38</a:t>
            </a:fld>
            <a:endParaRPr lang="en-US" altLang="zh-CN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111621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D941339C-4F2C-D44B-BA3B-06F713D1FA3E}" type="slidenum">
              <a:rPr lang="zh-CN" altLang="en-US"/>
              <a:pPr>
                <a:spcBef>
                  <a:spcPct val="0"/>
                </a:spcBef>
              </a:pPr>
              <a:t>39</a:t>
            </a:fld>
            <a:endParaRPr lang="en-US" altLang="zh-CN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35C77443-3C68-DF45-8289-E5D4988F2943}" type="slidenum">
              <a:rPr lang="zh-CN" altLang="en-US"/>
              <a:pPr>
                <a:spcBef>
                  <a:spcPct val="0"/>
                </a:spcBef>
              </a:pPr>
              <a:t>40</a:t>
            </a:fld>
            <a:endParaRPr lang="en-US" altLang="zh-CN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F545E6AB-AB5D-8E47-A6A6-1102F46038F3}" type="slidenum">
              <a:rPr lang="zh-CN" altLang="en-US"/>
              <a:pPr>
                <a:spcBef>
                  <a:spcPct val="0"/>
                </a:spcBef>
              </a:pPr>
              <a:t>41</a:t>
            </a:fld>
            <a:endParaRPr lang="en-US" altLang="zh-CN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CB157565-77A1-A649-967E-3A055F83560B}" type="slidenum">
              <a:rPr lang="zh-CN" altLang="en-US"/>
              <a:pPr>
                <a:spcBef>
                  <a:spcPct val="0"/>
                </a:spcBef>
              </a:pPr>
              <a:t>42</a:t>
            </a:fld>
            <a:endParaRPr lang="en-US" altLang="zh-CN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119813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C1171A9B-9C39-FA43-8141-276A8F0834DA}" type="slidenum">
              <a:rPr lang="zh-CN" altLang="en-US"/>
              <a:pPr>
                <a:spcBef>
                  <a:spcPct val="0"/>
                </a:spcBef>
              </a:pPr>
              <a:t>43</a:t>
            </a:fld>
            <a:endParaRPr lang="en-US" altLang="zh-CN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121861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08B2E1DC-1316-C545-9ECD-786CFDB7B13C}" type="slidenum">
              <a:rPr lang="zh-CN" altLang="en-US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37DE295E-16EF-6346-8DB2-E2B19C3F66BB}" type="slidenum">
              <a:rPr lang="zh-CN" altLang="en-US"/>
              <a:pPr>
                <a:spcBef>
                  <a:spcPct val="0"/>
                </a:spcBef>
              </a:pPr>
              <a:t>46</a:t>
            </a:fld>
            <a:endParaRPr lang="en-US" altLang="zh-CN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  <p:sp>
        <p:nvSpPr>
          <p:cNvPr id="123909" name="页脚占位符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/>
              <a:t>W 87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5664F47D-24B4-7145-9DA8-EB436FF6B820}" type="slidenum">
              <a:rPr lang="zh-CN" altLang="en-US"/>
              <a:pPr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AB7A3DA7-E176-7E44-B3CB-6E88086522C1}" type="slidenum">
              <a:rPr lang="zh-CN" altLang="en-US"/>
              <a:pPr>
                <a:spcBef>
                  <a:spcPct val="0"/>
                </a:spcBef>
              </a:pPr>
              <a:t>16</a:t>
            </a:fld>
            <a:endParaRPr lang="en-US" altLang="zh-CN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F2138268-2486-0849-A53C-55C98F43C33D}" type="slidenum">
              <a:rPr lang="zh-CN" altLang="en-US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54FE50CE-F92D-C24D-BA69-D7E060EF8025}" type="slidenum">
              <a:rPr lang="zh-CN" altLang="en-US"/>
              <a:pPr>
                <a:spcBef>
                  <a:spcPct val="0"/>
                </a:spcBef>
              </a:pPr>
              <a:t>18</a:t>
            </a:fld>
            <a:endParaRPr lang="en-US" altLang="zh-CN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BF11EBE-AE3C-E04C-83DD-3CC3A0EF5FC9}" type="slidenum">
              <a:rPr lang="zh-CN" altLang="en-US"/>
              <a:pPr>
                <a:spcBef>
                  <a:spcPct val="0"/>
                </a:spcBef>
              </a:pPr>
              <a:t>19</a:t>
            </a:fld>
            <a:endParaRPr lang="en-US" altLang="zh-CN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B1EC6EA3-E5D6-1E46-84A1-12C394811FB1}" type="slidenum">
              <a:rPr lang="zh-CN" altLang="en-US"/>
              <a:pPr>
                <a:spcBef>
                  <a:spcPct val="0"/>
                </a:spcBef>
              </a:pPr>
              <a:t>20</a:t>
            </a:fld>
            <a:endParaRPr lang="en-US" altLang="zh-CN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8110D-2916-8648-83FC-550E395771C0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248400"/>
            <a:ext cx="4114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DC3D8-2EB0-A945-9399-881D949C01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504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BA121-8FA9-3D44-A49B-F88AE828AB62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EE5DD-2F38-9B43-994E-C3CE4163752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764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6550" y="457200"/>
            <a:ext cx="2076450" cy="5562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76950" cy="5562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07169-730A-A14B-A81F-6DED1C450EF2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5C7E-7532-3F46-BE49-F4BAC424C3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5617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1D61E-F308-FD49-B58E-381A0998D13D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91F6-5AB5-B94C-BB10-0596DE29299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275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574CF-76E1-A34C-AF30-0E7791177D8D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21F16-4FC1-4C47-BCFE-3927473251C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575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3FF17-37C6-564B-953E-9E056061E2D5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F683F-6DAA-B240-BCF4-C3D4C1EE531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78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C6A9-A7A4-F545-808D-806FBD7F9AA7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F0AA-5BD5-2742-8CA2-6D5C703B29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727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31E50-2022-0F47-84E3-E793D563F62C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0A67A-D42F-4248-A37C-A689411C820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243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7813C-005D-D44A-A45B-17E67C066C8A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7538C-C752-6B40-B3C2-601536D5C3C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467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FC1F3-FCA5-F141-B4BD-A1A20D34BF3D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CCEB6-8AF5-5F45-839E-E45902379E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303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3A50B-E75D-C34A-BDF4-277AA30726BA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7F38F-35D5-784C-B677-BB122CF3DD6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834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07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05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172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069D0B46-DF3B-7F48-9D85-96210F791466}" type="datetime1">
              <a:rPr lang="zh-CN" altLang="en-US"/>
              <a:pPr>
                <a:defRPr/>
              </a:pPr>
              <a:t>2024/9/9</a:t>
            </a:fld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172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charset="0"/>
              </a:defRPr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1722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70B08CD-E6FA-4744-8459-7C635B9C53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1371600"/>
            <a:ext cx="8077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xueqiu.com/3993902801/83059486" TargetMode="External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30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7162A5-352B-284D-A023-D9048B74D716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828800"/>
          </a:xfrm>
        </p:spPr>
        <p:txBody>
          <a:bodyPr/>
          <a:lstStyle/>
          <a:p>
            <a:r>
              <a:rPr lang="zh-CN" altLang="en-US" sz="4400" dirty="0">
                <a:latin typeface="SimHei" charset="-122"/>
                <a:ea typeface="SimHei" charset="-122"/>
                <a:cs typeface="SimHei" charset="-122"/>
              </a:rPr>
              <a:t>计算机系统基础</a:t>
            </a:r>
            <a:r>
              <a:rPr lang="en-US" altLang="zh-CN" sz="4400" dirty="0">
                <a:latin typeface="SimHei" charset="-122"/>
                <a:ea typeface="SimHei" charset="-122"/>
                <a:cs typeface="SimHei" charset="-122"/>
              </a:rPr>
              <a:t>I</a:t>
            </a:r>
          </a:p>
        </p:txBody>
      </p:sp>
      <p:sp>
        <p:nvSpPr>
          <p:cNvPr id="2" name="矩形 1"/>
          <p:cNvSpPr/>
          <p:nvPr/>
        </p:nvSpPr>
        <p:spPr>
          <a:xfrm>
            <a:off x="3944264" y="4788827"/>
            <a:ext cx="1237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2024.9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从高级语言到硬件执行</a:t>
            </a:r>
          </a:p>
        </p:txBody>
      </p:sp>
      <p:sp>
        <p:nvSpPr>
          <p:cNvPr id="108546" name="内容占位符 2"/>
          <p:cNvSpPr>
            <a:spLocks noGrp="1"/>
          </p:cNvSpPr>
          <p:nvPr>
            <p:ph idx="1"/>
          </p:nvPr>
        </p:nvSpPr>
        <p:spPr>
          <a:xfrm>
            <a:off x="459617" y="1628800"/>
            <a:ext cx="8486775" cy="4114800"/>
          </a:xfrm>
        </p:spPr>
        <p:txBody>
          <a:bodyPr/>
          <a:lstStyle/>
          <a:p>
            <a:r>
              <a:rPr lang="en-US" altLang="zh-CN" sz="2400" dirty="0"/>
              <a:t>1) </a:t>
            </a:r>
            <a:r>
              <a:rPr lang="zh-CN" altLang="en-US" sz="2400" dirty="0">
                <a:solidFill>
                  <a:srgbClr val="FF0000"/>
                </a:solidFill>
              </a:rPr>
              <a:t>总线</a:t>
            </a:r>
            <a:r>
              <a:rPr lang="zh-CN" altLang="en-US" sz="2400" dirty="0"/>
              <a:t>是连接各个设备的通道，负责在各个设备之间传输数据</a:t>
            </a:r>
            <a:endParaRPr lang="en-US" altLang="zh-CN" sz="2400" dirty="0"/>
          </a:p>
          <a:p>
            <a:pPr lvl="1"/>
            <a:r>
              <a:rPr lang="en-US" altLang="zh-CN" sz="2000" dirty="0"/>
              <a:t>CPU</a:t>
            </a:r>
            <a:r>
              <a:rPr lang="zh-CN" altLang="en-US" sz="2000" dirty="0"/>
              <a:t>与北桥芯片的之间的总线被称为</a:t>
            </a:r>
            <a:r>
              <a:rPr lang="zh-CN" altLang="en-US" sz="2000" dirty="0">
                <a:solidFill>
                  <a:srgbClr val="00B050"/>
                </a:solidFill>
              </a:rPr>
              <a:t>系统总线</a:t>
            </a:r>
            <a:r>
              <a:rPr lang="zh-CN" altLang="en-US" sz="2000" dirty="0"/>
              <a:t>或</a:t>
            </a:r>
            <a:r>
              <a:rPr lang="zh-CN" altLang="en-US" sz="2000" dirty="0">
                <a:solidFill>
                  <a:srgbClr val="00B050"/>
                </a:solidFill>
              </a:rPr>
              <a:t>前端总线</a:t>
            </a:r>
            <a:endParaRPr lang="en-US" altLang="zh-CN" sz="2000" dirty="0">
              <a:solidFill>
                <a:srgbClr val="00B050"/>
              </a:solidFill>
            </a:endParaRPr>
          </a:p>
          <a:p>
            <a:pPr lvl="1"/>
            <a:r>
              <a:rPr lang="zh-CN" altLang="en-US" sz="2000" dirty="0"/>
              <a:t>主存储器与北桥芯片之前的总线被称为</a:t>
            </a:r>
            <a:r>
              <a:rPr lang="zh-CN" altLang="en-US" sz="2000" dirty="0">
                <a:solidFill>
                  <a:srgbClr val="00B050"/>
                </a:solidFill>
              </a:rPr>
              <a:t>存储器总线</a:t>
            </a:r>
            <a:endParaRPr lang="zh-CN" altLang="zh-CN" sz="2000" dirty="0">
              <a:solidFill>
                <a:srgbClr val="00B050"/>
              </a:solidFill>
            </a:endParaRPr>
          </a:p>
          <a:p>
            <a:r>
              <a:rPr lang="en-US" altLang="zh-CN" sz="2400" dirty="0"/>
              <a:t>2) </a:t>
            </a:r>
            <a:r>
              <a:rPr lang="zh-CN" altLang="en-US" sz="2400" dirty="0">
                <a:solidFill>
                  <a:srgbClr val="FF0000"/>
                </a:solidFill>
              </a:rPr>
              <a:t>主存储器</a:t>
            </a:r>
            <a:r>
              <a:rPr lang="zh-CN" altLang="en-US" sz="2400" dirty="0"/>
              <a:t>是一个临时存储设备，也常被称为内存，存储数据和指令</a:t>
            </a:r>
            <a:endParaRPr lang="zh-CN" altLang="zh-CN" sz="2400" dirty="0"/>
          </a:p>
          <a:p>
            <a:r>
              <a:rPr lang="en-US" altLang="zh-CN" sz="2400" dirty="0"/>
              <a:t>3) </a:t>
            </a:r>
            <a:r>
              <a:rPr lang="en-US" altLang="zh-CN" sz="2400" dirty="0">
                <a:solidFill>
                  <a:srgbClr val="FF0000"/>
                </a:solidFill>
              </a:rPr>
              <a:t>CPU</a:t>
            </a:r>
            <a:r>
              <a:rPr lang="zh-CN" altLang="en-US" sz="2400" dirty="0"/>
              <a:t>是计算机的核心部件，是解释或执行存储再主存储器中指令的引擎</a:t>
            </a:r>
            <a:endParaRPr lang="en-US" altLang="zh-CN" sz="2400" dirty="0"/>
          </a:p>
          <a:p>
            <a:r>
              <a:rPr lang="en-US" altLang="zh-CN" sz="2400" dirty="0"/>
              <a:t>4) </a:t>
            </a:r>
            <a:r>
              <a:rPr lang="zh-CN" altLang="en-US" sz="2400" dirty="0">
                <a:solidFill>
                  <a:srgbClr val="FF0000"/>
                </a:solidFill>
              </a:rPr>
              <a:t>磁盘</a:t>
            </a:r>
            <a:r>
              <a:rPr lang="zh-CN" altLang="en-US" sz="2400" dirty="0"/>
              <a:t>是一种相对慢速的存储设备，但是容量大，价格便宜，而且断掉之后所存储内容不会消失</a:t>
            </a:r>
            <a:endParaRPr lang="zh-CN" altLang="zh-CN" sz="24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167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09570" name="内容占位符 2"/>
          <p:cNvSpPr>
            <a:spLocks noGrp="1"/>
          </p:cNvSpPr>
          <p:nvPr>
            <p:ph idx="1"/>
          </p:nvPr>
        </p:nvSpPr>
        <p:spPr>
          <a:xfrm>
            <a:off x="395065" y="1513409"/>
            <a:ext cx="8559800" cy="4114800"/>
          </a:xfrm>
        </p:spPr>
        <p:txBody>
          <a:bodyPr/>
          <a:lstStyle/>
          <a:p>
            <a:r>
              <a:rPr lang="en-US" altLang="zh-CN" sz="2800" b="1" dirty="0"/>
              <a:t>4. hello world</a:t>
            </a:r>
            <a:r>
              <a:rPr lang="zh-CN" altLang="en-US" sz="2800" b="1" dirty="0"/>
              <a:t>程序在计算机硬件上的执行</a:t>
            </a:r>
            <a:endParaRPr lang="zh-CN" altLang="zh-CN" sz="2800" dirty="0"/>
          </a:p>
          <a:p>
            <a:pPr lvl="1"/>
            <a:r>
              <a:rPr lang="zh-CN" altLang="en-US" sz="2400" dirty="0"/>
              <a:t>从键盘读入这些信息，并把它存放到主存储器中</a:t>
            </a:r>
            <a:r>
              <a:rPr lang="zh-CN" altLang="zh-CN" sz="2400" dirty="0"/>
              <a:t> </a:t>
            </a:r>
            <a:endParaRPr lang="zh-CN" altLang="en-US" sz="2400" dirty="0"/>
          </a:p>
        </p:txBody>
      </p:sp>
      <p:pic>
        <p:nvPicPr>
          <p:cNvPr id="109571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2896"/>
            <a:ext cx="417671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71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10594" name="内容占位符 2"/>
          <p:cNvSpPr>
            <a:spLocks noGrp="1"/>
          </p:cNvSpPr>
          <p:nvPr>
            <p:ph idx="1"/>
          </p:nvPr>
        </p:nvSpPr>
        <p:spPr>
          <a:xfrm>
            <a:off x="323949" y="1514426"/>
            <a:ext cx="8631238" cy="4114800"/>
          </a:xfrm>
        </p:spPr>
        <p:txBody>
          <a:bodyPr/>
          <a:lstStyle/>
          <a:p>
            <a:r>
              <a:rPr lang="en-US" altLang="zh-CN" sz="2800" b="1" dirty="0"/>
              <a:t>4. hello world</a:t>
            </a:r>
            <a:r>
              <a:rPr lang="zh-CN" altLang="en-US" sz="2800" b="1" dirty="0"/>
              <a:t>程序在计算机硬件上的执行</a:t>
            </a:r>
            <a:endParaRPr lang="zh-CN" altLang="zh-CN" sz="2800" dirty="0"/>
          </a:p>
          <a:p>
            <a:pPr lvl="1"/>
            <a:r>
              <a:rPr lang="zh-CN" altLang="en-US" sz="2400" dirty="0"/>
              <a:t>从磁盘加载可执行程序文件</a:t>
            </a:r>
            <a:r>
              <a:rPr lang="en-US" altLang="zh-CN" sz="2400" dirty="0"/>
              <a:t>hello</a:t>
            </a:r>
            <a:r>
              <a:rPr lang="zh-CN" altLang="en-US" sz="2400" dirty="0"/>
              <a:t>到主存储器</a:t>
            </a:r>
            <a:r>
              <a:rPr lang="zh-CN" altLang="zh-CN" sz="2400" dirty="0"/>
              <a:t> </a:t>
            </a:r>
            <a:endParaRPr lang="zh-CN" altLang="en-US" sz="2400" dirty="0"/>
          </a:p>
        </p:txBody>
      </p:sp>
      <p:pic>
        <p:nvPicPr>
          <p:cNvPr id="110595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46799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309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11618" name="内容占位符 2"/>
          <p:cNvSpPr>
            <a:spLocks noGrp="1"/>
          </p:cNvSpPr>
          <p:nvPr>
            <p:ph idx="1"/>
          </p:nvPr>
        </p:nvSpPr>
        <p:spPr>
          <a:xfrm>
            <a:off x="442849" y="1514426"/>
            <a:ext cx="8559800" cy="4114800"/>
          </a:xfrm>
        </p:spPr>
        <p:txBody>
          <a:bodyPr/>
          <a:lstStyle/>
          <a:p>
            <a:r>
              <a:rPr lang="en-US" altLang="zh-CN" sz="2800" b="1" dirty="0"/>
              <a:t>4. hello world</a:t>
            </a:r>
            <a:r>
              <a:rPr lang="zh-CN" altLang="en-US" sz="2800" b="1" dirty="0"/>
              <a:t>程序在计算机硬件上的执行</a:t>
            </a:r>
            <a:endParaRPr lang="zh-CN" altLang="zh-CN" sz="2800" dirty="0"/>
          </a:p>
          <a:p>
            <a:pPr lvl="1"/>
            <a:r>
              <a:rPr lang="zh-CN" altLang="en-US" sz="2400" dirty="0"/>
              <a:t>将输出字符串从内存写到显示器</a:t>
            </a:r>
            <a:r>
              <a:rPr lang="zh-CN" altLang="zh-CN" sz="2400" dirty="0"/>
              <a:t> </a:t>
            </a:r>
            <a:endParaRPr lang="zh-CN" altLang="en-US" sz="2400" dirty="0"/>
          </a:p>
        </p:txBody>
      </p:sp>
      <p:pic>
        <p:nvPicPr>
          <p:cNvPr id="111619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36" y="2420888"/>
            <a:ext cx="453548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21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计算机层次结构概述</a:t>
            </a:r>
            <a:r>
              <a:rPr lang="zh-CN" altLang="zh-CN"/>
              <a:t> </a:t>
            </a:r>
            <a:endParaRPr lang="zh-CN" altLang="en-US"/>
          </a:p>
        </p:txBody>
      </p:sp>
      <p:sp>
        <p:nvSpPr>
          <p:cNvPr id="112642" name="内容占位符 2"/>
          <p:cNvSpPr>
            <a:spLocks noGrp="1"/>
          </p:cNvSpPr>
          <p:nvPr>
            <p:ph idx="1"/>
          </p:nvPr>
        </p:nvSpPr>
        <p:spPr>
          <a:xfrm>
            <a:off x="457200" y="1628800"/>
            <a:ext cx="8486775" cy="4114800"/>
          </a:xfrm>
        </p:spPr>
        <p:txBody>
          <a:bodyPr/>
          <a:lstStyle/>
          <a:p>
            <a:r>
              <a:rPr lang="zh-CN" altLang="en-US" sz="2800" dirty="0"/>
              <a:t>计算机系统是一种典型的</a:t>
            </a:r>
            <a:r>
              <a:rPr lang="zh-CN" altLang="en-US" sz="2800" dirty="0">
                <a:solidFill>
                  <a:srgbClr val="FF0000"/>
                </a:solidFill>
              </a:rPr>
              <a:t>层次化结构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lvl="1"/>
            <a:r>
              <a:rPr lang="zh-CN" altLang="en-US" sz="2400" dirty="0"/>
              <a:t>原因主要是由于计算机系统实在太过</a:t>
            </a:r>
            <a:r>
              <a:rPr lang="zh-CN" altLang="en-US" sz="2400" dirty="0">
                <a:solidFill>
                  <a:srgbClr val="FF0000"/>
                </a:solidFill>
              </a:rPr>
              <a:t>复杂</a:t>
            </a:r>
            <a:r>
              <a:rPr lang="zh-CN" altLang="en-US" sz="2400" dirty="0"/>
              <a:t>，一起把所有功能都实现非常困难，维护和升级也不容易。</a:t>
            </a:r>
            <a:endParaRPr lang="en-US" altLang="zh-CN" sz="2400" dirty="0"/>
          </a:p>
          <a:p>
            <a:pPr lvl="1"/>
            <a:r>
              <a:rPr lang="zh-CN" altLang="en-US" sz="2400" dirty="0"/>
              <a:t>层次化可以把任务分开，每个层次只负责自己的工作，各个层次之间有标准的</a:t>
            </a:r>
            <a:r>
              <a:rPr lang="zh-CN" altLang="en-US" sz="2400" dirty="0">
                <a:solidFill>
                  <a:srgbClr val="FF0000"/>
                </a:solidFill>
              </a:rPr>
              <a:t>接口</a:t>
            </a:r>
            <a:r>
              <a:rPr lang="zh-CN" altLang="en-US" sz="2400" dirty="0"/>
              <a:t>，这样每个层次可以独立发展，甚至有多个可用的选择</a:t>
            </a:r>
            <a:endParaRPr lang="en-US" altLang="zh-CN" sz="2400" dirty="0"/>
          </a:p>
          <a:p>
            <a:pPr lvl="1"/>
            <a:r>
              <a:rPr lang="zh-CN" altLang="en-US" sz="2400" dirty="0"/>
              <a:t>例如操作系统可以选择</a:t>
            </a:r>
            <a:r>
              <a:rPr lang="en-US" altLang="zh-CN" sz="2400" dirty="0"/>
              <a:t>Windows</a:t>
            </a:r>
            <a:r>
              <a:rPr lang="zh-CN" altLang="en-US" sz="2400" dirty="0"/>
              <a:t>、</a:t>
            </a:r>
            <a:r>
              <a:rPr lang="en-US" altLang="zh-CN" sz="2400" dirty="0"/>
              <a:t>Linux</a:t>
            </a:r>
            <a:r>
              <a:rPr lang="zh-CN" altLang="en-US" sz="2400" dirty="0"/>
              <a:t>或</a:t>
            </a:r>
            <a:r>
              <a:rPr lang="en-US" altLang="zh-CN" sz="2400" dirty="0"/>
              <a:t>Mac OS</a:t>
            </a:r>
            <a:r>
              <a:rPr lang="zh-CN" altLang="en-US" sz="2400" dirty="0"/>
              <a:t>等，竞争可以促进发展。</a:t>
            </a:r>
            <a:endParaRPr lang="zh-CN" altLang="zh-CN" sz="2400" dirty="0"/>
          </a:p>
          <a:p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48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646694-98EB-DE41-BEBC-1ACF2AB165AF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>
                <a:ea typeface="宋体" charset="-122"/>
              </a:rPr>
              <a:t>Layers of Computer System</a:t>
            </a:r>
            <a:r>
              <a:rPr lang="en-US" altLang="zh-CN">
                <a:ea typeface="宋体" charset="-122"/>
              </a:rPr>
              <a:t>s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20286"/>
            <a:ext cx="6048672" cy="533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C1A64E-D402-F74B-BA91-125C03CCF140}"/>
              </a:ext>
            </a:extLst>
          </p:cNvPr>
          <p:cNvSpPr txBox="1"/>
          <p:nvPr/>
        </p:nvSpPr>
        <p:spPr>
          <a:xfrm>
            <a:off x="250514" y="3748970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(runtime)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D2EAAD-2837-1847-81EC-BAD03BCC2719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839200" cy="914400"/>
          </a:xfrm>
        </p:spPr>
        <p:txBody>
          <a:bodyPr/>
          <a:lstStyle/>
          <a:p>
            <a:r>
              <a:rPr lang="en-US" altLang="zh-CN">
                <a:ea typeface="宋体" charset="-122"/>
              </a:rPr>
              <a:t>Computer Hardware - </a:t>
            </a:r>
            <a:r>
              <a:rPr lang="en-GB" altLang="zh-CN">
                <a:ea typeface="宋体" charset="-122"/>
              </a:rPr>
              <a:t>Von Neumann Architecture</a:t>
            </a:r>
            <a:endParaRPr lang="en-US" altLang="zh-CN">
              <a:ea typeface="宋体" charset="-122"/>
            </a:endParaRPr>
          </a:p>
        </p:txBody>
      </p:sp>
      <p:grpSp>
        <p:nvGrpSpPr>
          <p:cNvPr id="67588" name="Group 27"/>
          <p:cNvGrpSpPr>
            <a:grpSpLocks/>
          </p:cNvGrpSpPr>
          <p:nvPr/>
        </p:nvGrpSpPr>
        <p:grpSpPr bwMode="auto">
          <a:xfrm>
            <a:off x="1066800" y="1484652"/>
            <a:ext cx="6457528" cy="4752042"/>
            <a:chOff x="672" y="738"/>
            <a:chExt cx="4368" cy="324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2304" y="1248"/>
              <a:ext cx="1104" cy="1104"/>
            </a:xfrm>
            <a:prstGeom prst="rect">
              <a:avLst/>
            </a:prstGeom>
            <a:solidFill>
              <a:srgbClr val="EAEAEA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933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lIns="90000" tIns="46800" rIns="90000" bIns="46800" anchor="ctr"/>
            <a:lstStyle>
              <a:lvl1pPr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>
                  <a:solidFill>
                    <a:srgbClr val="000000"/>
                  </a:solidFill>
                  <a:latin typeface="Arial" charset="0"/>
                </a:rPr>
                <a:t>Arithmetic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>
                  <a:solidFill>
                    <a:srgbClr val="000000"/>
                  </a:solidFill>
                  <a:latin typeface="Arial" charset="0"/>
                </a:rPr>
                <a:t>Unit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GB" altLang="zh-CN" sz="2400" b="0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GB" altLang="zh-CN" sz="24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3936" y="1248"/>
              <a:ext cx="1104" cy="1104"/>
            </a:xfrm>
            <a:prstGeom prst="rect">
              <a:avLst/>
            </a:prstGeom>
            <a:solidFill>
              <a:srgbClr val="EAEAEA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933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lIns="90000" tIns="46800" rIns="90000" bIns="46800" anchor="ctr"/>
            <a:lstStyle>
              <a:lvl1pPr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 dirty="0">
                  <a:solidFill>
                    <a:srgbClr val="000000"/>
                  </a:solidFill>
                  <a:latin typeface="Arial" charset="0"/>
                </a:rPr>
                <a:t>Control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 dirty="0">
                  <a:solidFill>
                    <a:srgbClr val="000000"/>
                  </a:solidFill>
                  <a:latin typeface="Arial" charset="0"/>
                </a:rPr>
                <a:t>Unit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GB" altLang="zh-CN" sz="2400" b="0" dirty="0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GB" altLang="zh-CN" sz="2400" b="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2166" y="2876"/>
              <a:ext cx="1372" cy="1104"/>
            </a:xfrm>
            <a:prstGeom prst="rect">
              <a:avLst/>
            </a:prstGeom>
            <a:solidFill>
              <a:srgbClr val="EAEAEA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933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lIns="90000" tIns="46800" rIns="90000" bIns="46800" anchor="ctr"/>
            <a:lstStyle>
              <a:lvl1pPr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 dirty="0" err="1">
                  <a:solidFill>
                    <a:srgbClr val="000000"/>
                  </a:solidFill>
                  <a:latin typeface="Arial" charset="0"/>
                </a:rPr>
                <a:t>Input/Output</a:t>
              </a:r>
              <a:endParaRPr lang="en-GB" altLang="zh-CN" sz="2400" b="0" dirty="0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 dirty="0">
                  <a:solidFill>
                    <a:srgbClr val="000000"/>
                  </a:solidFill>
                  <a:latin typeface="Arial" charset="0"/>
                </a:rPr>
                <a:t>Unit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GB" altLang="zh-CN" sz="2400" b="0" dirty="0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 dirty="0">
                  <a:solidFill>
                    <a:srgbClr val="000000"/>
                  </a:solidFill>
                  <a:latin typeface="Arial" charset="0"/>
                </a:rPr>
                <a:t>E.g. Storage</a:t>
              </a:r>
            </a:p>
          </p:txBody>
        </p:sp>
        <p:grpSp>
          <p:nvGrpSpPr>
            <p:cNvPr id="67592" name="Group 8"/>
            <p:cNvGrpSpPr>
              <a:grpSpLocks/>
            </p:cNvGrpSpPr>
            <p:nvPr/>
          </p:nvGrpSpPr>
          <p:grpSpPr bwMode="auto">
            <a:xfrm>
              <a:off x="1488" y="738"/>
              <a:ext cx="2689" cy="561"/>
              <a:chOff x="1488" y="738"/>
              <a:chExt cx="2689" cy="561"/>
            </a:xfrm>
          </p:grpSpPr>
          <p:sp>
            <p:nvSpPr>
              <p:cNvPr id="67607" name="Line 9"/>
              <p:cNvSpPr>
                <a:spLocks noChangeShapeType="1"/>
              </p:cNvSpPr>
              <p:nvPr/>
            </p:nvSpPr>
            <p:spPr bwMode="auto">
              <a:xfrm flipV="1">
                <a:off x="1488" y="1005"/>
                <a:ext cx="1" cy="294"/>
              </a:xfrm>
              <a:prstGeom prst="line">
                <a:avLst/>
              </a:prstGeom>
              <a:noFill/>
              <a:ln w="38160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8" name="Line 10"/>
              <p:cNvSpPr>
                <a:spLocks noChangeShapeType="1"/>
              </p:cNvSpPr>
              <p:nvPr/>
            </p:nvSpPr>
            <p:spPr bwMode="auto">
              <a:xfrm>
                <a:off x="1488" y="1008"/>
                <a:ext cx="2688" cy="1"/>
              </a:xfrm>
              <a:prstGeom prst="line">
                <a:avLst/>
              </a:prstGeom>
              <a:noFill/>
              <a:ln w="38160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9" name="Line 11"/>
              <p:cNvSpPr>
                <a:spLocks noChangeShapeType="1"/>
              </p:cNvSpPr>
              <p:nvPr/>
            </p:nvSpPr>
            <p:spPr bwMode="auto">
              <a:xfrm>
                <a:off x="4176" y="1008"/>
                <a:ext cx="1" cy="288"/>
              </a:xfrm>
              <a:prstGeom prst="line">
                <a:avLst/>
              </a:prstGeom>
              <a:noFill/>
              <a:ln w="38160">
                <a:solidFill>
                  <a:srgbClr val="FF99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10" name="Text Box 12"/>
              <p:cNvSpPr txBox="1">
                <a:spLocks noChangeArrowheads="1"/>
              </p:cNvSpPr>
              <p:nvPr/>
            </p:nvSpPr>
            <p:spPr bwMode="auto">
              <a:xfrm>
                <a:off x="1488" y="738"/>
                <a:ext cx="2688" cy="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FF6633"/>
                  </a:buClr>
                  <a:buFontTx/>
                  <a:buNone/>
                </a:pPr>
                <a:r>
                  <a:rPr lang="en-GB" altLang="zh-CN" sz="2000" dirty="0">
                    <a:solidFill>
                      <a:srgbClr val="FF6633"/>
                    </a:solidFill>
                    <a:latin typeface="Arial" charset="0"/>
                  </a:rPr>
                  <a:t>Instructions / Program</a:t>
                </a:r>
              </a:p>
            </p:txBody>
          </p:sp>
        </p:grpSp>
        <p:sp>
          <p:nvSpPr>
            <p:cNvPr id="67593" name="Rectangle 13"/>
            <p:cNvSpPr>
              <a:spLocks noChangeArrowheads="1"/>
            </p:cNvSpPr>
            <p:nvPr/>
          </p:nvSpPr>
          <p:spPr bwMode="auto">
            <a:xfrm>
              <a:off x="672" y="1248"/>
              <a:ext cx="1104" cy="1104"/>
            </a:xfrm>
            <a:prstGeom prst="rect">
              <a:avLst/>
            </a:prstGeom>
            <a:solidFill>
              <a:srgbClr val="EAEAEA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933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lIns="90000" tIns="46800" rIns="90000" bIns="46800" anchor="ctr"/>
            <a:lstStyle>
              <a:lvl1pPr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>
                  <a:solidFill>
                    <a:srgbClr val="000000"/>
                  </a:solidFill>
                  <a:latin typeface="Arial" charset="0"/>
                </a:rPr>
                <a:t>Main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2400" b="0">
                  <a:solidFill>
                    <a:srgbClr val="000000"/>
                  </a:solidFill>
                  <a:latin typeface="Arial" charset="0"/>
                </a:rPr>
                <a:t>Memory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GB" altLang="zh-CN" sz="2400" b="0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GB" altLang="zh-CN" sz="2400" b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7594" name="Group 14"/>
            <p:cNvGrpSpPr>
              <a:grpSpLocks/>
            </p:cNvGrpSpPr>
            <p:nvPr/>
          </p:nvGrpSpPr>
          <p:grpSpPr bwMode="auto">
            <a:xfrm>
              <a:off x="1486" y="2304"/>
              <a:ext cx="2643" cy="423"/>
              <a:chOff x="1486" y="2304"/>
              <a:chExt cx="2643" cy="423"/>
            </a:xfrm>
          </p:grpSpPr>
          <p:sp>
            <p:nvSpPr>
              <p:cNvPr id="67603" name="Line 15"/>
              <p:cNvSpPr>
                <a:spLocks noChangeShapeType="1"/>
              </p:cNvSpPr>
              <p:nvPr/>
            </p:nvSpPr>
            <p:spPr bwMode="auto">
              <a:xfrm>
                <a:off x="4128" y="2400"/>
                <a:ext cx="1" cy="144"/>
              </a:xfrm>
              <a:prstGeom prst="line">
                <a:avLst/>
              </a:prstGeom>
              <a:noFill/>
              <a:ln w="3816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4" name="Line 16"/>
              <p:cNvSpPr>
                <a:spLocks noChangeShapeType="1"/>
              </p:cNvSpPr>
              <p:nvPr/>
            </p:nvSpPr>
            <p:spPr bwMode="auto">
              <a:xfrm flipH="1">
                <a:off x="1485" y="2544"/>
                <a:ext cx="2646" cy="1"/>
              </a:xfrm>
              <a:prstGeom prst="line">
                <a:avLst/>
              </a:prstGeom>
              <a:noFill/>
              <a:ln w="38160">
                <a:solidFill>
                  <a:srgbClr val="3399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5" name="Line 17"/>
              <p:cNvSpPr>
                <a:spLocks noChangeShapeType="1"/>
              </p:cNvSpPr>
              <p:nvPr/>
            </p:nvSpPr>
            <p:spPr bwMode="auto">
              <a:xfrm>
                <a:off x="1488" y="2304"/>
                <a:ext cx="1" cy="240"/>
              </a:xfrm>
              <a:prstGeom prst="line">
                <a:avLst/>
              </a:prstGeom>
              <a:noFill/>
              <a:ln w="38160">
                <a:solidFill>
                  <a:srgbClr val="339966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6" name="Text Box 18"/>
              <p:cNvSpPr txBox="1">
                <a:spLocks noChangeArrowheads="1"/>
              </p:cNvSpPr>
              <p:nvPr/>
            </p:nvSpPr>
            <p:spPr bwMode="auto">
              <a:xfrm>
                <a:off x="1488" y="2496"/>
                <a:ext cx="2640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8000"/>
                  </a:buClr>
                  <a:buFontTx/>
                  <a:buNone/>
                </a:pPr>
                <a:r>
                  <a:rPr lang="en-GB" altLang="zh-CN" sz="1800">
                    <a:solidFill>
                      <a:srgbClr val="008000"/>
                    </a:solidFill>
                    <a:latin typeface="Arial" charset="0"/>
                  </a:rPr>
                  <a:t>             Addresses    </a:t>
                </a:r>
              </a:p>
            </p:txBody>
          </p:sp>
        </p:grpSp>
        <p:sp>
          <p:nvSpPr>
            <p:cNvPr id="67595" name="Rectangle 19"/>
            <p:cNvSpPr>
              <a:spLocks noChangeArrowheads="1"/>
            </p:cNvSpPr>
            <p:nvPr/>
          </p:nvSpPr>
          <p:spPr bwMode="auto">
            <a:xfrm>
              <a:off x="2736" y="1968"/>
              <a:ext cx="384" cy="144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1800">
                  <a:solidFill>
                    <a:srgbClr val="000000"/>
                  </a:solidFill>
                  <a:latin typeface="Arial" charset="0"/>
                </a:rPr>
                <a:t>AC</a:t>
              </a:r>
            </a:p>
          </p:txBody>
        </p:sp>
        <p:sp>
          <p:nvSpPr>
            <p:cNvPr id="67596" name="Rectangle 20"/>
            <p:cNvSpPr>
              <a:spLocks noChangeArrowheads="1"/>
            </p:cNvSpPr>
            <p:nvPr/>
          </p:nvSpPr>
          <p:spPr bwMode="auto">
            <a:xfrm>
              <a:off x="4032" y="2016"/>
              <a:ext cx="384" cy="144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1800">
                  <a:solidFill>
                    <a:srgbClr val="000000"/>
                  </a:solidFill>
                  <a:latin typeface="Arial" charset="0"/>
                </a:rPr>
                <a:t>IR</a:t>
              </a:r>
            </a:p>
          </p:txBody>
        </p:sp>
        <p:sp>
          <p:nvSpPr>
            <p:cNvPr id="67597" name="Rectangle 21"/>
            <p:cNvSpPr>
              <a:spLocks noChangeArrowheads="1"/>
            </p:cNvSpPr>
            <p:nvPr/>
          </p:nvSpPr>
          <p:spPr bwMode="auto">
            <a:xfrm>
              <a:off x="4032" y="2160"/>
              <a:ext cx="384" cy="144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1800">
                  <a:solidFill>
                    <a:srgbClr val="000000"/>
                  </a:solidFill>
                  <a:latin typeface="Arial" charset="0"/>
                </a:rPr>
                <a:t>SR</a:t>
              </a:r>
            </a:p>
          </p:txBody>
        </p:sp>
        <p:sp>
          <p:nvSpPr>
            <p:cNvPr id="67598" name="Rectangle 22"/>
            <p:cNvSpPr>
              <a:spLocks noChangeArrowheads="1"/>
            </p:cNvSpPr>
            <p:nvPr/>
          </p:nvSpPr>
          <p:spPr bwMode="auto">
            <a:xfrm>
              <a:off x="4032" y="1872"/>
              <a:ext cx="384" cy="144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GB" altLang="zh-CN" sz="1800">
                  <a:solidFill>
                    <a:srgbClr val="000000"/>
                  </a:solidFill>
                  <a:latin typeface="Arial" charset="0"/>
                </a:rPr>
                <a:t>PC</a:t>
              </a:r>
            </a:p>
          </p:txBody>
        </p:sp>
        <p:sp>
          <p:nvSpPr>
            <p:cNvPr id="67599" name="Line 23"/>
            <p:cNvSpPr>
              <a:spLocks noChangeShapeType="1"/>
            </p:cNvSpPr>
            <p:nvPr/>
          </p:nvSpPr>
          <p:spPr bwMode="auto">
            <a:xfrm>
              <a:off x="2976" y="2112"/>
              <a:ext cx="1" cy="768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00" name="Line 24"/>
            <p:cNvSpPr>
              <a:spLocks noChangeShapeType="1"/>
            </p:cNvSpPr>
            <p:nvPr/>
          </p:nvSpPr>
          <p:spPr bwMode="auto">
            <a:xfrm>
              <a:off x="3216" y="3168"/>
              <a:ext cx="1" cy="48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01" name="Line 25"/>
            <p:cNvSpPr>
              <a:spLocks noChangeShapeType="1"/>
            </p:cNvSpPr>
            <p:nvPr/>
          </p:nvSpPr>
          <p:spPr bwMode="auto">
            <a:xfrm>
              <a:off x="2496" y="3168"/>
              <a:ext cx="1" cy="48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02" name="Line 26"/>
            <p:cNvSpPr>
              <a:spLocks noChangeShapeType="1"/>
            </p:cNvSpPr>
            <p:nvPr/>
          </p:nvSpPr>
          <p:spPr bwMode="auto">
            <a:xfrm flipH="1">
              <a:off x="1725" y="2064"/>
              <a:ext cx="1014" cy="1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5D4162-000D-1A47-AC42-303CF7D9834A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EDVAC</a:t>
            </a:r>
            <a:r>
              <a:rPr lang="zh-CN" altLang="en-US" dirty="0">
                <a:ea typeface="宋体" charset="-122"/>
              </a:rPr>
              <a:t>：冯</a:t>
            </a:r>
            <a:r>
              <a:rPr lang="en-US" altLang="zh-CN" dirty="0">
                <a:ea typeface="宋体" charset="-122"/>
              </a:rPr>
              <a:t>·</a:t>
            </a:r>
            <a:r>
              <a:rPr lang="zh-CN" altLang="en-US" dirty="0">
                <a:ea typeface="宋体" charset="-122"/>
              </a:rPr>
              <a:t>诺依曼架构计算机</a:t>
            </a:r>
            <a:endParaRPr lang="en-US" altLang="zh-CN" dirty="0">
              <a:ea typeface="宋体" charset="-122"/>
            </a:endParaRPr>
          </a:p>
        </p:txBody>
      </p:sp>
      <p:pic>
        <p:nvPicPr>
          <p:cNvPr id="69636" name="图片 4" descr="JohnvonNeumann-LosAlamo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7346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图片 5" descr="Edva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1243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CF9F32-E526-FF4E-BDFF-AC4E4C5DAA05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IA-32</a:t>
            </a:r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2D9D47-73EF-9D49-9667-A7EAEED849E1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IA-32</a:t>
            </a:r>
          </a:p>
        </p:txBody>
      </p:sp>
      <p:pic>
        <p:nvPicPr>
          <p:cNvPr id="73732" name="Picture 4" descr="8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0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AAF4D6-C5F2-C149-9DE8-F78C8BAB8BE3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828800"/>
          </a:xfrm>
        </p:spPr>
        <p:txBody>
          <a:bodyPr/>
          <a:lstStyle/>
          <a:p>
            <a:r>
              <a:rPr lang="en-US" altLang="zh-CN" sz="3600">
                <a:ea typeface="宋体" charset="-122"/>
              </a:rPr>
              <a:t>Overview of Computer Systems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E6B8B8-9ACA-5C4D-814C-413451FDA550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IA-32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5DC9D5-F3E4-CB5A-1477-6E0043B23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 descr="图示&#10;&#10;描述已自动生成">
            <a:extLst>
              <a:ext uri="{FF2B5EF4-FFF2-40B4-BE49-F238E27FC236}">
                <a16:creationId xmlns:a16="http://schemas.microsoft.com/office/drawing/2014/main" id="{060A7BBA-D13D-86E3-AA25-ED60F7AE2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4" y="309389"/>
            <a:ext cx="8364671" cy="623922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2FC2B-D5AA-F1F6-DC07-BABFB1CA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217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CA6841-CC3E-B74E-8740-49B93DEF3389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Operating Systems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5995392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1960’s 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IBM OS/360, Honeywell </a:t>
            </a:r>
            <a:r>
              <a:rPr lang="en-US" altLang="zh-CN" b="1" dirty="0">
                <a:ea typeface="宋体" charset="-122"/>
              </a:rPr>
              <a:t>Multics</a:t>
            </a:r>
          </a:p>
          <a:p>
            <a:pPr lvl="1">
              <a:lnSpc>
                <a:spcPct val="90000"/>
              </a:lnSpc>
            </a:pPr>
            <a:r>
              <a:rPr lang="zh-CN" altLang="en-US" dirty="0">
                <a:ea typeface="宋体" charset="-122"/>
              </a:rPr>
              <a:t>贝尔实验室、</a:t>
            </a:r>
            <a:r>
              <a:rPr lang="en-US" altLang="zh-CN" dirty="0">
                <a:ea typeface="宋体" charset="-122"/>
              </a:rPr>
              <a:t>MIT</a:t>
            </a:r>
            <a:r>
              <a:rPr lang="zh-CN" altLang="en-US" dirty="0">
                <a:ea typeface="宋体" charset="-122"/>
              </a:rPr>
              <a:t>、通用电气公司</a:t>
            </a:r>
            <a:endParaRPr lang="en-US" altLang="zh-CN" dirty="0">
              <a:ea typeface="宋体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dirty="0">
                <a:ea typeface="宋体" charset="-122"/>
              </a:rPr>
              <a:t>分时操作系统，动态链接，分层文件系统</a:t>
            </a:r>
            <a:r>
              <a:rPr lang="en-US" altLang="zh-CN" dirty="0">
                <a:ea typeface="宋体" charset="-122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zh-CN" altLang="en-US" dirty="0">
                <a:ea typeface="宋体" charset="-122"/>
              </a:rPr>
              <a:t>失败，求全，先驱（先烈）</a:t>
            </a:r>
            <a:endParaRPr lang="en-US" altLang="zh-CN" dirty="0">
              <a:ea typeface="宋体" charset="-122"/>
            </a:endParaRPr>
          </a:p>
          <a:p>
            <a:pPr>
              <a:lnSpc>
                <a:spcPct val="90000"/>
              </a:lnSpc>
            </a:pPr>
            <a:r>
              <a:rPr lang="en-US" altLang="zh-CN" dirty="0" err="1">
                <a:ea typeface="宋体" charset="-122"/>
              </a:rPr>
              <a:t>Fernado</a:t>
            </a:r>
            <a:r>
              <a:rPr lang="en-US" altLang="zh-CN" dirty="0">
                <a:ea typeface="宋体" charset="-122"/>
              </a:rPr>
              <a:t> Jose </a:t>
            </a:r>
            <a:r>
              <a:rPr lang="en-US" altLang="zh-CN" dirty="0" err="1">
                <a:ea typeface="宋体" charset="-122"/>
              </a:rPr>
              <a:t>Corbató</a:t>
            </a:r>
            <a:r>
              <a:rPr lang="en-US" altLang="zh-CN" dirty="0">
                <a:ea typeface="宋体" charset="-122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MIT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IEEE Computer Pioneer Award, 1982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ACM Turing Award, 1990</a:t>
            </a:r>
          </a:p>
          <a:p>
            <a:pPr lvl="2">
              <a:lnSpc>
                <a:spcPct val="90000"/>
              </a:lnSpc>
            </a:pPr>
            <a:r>
              <a:rPr lang="en-US" altLang="zh-CN" dirty="0"/>
              <a:t>his pioneering work on timesharing and the Multics operating system</a:t>
            </a:r>
            <a:endParaRPr lang="en-US" altLang="zh-CN" dirty="0">
              <a:ea typeface="宋体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43" y="2316546"/>
            <a:ext cx="2674647" cy="31286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F35AE6-EC42-2F4E-A92E-7C6B3DE1AC76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Operating Systems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8991600" cy="4800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</a:rPr>
              <a:t>Unix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</a:rPr>
              <a:t>Bell Lab, DEC PDP-7, 1969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</a:rPr>
              <a:t>Ken Thompson, Dennis Ritchie, Doug </a:t>
            </a:r>
            <a:r>
              <a:rPr lang="en-US" altLang="zh-CN" dirty="0" err="1">
                <a:ea typeface="宋体" pitchFamily="2" charset="-122"/>
              </a:rPr>
              <a:t>Mcllroy</a:t>
            </a:r>
            <a:r>
              <a:rPr lang="en-US" altLang="zh-CN" dirty="0">
                <a:ea typeface="宋体" pitchFamily="2" charset="-122"/>
              </a:rPr>
              <a:t>, Joe </a:t>
            </a:r>
            <a:r>
              <a:rPr lang="en-US" altLang="zh-CN" dirty="0" err="1">
                <a:ea typeface="宋体" pitchFamily="2" charset="-122"/>
              </a:rPr>
              <a:t>Ossana</a:t>
            </a:r>
            <a:endParaRPr lang="en-US" altLang="zh-CN" dirty="0">
              <a:ea typeface="宋体" pitchFamily="2" charset="-122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</a:rPr>
              <a:t>1970 Brian Kernighan</a:t>
            </a:r>
            <a:r>
              <a:rPr lang="zh-CN" altLang="en-US" dirty="0">
                <a:ea typeface="宋体" pitchFamily="2" charset="-122"/>
              </a:rPr>
              <a:t> </a:t>
            </a:r>
            <a:r>
              <a:rPr lang="en-US" altLang="zh-CN" dirty="0">
                <a:ea typeface="宋体" pitchFamily="2" charset="-122"/>
              </a:rPr>
              <a:t>dubbed the system “Unix”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</a:rPr>
              <a:t>Rewritten in C in 1973, announced in 1974</a:t>
            </a:r>
            <a:r>
              <a:rPr lang="zh-CN" altLang="en-US" dirty="0">
                <a:ea typeface="宋体" pitchFamily="2" charset="-122"/>
              </a:rPr>
              <a:t> </a:t>
            </a:r>
            <a:r>
              <a:rPr lang="en-US" altLang="zh-CN" dirty="0">
                <a:ea typeface="宋体" pitchFamily="2" charset="-122"/>
              </a:rPr>
              <a:t>(</a:t>
            </a:r>
            <a:r>
              <a:rPr lang="zh-CN" altLang="en-US" dirty="0">
                <a:ea typeface="宋体" pitchFamily="2" charset="-122"/>
              </a:rPr>
              <a:t>开始是用汇编写的</a:t>
            </a:r>
            <a:r>
              <a:rPr lang="en-US" altLang="zh-CN" dirty="0">
                <a:ea typeface="宋体" pitchFamily="2" charset="-122"/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</a:rPr>
              <a:t>BSD (UC, Berkeley), System V(Bell lab)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</a:rPr>
              <a:t>Solaris (Sun </a:t>
            </a:r>
            <a:r>
              <a:rPr lang="en-US" altLang="zh-CN" dirty="0" err="1">
                <a:ea typeface="宋体" pitchFamily="2" charset="-122"/>
              </a:rPr>
              <a:t>Microsystem</a:t>
            </a:r>
            <a:r>
              <a:rPr lang="en-US" altLang="zh-CN" dirty="0">
                <a:ea typeface="宋体" pitchFamily="2" charset="-122"/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zh-CN" dirty="0" err="1">
                <a:ea typeface="宋体" pitchFamily="2" charset="-122"/>
              </a:rPr>
              <a:t>Posix</a:t>
            </a:r>
            <a:r>
              <a:rPr lang="en-US" altLang="zh-CN" dirty="0">
                <a:ea typeface="宋体" pitchFamily="2" charset="-122"/>
              </a:rPr>
              <a:t> standard</a:t>
            </a:r>
            <a:r>
              <a:rPr lang="zh-CN" altLang="en-US" dirty="0">
                <a:ea typeface="宋体" pitchFamily="2" charset="-122"/>
              </a:rPr>
              <a:t> </a:t>
            </a:r>
            <a:r>
              <a:rPr lang="en-US" altLang="zh-CN" dirty="0">
                <a:ea typeface="宋体" pitchFamily="2" charset="-122"/>
              </a:rPr>
              <a:t>(OS</a:t>
            </a:r>
            <a:r>
              <a:rPr lang="zh-CN" altLang="en-US" dirty="0">
                <a:ea typeface="宋体" pitchFamily="2" charset="-122"/>
              </a:rPr>
              <a:t>可移植性</a:t>
            </a:r>
            <a:r>
              <a:rPr lang="en-US" altLang="zh-CN" dirty="0">
                <a:ea typeface="宋体" pitchFamily="2" charset="-122"/>
              </a:rPr>
              <a:t>) </a:t>
            </a:r>
          </a:p>
          <a:p>
            <a:pPr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</a:rPr>
              <a:t>Ken Thompson, Dennis Ritchie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CN" dirty="0">
                <a:ea typeface="宋体" pitchFamily="2" charset="-122"/>
                <a:cs typeface="+mn-cs"/>
              </a:rPr>
              <a:t>ACM Turing Award, 1983</a:t>
            </a:r>
          </a:p>
        </p:txBody>
      </p:sp>
      <p:pic>
        <p:nvPicPr>
          <p:cNvPr id="81925" name="图片 5" descr="225px-Ken_n_denn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296952"/>
            <a:ext cx="360045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775" y="67072"/>
            <a:ext cx="27940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Unix</a:t>
            </a:r>
            <a:r>
              <a:rPr kumimoji="1" lang="zh-CN" altLang="en-US" dirty="0"/>
              <a:t>家族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69" y="1412776"/>
            <a:ext cx="8533331" cy="54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6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1320C1-9E8A-484E-BD90-39D2441A77A6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Linux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dirty="0">
                <a:ea typeface="宋体" charset="-122"/>
              </a:rPr>
              <a:t>1991, Linus Torvalds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ea typeface="宋体" charset="-122"/>
              </a:rPr>
              <a:t>Unix-like operating systems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ea typeface="宋体" charset="-122"/>
              </a:rPr>
              <a:t>386(486)AT, bash(1.08), </a:t>
            </a:r>
            <a:r>
              <a:rPr lang="en-US" altLang="zh-CN" dirty="0" err="1">
                <a:ea typeface="宋体" charset="-122"/>
              </a:rPr>
              <a:t>gcc</a:t>
            </a:r>
            <a:r>
              <a:rPr lang="en-US" altLang="zh-CN" dirty="0">
                <a:ea typeface="宋体" charset="-122"/>
              </a:rPr>
              <a:t>(1.40)</a:t>
            </a:r>
          </a:p>
          <a:p>
            <a:pPr>
              <a:lnSpc>
                <a:spcPct val="110000"/>
              </a:lnSpc>
            </a:pPr>
            <a:r>
              <a:rPr lang="en-US" altLang="zh-CN" dirty="0" err="1">
                <a:ea typeface="宋体" charset="-122"/>
              </a:rPr>
              <a:t>Posix</a:t>
            </a:r>
            <a:r>
              <a:rPr lang="en-US" altLang="zh-CN" dirty="0">
                <a:ea typeface="宋体" charset="-122"/>
              </a:rPr>
              <a:t> complaint version of Unix operating system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ea typeface="宋体" charset="-122"/>
              </a:rPr>
              <a:t>Available on a wide array of computers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ea typeface="宋体" charset="-122"/>
              </a:rPr>
              <a:t>From handheld devices to mainframe computers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ea typeface="宋体" charset="-122"/>
              </a:rPr>
              <a:t>wristwatch</a:t>
            </a:r>
          </a:p>
        </p:txBody>
      </p:sp>
      <p:pic>
        <p:nvPicPr>
          <p:cNvPr id="83974" name="图片 5" descr="150px-Tux_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4648200"/>
            <a:ext cx="16240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47" y="188640"/>
            <a:ext cx="2025514" cy="30689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3536950"/>
            <a:ext cx="18732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536950"/>
            <a:ext cx="201612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568450"/>
            <a:ext cx="17287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557338"/>
            <a:ext cx="13684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5202238"/>
            <a:ext cx="1943100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321050"/>
            <a:ext cx="12461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283200"/>
            <a:ext cx="187166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649413"/>
            <a:ext cx="143986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1581150"/>
            <a:ext cx="12954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1557338"/>
            <a:ext cx="158432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2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463925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9213" name="Rectangle 13"/>
          <p:cNvSpPr>
            <a:spLocks noChangeArrowheads="1"/>
          </p:cNvSpPr>
          <p:nvPr/>
        </p:nvSpPr>
        <p:spPr bwMode="auto">
          <a:xfrm>
            <a:off x="457200" y="457200"/>
            <a:ext cx="8153400" cy="8382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2800" dirty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+mj-cs"/>
              </a:rPr>
              <a:t>We have seen a bunch of Operating Systems </a:t>
            </a:r>
            <a:endParaRPr lang="en-GB" altLang="zh-CN" sz="2800" dirty="0">
              <a:solidFill>
                <a:schemeClr val="tx2"/>
              </a:solidFill>
              <a:latin typeface="+mj-lt"/>
              <a:ea typeface="宋体" panose="02010600030101010101" pitchFamily="2" charset="-122"/>
              <a:cs typeface="+mj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429000"/>
            <a:ext cx="12334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15128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6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73463"/>
            <a:ext cx="14239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6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300663"/>
            <a:ext cx="1439862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18002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45125"/>
            <a:ext cx="12954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00213"/>
            <a:ext cx="1944687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3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157788"/>
            <a:ext cx="15843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500438"/>
            <a:ext cx="151288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5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12541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6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15843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7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229225"/>
            <a:ext cx="1655762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7167" name="Rectangle 15"/>
          <p:cNvSpPr>
            <a:spLocks noChangeArrowheads="1"/>
          </p:cNvSpPr>
          <p:nvPr/>
        </p:nvSpPr>
        <p:spPr bwMode="auto">
          <a:xfrm>
            <a:off x="533400" y="533400"/>
            <a:ext cx="8050213" cy="7524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2800" dirty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+mj-cs"/>
              </a:rPr>
              <a:t>We have seen a bunch of Operating Systems</a:t>
            </a:r>
            <a:endParaRPr lang="en-GB" altLang="zh-CN" sz="2800" dirty="0">
              <a:solidFill>
                <a:schemeClr val="tx2"/>
              </a:solidFill>
              <a:latin typeface="+mj-lt"/>
              <a:ea typeface="宋体" panose="02010600030101010101" pitchFamily="2" charset="-122"/>
              <a:cs typeface="+mj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50DB44-4959-9E4D-8B33-3EDEDD35F3BB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Utilities</a:t>
            </a: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r>
              <a:rPr lang="en-US" altLang="zh-CN">
                <a:ea typeface="宋体" charset="-122"/>
              </a:rPr>
              <a:t>Programming language</a:t>
            </a:r>
          </a:p>
          <a:p>
            <a:pPr lvl="1"/>
            <a:r>
              <a:rPr lang="en-US" altLang="zh-CN">
                <a:ea typeface="宋体" charset="-122"/>
              </a:rPr>
              <a:t>ANSI C</a:t>
            </a:r>
          </a:p>
          <a:p>
            <a:r>
              <a:rPr lang="en-US" altLang="zh-CN">
                <a:ea typeface="宋体" charset="-122"/>
              </a:rPr>
              <a:t>Compiler</a:t>
            </a:r>
          </a:p>
          <a:p>
            <a:pPr lvl="1"/>
            <a:r>
              <a:rPr lang="en-US" altLang="zh-CN">
                <a:ea typeface="宋体" charset="-122"/>
              </a:rPr>
              <a:t>GNU-gcc</a:t>
            </a:r>
          </a:p>
          <a:p>
            <a:r>
              <a:rPr lang="en-US" altLang="zh-CN">
                <a:ea typeface="宋体" charset="-122"/>
              </a:rPr>
              <a:t>Tools</a:t>
            </a:r>
          </a:p>
          <a:p>
            <a:pPr lvl="1"/>
            <a:r>
              <a:rPr lang="en-US" altLang="zh-CN">
                <a:ea typeface="宋体" charset="-122"/>
              </a:rPr>
              <a:t>GNU tool chain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3347B3-05B6-6948-83ED-778A19596185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Compilation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686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BE63FB-FD36-9B4E-B839-5250BE854961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Outline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ea typeface="宋体" charset="-122"/>
              </a:rPr>
              <a:t>Understanding of computer systems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ea typeface="宋体" charset="-122"/>
              </a:rPr>
              <a:t>Layers of </a:t>
            </a:r>
            <a:r>
              <a:rPr lang="en-US" altLang="zh-CN">
                <a:ea typeface="宋体" charset="-122"/>
              </a:rPr>
              <a:t>computer systems</a:t>
            </a:r>
            <a:endParaRPr lang="en-US" altLang="zh-CN" dirty="0">
              <a:ea typeface="宋体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C7737-253C-F04F-A07A-B113B65C82DF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GNU</a:t>
            </a:r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84784"/>
            <a:ext cx="6324600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ea typeface="宋体" charset="-122"/>
              </a:rPr>
              <a:t>Free software 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ea typeface="宋体" charset="-122"/>
              </a:rPr>
              <a:t>Richard </a:t>
            </a:r>
            <a:r>
              <a:rPr lang="en-US" altLang="zh-CN" sz="2400" dirty="0" err="1">
                <a:ea typeface="宋体" charset="-122"/>
              </a:rPr>
              <a:t>Mathhew</a:t>
            </a:r>
            <a:r>
              <a:rPr lang="en-US" altLang="zh-CN" sz="2400" dirty="0">
                <a:ea typeface="宋体" charset="-122"/>
              </a:rPr>
              <a:t> Stallman (RMS), 1984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 err="1">
                <a:ea typeface="宋体" charset="-122"/>
              </a:rPr>
              <a:t>gcc</a:t>
            </a:r>
            <a:r>
              <a:rPr lang="en-US" altLang="zh-CN" sz="2000" dirty="0">
                <a:ea typeface="宋体" charset="-122"/>
              </a:rPr>
              <a:t>, </a:t>
            </a:r>
            <a:r>
              <a:rPr lang="en-US" altLang="zh-CN" sz="2000" dirty="0" err="1">
                <a:ea typeface="宋体" charset="-122"/>
              </a:rPr>
              <a:t>gdb</a:t>
            </a:r>
            <a:r>
              <a:rPr lang="en-US" altLang="zh-CN" sz="2000" dirty="0">
                <a:ea typeface="宋体" charset="-122"/>
              </a:rPr>
              <a:t>, </a:t>
            </a:r>
            <a:r>
              <a:rPr lang="en-US" altLang="zh-CN" sz="2000" dirty="0" err="1">
                <a:ea typeface="宋体" charset="-122"/>
              </a:rPr>
              <a:t>emacs</a:t>
            </a:r>
            <a:endParaRPr lang="en-US" altLang="zh-CN" sz="2000" dirty="0">
              <a:ea typeface="宋体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ea typeface="宋体" charset="-122"/>
              </a:rPr>
              <a:t>A complete Unix-like system with source code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ea typeface="宋体" charset="-122"/>
              </a:rPr>
              <a:t>An environment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ea typeface="宋体" charset="-122"/>
              </a:rPr>
              <a:t>All major components of a Unix operating system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ea typeface="宋体" charset="-122"/>
              </a:rPr>
              <a:t>Except for kernel (Linux</a:t>
            </a:r>
            <a:r>
              <a:rPr lang="zh-CN" altLang="en-US" sz="2000" dirty="0">
                <a:ea typeface="宋体" charset="-122"/>
              </a:rPr>
              <a:t>替代了</a:t>
            </a:r>
            <a:r>
              <a:rPr lang="en-US" altLang="zh-CN" sz="2000" dirty="0">
                <a:ea typeface="宋体" charset="-122"/>
              </a:rPr>
              <a:t>GNU</a:t>
            </a:r>
            <a:r>
              <a:rPr lang="zh-CN" altLang="en-US" sz="2000" dirty="0">
                <a:ea typeface="宋体" charset="-122"/>
              </a:rPr>
              <a:t>的</a:t>
            </a:r>
            <a:r>
              <a:rPr lang="en-US" altLang="zh-CN" sz="2000" dirty="0">
                <a:ea typeface="宋体" charset="-122"/>
              </a:rPr>
              <a:t>Hurd</a:t>
            </a:r>
            <a:r>
              <a:rPr lang="zh-CN" altLang="en-US" sz="2000" dirty="0">
                <a:ea typeface="宋体" charset="-122"/>
              </a:rPr>
              <a:t>内核）</a:t>
            </a:r>
            <a:endParaRPr lang="en-US" altLang="zh-CN" sz="2000" dirty="0">
              <a:ea typeface="宋体" charset="-122"/>
            </a:endParaRPr>
          </a:p>
        </p:txBody>
      </p:sp>
      <p:pic>
        <p:nvPicPr>
          <p:cNvPr id="94213" name="图片 4" descr="225px-Rms_ifi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64704"/>
            <a:ext cx="1905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图片 5" descr="128px-Heckert_GNU_white_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25" y="4077072"/>
            <a:ext cx="19812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B06040-5471-A449-933C-96C9290AD1E6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The C Programming Language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C was developed 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in 1969 to 1973 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by Dennis Ritchie of Bell Laboratories. </a:t>
            </a:r>
          </a:p>
          <a:p>
            <a:pPr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The American National Standards Institute (ANSI)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 ratified the ANSI C standard in 1989. </a:t>
            </a:r>
          </a:p>
          <a:p>
            <a:pPr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The standard defines 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the C language </a:t>
            </a:r>
          </a:p>
          <a:p>
            <a:pPr lvl="1">
              <a:lnSpc>
                <a:spcPct val="90000"/>
              </a:lnSpc>
            </a:pPr>
            <a:r>
              <a:rPr lang="en-US" altLang="zh-CN" dirty="0">
                <a:ea typeface="宋体" charset="-122"/>
              </a:rPr>
              <a:t>and a set of library functions known as the </a:t>
            </a:r>
            <a:r>
              <a:rPr lang="en-US" altLang="zh-CN" i="1" dirty="0">
                <a:ea typeface="宋体" charset="-122"/>
              </a:rPr>
              <a:t>C standard library</a:t>
            </a:r>
            <a:r>
              <a:rPr lang="en-US" altLang="zh-CN" dirty="0">
                <a:ea typeface="宋体" charset="-122"/>
              </a:rPr>
              <a:t>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7DB3FE-93D1-2F4C-BE77-A10768EAEF98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The C Programming Language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r>
              <a:rPr lang="en-US" altLang="zh-CN" dirty="0">
                <a:ea typeface="宋体" charset="-122"/>
              </a:rPr>
              <a:t>Kernighan and Ritchie describe ANSI C in their classic book</a:t>
            </a:r>
          </a:p>
          <a:p>
            <a:pPr lvl="1"/>
            <a:r>
              <a:rPr lang="en-US" altLang="zh-CN" dirty="0">
                <a:ea typeface="宋体" charset="-122"/>
              </a:rPr>
              <a:t>which is known affectionately as “K&amp;R” . </a:t>
            </a:r>
          </a:p>
          <a:p>
            <a:r>
              <a:rPr lang="en-US" altLang="zh-CN" dirty="0">
                <a:ea typeface="宋体" charset="-122"/>
              </a:rPr>
              <a:t>In Ritchie’s words, C is </a:t>
            </a:r>
          </a:p>
          <a:p>
            <a:pPr lvl="1"/>
            <a:r>
              <a:rPr lang="en-US" altLang="zh-CN" dirty="0">
                <a:ea typeface="宋体" charset="-122"/>
              </a:rPr>
              <a:t>quirky, </a:t>
            </a:r>
          </a:p>
          <a:p>
            <a:pPr lvl="1"/>
            <a:r>
              <a:rPr lang="en-US" altLang="zh-CN" dirty="0">
                <a:ea typeface="宋体" charset="-122"/>
              </a:rPr>
              <a:t>flawed, </a:t>
            </a:r>
          </a:p>
          <a:p>
            <a:pPr lvl="1"/>
            <a:r>
              <a:rPr lang="en-US" altLang="zh-CN" dirty="0">
                <a:ea typeface="宋体" charset="-122"/>
              </a:rPr>
              <a:t>and an enormous success.</a:t>
            </a:r>
          </a:p>
          <a:p>
            <a:r>
              <a:rPr lang="en-US" altLang="zh-CN" dirty="0">
                <a:ea typeface="宋体" charset="-122"/>
              </a:rPr>
              <a:t>Why the success?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383664"/>
            <a:ext cx="2160240" cy="30171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C79577-F5E5-7349-8620-0583E7AE5150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The C Programming Language</a:t>
            </a:r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i="1" dirty="0">
                <a:ea typeface="宋体" charset="-122"/>
              </a:rPr>
              <a:t>C was closely tied with the Unix operating system</a:t>
            </a:r>
          </a:p>
          <a:p>
            <a:pPr lvl="1">
              <a:lnSpc>
                <a:spcPct val="130000"/>
              </a:lnSpc>
            </a:pP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在开始是作为</a:t>
            </a:r>
            <a:r>
              <a:rPr lang="en-US" altLang="zh-CN" dirty="0">
                <a:ea typeface="宋体" charset="-122"/>
              </a:rPr>
              <a:t>Unix</a:t>
            </a:r>
            <a:r>
              <a:rPr lang="zh-CN" altLang="en-US" dirty="0">
                <a:ea typeface="宋体" charset="-122"/>
              </a:rPr>
              <a:t>的编程语言而开发的</a:t>
            </a:r>
            <a:endParaRPr lang="en-US" altLang="zh-CN" dirty="0">
              <a:ea typeface="宋体" charset="-122"/>
            </a:endParaRPr>
          </a:p>
          <a:p>
            <a:pPr lvl="1">
              <a:lnSpc>
                <a:spcPct val="130000"/>
              </a:lnSpc>
            </a:pPr>
            <a:r>
              <a:rPr lang="zh-CN" altLang="en-US" dirty="0">
                <a:ea typeface="宋体" charset="-122"/>
              </a:rPr>
              <a:t>绝大多数</a:t>
            </a:r>
            <a:r>
              <a:rPr lang="en-US" altLang="zh-CN" dirty="0">
                <a:ea typeface="宋体" charset="-122"/>
              </a:rPr>
              <a:t>Unix</a:t>
            </a:r>
            <a:r>
              <a:rPr lang="zh-CN" altLang="en-US" dirty="0">
                <a:ea typeface="宋体" charset="-122"/>
              </a:rPr>
              <a:t>内核，以及它的支撑工具和库，是用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来开发的</a:t>
            </a:r>
            <a:endParaRPr lang="en-US" altLang="zh-CN" dirty="0">
              <a:ea typeface="宋体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AD4C4E-6C4F-6E4C-8234-E8C30207CDF6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The C Programming Language</a:t>
            </a:r>
          </a:p>
        </p:txBody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r>
              <a:rPr lang="en-US" altLang="zh-CN" i="1" dirty="0">
                <a:ea typeface="宋体" charset="-122"/>
              </a:rPr>
              <a:t>C was closely tied with the Unix operating system</a:t>
            </a:r>
          </a:p>
          <a:p>
            <a:pPr lvl="1"/>
            <a:r>
              <a:rPr lang="zh-CN" altLang="en-US" dirty="0">
                <a:ea typeface="宋体" charset="-122"/>
              </a:rPr>
              <a:t>在</a:t>
            </a:r>
            <a:r>
              <a:rPr lang="en-US" altLang="zh-CN" dirty="0">
                <a:ea typeface="宋体" charset="-122"/>
              </a:rPr>
              <a:t>1970</a:t>
            </a:r>
            <a:r>
              <a:rPr lang="zh-CN" altLang="en-US" dirty="0">
                <a:ea typeface="宋体" charset="-122"/>
              </a:rPr>
              <a:t>年代末和</a:t>
            </a:r>
            <a:r>
              <a:rPr lang="en-US" altLang="zh-CN" dirty="0">
                <a:ea typeface="宋体" charset="-122"/>
              </a:rPr>
              <a:t>1980</a:t>
            </a:r>
            <a:r>
              <a:rPr lang="zh-CN" altLang="en-US" dirty="0">
                <a:ea typeface="宋体" charset="-122"/>
              </a:rPr>
              <a:t>年代初，</a:t>
            </a:r>
            <a:r>
              <a:rPr lang="en-US" altLang="zh-CN" dirty="0">
                <a:ea typeface="宋体" charset="-122"/>
              </a:rPr>
              <a:t>Unix</a:t>
            </a:r>
            <a:r>
              <a:rPr lang="zh-CN" altLang="en-US" dirty="0">
                <a:ea typeface="宋体" charset="-122"/>
              </a:rPr>
              <a:t>在大学里面开始流行，这时很多人了解到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语言，并且喜欢上它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zh-CN" altLang="en-US" dirty="0">
                <a:ea typeface="宋体" charset="-122"/>
              </a:rPr>
              <a:t>由于</a:t>
            </a:r>
            <a:r>
              <a:rPr lang="en-US" altLang="zh-CN" dirty="0">
                <a:ea typeface="宋体" charset="-122"/>
              </a:rPr>
              <a:t>Unix</a:t>
            </a:r>
            <a:r>
              <a:rPr lang="zh-CN" altLang="en-US" dirty="0">
                <a:ea typeface="宋体" charset="-122"/>
              </a:rPr>
              <a:t>基本都是用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开发的，因此比较容易被移植到其他计算机。这种广泛的移植无形中进一步扩大了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和</a:t>
            </a:r>
            <a:r>
              <a:rPr lang="en-US" altLang="zh-CN" dirty="0">
                <a:ea typeface="宋体" charset="-122"/>
              </a:rPr>
              <a:t>Unix</a:t>
            </a:r>
            <a:r>
              <a:rPr lang="zh-CN" altLang="en-US" dirty="0">
                <a:ea typeface="宋体" charset="-122"/>
              </a:rPr>
              <a:t>的用户范围</a:t>
            </a:r>
            <a:endParaRPr lang="en-US" altLang="zh-CN" dirty="0">
              <a:ea typeface="宋体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CF4AD0-E9BE-FD49-A0C9-0A0A72B9A617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The C Programming Language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r>
              <a:rPr lang="en-US" altLang="zh-CN" i="1" dirty="0">
                <a:ea typeface="宋体" charset="-122"/>
              </a:rPr>
              <a:t>C is a small, simple language. </a:t>
            </a:r>
          </a:p>
          <a:p>
            <a:pPr lvl="1"/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语言的设计是由一个人来做的，而不是一个委员会，结果是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呈现一种干净、连贯、轻量级的设计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en-US" altLang="zh-CN" dirty="0">
                <a:ea typeface="宋体" charset="-122"/>
              </a:rPr>
              <a:t>K&amp;R</a:t>
            </a:r>
            <a:r>
              <a:rPr lang="zh-CN" altLang="en-US" dirty="0">
                <a:ea typeface="宋体" charset="-122"/>
              </a:rPr>
              <a:t>这本书用</a:t>
            </a:r>
            <a:r>
              <a:rPr lang="en-US" altLang="zh-CN" dirty="0">
                <a:ea typeface="宋体" charset="-122"/>
              </a:rPr>
              <a:t>261</a:t>
            </a:r>
            <a:r>
              <a:rPr lang="zh-CN" altLang="en-US" dirty="0">
                <a:ea typeface="宋体" charset="-122"/>
              </a:rPr>
              <a:t>页的篇幅就描述了完整的语言和标准库，还包括了大量的例子和练习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的简单性使他相对容易学习，而且容易移植到其他计算机</a:t>
            </a:r>
            <a:endParaRPr lang="en-US" altLang="zh-CN" dirty="0">
              <a:ea typeface="宋体" charset="-122"/>
            </a:endParaRPr>
          </a:p>
          <a:p>
            <a:pPr lvl="2"/>
            <a:r>
              <a:rPr lang="en-US" altLang="zh-CN" dirty="0">
                <a:ea typeface="宋体" charset="-122"/>
              </a:rPr>
              <a:t>Assembly,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Pascal,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Fortran,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Lisp,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Prolog</a:t>
            </a:r>
          </a:p>
          <a:p>
            <a:pPr lvl="2"/>
            <a:r>
              <a:rPr lang="en-US" altLang="zh-CN" dirty="0">
                <a:ea typeface="宋体" charset="-122"/>
              </a:rPr>
              <a:t>Java,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Python</a:t>
            </a:r>
          </a:p>
          <a:p>
            <a:pPr lvl="2"/>
            <a:r>
              <a:rPr lang="en-US" altLang="zh-CN" dirty="0">
                <a:ea typeface="宋体" charset="-122"/>
              </a:rPr>
              <a:t>Go,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Scala</a:t>
            </a:r>
          </a:p>
          <a:p>
            <a:endParaRPr lang="en-US" altLang="zh-CN" dirty="0">
              <a:ea typeface="宋体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汇编语言、操作系统、高级语言、编译器的关系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419600"/>
          </a:xfrm>
        </p:spPr>
        <p:txBody>
          <a:bodyPr/>
          <a:lstStyle/>
          <a:p>
            <a:r>
              <a:rPr kumimoji="1" lang="zh-CN" altLang="en-US" dirty="0"/>
              <a:t>疑问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层次关系一般自底向上是汇编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操作系统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编译器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高级语言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但为什么能用高级语言（如</a:t>
            </a:r>
            <a:r>
              <a:rPr kumimoji="1" lang="en-US" altLang="zh-CN" dirty="0"/>
              <a:t>C</a:t>
            </a:r>
            <a:r>
              <a:rPr kumimoji="1" lang="zh-CN" altLang="en-US" dirty="0"/>
              <a:t>）开发操作系统？</a:t>
            </a:r>
            <a:endParaRPr kumimoji="1" lang="en-US" altLang="zh-CN" dirty="0"/>
          </a:p>
          <a:p>
            <a:r>
              <a:rPr kumimoji="1" lang="zh-CN" altLang="en-US" dirty="0"/>
              <a:t>实际情况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操作系统的来历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不是铁板一块，是很多工具的集合发展而来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一部分最基本的工具用汇编开发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编译器能运行后，就可以用</a:t>
            </a:r>
            <a:r>
              <a:rPr kumimoji="1" lang="en-US" altLang="zh-CN" dirty="0"/>
              <a:t>C</a:t>
            </a:r>
            <a:r>
              <a:rPr kumimoji="1" lang="zh-CN" altLang="en-US" dirty="0"/>
              <a:t>开发其他工具了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8587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CB62CF-E84D-304C-91C1-D5D994F0F9F6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The C Programming Language</a:t>
            </a:r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r>
              <a:rPr lang="en-US" altLang="zh-CN" i="1" dirty="0">
                <a:ea typeface="宋体" charset="-122"/>
              </a:rPr>
              <a:t>C was designed for a practical purpose. </a:t>
            </a:r>
          </a:p>
          <a:p>
            <a:pPr lvl="1"/>
            <a:r>
              <a:rPr lang="zh-CN" altLang="en-US" dirty="0">
                <a:ea typeface="宋体" charset="-122"/>
              </a:rPr>
              <a:t>设计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语言的目的就是为了实现</a:t>
            </a:r>
            <a:r>
              <a:rPr lang="en-US" altLang="zh-CN" dirty="0">
                <a:ea typeface="宋体" charset="-122"/>
              </a:rPr>
              <a:t>Unix</a:t>
            </a:r>
            <a:r>
              <a:rPr lang="zh-CN" altLang="en-US" dirty="0">
                <a:ea typeface="宋体" charset="-122"/>
              </a:rPr>
              <a:t>操作系统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zh-CN" altLang="en-US" dirty="0">
                <a:ea typeface="宋体" charset="-122"/>
              </a:rPr>
              <a:t>后来人们发现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可以写他们想要的程序，就流行起来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zh-CN" altLang="en-US" dirty="0">
                <a:ea typeface="宋体" charset="-122"/>
              </a:rPr>
              <a:t>但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的本意并非如此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是系统级别编程的不错选择</a:t>
            </a:r>
            <a:endParaRPr lang="en-US" altLang="zh-CN" dirty="0">
              <a:ea typeface="宋体" charset="-122"/>
            </a:endParaRPr>
          </a:p>
          <a:p>
            <a:pPr>
              <a:buFontTx/>
              <a:buNone/>
            </a:pPr>
            <a:endParaRPr lang="en-US" altLang="zh-CN" dirty="0">
              <a:ea typeface="宋体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FE57DA-2D7A-9C43-895E-77FE68E88FC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The C Programming Language</a:t>
            </a:r>
          </a:p>
        </p:txBody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r>
              <a:rPr lang="zh-CN" altLang="en-US" dirty="0">
                <a:ea typeface="宋体" charset="-122"/>
              </a:rPr>
              <a:t>然而，对很多程序员和具体情况来说，</a:t>
            </a:r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并不完美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的指针经常引起迷惑和编程错误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en-US" altLang="zh-CN" dirty="0">
                <a:ea typeface="宋体" charset="-122"/>
              </a:rPr>
              <a:t>C</a:t>
            </a:r>
            <a:r>
              <a:rPr lang="zh-CN" altLang="en-US" dirty="0">
                <a:ea typeface="宋体" charset="-122"/>
              </a:rPr>
              <a:t>缺少一些抽象的显式支持（可以隐式实现，</a:t>
            </a:r>
            <a:r>
              <a:rPr lang="en-US" altLang="zh-CN" dirty="0" err="1">
                <a:ea typeface="宋体" charset="-122"/>
              </a:rPr>
              <a:t>struct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+</a:t>
            </a:r>
            <a:r>
              <a:rPr lang="zh-CN" altLang="en-US" dirty="0">
                <a:ea typeface="宋体" charset="-122"/>
              </a:rPr>
              <a:t> 函数指针）</a:t>
            </a:r>
            <a:endParaRPr lang="en-US" altLang="zh-CN" dirty="0">
              <a:ea typeface="宋体" charset="-122"/>
            </a:endParaRPr>
          </a:p>
          <a:p>
            <a:pPr lvl="1"/>
            <a:r>
              <a:rPr lang="zh-CN" altLang="en-US" dirty="0">
                <a:ea typeface="宋体" charset="-122"/>
              </a:rPr>
              <a:t>新的语言如</a:t>
            </a:r>
            <a:r>
              <a:rPr lang="en-US" altLang="zh-CN" dirty="0">
                <a:ea typeface="宋体" charset="-122"/>
              </a:rPr>
              <a:t>C++</a:t>
            </a:r>
            <a:r>
              <a:rPr lang="zh-CN" altLang="en-US" dirty="0">
                <a:ea typeface="宋体" charset="-122"/>
              </a:rPr>
              <a:t>和</a:t>
            </a:r>
            <a:r>
              <a:rPr lang="en-US" altLang="zh-CN" dirty="0">
                <a:ea typeface="宋体" charset="-122"/>
              </a:rPr>
              <a:t>Java</a:t>
            </a:r>
            <a:r>
              <a:rPr lang="zh-CN" altLang="en-US" dirty="0">
                <a:ea typeface="宋体" charset="-122"/>
              </a:rPr>
              <a:t>在应用层程序层面解决了一些这样的问题</a:t>
            </a:r>
            <a:endParaRPr lang="en-US" altLang="zh-CN" dirty="0">
              <a:ea typeface="宋体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6FAD68-0DAC-5F4C-96EC-DB0435E61263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  <a:ea typeface="宋体" charset="-122"/>
              </a:rPr>
              <a:t>Standardization of C</a:t>
            </a:r>
            <a:endParaRPr lang="en-US" altLang="zh-CN">
              <a:ea typeface="宋体" charset="-122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The original Bell Labs version of C </a:t>
            </a:r>
          </a:p>
          <a:p>
            <a:pPr lvl="1">
              <a:defRPr/>
            </a:pPr>
            <a:r>
              <a:rPr lang="en-US" altLang="zh-CN" dirty="0">
                <a:ea typeface="+mn-ea"/>
                <a:cs typeface="+mn-cs"/>
              </a:rPr>
              <a:t>the 1</a:t>
            </a:r>
            <a:r>
              <a:rPr lang="en-US" altLang="zh-CN" baseline="30000" dirty="0">
                <a:ea typeface="+mn-ea"/>
                <a:cs typeface="+mn-cs"/>
              </a:rPr>
              <a:t>st</a:t>
            </a:r>
            <a:r>
              <a:rPr lang="en-US" altLang="zh-CN" dirty="0">
                <a:ea typeface="+mn-ea"/>
                <a:cs typeface="+mn-cs"/>
              </a:rPr>
              <a:t> edition of the book K&amp;R</a:t>
            </a:r>
          </a:p>
          <a:p>
            <a:pPr>
              <a:defRPr/>
            </a:pPr>
            <a:r>
              <a:rPr lang="en-US" altLang="zh-CN" dirty="0"/>
              <a:t>The </a:t>
            </a:r>
            <a:r>
              <a:rPr lang="en-US" altLang="zh-CN" b="1" dirty="0"/>
              <a:t>ANSI C</a:t>
            </a:r>
            <a:r>
              <a:rPr lang="en-US" altLang="zh-CN" dirty="0"/>
              <a:t> standard in 1989</a:t>
            </a:r>
          </a:p>
          <a:p>
            <a:pPr lvl="1">
              <a:defRPr/>
            </a:pPr>
            <a:r>
              <a:rPr lang="en-US" altLang="zh-CN" dirty="0">
                <a:ea typeface="+mn-ea"/>
                <a:cs typeface="+mn-cs"/>
              </a:rPr>
              <a:t> The </a:t>
            </a:r>
            <a:r>
              <a:rPr lang="en-US" altLang="zh-CN" b="1" dirty="0">
                <a:ea typeface="+mn-ea"/>
                <a:cs typeface="+mn-cs"/>
              </a:rPr>
              <a:t>A</a:t>
            </a:r>
            <a:r>
              <a:rPr lang="en-US" altLang="zh-CN" dirty="0">
                <a:ea typeface="+mn-ea"/>
                <a:cs typeface="+mn-cs"/>
              </a:rPr>
              <a:t>merican </a:t>
            </a:r>
            <a:r>
              <a:rPr lang="en-US" altLang="zh-CN" b="1" dirty="0">
                <a:ea typeface="+mn-ea"/>
                <a:cs typeface="+mn-cs"/>
              </a:rPr>
              <a:t>N</a:t>
            </a:r>
            <a:r>
              <a:rPr lang="en-US" altLang="zh-CN" dirty="0">
                <a:ea typeface="+mn-ea"/>
                <a:cs typeface="+mn-cs"/>
              </a:rPr>
              <a:t>ational </a:t>
            </a:r>
            <a:r>
              <a:rPr lang="en-US" altLang="zh-CN" b="1" dirty="0">
                <a:ea typeface="+mn-ea"/>
                <a:cs typeface="+mn-cs"/>
              </a:rPr>
              <a:t>S</a:t>
            </a:r>
            <a:r>
              <a:rPr lang="en-US" altLang="zh-CN" dirty="0">
                <a:ea typeface="+mn-ea"/>
                <a:cs typeface="+mn-cs"/>
              </a:rPr>
              <a:t>tandards </a:t>
            </a:r>
            <a:r>
              <a:rPr lang="en-US" altLang="zh-CN" b="1" dirty="0">
                <a:ea typeface="+mn-ea"/>
                <a:cs typeface="+mn-cs"/>
              </a:rPr>
              <a:t>I</a:t>
            </a:r>
            <a:r>
              <a:rPr lang="en-US" altLang="zh-CN" dirty="0">
                <a:ea typeface="+mn-ea"/>
                <a:cs typeface="+mn-cs"/>
              </a:rPr>
              <a:t>nstitute</a:t>
            </a:r>
          </a:p>
          <a:p>
            <a:pPr lvl="1">
              <a:defRPr/>
            </a:pPr>
            <a:r>
              <a:rPr lang="en-US" altLang="zh-CN" dirty="0">
                <a:ea typeface="+mn-ea"/>
                <a:cs typeface="+mn-cs"/>
              </a:rPr>
              <a:t>Modify the way functions are declared </a:t>
            </a:r>
          </a:p>
          <a:p>
            <a:pPr lvl="1">
              <a:defRPr/>
            </a:pPr>
            <a:r>
              <a:rPr lang="en-US" altLang="zh-CN" dirty="0">
                <a:ea typeface="+mn-ea"/>
                <a:cs typeface="+mn-cs"/>
              </a:rPr>
              <a:t>the 2</a:t>
            </a:r>
            <a:r>
              <a:rPr lang="en-US" altLang="zh-CN" baseline="30000" dirty="0">
                <a:ea typeface="+mn-ea"/>
                <a:cs typeface="+mn-cs"/>
              </a:rPr>
              <a:t>nd</a:t>
            </a:r>
            <a:r>
              <a:rPr lang="en-US" altLang="zh-CN" dirty="0">
                <a:ea typeface="+mn-ea"/>
                <a:cs typeface="+mn-cs"/>
              </a:rPr>
              <a:t> edition of the book K&amp;R</a:t>
            </a:r>
          </a:p>
          <a:p>
            <a:pPr lvl="1">
              <a:defRPr/>
            </a:pPr>
            <a:r>
              <a:rPr lang="en-US" altLang="zh-CN" dirty="0">
                <a:ea typeface="+mn-ea"/>
                <a:cs typeface="+mn-cs"/>
              </a:rPr>
              <a:t>ISO C90 (The International Standards Organization): </a:t>
            </a:r>
            <a:r>
              <a:rPr lang="zh-CN" altLang="en-US" dirty="0">
                <a:ea typeface="+mn-ea"/>
                <a:cs typeface="+mn-cs"/>
              </a:rPr>
              <a:t>与</a:t>
            </a:r>
            <a:r>
              <a:rPr lang="en-US" altLang="zh-CN" dirty="0">
                <a:ea typeface="+mn-ea"/>
                <a:cs typeface="+mn-cs"/>
              </a:rPr>
              <a:t>ANSI</a:t>
            </a:r>
            <a:r>
              <a:rPr lang="zh-CN" altLang="en-US" dirty="0">
                <a:ea typeface="+mn-ea"/>
                <a:cs typeface="+mn-cs"/>
              </a:rPr>
              <a:t> </a:t>
            </a:r>
            <a:r>
              <a:rPr lang="en-US" altLang="zh-CN" dirty="0">
                <a:ea typeface="+mn-ea"/>
                <a:cs typeface="+mn-cs"/>
              </a:rPr>
              <a:t>C89</a:t>
            </a:r>
            <a:r>
              <a:rPr lang="zh-CN" altLang="en-US" dirty="0">
                <a:ea typeface="+mn-ea"/>
                <a:cs typeface="+mn-cs"/>
              </a:rPr>
              <a:t>几乎一模一样</a:t>
            </a:r>
            <a:endParaRPr lang="en-US" altLang="zh-CN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02402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例子：最简单的</a:t>
            </a:r>
            <a:r>
              <a:rPr lang="en-US" altLang="zh-CN" dirty="0"/>
              <a:t>C</a:t>
            </a:r>
            <a:r>
              <a:rPr lang="zh-CN" altLang="en-US" dirty="0"/>
              <a:t>语言程序</a:t>
            </a:r>
            <a:endParaRPr lang="en-US" altLang="zh-CN" dirty="0"/>
          </a:p>
          <a:p>
            <a:pPr>
              <a:buFont typeface="Wingdings" charset="2"/>
              <a:buNone/>
            </a:pPr>
            <a:r>
              <a:rPr lang="en-US" altLang="zh-CN" dirty="0"/>
              <a:t>#include &lt;</a:t>
            </a:r>
            <a:r>
              <a:rPr lang="en-US" altLang="zh-CN" dirty="0" err="1"/>
              <a:t>stdio.h</a:t>
            </a:r>
            <a:r>
              <a:rPr lang="en-US" altLang="zh-CN" dirty="0"/>
              <a:t>&gt;</a:t>
            </a:r>
            <a:endParaRPr lang="zh-CN" altLang="zh-CN" dirty="0"/>
          </a:p>
          <a:p>
            <a:pPr>
              <a:buFont typeface="Wingdings" charset="2"/>
              <a:buNone/>
            </a:pPr>
            <a:r>
              <a:rPr lang="en-US" altLang="zh-CN" dirty="0"/>
              <a:t> </a:t>
            </a:r>
            <a:endParaRPr lang="zh-CN" altLang="zh-CN" dirty="0"/>
          </a:p>
          <a:p>
            <a:pPr>
              <a:buFont typeface="Wingdings" charset="2"/>
              <a:buNone/>
            </a:pPr>
            <a:r>
              <a:rPr lang="en-US" altLang="zh-CN" dirty="0"/>
              <a:t>int main() {</a:t>
            </a:r>
          </a:p>
          <a:p>
            <a:pPr>
              <a:buFont typeface="Wingdings" charset="2"/>
              <a:buNone/>
            </a:pPr>
            <a:r>
              <a:rPr lang="en-US" altLang="zh-CN" dirty="0"/>
              <a:t>	</a:t>
            </a:r>
            <a:r>
              <a:rPr lang="en-US" altLang="zh-CN" dirty="0" err="1"/>
              <a:t>printf</a:t>
            </a:r>
            <a:r>
              <a:rPr lang="en-US" altLang="zh-CN" dirty="0"/>
              <a:t>(“hello, world!\n”);</a:t>
            </a:r>
            <a:endParaRPr lang="zh-CN" altLang="zh-CN" dirty="0"/>
          </a:p>
          <a:p>
            <a:pPr>
              <a:buFont typeface="Wingdings" charset="2"/>
              <a:buNone/>
            </a:pPr>
            <a:r>
              <a:rPr lang="en-US" altLang="zh-CN" dirty="0"/>
              <a:t>}</a:t>
            </a:r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3506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6D698D-97AA-CF42-BA1F-AA7C90BD707F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  <a:ea typeface="宋体" charset="-122"/>
              </a:rPr>
              <a:t>Standardization of C</a:t>
            </a:r>
            <a:endParaRPr lang="en-US" altLang="zh-CN">
              <a:ea typeface="宋体" charset="-122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ISO C99</a:t>
            </a:r>
          </a:p>
          <a:p>
            <a:pPr lvl="1">
              <a:defRPr/>
            </a:pPr>
            <a:r>
              <a:rPr lang="en-US" altLang="zh-CN" dirty="0">
                <a:ea typeface="+mn-ea"/>
                <a:cs typeface="+mn-cs"/>
              </a:rPr>
              <a:t>Introduced some new data types </a:t>
            </a:r>
          </a:p>
          <a:p>
            <a:pPr lvl="1">
              <a:defRPr/>
            </a:pPr>
            <a:r>
              <a:rPr lang="en-US" altLang="zh-CN" dirty="0">
                <a:ea typeface="+mn-ea"/>
                <a:cs typeface="+mn-cs"/>
              </a:rPr>
              <a:t>Provided  support for text strings requiring characters not found in the English language</a:t>
            </a:r>
          </a:p>
          <a:p>
            <a:pPr>
              <a:defRPr/>
            </a:pPr>
            <a:r>
              <a:rPr lang="en-US" altLang="zh-CN" dirty="0" err="1"/>
              <a:t>Gcc</a:t>
            </a:r>
            <a:r>
              <a:rPr lang="en-US" altLang="zh-CN" dirty="0"/>
              <a:t> supporting</a:t>
            </a:r>
          </a:p>
          <a:p>
            <a:pPr lvl="1">
              <a:defRPr/>
            </a:pPr>
            <a:r>
              <a:rPr lang="en-US" altLang="zh-CN" dirty="0">
                <a:latin typeface="Times New Roman" pitchFamily="18" charset="0"/>
                <a:ea typeface="+mn-ea"/>
                <a:cs typeface="Times New Roman" pitchFamily="18" charset="0"/>
              </a:rPr>
              <a:t>Unix&gt; </a:t>
            </a:r>
            <a:r>
              <a:rPr lang="en-US" altLang="zh-CN" dirty="0" err="1">
                <a:latin typeface="Times New Roman" pitchFamily="18" charset="0"/>
                <a:ea typeface="+mn-ea"/>
                <a:cs typeface="Times New Roman" pitchFamily="18" charset="0"/>
              </a:rPr>
              <a:t>gcc</a:t>
            </a:r>
            <a:r>
              <a:rPr lang="en-US" altLang="zh-CN" dirty="0">
                <a:latin typeface="Times New Roman" pitchFamily="18" charset="0"/>
                <a:ea typeface="+mn-ea"/>
                <a:cs typeface="Times New Roman" pitchFamily="18" charset="0"/>
              </a:rPr>
              <a:t> -std=c99 </a:t>
            </a:r>
            <a:r>
              <a:rPr lang="en-US" altLang="zh-CN" dirty="0" err="1">
                <a:latin typeface="Times New Roman" pitchFamily="18" charset="0"/>
                <a:ea typeface="+mn-ea"/>
                <a:cs typeface="Times New Roman" pitchFamily="18" charset="0"/>
              </a:rPr>
              <a:t>prog.c</a:t>
            </a:r>
            <a:endParaRPr lang="en-US" altLang="zh-CN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1">
              <a:defRPr/>
            </a:pPr>
            <a:r>
              <a:rPr lang="en-US" altLang="zh-CN" dirty="0"/>
              <a:t>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ansi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/>
              <a:t>and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-std=c89 </a:t>
            </a:r>
            <a:r>
              <a:rPr lang="en-US" altLang="zh-CN" dirty="0"/>
              <a:t>have the same effect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59F000-89DE-8C4F-8837-ED22CE15A40C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  <a:ea typeface="宋体" charset="-122"/>
              </a:rPr>
              <a:t>Standardization of C</a:t>
            </a:r>
            <a:endParaRPr lang="en-US" altLang="zh-CN">
              <a:ea typeface="宋体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33400" y="1524000"/>
          <a:ext cx="7315200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 version </a:t>
                      </a:r>
                      <a:r>
                        <a:rPr lang="en-US" altLang="zh-CN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gcc</a:t>
                      </a:r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command line option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GNU 89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none, -std=gnu89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ANSI, ISO C90 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ansi</a:t>
                      </a:r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-std=c89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ISO C99 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-std=c99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GNU 99 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-std=gnu99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4191000"/>
            <a:ext cx="830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0" kern="0" dirty="0">
                <a:latin typeface="+mn-lt"/>
                <a:ea typeface="宋体" panose="02010600030101010101" pitchFamily="2" charset="-122"/>
              </a:rPr>
              <a:t>ACM: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0" kern="0" dirty="0">
                <a:latin typeface="+mn-lt"/>
                <a:ea typeface="宋体" panose="02010600030101010101" pitchFamily="2" charset="-122"/>
              </a:rPr>
              <a:t>Association of Computing Machinery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0" kern="0" dirty="0">
                <a:latin typeface="+mn-lt"/>
                <a:ea typeface="宋体" panose="02010600030101010101" pitchFamily="2" charset="-122"/>
              </a:rPr>
              <a:t>IEEE: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0" kern="0" dirty="0">
                <a:latin typeface="+mn-lt"/>
                <a:ea typeface="宋体" panose="02010600030101010101" pitchFamily="2" charset="-122"/>
              </a:rPr>
              <a:t>Institute of Electrical and Electronics Engineers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BBF8A2-F34F-FA4B-82B1-ED73B9599857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Networking</a:t>
            </a: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2133600"/>
          </a:xfrm>
        </p:spPr>
        <p:txBody>
          <a:bodyPr/>
          <a:lstStyle/>
          <a:p>
            <a:r>
              <a:rPr lang="en-US" altLang="zh-CN">
                <a:ea typeface="宋体" charset="-122"/>
              </a:rPr>
              <a:t>Computers are connected by networks</a:t>
            </a:r>
          </a:p>
        </p:txBody>
      </p:sp>
      <p:pic>
        <p:nvPicPr>
          <p:cNvPr id="1187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171700"/>
            <a:ext cx="8477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19872" y="4581128"/>
            <a:ext cx="33352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b="0" kern="0" dirty="0">
                <a:ea typeface="宋体" charset="-122"/>
              </a:rPr>
              <a:t>TCP/IP</a:t>
            </a:r>
          </a:p>
          <a:p>
            <a:r>
              <a:rPr lang="en-US" altLang="zh-CN" b="0" kern="0" dirty="0">
                <a:ea typeface="宋体" charset="-122"/>
              </a:rPr>
              <a:t>Socket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BAA8DB-E90E-EB4D-B373-CD9E224D9077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Cloud</a:t>
            </a:r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2133600"/>
          </a:xfrm>
        </p:spPr>
        <p:txBody>
          <a:bodyPr/>
          <a:lstStyle/>
          <a:p>
            <a:r>
              <a:rPr lang="en-US" altLang="zh-CN" dirty="0">
                <a:ea typeface="宋体" charset="-122"/>
              </a:rPr>
              <a:t>Computer Systems support the cloud computing</a:t>
            </a:r>
          </a:p>
        </p:txBody>
      </p:sp>
      <p:grpSp>
        <p:nvGrpSpPr>
          <p:cNvPr id="2" name="Group 243"/>
          <p:cNvGrpSpPr>
            <a:grpSpLocks/>
          </p:cNvGrpSpPr>
          <p:nvPr/>
        </p:nvGrpSpPr>
        <p:grpSpPr bwMode="auto">
          <a:xfrm>
            <a:off x="533400" y="2209800"/>
            <a:ext cx="4419600" cy="4373563"/>
            <a:chOff x="47190" y="2444168"/>
            <a:chExt cx="4419599" cy="4374341"/>
          </a:xfrm>
        </p:grpSpPr>
        <p:grpSp>
          <p:nvGrpSpPr>
            <p:cNvPr id="120838" name="Group 234"/>
            <p:cNvGrpSpPr>
              <a:grpSpLocks/>
            </p:cNvGrpSpPr>
            <p:nvPr/>
          </p:nvGrpSpPr>
          <p:grpSpPr bwMode="auto">
            <a:xfrm rot="805582">
              <a:off x="1319258" y="3232613"/>
              <a:ext cx="432687" cy="457200"/>
              <a:chOff x="0" y="812800"/>
              <a:chExt cx="1066800" cy="1016000"/>
            </a:xfrm>
          </p:grpSpPr>
          <p:sp>
            <p:nvSpPr>
              <p:cNvPr id="48" name="Oval 235"/>
              <p:cNvSpPr/>
              <p:nvPr/>
            </p:nvSpPr>
            <p:spPr>
              <a:xfrm>
                <a:off x="69692" y="814341"/>
                <a:ext cx="927621" cy="1016180"/>
              </a:xfrm>
              <a:prstGeom prst="ellipse">
                <a:avLst/>
              </a:prstGeom>
              <a:noFill/>
              <a:ln w="31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49" name="Oval 236"/>
              <p:cNvSpPr/>
              <p:nvPr/>
            </p:nvSpPr>
            <p:spPr>
              <a:xfrm>
                <a:off x="102368" y="905938"/>
                <a:ext cx="798460" cy="850344"/>
              </a:xfrm>
              <a:prstGeom prst="ellipse">
                <a:avLst/>
              </a:prstGeom>
              <a:noFill/>
              <a:ln w="31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50" name="Oval 237"/>
              <p:cNvSpPr/>
              <p:nvPr/>
            </p:nvSpPr>
            <p:spPr>
              <a:xfrm>
                <a:off x="229322" y="1007246"/>
                <a:ext cx="614500" cy="592772"/>
              </a:xfrm>
              <a:prstGeom prst="ellipse">
                <a:avLst/>
              </a:prstGeom>
              <a:noFill/>
              <a:ln w="31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51" name="Rectangle 238"/>
              <p:cNvSpPr/>
              <p:nvPr/>
            </p:nvSpPr>
            <p:spPr>
              <a:xfrm>
                <a:off x="-47022" y="1220039"/>
                <a:ext cx="1080269" cy="61394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120839" name="Group 233"/>
            <p:cNvGrpSpPr>
              <a:grpSpLocks/>
            </p:cNvGrpSpPr>
            <p:nvPr/>
          </p:nvGrpSpPr>
          <p:grpSpPr bwMode="auto">
            <a:xfrm rot="-1973680">
              <a:off x="773247" y="3424355"/>
              <a:ext cx="432687" cy="457200"/>
              <a:chOff x="0" y="812800"/>
              <a:chExt cx="1066800" cy="1016000"/>
            </a:xfrm>
          </p:grpSpPr>
          <p:sp>
            <p:nvSpPr>
              <p:cNvPr id="44" name="Oval 229"/>
              <p:cNvSpPr/>
              <p:nvPr/>
            </p:nvSpPr>
            <p:spPr>
              <a:xfrm>
                <a:off x="69785" y="811541"/>
                <a:ext cx="927621" cy="1016180"/>
              </a:xfrm>
              <a:prstGeom prst="ellipse">
                <a:avLst/>
              </a:prstGeom>
              <a:noFill/>
              <a:ln w="31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45" name="Oval 230"/>
              <p:cNvSpPr/>
              <p:nvPr/>
            </p:nvSpPr>
            <p:spPr>
              <a:xfrm>
                <a:off x="143836" y="897181"/>
                <a:ext cx="782804" cy="846817"/>
              </a:xfrm>
              <a:prstGeom prst="ellipse">
                <a:avLst/>
              </a:prstGeom>
              <a:noFill/>
              <a:ln w="31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46" name="Oval 231"/>
              <p:cNvSpPr/>
              <p:nvPr/>
            </p:nvSpPr>
            <p:spPr>
              <a:xfrm>
                <a:off x="221451" y="959642"/>
                <a:ext cx="622330" cy="592772"/>
              </a:xfrm>
              <a:prstGeom prst="ellipse">
                <a:avLst/>
              </a:prstGeom>
              <a:noFill/>
              <a:ln w="31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47" name="Rectangle 232"/>
              <p:cNvSpPr/>
              <p:nvPr/>
            </p:nvSpPr>
            <p:spPr>
              <a:xfrm>
                <a:off x="-1231" y="1210636"/>
                <a:ext cx="1072441" cy="6104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  <p:pic>
          <p:nvPicPr>
            <p:cNvPr id="120840" name="Picture 24" descr="D:\PPI.Fudan\Slides\Cloud\imagesCAAKGRY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963481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0841" name="Group 160"/>
            <p:cNvGrpSpPr>
              <a:grpSpLocks/>
            </p:cNvGrpSpPr>
            <p:nvPr/>
          </p:nvGrpSpPr>
          <p:grpSpPr bwMode="auto">
            <a:xfrm>
              <a:off x="1182723" y="3581400"/>
              <a:ext cx="1331876" cy="838200"/>
              <a:chOff x="914400" y="2209800"/>
              <a:chExt cx="1331876" cy="838200"/>
            </a:xfrm>
          </p:grpSpPr>
          <p:pic>
            <p:nvPicPr>
              <p:cNvPr id="120873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2209800"/>
                <a:ext cx="51653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142530" y="2709572"/>
                <a:ext cx="1103312" cy="33819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e - Narrow" pitchFamily="2" charset="0"/>
                    <a:ea typeface="+mn-ea"/>
                  </a:rPr>
                  <a:t>Wireless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e - Narrow" pitchFamily="2" charset="0"/>
                  <a:ea typeface="+mn-ea"/>
                </a:endParaRPr>
              </a:p>
            </p:txBody>
          </p:sp>
        </p:grpSp>
        <p:grpSp>
          <p:nvGrpSpPr>
            <p:cNvPr id="120842" name="Group 161"/>
            <p:cNvGrpSpPr>
              <a:grpSpLocks/>
            </p:cNvGrpSpPr>
            <p:nvPr/>
          </p:nvGrpSpPr>
          <p:grpSpPr bwMode="auto">
            <a:xfrm>
              <a:off x="2554323" y="4120568"/>
              <a:ext cx="1636676" cy="609600"/>
              <a:chOff x="2562308" y="3068556"/>
              <a:chExt cx="1636676" cy="609600"/>
            </a:xfrm>
          </p:grpSpPr>
          <p:pic>
            <p:nvPicPr>
              <p:cNvPr id="120871" name="Picture 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308" y="3068556"/>
                <a:ext cx="6381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3019037" y="3340365"/>
                <a:ext cx="1179512" cy="33819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e - Narrow" pitchFamily="2" charset="0"/>
                    <a:ea typeface="+mn-ea"/>
                  </a:rPr>
                  <a:t>Ethernet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e - Narrow" pitchFamily="2" charset="0"/>
                  <a:ea typeface="+mn-ea"/>
                </a:endParaRPr>
              </a:p>
            </p:txBody>
          </p:sp>
        </p:grpSp>
        <p:sp>
          <p:nvSpPr>
            <p:cNvPr id="12" name="Cloud 162"/>
            <p:cNvSpPr/>
            <p:nvPr/>
          </p:nvSpPr>
          <p:spPr>
            <a:xfrm rot="1177532">
              <a:off x="47190" y="3612776"/>
              <a:ext cx="4419599" cy="3205733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20844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924" y="5644567"/>
              <a:ext cx="3905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5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398" y="5568368"/>
              <a:ext cx="3905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6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324" y="5339768"/>
              <a:ext cx="3905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7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23" y="5339768"/>
              <a:ext cx="3905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8" name="Picture 20" descr="D:\PPI.Fudan\Slides\Cloud\server_rack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9659" y="5492168"/>
              <a:ext cx="883264" cy="838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9" name="Picture 21" descr="D:\PPI.Fudan\Slides\Cloud\thb900002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811" y="5487406"/>
              <a:ext cx="62311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50" name="Picture 22" descr="D:\PPI.Fudan\Slides\Cloud\thb900002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5848" y="5111168"/>
              <a:ext cx="600075" cy="44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78"/>
            <p:cNvCxnSpPr/>
            <p:nvPr/>
          </p:nvCxnSpPr>
          <p:spPr>
            <a:xfrm>
              <a:off x="1106053" y="5035429"/>
              <a:ext cx="2057400" cy="158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1"/>
            <p:cNvCxnSpPr/>
            <p:nvPr/>
          </p:nvCxnSpPr>
          <p:spPr>
            <a:xfrm rot="5400000">
              <a:off x="953626" y="5187856"/>
              <a:ext cx="304854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87"/>
            <p:cNvCxnSpPr/>
            <p:nvPr/>
          </p:nvCxnSpPr>
          <p:spPr>
            <a:xfrm rot="5400000">
              <a:off x="1715612" y="5264070"/>
              <a:ext cx="457281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89"/>
            <p:cNvCxnSpPr/>
            <p:nvPr/>
          </p:nvCxnSpPr>
          <p:spPr>
            <a:xfrm rot="5400000">
              <a:off x="2744291" y="5378390"/>
              <a:ext cx="685922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91"/>
            <p:cNvCxnSpPr/>
            <p:nvPr/>
          </p:nvCxnSpPr>
          <p:spPr>
            <a:xfrm rot="10800000">
              <a:off x="3087252" y="5340283"/>
              <a:ext cx="228600" cy="158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95"/>
            <p:cNvCxnSpPr/>
            <p:nvPr/>
          </p:nvCxnSpPr>
          <p:spPr>
            <a:xfrm rot="10800000">
              <a:off x="3087252" y="5719764"/>
              <a:ext cx="228600" cy="158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98"/>
            <p:cNvCxnSpPr>
              <a:endCxn id="28" idx="4"/>
            </p:cNvCxnSpPr>
            <p:nvPr/>
          </p:nvCxnSpPr>
          <p:spPr>
            <a:xfrm rot="5400000">
              <a:off x="2402192" y="4805994"/>
              <a:ext cx="609708" cy="158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02"/>
            <p:cNvCxnSpPr>
              <a:endCxn id="29" idx="4"/>
            </p:cNvCxnSpPr>
            <p:nvPr/>
          </p:nvCxnSpPr>
          <p:spPr>
            <a:xfrm rot="5400000">
              <a:off x="954365" y="4653567"/>
              <a:ext cx="914563" cy="158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04"/>
            <p:cNvSpPr/>
            <p:nvPr/>
          </p:nvSpPr>
          <p:spPr>
            <a:xfrm>
              <a:off x="2630052" y="4959215"/>
              <a:ext cx="152400" cy="1524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9" name="Oval 205"/>
            <p:cNvSpPr/>
            <p:nvPr/>
          </p:nvSpPr>
          <p:spPr>
            <a:xfrm>
              <a:off x="1334653" y="4959215"/>
              <a:ext cx="152400" cy="1524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宋体" pitchFamily="2" charset="-122"/>
              </a:endParaRPr>
            </a:p>
          </p:txBody>
        </p:sp>
        <p:pic>
          <p:nvPicPr>
            <p:cNvPr id="120861" name="Picture 9" descr="D:\PPI.Fudan\Slides\Cloud\MacBookPr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857" y="2748968"/>
              <a:ext cx="81174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62" name="Picture 8" descr="D:\PPI.Fudan\Slides\Cloud\iphone3g_home1322x2400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7736" y="2520368"/>
              <a:ext cx="370064" cy="67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63" name="Picture 10" descr="D:\PPI.Fudan\Slides\Cloud\macpro_hi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3129968"/>
              <a:ext cx="367358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64" name="Picture 23" descr="D:\PPI.Fudan\Slides\Cloud\imagesCAPEHQJ3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724721"/>
              <a:ext cx="609600" cy="46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Straight Connector 215"/>
            <p:cNvCxnSpPr/>
            <p:nvPr/>
          </p:nvCxnSpPr>
          <p:spPr>
            <a:xfrm rot="5400000" flipH="1" flipV="1">
              <a:off x="3124504" y="3205510"/>
              <a:ext cx="609708" cy="158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6"/>
            <p:cNvCxnSpPr/>
            <p:nvPr/>
          </p:nvCxnSpPr>
          <p:spPr>
            <a:xfrm rot="10800000">
              <a:off x="3430152" y="3361906"/>
              <a:ext cx="304800" cy="158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7"/>
            <p:cNvCxnSpPr/>
            <p:nvPr/>
          </p:nvCxnSpPr>
          <p:spPr>
            <a:xfrm rot="10800000">
              <a:off x="3428564" y="2901449"/>
              <a:ext cx="304800" cy="158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0868" name="Picture 10" descr="D:\PPI.Fudan\Slides\Cloud\macpro_hi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7442" y="2444168"/>
              <a:ext cx="367358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Straight Connector 219"/>
            <p:cNvCxnSpPr/>
            <p:nvPr/>
          </p:nvCxnSpPr>
          <p:spPr>
            <a:xfrm rot="10800000">
              <a:off x="3123764" y="3206304"/>
              <a:ext cx="304800" cy="158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0"/>
            <p:cNvCxnSpPr/>
            <p:nvPr/>
          </p:nvCxnSpPr>
          <p:spPr>
            <a:xfrm rot="5400000" flipH="1" flipV="1">
              <a:off x="2845898" y="3538199"/>
              <a:ext cx="609708" cy="55562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5212899" y="2712156"/>
            <a:ext cx="362851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sz="2400" b="0" kern="0" dirty="0">
                <a:ea typeface="宋体" charset="-122"/>
              </a:rPr>
              <a:t>Server</a:t>
            </a:r>
            <a:r>
              <a:rPr lang="zh-CN" altLang="en-US" sz="2400" b="0" kern="0" dirty="0">
                <a:ea typeface="宋体" charset="-122"/>
              </a:rPr>
              <a:t> </a:t>
            </a:r>
            <a:r>
              <a:rPr lang="en-US" altLang="zh-CN" sz="2400" b="0" kern="0" dirty="0">
                <a:ea typeface="宋体" charset="-122"/>
              </a:rPr>
              <a:t>Farm</a:t>
            </a:r>
            <a:r>
              <a:rPr lang="zh-CN" altLang="en-US" sz="2400" b="0" kern="0" dirty="0">
                <a:ea typeface="宋体" charset="-122"/>
              </a:rPr>
              <a:t> </a:t>
            </a:r>
            <a:r>
              <a:rPr lang="en-US" altLang="zh-CN" sz="2400" b="0" kern="0" dirty="0">
                <a:ea typeface="宋体" charset="-122"/>
              </a:rPr>
              <a:t>(Cluster)</a:t>
            </a:r>
          </a:p>
          <a:p>
            <a:r>
              <a:rPr lang="zh-CN" altLang="en-US" sz="2400" b="0" kern="0" dirty="0">
                <a:ea typeface="宋体" charset="-122"/>
              </a:rPr>
              <a:t>峰值与均值的巨大差异，闲置机器（</a:t>
            </a:r>
            <a:r>
              <a:rPr lang="en-US" altLang="zh-CN" sz="2400" b="0" kern="0" dirty="0">
                <a:ea typeface="宋体" charset="-122"/>
              </a:rPr>
              <a:t>Amazon,</a:t>
            </a:r>
            <a:r>
              <a:rPr lang="zh-CN" altLang="en-US" sz="2400" b="0" kern="0" dirty="0">
                <a:ea typeface="宋体" charset="-122"/>
              </a:rPr>
              <a:t> </a:t>
            </a:r>
            <a:r>
              <a:rPr lang="en-US" altLang="zh-CN" sz="2400" b="0" kern="0" dirty="0">
                <a:ea typeface="宋体" charset="-122"/>
              </a:rPr>
              <a:t>Alibaba</a:t>
            </a:r>
            <a:r>
              <a:rPr lang="zh-CN" altLang="en-US" sz="2400" b="0" kern="0" dirty="0">
                <a:ea typeface="宋体" charset="-122"/>
              </a:rPr>
              <a:t>）</a:t>
            </a:r>
            <a:endParaRPr lang="en-US" altLang="zh-CN" sz="2400" b="0" kern="0" dirty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Cloud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The Cloud is the new OS!</a:t>
            </a:r>
          </a:p>
          <a:p>
            <a:pPr lvl="1"/>
            <a:r>
              <a:rPr kumimoji="1" lang="en-US" altLang="zh-CN" dirty="0"/>
              <a:t>E.g., Kubernetes (K8s), YARN, </a:t>
            </a:r>
            <a:r>
              <a:rPr kumimoji="1" lang="en-US" altLang="zh-CN" dirty="0" err="1"/>
              <a:t>Mesos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集群管理</a:t>
            </a:r>
            <a:r>
              <a:rPr kumimoji="1" lang="en-US" altLang="zh-CN" dirty="0"/>
              <a:t>/</a:t>
            </a:r>
            <a:r>
              <a:rPr kumimoji="1" lang="zh-CN" altLang="en-US" dirty="0"/>
              <a:t>容器编排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云操作系统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资源虚拟化与管理（</a:t>
            </a:r>
            <a:r>
              <a:rPr kumimoji="1" lang="en-US" altLang="zh-CN" dirty="0"/>
              <a:t>OS:</a:t>
            </a:r>
            <a:r>
              <a:rPr kumimoji="1" lang="zh-CN" altLang="en-US" dirty="0"/>
              <a:t>进程 </a:t>
            </a:r>
            <a:r>
              <a:rPr kumimoji="1" lang="en-US" altLang="zh-CN" dirty="0"/>
              <a:t>--&gt; Cloud:</a:t>
            </a:r>
            <a:r>
              <a:rPr kumimoji="1" lang="zh-CN" altLang="en-US" dirty="0"/>
              <a:t>容器）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44</a:t>
            </a:fld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56992"/>
            <a:ext cx="4680520" cy="34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42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Cloud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对</a:t>
            </a:r>
            <a:r>
              <a:rPr kumimoji="1" lang="zh-CN" altLang="en-US"/>
              <a:t>程序员的可能影响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Solo</a:t>
            </a:r>
            <a:r>
              <a:rPr kumimoji="1" lang="zh-CN" altLang="en-US" dirty="0"/>
              <a:t> 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 </a:t>
            </a:r>
            <a:r>
              <a:rPr kumimoji="1" lang="en-US" altLang="zh-CN" dirty="0"/>
              <a:t>Micro-Service</a:t>
            </a:r>
          </a:p>
          <a:p>
            <a:pPr lvl="2"/>
            <a:r>
              <a:rPr kumimoji="1" lang="zh-CN" altLang="en-US" dirty="0"/>
              <a:t>目前已有雏形，各种大数据开源系统各负责一个功能，互相兼容接口（</a:t>
            </a:r>
            <a:r>
              <a:rPr kumimoji="1" lang="en-US" altLang="zh-CN" dirty="0"/>
              <a:t>HDFS,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Hbase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Alluxio</a:t>
            </a:r>
            <a:r>
              <a:rPr kumimoji="1" lang="en-US" altLang="zh-CN" dirty="0"/>
              <a:t>, Kafka,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Flink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TensorFlow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mr-IN" altLang="zh-CN" dirty="0"/>
              <a:t>…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容器作为服务发布的方式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{Performance,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QoS</a:t>
            </a:r>
            <a:r>
              <a:rPr kumimoji="1" lang="en-US" altLang="zh-CN" dirty="0"/>
              <a:t>}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func</a:t>
            </a:r>
            <a:r>
              <a:rPr kumimoji="1" lang="en-US" altLang="zh-CN" dirty="0"/>
              <a:t>(Software,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Resource)</a:t>
            </a:r>
          </a:p>
          <a:p>
            <a:pPr lvl="2"/>
            <a:r>
              <a:rPr kumimoji="1" lang="en-US" altLang="zh-CN" dirty="0"/>
              <a:t>CPU,</a:t>
            </a:r>
            <a:r>
              <a:rPr kumimoji="1" lang="zh-CN" altLang="en-US" dirty="0"/>
              <a:t> </a:t>
            </a:r>
            <a:r>
              <a:rPr kumimoji="1" lang="en-US" altLang="zh-CN" dirty="0"/>
              <a:t>RAM,</a:t>
            </a:r>
            <a:r>
              <a:rPr kumimoji="1" lang="zh-CN" altLang="en-US" dirty="0"/>
              <a:t> </a:t>
            </a:r>
            <a:r>
              <a:rPr kumimoji="1" lang="en-US" altLang="zh-CN" dirty="0"/>
              <a:t>I/O,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</a:p>
          <a:p>
            <a:pPr lvl="1"/>
            <a:r>
              <a:rPr kumimoji="1" lang="en-US" altLang="zh-CN" dirty="0"/>
              <a:t>Graceful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Degradation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(GD)</a:t>
            </a:r>
          </a:p>
          <a:p>
            <a:pPr lvl="2"/>
            <a:r>
              <a:rPr kumimoji="1" lang="zh-CN" altLang="en-US" dirty="0"/>
              <a:t>例如视频的不同码率切换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不保障的</a:t>
            </a:r>
            <a:r>
              <a:rPr kumimoji="1" lang="en-US" altLang="zh-CN" dirty="0"/>
              <a:t>Resource</a:t>
            </a:r>
          </a:p>
          <a:p>
            <a:pPr lvl="2"/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4175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A436B4-26DE-F442-8B72-3B73AED76DC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Platforms</a:t>
            </a:r>
          </a:p>
        </p:txBody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41960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zh-CN">
                <a:ea typeface="宋体" charset="-122"/>
              </a:rPr>
              <a:t>Hardware platform</a:t>
            </a:r>
          </a:p>
          <a:p>
            <a:pPr lvl="1">
              <a:lnSpc>
                <a:spcPts val="2800"/>
              </a:lnSpc>
            </a:pPr>
            <a:r>
              <a:rPr lang="en-US" altLang="zh-CN">
                <a:ea typeface="宋体" charset="-122"/>
              </a:rPr>
              <a:t>Intel IA-32/x86-64</a:t>
            </a:r>
          </a:p>
          <a:p>
            <a:pPr>
              <a:lnSpc>
                <a:spcPts val="2800"/>
              </a:lnSpc>
            </a:pPr>
            <a:r>
              <a:rPr lang="en-US" altLang="zh-CN">
                <a:ea typeface="宋体" charset="-122"/>
              </a:rPr>
              <a:t>Operating system</a:t>
            </a:r>
          </a:p>
          <a:p>
            <a:pPr lvl="1">
              <a:lnSpc>
                <a:spcPts val="2800"/>
              </a:lnSpc>
            </a:pPr>
            <a:r>
              <a:rPr lang="en-US" altLang="zh-CN">
                <a:ea typeface="宋体" charset="-122"/>
              </a:rPr>
              <a:t>Linux</a:t>
            </a:r>
          </a:p>
          <a:p>
            <a:pPr>
              <a:lnSpc>
                <a:spcPts val="2800"/>
              </a:lnSpc>
            </a:pPr>
            <a:r>
              <a:rPr lang="en-US" altLang="zh-CN">
                <a:ea typeface="宋体" charset="-122"/>
              </a:rPr>
              <a:t>Programming language</a:t>
            </a:r>
          </a:p>
          <a:p>
            <a:pPr lvl="1">
              <a:lnSpc>
                <a:spcPts val="2800"/>
              </a:lnSpc>
            </a:pPr>
            <a:r>
              <a:rPr lang="en-US" altLang="zh-CN">
                <a:ea typeface="宋体" charset="-122"/>
              </a:rPr>
              <a:t>ANSI C</a:t>
            </a:r>
          </a:p>
          <a:p>
            <a:pPr>
              <a:lnSpc>
                <a:spcPts val="2800"/>
              </a:lnSpc>
            </a:pPr>
            <a:r>
              <a:rPr lang="en-US" altLang="zh-CN">
                <a:ea typeface="宋体" charset="-122"/>
              </a:rPr>
              <a:t>Utility</a:t>
            </a:r>
          </a:p>
          <a:p>
            <a:pPr lvl="1">
              <a:lnSpc>
                <a:spcPts val="2800"/>
              </a:lnSpc>
            </a:pPr>
            <a:r>
              <a:rPr lang="en-US" altLang="zh-CN">
                <a:ea typeface="宋体" charset="-122"/>
              </a:rPr>
              <a:t>GNU</a:t>
            </a:r>
          </a:p>
          <a:p>
            <a:pPr>
              <a:lnSpc>
                <a:spcPts val="2800"/>
              </a:lnSpc>
            </a:pPr>
            <a:r>
              <a:rPr lang="en-US" altLang="zh-CN">
                <a:ea typeface="宋体" charset="-122"/>
              </a:rPr>
              <a:t>Networking</a:t>
            </a:r>
          </a:p>
          <a:p>
            <a:pPr lvl="1">
              <a:lnSpc>
                <a:spcPts val="2800"/>
              </a:lnSpc>
            </a:pPr>
            <a:r>
              <a:rPr lang="en-US" altLang="zh-CN">
                <a:ea typeface="宋体" charset="-122"/>
              </a:rPr>
              <a:t>TCP/IP, Sockets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阿姆达尔定律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量化研究方法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软硬件优化、加速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并行计算、并行编程</a:t>
            </a:r>
            <a:endParaRPr kumimoji="1" lang="en-US" altLang="zh-CN" dirty="0"/>
          </a:p>
          <a:p>
            <a:r>
              <a:rPr kumimoji="1" lang="zh-CN" altLang="en-US" dirty="0"/>
              <a:t>阿姆达尔定律（</a:t>
            </a:r>
            <a:r>
              <a:rPr kumimoji="1" lang="en-US" altLang="zh-CN" dirty="0"/>
              <a:t>Amdahl</a:t>
            </a:r>
            <a:r>
              <a:rPr kumimoji="1" lang="zh-CN" altLang="en-US" dirty="0"/>
              <a:t>）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47</a:t>
            </a:fld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457200"/>
            <a:ext cx="3403600" cy="2857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02968" y="3515250"/>
            <a:ext cx="36615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0" dirty="0">
                <a:solidFill>
                  <a:srgbClr val="333333"/>
                </a:solidFill>
                <a:latin typeface="arial" charset="0"/>
              </a:rPr>
              <a:t>阿姆达尔：</a:t>
            </a:r>
            <a:endParaRPr lang="en-US" altLang="zh-CN" b="0" dirty="0">
              <a:solidFill>
                <a:srgbClr val="333333"/>
              </a:solidFill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zh-CN" altLang="en-US" b="0" dirty="0"/>
              <a:t>改变世界的</a:t>
            </a:r>
            <a:r>
              <a:rPr lang="en-US" altLang="zh-CN" b="0" dirty="0"/>
              <a:t>25</a:t>
            </a:r>
            <a:r>
              <a:rPr lang="zh-CN" altLang="en-US" b="0" dirty="0"/>
              <a:t>人</a:t>
            </a:r>
            <a:r>
              <a:rPr lang="zh-CN" altLang="en-US" dirty="0"/>
              <a:t>”</a:t>
            </a:r>
            <a:r>
              <a:rPr lang="zh-CN" altLang="en-US" b="0" dirty="0"/>
              <a:t>之一</a:t>
            </a:r>
            <a:r>
              <a:rPr lang="zh-CN" altLang="en-US" dirty="0"/>
              <a:t>；</a:t>
            </a:r>
            <a:endParaRPr lang="en-US" altLang="zh-CN" b="0" dirty="0">
              <a:solidFill>
                <a:srgbClr val="333333"/>
              </a:solidFill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zh-CN" altLang="en-US" b="0" dirty="0">
                <a:solidFill>
                  <a:srgbClr val="333333"/>
                </a:solidFill>
                <a:latin typeface="arial" charset="0"/>
              </a:rPr>
              <a:t>主持</a:t>
            </a:r>
            <a:r>
              <a:rPr lang="en-US" altLang="zh-CN" b="0" dirty="0">
                <a:solidFill>
                  <a:srgbClr val="333333"/>
                </a:solidFill>
                <a:latin typeface="arial" charset="0"/>
              </a:rPr>
              <a:t>IBM360</a:t>
            </a:r>
            <a:r>
              <a:rPr lang="zh-CN" altLang="en-US" b="0" dirty="0">
                <a:solidFill>
                  <a:srgbClr val="333333"/>
                </a:solidFill>
                <a:latin typeface="arial" charset="0"/>
              </a:rPr>
              <a:t>的设计工作，他提出：</a:t>
            </a:r>
            <a:r>
              <a:rPr lang="en-US" altLang="zh-CN" b="0" dirty="0">
                <a:solidFill>
                  <a:srgbClr val="333333"/>
                </a:solidFill>
                <a:latin typeface="arial" charset="0"/>
              </a:rPr>
              <a:t>360</a:t>
            </a:r>
            <a:r>
              <a:rPr lang="zh-CN" altLang="en-US" b="0" dirty="0">
                <a:solidFill>
                  <a:srgbClr val="333333"/>
                </a:solidFill>
                <a:latin typeface="arial" charset="0"/>
              </a:rPr>
              <a:t>应是一条向下兼容的生产线，可使软件和设备用在这一家族的每个成员身上；</a:t>
            </a:r>
            <a:endParaRPr lang="en-US" altLang="zh-CN" b="0" dirty="0">
              <a:solidFill>
                <a:srgbClr val="333333"/>
              </a:solidFill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zh-CN" altLang="en-US" b="0" dirty="0">
                <a:solidFill>
                  <a:srgbClr val="333333"/>
                </a:solidFill>
                <a:latin typeface="arial" charset="0"/>
              </a:rPr>
              <a:t>阿姆达尔定律</a:t>
            </a:r>
            <a:endParaRPr lang="en-US" altLang="zh-CN" b="0" dirty="0">
              <a:solidFill>
                <a:srgbClr val="333333"/>
              </a:solidFill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zh-CN" b="0" dirty="0">
                <a:hlinkClick r:id="rId3"/>
              </a:rPr>
              <a:t>https://xueqiu.com/3993902801/83059486</a:t>
            </a:r>
            <a:endParaRPr lang="en-US" altLang="zh-CN" b="0" dirty="0"/>
          </a:p>
          <a:p>
            <a:pPr marL="342900" indent="-342900">
              <a:buFont typeface="Arial" charset="0"/>
              <a:buChar char="•"/>
            </a:pPr>
            <a:endParaRPr lang="zh-CN" altLang="en-US" b="0" dirty="0"/>
          </a:p>
        </p:txBody>
      </p:sp>
      <p:pic>
        <p:nvPicPr>
          <p:cNvPr id="1026" name="Picture 2" descr="https://xqimg.imedao.com/15b046b1f06d453fdee89b39.png!custom6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9" y="3453959"/>
            <a:ext cx="4538721" cy="34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955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50" y="3359224"/>
            <a:ext cx="6647499" cy="393570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阿姆达尔定律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911753"/>
          </a:xfrm>
        </p:spPr>
        <p:txBody>
          <a:bodyPr/>
          <a:lstStyle/>
          <a:p>
            <a:r>
              <a:rPr lang="zh-CN" altLang="en-US" b="1" dirty="0"/>
              <a:t>加速比 </a:t>
            </a:r>
            <a:r>
              <a:rPr lang="en-US" altLang="zh-CN" b="1" dirty="0"/>
              <a:t>= </a:t>
            </a:r>
            <a:r>
              <a:rPr lang="zh-CN" altLang="en-US" b="1" dirty="0"/>
              <a:t>优化之前系统耗时 </a:t>
            </a:r>
            <a:r>
              <a:rPr lang="en-US" altLang="zh-CN" b="1" dirty="0"/>
              <a:t>/ </a:t>
            </a:r>
            <a:r>
              <a:rPr lang="zh-CN" altLang="en-US" b="1" dirty="0"/>
              <a:t>优化后系统耗时</a:t>
            </a:r>
            <a:endParaRPr lang="en-US" altLang="zh-CN" b="1" dirty="0"/>
          </a:p>
          <a:p>
            <a:endParaRPr kumimoji="1" lang="en-US" altLang="zh-CN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48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67622"/>
          <a:stretch/>
        </p:blipFill>
        <p:spPr>
          <a:xfrm>
            <a:off x="2627784" y="2320149"/>
            <a:ext cx="2306276" cy="10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7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课堂练习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图形处理器中经常需要的一种转换是求平方根。浮点（</a:t>
            </a:r>
            <a:r>
              <a:rPr lang="en-US" altLang="zh-CN" dirty="0"/>
              <a:t>FP</a:t>
            </a:r>
            <a:r>
              <a:rPr lang="zh-CN" altLang="en-US" dirty="0"/>
              <a:t>）平方根的实现在性能方面有很大差异，特别是在为图形设计的处理器中，尤为明显。假设</a:t>
            </a:r>
            <a:r>
              <a:rPr lang="en-US" altLang="zh-CN" dirty="0"/>
              <a:t>FP</a:t>
            </a:r>
            <a:r>
              <a:rPr lang="zh-CN" altLang="en-US" dirty="0"/>
              <a:t>平方根（</a:t>
            </a:r>
            <a:r>
              <a:rPr lang="en-US" altLang="zh-CN" dirty="0"/>
              <a:t>FPSQR</a:t>
            </a:r>
            <a:r>
              <a:rPr lang="zh-CN" altLang="en-US" dirty="0"/>
              <a:t>）占用一项关键图形基准测试中</a:t>
            </a:r>
            <a:r>
              <a:rPr lang="en-US" altLang="zh-CN" dirty="0"/>
              <a:t>20%</a:t>
            </a:r>
            <a:r>
              <a:rPr lang="zh-CN" altLang="en-US" dirty="0"/>
              <a:t>的执行时间。</a:t>
            </a:r>
            <a:endParaRPr lang="en-US" altLang="zh-CN" dirty="0"/>
          </a:p>
          <a:p>
            <a:pPr lvl="1"/>
            <a:r>
              <a:rPr lang="zh-CN" altLang="en-US" dirty="0"/>
              <a:t>有一项提议：升级</a:t>
            </a:r>
            <a:r>
              <a:rPr lang="en-US" altLang="zh-CN" dirty="0"/>
              <a:t>FPSQR</a:t>
            </a:r>
            <a:r>
              <a:rPr lang="zh-CN" altLang="en-US" dirty="0"/>
              <a:t>硬件，使这一运算速度提高到原来的</a:t>
            </a:r>
            <a:r>
              <a:rPr lang="en-US" altLang="zh-CN" dirty="0"/>
              <a:t>10</a:t>
            </a:r>
            <a:r>
              <a:rPr lang="zh-CN" altLang="en-US" dirty="0"/>
              <a:t>倍。</a:t>
            </a:r>
            <a:endParaRPr lang="en-US" altLang="zh-CN" dirty="0"/>
          </a:p>
          <a:p>
            <a:pPr lvl="1"/>
            <a:r>
              <a:rPr lang="zh-CN" altLang="en-US" dirty="0"/>
              <a:t>另一项提议是让图形处理器中所有</a:t>
            </a:r>
            <a:r>
              <a:rPr lang="en-US" altLang="zh-CN" dirty="0"/>
              <a:t>FP</a:t>
            </a:r>
            <a:r>
              <a:rPr lang="zh-CN" altLang="en-US" dirty="0"/>
              <a:t>指令的运行速度提高到原来的</a:t>
            </a:r>
            <a:r>
              <a:rPr lang="en-US" altLang="zh-CN" dirty="0"/>
              <a:t>1.6</a:t>
            </a:r>
            <a:r>
              <a:rPr lang="zh-CN" altLang="en-US" dirty="0"/>
              <a:t>倍，</a:t>
            </a:r>
            <a:r>
              <a:rPr lang="en-US" altLang="zh-CN" dirty="0"/>
              <a:t>FP</a:t>
            </a:r>
            <a:r>
              <a:rPr lang="zh-CN" altLang="en-US" dirty="0"/>
              <a:t>指令占用该应用程序一半的执行时间。</a:t>
            </a:r>
            <a:endParaRPr lang="en-US" altLang="zh-CN" dirty="0"/>
          </a:p>
          <a:p>
            <a:pPr lvl="1"/>
            <a:r>
              <a:rPr kumimoji="1" lang="zh-CN" altLang="en-US" dirty="0"/>
              <a:t>请问两种方法哪个更好？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161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03426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b="1" dirty="0"/>
              <a:t>1. </a:t>
            </a:r>
            <a:r>
              <a:rPr lang="zh-CN" altLang="en-US" sz="2800" b="1" dirty="0"/>
              <a:t>信息的存储和传输格式</a:t>
            </a:r>
            <a:endParaRPr lang="zh-CN" altLang="zh-CN" sz="2800" dirty="0"/>
          </a:p>
          <a:p>
            <a:pPr lvl="1"/>
            <a:r>
              <a:rPr lang="en-US" altLang="zh-CN" sz="2400" dirty="0" err="1"/>
              <a:t>hello.c</a:t>
            </a:r>
            <a:r>
              <a:rPr lang="zh-CN" altLang="en-US" sz="2400" dirty="0"/>
              <a:t>是文本文件，其中的字符在计算机中是以</a:t>
            </a:r>
            <a:r>
              <a:rPr lang="en-US" altLang="zh-CN" sz="2400" dirty="0"/>
              <a:t>ASCII</a:t>
            </a:r>
            <a:r>
              <a:rPr lang="zh-CN" altLang="en-US" sz="2400" dirty="0"/>
              <a:t>码的形式来表示的，每个字符用一个</a:t>
            </a:r>
            <a:r>
              <a:rPr lang="en-US" altLang="zh-CN" sz="2400" dirty="0"/>
              <a:t>0~255</a:t>
            </a:r>
            <a:r>
              <a:rPr lang="zh-CN" altLang="en-US" sz="2400" dirty="0"/>
              <a:t>的数字来表示，在计算机中占用一个字节（每个字节固定为</a:t>
            </a:r>
            <a:r>
              <a:rPr lang="en-US" altLang="zh-CN" sz="2400" dirty="0"/>
              <a:t>8</a:t>
            </a:r>
            <a:r>
              <a:rPr lang="zh-CN" altLang="en-US" sz="2400" dirty="0"/>
              <a:t>个二进制位）</a:t>
            </a:r>
            <a:r>
              <a:rPr lang="zh-CN" altLang="zh-CN" sz="2400" dirty="0"/>
              <a:t> </a:t>
            </a:r>
            <a:endParaRPr lang="en-US" altLang="zh-CN" sz="2400" dirty="0"/>
          </a:p>
          <a:p>
            <a:pPr lvl="1"/>
            <a:endParaRPr lang="zh-CN" altLang="en-US" sz="2400" dirty="0"/>
          </a:p>
        </p:txBody>
      </p:sp>
      <p:pic>
        <p:nvPicPr>
          <p:cNvPr id="103427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149725"/>
            <a:ext cx="76104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901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课堂练习（答案）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第二种方法要好一点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50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708920"/>
            <a:ext cx="4431627" cy="19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11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课后练习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阅读教材第</a:t>
            </a:r>
            <a:r>
              <a:rPr kumimoji="1" lang="en-US" altLang="zh-CN" dirty="0"/>
              <a:t>1</a:t>
            </a:r>
            <a:r>
              <a:rPr kumimoji="1" lang="zh-CN" altLang="en-US" dirty="0"/>
              <a:t>章</a:t>
            </a:r>
            <a:endParaRPr kumimoji="1" lang="en-US" altLang="zh-CN" dirty="0"/>
          </a:p>
          <a:p>
            <a:r>
              <a:rPr kumimoji="1" lang="zh-CN" altLang="en-US" dirty="0"/>
              <a:t>练习题</a:t>
            </a:r>
            <a:r>
              <a:rPr kumimoji="1" lang="en-US" altLang="zh-CN" dirty="0"/>
              <a:t>1.1</a:t>
            </a:r>
            <a:r>
              <a:rPr kumimoji="1" lang="zh-CN" altLang="en-US" dirty="0"/>
              <a:t>，</a:t>
            </a:r>
            <a:r>
              <a:rPr kumimoji="1" lang="en-US" altLang="zh-CN" dirty="0"/>
              <a:t>1.2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82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04450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/>
              <a:t>计算机中其他的文件基本都是二进制文件，即直接用二进制的</a:t>
            </a:r>
            <a:r>
              <a:rPr lang="en-US" altLang="zh-CN" sz="2800"/>
              <a:t>0</a:t>
            </a:r>
            <a:r>
              <a:rPr lang="zh-CN" altLang="en-US" sz="2800"/>
              <a:t>、</a:t>
            </a:r>
            <a:r>
              <a:rPr lang="en-US" altLang="zh-CN" sz="2800"/>
              <a:t>1</a:t>
            </a:r>
            <a:r>
              <a:rPr lang="zh-CN" altLang="en-US" sz="2800"/>
              <a:t>串来表示信息</a:t>
            </a:r>
            <a:endParaRPr lang="en-US" altLang="zh-CN" sz="2800"/>
          </a:p>
          <a:p>
            <a:pPr lvl="1"/>
            <a:r>
              <a:rPr lang="zh-CN" altLang="en-US" sz="2400"/>
              <a:t>包括磁盘文件、存储器中的程序、存储器中存放的用户数据，以及网络上传输的数据</a:t>
            </a:r>
            <a:r>
              <a:rPr lang="zh-CN" altLang="zh-CN" sz="2400"/>
              <a:t> </a:t>
            </a:r>
            <a:endParaRPr lang="en-US" altLang="zh-CN" sz="2400"/>
          </a:p>
          <a:p>
            <a:r>
              <a:rPr lang="zh-CN" altLang="en-US" sz="2800"/>
              <a:t>可执行程序文件中，若干个二进制字节可能对应某一条计算机硬件可以识别的指令，指挥计算机硬件执行某些操作</a:t>
            </a:r>
            <a:r>
              <a:rPr lang="zh-CN" altLang="zh-CN" sz="2800"/>
              <a:t> </a:t>
            </a:r>
            <a:endParaRPr lang="zh-CN" altLang="en-US" sz="2800"/>
          </a:p>
        </p:txBody>
      </p:sp>
    </p:spTree>
    <p:extLst>
      <p:ext uri="{BB962C8B-B14F-4D97-AF65-F5344CB8AC3E}">
        <p14:creationId xmlns:p14="http://schemas.microsoft.com/office/powerpoint/2010/main" val="105437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05474" name="内容占位符 2"/>
          <p:cNvSpPr>
            <a:spLocks noGrp="1"/>
          </p:cNvSpPr>
          <p:nvPr>
            <p:ph idx="1"/>
          </p:nvPr>
        </p:nvSpPr>
        <p:spPr>
          <a:xfrm>
            <a:off x="22304" y="1556792"/>
            <a:ext cx="4248150" cy="4114800"/>
          </a:xfrm>
        </p:spPr>
        <p:txBody>
          <a:bodyPr/>
          <a:lstStyle/>
          <a:p>
            <a:r>
              <a:rPr lang="en-US" altLang="zh-CN" sz="2400" b="1" dirty="0"/>
              <a:t>2. </a:t>
            </a:r>
            <a:r>
              <a:rPr lang="zh-CN" altLang="en-US" sz="2400" b="1" dirty="0"/>
              <a:t>从高级语言源代码到可执行程序文件生成的过程（</a:t>
            </a:r>
            <a:r>
              <a:rPr lang="en-US" altLang="zh-CN" sz="2400" b="1" dirty="0"/>
              <a:t>Unix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pPr lvl="1"/>
            <a:r>
              <a:rPr lang="zh-CN" altLang="en-US" sz="2000" dirty="0"/>
              <a:t>预处理器根据以字符</a:t>
            </a:r>
            <a:r>
              <a:rPr lang="en-US" altLang="zh-CN" sz="2000" dirty="0"/>
              <a:t>#</a:t>
            </a:r>
            <a:r>
              <a:rPr lang="zh-CN" altLang="en-US" sz="2000" dirty="0"/>
              <a:t>开头的命令</a:t>
            </a:r>
            <a:endParaRPr lang="en-US" altLang="zh-CN" sz="2000" dirty="0"/>
          </a:p>
          <a:p>
            <a:pPr lvl="1"/>
            <a:r>
              <a:rPr lang="zh-CN" altLang="en-US" sz="2000" dirty="0"/>
              <a:t>编译器将</a:t>
            </a:r>
            <a:r>
              <a:rPr lang="en-US" altLang="zh-CN" sz="2000" dirty="0" err="1"/>
              <a:t>hello.i</a:t>
            </a:r>
            <a:r>
              <a:rPr lang="zh-CN" altLang="en-US" sz="2000" dirty="0"/>
              <a:t>翻译为汇编语句</a:t>
            </a:r>
            <a:endParaRPr lang="en-US" altLang="zh-CN" sz="2000" dirty="0"/>
          </a:p>
          <a:p>
            <a:pPr lvl="1"/>
            <a:r>
              <a:rPr lang="en-US" altLang="zh-CN" sz="2000" dirty="0" err="1"/>
              <a:t>printf</a:t>
            </a:r>
            <a:r>
              <a:rPr lang="zh-CN" altLang="en-US" sz="2000" dirty="0"/>
              <a:t>函数存在于一个名为</a:t>
            </a:r>
            <a:r>
              <a:rPr lang="en-US" altLang="zh-CN" sz="2000" dirty="0" err="1"/>
              <a:t>printf.o</a:t>
            </a:r>
            <a:r>
              <a:rPr lang="zh-CN" altLang="en-US" sz="2000" dirty="0"/>
              <a:t>的单独预编译好的目标文件中，这个文件必须以某种方式与我们的</a:t>
            </a:r>
            <a:r>
              <a:rPr lang="en-US" altLang="zh-CN" sz="2000" dirty="0" err="1"/>
              <a:t>hello.o</a:t>
            </a:r>
            <a:r>
              <a:rPr lang="zh-CN" altLang="en-US" sz="2000" dirty="0"/>
              <a:t>合并起来</a:t>
            </a:r>
            <a:endParaRPr lang="en-US" altLang="zh-CN" sz="2000" dirty="0"/>
          </a:p>
          <a:p>
            <a:pPr lvl="1"/>
            <a:r>
              <a:rPr lang="en-US" altLang="zh-CN" sz="2000" dirty="0"/>
              <a:t>./hello</a:t>
            </a:r>
            <a:r>
              <a:rPr lang="zh-CN" altLang="en-US" sz="2000" dirty="0"/>
              <a:t>运行该程序</a:t>
            </a:r>
            <a:r>
              <a:rPr lang="zh-CN" altLang="zh-CN" sz="2000" dirty="0"/>
              <a:t>  </a:t>
            </a:r>
            <a:endParaRPr lang="zh-CN" altLang="en-US" sz="2000" dirty="0"/>
          </a:p>
        </p:txBody>
      </p:sp>
      <p:pic>
        <p:nvPicPr>
          <p:cNvPr id="105475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54" y="1916832"/>
            <a:ext cx="4639256" cy="388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49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06498" name="内容占位符 2"/>
          <p:cNvSpPr>
            <a:spLocks noGrp="1"/>
          </p:cNvSpPr>
          <p:nvPr>
            <p:ph idx="1"/>
          </p:nvPr>
        </p:nvSpPr>
        <p:spPr>
          <a:xfrm>
            <a:off x="323850" y="1556792"/>
            <a:ext cx="8631238" cy="4114800"/>
          </a:xfrm>
        </p:spPr>
        <p:txBody>
          <a:bodyPr/>
          <a:lstStyle/>
          <a:p>
            <a:r>
              <a:rPr lang="en-US" altLang="zh-CN" sz="2400" b="1" dirty="0"/>
              <a:t>3. </a:t>
            </a:r>
            <a:r>
              <a:rPr lang="zh-CN" altLang="en-US" sz="2400" b="1" dirty="0"/>
              <a:t>计算机的主要硬件结构</a:t>
            </a:r>
            <a:endParaRPr lang="zh-CN" altLang="zh-CN" sz="2400" dirty="0"/>
          </a:p>
          <a:p>
            <a:endParaRPr lang="zh-CN" altLang="en-US" sz="2400" dirty="0"/>
          </a:p>
        </p:txBody>
      </p:sp>
      <p:pic>
        <p:nvPicPr>
          <p:cNvPr id="106499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4" b="1247"/>
          <a:stretch>
            <a:fillRect/>
          </a:stretch>
        </p:blipFill>
        <p:spPr bwMode="auto">
          <a:xfrm>
            <a:off x="1692275" y="2031454"/>
            <a:ext cx="56165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61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从高级语言到硬件执行</a:t>
            </a:r>
          </a:p>
        </p:txBody>
      </p:sp>
      <p:sp>
        <p:nvSpPr>
          <p:cNvPr id="107522" name="内容占位符 2"/>
          <p:cNvSpPr>
            <a:spLocks noGrp="1"/>
          </p:cNvSpPr>
          <p:nvPr>
            <p:ph idx="1"/>
          </p:nvPr>
        </p:nvSpPr>
        <p:spPr>
          <a:xfrm>
            <a:off x="457200" y="1628800"/>
            <a:ext cx="8486775" cy="4114800"/>
          </a:xfrm>
        </p:spPr>
        <p:txBody>
          <a:bodyPr/>
          <a:lstStyle/>
          <a:p>
            <a:r>
              <a:rPr lang="en-US" altLang="zh-CN" sz="2400" b="1" dirty="0"/>
              <a:t>3. </a:t>
            </a:r>
            <a:r>
              <a:rPr lang="zh-CN" altLang="en-US" sz="2400" b="1" dirty="0"/>
              <a:t>计算机的主要硬件结构</a:t>
            </a:r>
            <a:endParaRPr lang="zh-CN" altLang="zh-CN" sz="2400" dirty="0"/>
          </a:p>
          <a:p>
            <a:endParaRPr lang="zh-CN" altLang="en-US" sz="2400" dirty="0"/>
          </a:p>
          <a:p>
            <a:endParaRPr lang="zh-CN" altLang="en-US" sz="2400" dirty="0"/>
          </a:p>
        </p:txBody>
      </p:sp>
      <p:pic>
        <p:nvPicPr>
          <p:cNvPr id="107523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2" y="2132856"/>
            <a:ext cx="49688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05474"/>
      </p:ext>
    </p:extLst>
  </p:cSld>
  <p:clrMapOvr>
    <a:masterClrMapping/>
  </p:clrMapOvr>
</p:sld>
</file>

<file path=ppt/theme/theme1.xml><?xml version="1.0" encoding="utf-8"?>
<a:theme xmlns:a="http://schemas.openxmlformats.org/drawingml/2006/main" name="icfp99">
  <a:themeElements>
    <a:clrScheme name="icfp99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icfp99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ea typeface="宋体" pitchFamily="2" charset="-122"/>
          </a:defRPr>
        </a:defPPr>
      </a:lstStyle>
    </a:lnDef>
  </a:objectDefaults>
  <a:extraClrSchemeLst>
    <a:extraClrScheme>
      <a:clrScheme name="icfp9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fp9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1-introduction" id="{3AA5155D-0882-2242-AD8A-AE05E69EC5CD}" vid="{E5394542-2871-8641-BA33-04F2F4884AD3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01-introduction</Template>
  <TotalTime>1853</TotalTime>
  <Words>2110</Words>
  <Application>Microsoft Macintosh PowerPoint</Application>
  <PresentationFormat>全屏显示(4:3)</PresentationFormat>
  <Paragraphs>343</Paragraphs>
  <Slides>51</Slides>
  <Notes>30</Notes>
  <HiddenSlides>8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1" baseType="lpstr">
      <vt:lpstr>SimHei</vt:lpstr>
      <vt:lpstr>宋体</vt:lpstr>
      <vt:lpstr>Lane - Narrow</vt:lpstr>
      <vt:lpstr>Times</vt:lpstr>
      <vt:lpstr>Arial</vt:lpstr>
      <vt:lpstr>Arial</vt:lpstr>
      <vt:lpstr>Comic Sans MS</vt:lpstr>
      <vt:lpstr>Times New Roman</vt:lpstr>
      <vt:lpstr>Wingdings</vt:lpstr>
      <vt:lpstr>icfp99</vt:lpstr>
      <vt:lpstr>计算机系统基础I</vt:lpstr>
      <vt:lpstr>Overview of Computer Systems</vt:lpstr>
      <vt:lpstr>Outline</vt:lpstr>
      <vt:lpstr>从高级语言到硬件执行</vt:lpstr>
      <vt:lpstr>从高级语言到硬件执行</vt:lpstr>
      <vt:lpstr>从高级语言到硬件执行</vt:lpstr>
      <vt:lpstr>从高级语言到硬件执行</vt:lpstr>
      <vt:lpstr>从高级语言到硬件执行</vt:lpstr>
      <vt:lpstr>从高级语言到硬件执行</vt:lpstr>
      <vt:lpstr>从高级语言到硬件执行</vt:lpstr>
      <vt:lpstr>从高级语言到硬件执行</vt:lpstr>
      <vt:lpstr>从高级语言到硬件执行</vt:lpstr>
      <vt:lpstr>从高级语言到硬件执行</vt:lpstr>
      <vt:lpstr>计算机层次结构概述 </vt:lpstr>
      <vt:lpstr>Layers of Computer Systems</vt:lpstr>
      <vt:lpstr>Computer Hardware - Von Neumann Architecture</vt:lpstr>
      <vt:lpstr>EDVAC：冯·诺依曼架构计算机</vt:lpstr>
      <vt:lpstr>IA-32</vt:lpstr>
      <vt:lpstr>IA-32</vt:lpstr>
      <vt:lpstr>IA-32</vt:lpstr>
      <vt:lpstr>PowerPoint 演示文稿</vt:lpstr>
      <vt:lpstr>Operating Systems</vt:lpstr>
      <vt:lpstr>Operating Systems</vt:lpstr>
      <vt:lpstr>Unix家族</vt:lpstr>
      <vt:lpstr>Linux</vt:lpstr>
      <vt:lpstr>PowerPoint 演示文稿</vt:lpstr>
      <vt:lpstr>PowerPoint 演示文稿</vt:lpstr>
      <vt:lpstr>Utilities</vt:lpstr>
      <vt:lpstr>Compilation</vt:lpstr>
      <vt:lpstr>GNU</vt:lpstr>
      <vt:lpstr>The C Programming Language</vt:lpstr>
      <vt:lpstr>The C Programming Language</vt:lpstr>
      <vt:lpstr>The C Programming Language</vt:lpstr>
      <vt:lpstr>The C Programming Language</vt:lpstr>
      <vt:lpstr>The C Programming Language</vt:lpstr>
      <vt:lpstr>汇编语言、操作系统、高级语言、编译器的关系</vt:lpstr>
      <vt:lpstr>The C Programming Language</vt:lpstr>
      <vt:lpstr>The C Programming Language</vt:lpstr>
      <vt:lpstr>Standardization of C</vt:lpstr>
      <vt:lpstr>Standardization of C</vt:lpstr>
      <vt:lpstr>Standardization of C</vt:lpstr>
      <vt:lpstr>Networking</vt:lpstr>
      <vt:lpstr>Cloud</vt:lpstr>
      <vt:lpstr>Cloud</vt:lpstr>
      <vt:lpstr>Cloud</vt:lpstr>
      <vt:lpstr>Platforms</vt:lpstr>
      <vt:lpstr>阿姆达尔定律</vt:lpstr>
      <vt:lpstr>阿姆达尔定律</vt:lpstr>
      <vt:lpstr>课堂练习</vt:lpstr>
      <vt:lpstr>课堂练习（答案）</vt:lpstr>
      <vt:lpstr>课后练习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计算机系统基础</dc:title>
  <dc:creator>Microsoft Office 用户</dc:creator>
  <cp:lastModifiedBy>7025</cp:lastModifiedBy>
  <cp:revision>255</cp:revision>
  <dcterms:created xsi:type="dcterms:W3CDTF">2018-09-01T21:53:04Z</dcterms:created>
  <dcterms:modified xsi:type="dcterms:W3CDTF">2024-09-09T04:41:05Z</dcterms:modified>
</cp:coreProperties>
</file>