
<file path=[Content_Types].xml><?xml version="1.0" encoding="utf-8"?>
<Types xmlns="http://schemas.openxmlformats.org/package/2006/content-types">
  <Default Extension="bin" ContentType="application/vnd.openxmlformats-officedocument.oleObject"/>
  <Default Extension="ctBDKggGxSA2cChSJs1MFAHaHa" ContentType="image/jpeg"/>
  <Default Extension="dX8_g0syS5QycuT_vg8xBQHaHW" ContentType="image/jpeg"/>
  <Default Extension="emf" ContentType="image/x-emf"/>
  <Default Extension="gif" ContentType="image/gif"/>
  <Default Extension="jpeg" ContentType="image/jpeg"/>
  <Default Extension="jpg" ContentType="image/jpeg"/>
  <Default Extension="KTcSuKE2Oo67BtraIKcN8gHaF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2"/>
  </p:notesMasterIdLst>
  <p:sldIdLst>
    <p:sldId id="310" r:id="rId2"/>
    <p:sldId id="319" r:id="rId3"/>
    <p:sldId id="321" r:id="rId4"/>
    <p:sldId id="317" r:id="rId5"/>
    <p:sldId id="392" r:id="rId6"/>
    <p:sldId id="393" r:id="rId7"/>
    <p:sldId id="394" r:id="rId8"/>
    <p:sldId id="395" r:id="rId9"/>
    <p:sldId id="396" r:id="rId10"/>
    <p:sldId id="397" r:id="rId11"/>
    <p:sldId id="398" r:id="rId12"/>
    <p:sldId id="399" r:id="rId13"/>
    <p:sldId id="400" r:id="rId14"/>
    <p:sldId id="1252" r:id="rId15"/>
    <p:sldId id="1427" r:id="rId16"/>
    <p:sldId id="402" r:id="rId17"/>
    <p:sldId id="403" r:id="rId18"/>
    <p:sldId id="404" r:id="rId19"/>
    <p:sldId id="405" r:id="rId20"/>
    <p:sldId id="406" r:id="rId21"/>
    <p:sldId id="408" r:id="rId22"/>
    <p:sldId id="409" r:id="rId23"/>
    <p:sldId id="410" r:id="rId24"/>
    <p:sldId id="411" r:id="rId25"/>
    <p:sldId id="412" r:id="rId26"/>
    <p:sldId id="413" r:id="rId27"/>
    <p:sldId id="407" r:id="rId28"/>
    <p:sldId id="1434" r:id="rId29"/>
    <p:sldId id="414" r:id="rId30"/>
    <p:sldId id="417" r:id="rId31"/>
    <p:sldId id="415" r:id="rId32"/>
    <p:sldId id="416" r:id="rId33"/>
    <p:sldId id="418" r:id="rId34"/>
    <p:sldId id="1175" r:id="rId35"/>
    <p:sldId id="1176" r:id="rId36"/>
    <p:sldId id="1212" r:id="rId37"/>
    <p:sldId id="1454" r:id="rId38"/>
    <p:sldId id="1213" r:id="rId39"/>
    <p:sldId id="1178" r:id="rId40"/>
    <p:sldId id="1207" r:id="rId41"/>
    <p:sldId id="1214" r:id="rId42"/>
    <p:sldId id="1215" r:id="rId43"/>
    <p:sldId id="1216" r:id="rId44"/>
    <p:sldId id="1217" r:id="rId45"/>
    <p:sldId id="1452" r:id="rId46"/>
    <p:sldId id="1218" r:id="rId47"/>
    <p:sldId id="1219" r:id="rId48"/>
    <p:sldId id="1250" r:id="rId49"/>
    <p:sldId id="1428" r:id="rId50"/>
    <p:sldId id="1220" r:id="rId51"/>
    <p:sldId id="1221" r:id="rId52"/>
    <p:sldId id="1222" r:id="rId53"/>
    <p:sldId id="1436" r:id="rId54"/>
    <p:sldId id="1223" r:id="rId55"/>
    <p:sldId id="1224" r:id="rId56"/>
    <p:sldId id="1225" r:id="rId57"/>
    <p:sldId id="1247" r:id="rId58"/>
    <p:sldId id="1464" r:id="rId59"/>
    <p:sldId id="1248" r:id="rId60"/>
    <p:sldId id="1429" r:id="rId61"/>
    <p:sldId id="1249" r:id="rId62"/>
    <p:sldId id="1251" r:id="rId63"/>
    <p:sldId id="1256" r:id="rId64"/>
    <p:sldId id="1254" r:id="rId65"/>
    <p:sldId id="1255" r:id="rId66"/>
    <p:sldId id="1259" r:id="rId67"/>
    <p:sldId id="1258" r:id="rId68"/>
    <p:sldId id="1188" r:id="rId69"/>
    <p:sldId id="1257" r:id="rId70"/>
    <p:sldId id="1260" r:id="rId71"/>
    <p:sldId id="1261" r:id="rId72"/>
    <p:sldId id="1262" r:id="rId73"/>
    <p:sldId id="1263" r:id="rId74"/>
    <p:sldId id="1264" r:id="rId75"/>
    <p:sldId id="1437" r:id="rId76"/>
    <p:sldId id="1265" r:id="rId77"/>
    <p:sldId id="1266" r:id="rId78"/>
    <p:sldId id="1267" r:id="rId79"/>
    <p:sldId id="1430" r:id="rId80"/>
    <p:sldId id="1268" r:id="rId81"/>
    <p:sldId id="1269" r:id="rId82"/>
    <p:sldId id="1270" r:id="rId83"/>
    <p:sldId id="1272" r:id="rId84"/>
    <p:sldId id="1271" r:id="rId85"/>
    <p:sldId id="1273" r:id="rId86"/>
    <p:sldId id="1274" r:id="rId87"/>
    <p:sldId id="1275" r:id="rId88"/>
    <p:sldId id="1276" r:id="rId89"/>
    <p:sldId id="1277" r:id="rId90"/>
    <p:sldId id="1278" r:id="rId91"/>
    <p:sldId id="1279" r:id="rId92"/>
    <p:sldId id="1280" r:id="rId93"/>
    <p:sldId id="1281" r:id="rId94"/>
    <p:sldId id="1282" r:id="rId95"/>
    <p:sldId id="1347" r:id="rId96"/>
    <p:sldId id="1348" r:id="rId97"/>
    <p:sldId id="1446" r:id="rId98"/>
    <p:sldId id="1447" r:id="rId99"/>
    <p:sldId id="1349" r:id="rId100"/>
    <p:sldId id="1438" r:id="rId101"/>
    <p:sldId id="1439" r:id="rId102"/>
    <p:sldId id="1350" r:id="rId103"/>
    <p:sldId id="1351" r:id="rId104"/>
    <p:sldId id="1353" r:id="rId105"/>
    <p:sldId id="1352" r:id="rId106"/>
    <p:sldId id="1354" r:id="rId107"/>
    <p:sldId id="1355" r:id="rId108"/>
    <p:sldId id="1356" r:id="rId109"/>
    <p:sldId id="1357" r:id="rId110"/>
    <p:sldId id="1358" r:id="rId111"/>
    <p:sldId id="1359" r:id="rId112"/>
    <p:sldId id="1360" r:id="rId113"/>
    <p:sldId id="1361" r:id="rId114"/>
    <p:sldId id="1362" r:id="rId115"/>
    <p:sldId id="1363" r:id="rId116"/>
    <p:sldId id="1364" r:id="rId117"/>
    <p:sldId id="1365" r:id="rId118"/>
    <p:sldId id="1366" r:id="rId119"/>
    <p:sldId id="1367" r:id="rId120"/>
    <p:sldId id="1368" r:id="rId121"/>
    <p:sldId id="1369" r:id="rId122"/>
    <p:sldId id="1370" r:id="rId123"/>
    <p:sldId id="1371" r:id="rId124"/>
    <p:sldId id="1372" r:id="rId125"/>
    <p:sldId id="1373" r:id="rId126"/>
    <p:sldId id="1374" r:id="rId127"/>
    <p:sldId id="1456" r:id="rId128"/>
    <p:sldId id="1432" r:id="rId129"/>
    <p:sldId id="1375" r:id="rId130"/>
    <p:sldId id="1448" r:id="rId131"/>
    <p:sldId id="1376" r:id="rId132"/>
    <p:sldId id="1449" r:id="rId133"/>
    <p:sldId id="1378" r:id="rId134"/>
    <p:sldId id="1379" r:id="rId135"/>
    <p:sldId id="1380" r:id="rId136"/>
    <p:sldId id="1440" r:id="rId137"/>
    <p:sldId id="1381" r:id="rId138"/>
    <p:sldId id="1383" r:id="rId139"/>
    <p:sldId id="1384" r:id="rId140"/>
    <p:sldId id="1385" r:id="rId141"/>
    <p:sldId id="1441" r:id="rId142"/>
    <p:sldId id="1382" r:id="rId143"/>
    <p:sldId id="1386" r:id="rId144"/>
    <p:sldId id="1451" r:id="rId145"/>
    <p:sldId id="1387" r:id="rId146"/>
    <p:sldId id="1455" r:id="rId147"/>
    <p:sldId id="1457" r:id="rId148"/>
    <p:sldId id="1458" r:id="rId149"/>
    <p:sldId id="1459" r:id="rId150"/>
    <p:sldId id="1461" r:id="rId151"/>
    <p:sldId id="1460" r:id="rId152"/>
    <p:sldId id="1462" r:id="rId153"/>
    <p:sldId id="1463" r:id="rId154"/>
    <p:sldId id="1309" r:id="rId155"/>
    <p:sldId id="1388" r:id="rId156"/>
    <p:sldId id="1389" r:id="rId157"/>
    <p:sldId id="1433" r:id="rId158"/>
    <p:sldId id="1390" r:id="rId159"/>
    <p:sldId id="1391" r:id="rId160"/>
    <p:sldId id="1392" r:id="rId161"/>
    <p:sldId id="1393" r:id="rId162"/>
    <p:sldId id="1394" r:id="rId163"/>
    <p:sldId id="1453" r:id="rId164"/>
    <p:sldId id="1395" r:id="rId165"/>
    <p:sldId id="1396" r:id="rId166"/>
    <p:sldId id="1397" r:id="rId167"/>
    <p:sldId id="1398" r:id="rId168"/>
    <p:sldId id="1442" r:id="rId169"/>
    <p:sldId id="1443" r:id="rId170"/>
    <p:sldId id="1399" r:id="rId171"/>
    <p:sldId id="1403" r:id="rId172"/>
    <p:sldId id="1402" r:id="rId173"/>
    <p:sldId id="1400" r:id="rId174"/>
    <p:sldId id="1401" r:id="rId175"/>
    <p:sldId id="1405" r:id="rId176"/>
    <p:sldId id="1444" r:id="rId177"/>
    <p:sldId id="1404" r:id="rId178"/>
    <p:sldId id="1406" r:id="rId179"/>
    <p:sldId id="1407" r:id="rId180"/>
    <p:sldId id="1409" r:id="rId181"/>
    <p:sldId id="1410" r:id="rId182"/>
    <p:sldId id="1411" r:id="rId183"/>
    <p:sldId id="1412" r:id="rId184"/>
    <p:sldId id="1414" r:id="rId185"/>
    <p:sldId id="1416" r:id="rId186"/>
    <p:sldId id="1417" r:id="rId187"/>
    <p:sldId id="1413" r:id="rId188"/>
    <p:sldId id="1415" r:id="rId189"/>
    <p:sldId id="1418" r:id="rId190"/>
    <p:sldId id="1419" r:id="rId191"/>
    <p:sldId id="1421" r:id="rId192"/>
    <p:sldId id="1423" r:id="rId193"/>
    <p:sldId id="1424" r:id="rId194"/>
    <p:sldId id="1465" r:id="rId195"/>
    <p:sldId id="1450" r:id="rId196"/>
    <p:sldId id="1425" r:id="rId197"/>
    <p:sldId id="1422" r:id="rId198"/>
    <p:sldId id="1445" r:id="rId199"/>
    <p:sldId id="1426" r:id="rId200"/>
    <p:sldId id="297" r:id="rId20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EB0"/>
    <a:srgbClr val="FFFFFF"/>
    <a:srgbClr val="FF6300"/>
    <a:srgbClr val="009899"/>
    <a:srgbClr val="2DD3C2"/>
    <a:srgbClr val="F87A00"/>
    <a:srgbClr val="153943"/>
    <a:srgbClr val="235F6F"/>
    <a:srgbClr val="FF6D68"/>
    <a:srgbClr val="2540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5" autoAdjust="0"/>
    <p:restoredTop sz="90683" autoAdjust="0"/>
  </p:normalViewPr>
  <p:slideViewPr>
    <p:cSldViewPr showGuides="1">
      <p:cViewPr varScale="1">
        <p:scale>
          <a:sx n="145" d="100"/>
          <a:sy n="145" d="100"/>
        </p:scale>
        <p:origin x="2056" y="68"/>
      </p:cViewPr>
      <p:guideLst>
        <p:guide orient="horz" pos="2160"/>
        <p:guide pos="288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droh:Google%20Drive:ics3:mem:corei7mm.xlsx" TargetMode="External"/><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lenovo\Desktop\&#35745;&#31639;&#26426;&#31995;&#32479;&#35838;&#31243;&#36164;&#26009;\&#20869;&#23384;&#23665;&#25968;&#25454;.xlsx" TargetMode="External"/><Relationship Id="rId2" Type="http://schemas.microsoft.com/office/2011/relationships/chartColorStyle" Target="colors5.xml"/><Relationship Id="rId1" Type="http://schemas.microsoft.com/office/2011/relationships/chartStyle" Target="style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lenovo\Desktop\&#35745;&#31639;&#26426;&#31995;&#32479;&#35838;&#31243;&#36164;&#26009;\&#20869;&#23384;&#23665;&#25968;&#25454;.xlsx"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droh:Google%20Drive:ics3:mem:cpumemgap.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lenovo\Desktop\&#35745;&#31639;&#26426;&#31995;&#32479;&#35838;&#31243;&#36164;&#26009;\&#20869;&#23384;&#23665;&#25968;&#2545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novo\Desktop\&#35745;&#31639;&#26426;&#31995;&#32479;&#35838;&#31243;&#36164;&#26009;\&#20869;&#23384;&#23665;&#25968;&#25454;.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lenovo\Desktop\&#35745;&#31639;&#26426;&#31995;&#32479;&#35838;&#31243;&#36164;&#26009;\&#20869;&#23384;&#23665;&#25968;&#25454;.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lenovo\Desktop\&#35745;&#31639;&#26426;&#31995;&#32479;&#35838;&#31243;&#36164;&#26009;\&#20869;&#23384;&#23665;&#25968;&#25454;.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1" Type="http://schemas.openxmlformats.org/officeDocument/2006/relationships/oleObject" Target="file:///C:\Users\lenovo\Desktop\&#35745;&#31639;&#26426;&#31995;&#32479;&#35838;&#31243;&#36164;&#26009;\&#20869;&#23384;&#23665;&#25968;&#25454;.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lenovo\Desktop\&#35745;&#31639;&#26426;&#31995;&#32479;&#35838;&#31243;&#36164;&#26009;\&#20869;&#23384;&#23665;&#25968;&#2545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zh-CN" altLang="en-US" sz="1400" dirty="0"/>
              <a:t>磁盘访问延迟</a:t>
            </a:r>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endParaRPr lang="zh-CN"/>
        </a:p>
      </c:txPr>
    </c:title>
    <c:autoTitleDeleted val="0"/>
    <c:view3D>
      <c:rotX val="40"/>
      <c:rotY val="10"/>
      <c:depthPercent val="100"/>
      <c:rAngAx val="0"/>
      <c:perspective val="1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49115620708677"/>
          <c:y val="0.22284343471556312"/>
          <c:w val="0.79301768758582647"/>
          <c:h val="0.64903760124626986"/>
        </c:manualLayout>
      </c:layout>
      <c:pie3DChart>
        <c:varyColors val="1"/>
        <c:ser>
          <c:idx val="0"/>
          <c:order val="0"/>
          <c:tx>
            <c:strRef>
              <c:f>Sheet1!$B$1</c:f>
              <c:strCache>
                <c:ptCount val="1"/>
                <c:pt idx="0">
                  <c:v>延迟(ms)</c:v>
                </c:pt>
              </c:strCache>
            </c:strRef>
          </c:tx>
          <c:explosion val="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3BD-47BC-9EC4-45E5FA1C4482}"/>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B3BD-47BC-9EC4-45E5FA1C4482}"/>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3BD-47BC-9EC4-45E5FA1C4482}"/>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outEnd"/>
              <c:showLegendKey val="0"/>
              <c:showVal val="0"/>
              <c:showCatName val="1"/>
              <c:showSerName val="0"/>
              <c:showPercent val="0"/>
              <c:showBubbleSize val="0"/>
              <c:extLst>
                <c:ext xmlns:c16="http://schemas.microsoft.com/office/drawing/2014/chart" uri="{C3380CC4-5D6E-409C-BE32-E72D297353CC}">
                  <c16:uniqueId val="{00000001-B3BD-47BC-9EC4-45E5FA1C4482}"/>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zh-CN"/>
                </a:p>
              </c:txPr>
              <c:dLblPos val="outEnd"/>
              <c:showLegendKey val="0"/>
              <c:showVal val="0"/>
              <c:showCatName val="1"/>
              <c:showSerName val="0"/>
              <c:showPercent val="0"/>
              <c:showBubbleSize val="0"/>
              <c:extLst>
                <c:ext xmlns:c16="http://schemas.microsoft.com/office/drawing/2014/chart" uri="{C3380CC4-5D6E-409C-BE32-E72D297353CC}">
                  <c16:uniqueId val="{00000002-B3BD-47BC-9EC4-45E5FA1C4482}"/>
                </c:ext>
              </c:extLst>
            </c:dLbl>
            <c:dLbl>
              <c:idx val="2"/>
              <c:layout>
                <c:manualLayout>
                  <c:x val="0.14355316340512422"/>
                  <c:y val="9.495780572827769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zh-CN"/>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BD-47BC-9EC4-45E5FA1C4482}"/>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平均寻道延迟</c:v>
                </c:pt>
                <c:pt idx="1">
                  <c:v>平均旋转延迟</c:v>
                </c:pt>
                <c:pt idx="2">
                  <c:v>平均传送延迟</c:v>
                </c:pt>
              </c:strCache>
            </c:strRef>
          </c:cat>
          <c:val>
            <c:numRef>
              <c:f>Sheet1!$B$2:$B$4</c:f>
              <c:numCache>
                <c:formatCode>General</c:formatCode>
                <c:ptCount val="3"/>
                <c:pt idx="0">
                  <c:v>9</c:v>
                </c:pt>
                <c:pt idx="1">
                  <c:v>4</c:v>
                </c:pt>
                <c:pt idx="2">
                  <c:v>0.02</c:v>
                </c:pt>
              </c:numCache>
            </c:numRef>
          </c:val>
          <c:extLst>
            <c:ext xmlns:c16="http://schemas.microsoft.com/office/drawing/2014/chart" uri="{C3380CC4-5D6E-409C-BE32-E72D297353CC}">
              <c16:uniqueId val="{00000000-B3BD-47BC-9EC4-45E5FA1C4482}"/>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data!$B$1</c:f>
              <c:strCache>
                <c:ptCount val="1"/>
                <c:pt idx="0">
                  <c:v>jki</c:v>
                </c:pt>
              </c:strCache>
            </c:strRef>
          </c:tx>
          <c:spPr>
            <a:ln w="12700">
              <a:solidFill>
                <a:schemeClr val="tx1"/>
              </a:solidFill>
            </a:ln>
          </c:spPr>
          <c:marker>
            <c:symbol val="star"/>
            <c:size val="8"/>
            <c:spPr>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data!$B$2:$B$15</c:f>
              <c:numCache>
                <c:formatCode>General</c:formatCode>
                <c:ptCount val="14"/>
                <c:pt idx="0">
                  <c:v>4.8</c:v>
                </c:pt>
                <c:pt idx="1">
                  <c:v>4.68</c:v>
                </c:pt>
                <c:pt idx="2">
                  <c:v>4.6499999999999977</c:v>
                </c:pt>
                <c:pt idx="3">
                  <c:v>4.8</c:v>
                </c:pt>
                <c:pt idx="4">
                  <c:v>6.84</c:v>
                </c:pt>
                <c:pt idx="5">
                  <c:v>15.03</c:v>
                </c:pt>
                <c:pt idx="6">
                  <c:v>22.78</c:v>
                </c:pt>
                <c:pt idx="7">
                  <c:v>29.39</c:v>
                </c:pt>
                <c:pt idx="8">
                  <c:v>40.39</c:v>
                </c:pt>
                <c:pt idx="9">
                  <c:v>57.06</c:v>
                </c:pt>
                <c:pt idx="10">
                  <c:v>60.54</c:v>
                </c:pt>
                <c:pt idx="11">
                  <c:v>63.33</c:v>
                </c:pt>
                <c:pt idx="12">
                  <c:v>65.61</c:v>
                </c:pt>
                <c:pt idx="13">
                  <c:v>67.489999999999995</c:v>
                </c:pt>
              </c:numCache>
            </c:numRef>
          </c:val>
          <c:smooth val="0"/>
          <c:extLst>
            <c:ext xmlns:c16="http://schemas.microsoft.com/office/drawing/2014/chart" uri="{C3380CC4-5D6E-409C-BE32-E72D297353CC}">
              <c16:uniqueId val="{00000000-BB2E-4B92-99A9-1B3517D38F1E}"/>
            </c:ext>
          </c:extLst>
        </c:ser>
        <c:ser>
          <c:idx val="1"/>
          <c:order val="1"/>
          <c:tx>
            <c:strRef>
              <c:f>data!$C$1</c:f>
              <c:strCache>
                <c:ptCount val="1"/>
                <c:pt idx="0">
                  <c:v>kji</c:v>
                </c:pt>
              </c:strCache>
            </c:strRef>
          </c:tx>
          <c:spPr>
            <a:ln w="12700">
              <a:solidFill>
                <a:schemeClr val="tx1"/>
              </a:solidFill>
            </a:ln>
          </c:spPr>
          <c:marker>
            <c:symbol val="square"/>
            <c:size val="8"/>
            <c:spPr>
              <a:noFill/>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data!$C$2:$C$15</c:f>
              <c:numCache>
                <c:formatCode>General</c:formatCode>
                <c:ptCount val="14"/>
                <c:pt idx="0">
                  <c:v>4.83</c:v>
                </c:pt>
                <c:pt idx="1">
                  <c:v>4.72</c:v>
                </c:pt>
                <c:pt idx="2">
                  <c:v>4.6399999999999997</c:v>
                </c:pt>
                <c:pt idx="3">
                  <c:v>4.6899999999999986</c:v>
                </c:pt>
                <c:pt idx="4">
                  <c:v>6.83</c:v>
                </c:pt>
                <c:pt idx="5">
                  <c:v>15.1</c:v>
                </c:pt>
                <c:pt idx="6">
                  <c:v>22.68</c:v>
                </c:pt>
                <c:pt idx="7">
                  <c:v>29.18</c:v>
                </c:pt>
                <c:pt idx="8">
                  <c:v>40.26</c:v>
                </c:pt>
                <c:pt idx="9">
                  <c:v>57.02</c:v>
                </c:pt>
                <c:pt idx="10">
                  <c:v>60.53</c:v>
                </c:pt>
                <c:pt idx="11">
                  <c:v>63.34</c:v>
                </c:pt>
                <c:pt idx="12">
                  <c:v>65.62</c:v>
                </c:pt>
                <c:pt idx="13">
                  <c:v>67.53</c:v>
                </c:pt>
              </c:numCache>
            </c:numRef>
          </c:val>
          <c:smooth val="0"/>
          <c:extLst>
            <c:ext xmlns:c16="http://schemas.microsoft.com/office/drawing/2014/chart" uri="{C3380CC4-5D6E-409C-BE32-E72D297353CC}">
              <c16:uniqueId val="{00000001-BB2E-4B92-99A9-1B3517D38F1E}"/>
            </c:ext>
          </c:extLst>
        </c:ser>
        <c:ser>
          <c:idx val="2"/>
          <c:order val="2"/>
          <c:tx>
            <c:strRef>
              <c:f>data!$D$1</c:f>
              <c:strCache>
                <c:ptCount val="1"/>
                <c:pt idx="0">
                  <c:v>ijk</c:v>
                </c:pt>
              </c:strCache>
            </c:strRef>
          </c:tx>
          <c:spPr>
            <a:ln w="12700">
              <a:solidFill>
                <a:schemeClr val="tx1"/>
              </a:solidFill>
            </a:ln>
          </c:spPr>
          <c:marker>
            <c:symbol val="x"/>
            <c:size val="8"/>
            <c:spPr>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data!$D$2:$D$15</c:f>
              <c:numCache>
                <c:formatCode>General</c:formatCode>
                <c:ptCount val="14"/>
                <c:pt idx="0">
                  <c:v>3.75</c:v>
                </c:pt>
                <c:pt idx="1">
                  <c:v>4.08</c:v>
                </c:pt>
                <c:pt idx="2">
                  <c:v>4.33</c:v>
                </c:pt>
                <c:pt idx="3">
                  <c:v>4.45</c:v>
                </c:pt>
                <c:pt idx="4">
                  <c:v>4.45</c:v>
                </c:pt>
                <c:pt idx="5">
                  <c:v>4.45</c:v>
                </c:pt>
                <c:pt idx="6">
                  <c:v>4.45</c:v>
                </c:pt>
                <c:pt idx="7">
                  <c:v>4.47</c:v>
                </c:pt>
                <c:pt idx="8">
                  <c:v>7.73</c:v>
                </c:pt>
                <c:pt idx="9">
                  <c:v>18.77</c:v>
                </c:pt>
                <c:pt idx="10">
                  <c:v>20.36</c:v>
                </c:pt>
                <c:pt idx="11">
                  <c:v>21.67</c:v>
                </c:pt>
                <c:pt idx="12">
                  <c:v>22.76</c:v>
                </c:pt>
                <c:pt idx="13">
                  <c:v>23.71</c:v>
                </c:pt>
              </c:numCache>
            </c:numRef>
          </c:val>
          <c:smooth val="0"/>
          <c:extLst>
            <c:ext xmlns:c16="http://schemas.microsoft.com/office/drawing/2014/chart" uri="{C3380CC4-5D6E-409C-BE32-E72D297353CC}">
              <c16:uniqueId val="{00000002-BB2E-4B92-99A9-1B3517D38F1E}"/>
            </c:ext>
          </c:extLst>
        </c:ser>
        <c:ser>
          <c:idx val="3"/>
          <c:order val="3"/>
          <c:tx>
            <c:strRef>
              <c:f>data!$E$1</c:f>
              <c:strCache>
                <c:ptCount val="1"/>
                <c:pt idx="0">
                  <c:v>jik</c:v>
                </c:pt>
              </c:strCache>
            </c:strRef>
          </c:tx>
          <c:spPr>
            <a:ln w="12700">
              <a:solidFill>
                <a:schemeClr val="tx1"/>
              </a:solidFill>
            </a:ln>
          </c:spPr>
          <c:marker>
            <c:symbol val="circle"/>
            <c:size val="8"/>
            <c:spPr>
              <a:noFill/>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data!$E$2:$E$15</c:f>
              <c:numCache>
                <c:formatCode>General</c:formatCode>
                <c:ptCount val="14"/>
                <c:pt idx="0">
                  <c:v>3.93</c:v>
                </c:pt>
                <c:pt idx="1">
                  <c:v>4.1399999999999997</c:v>
                </c:pt>
                <c:pt idx="2">
                  <c:v>4.3599999999999977</c:v>
                </c:pt>
                <c:pt idx="3">
                  <c:v>4.47</c:v>
                </c:pt>
                <c:pt idx="4">
                  <c:v>4.5199999999999996</c:v>
                </c:pt>
                <c:pt idx="5">
                  <c:v>4.5599999999999996</c:v>
                </c:pt>
                <c:pt idx="6">
                  <c:v>4.57</c:v>
                </c:pt>
                <c:pt idx="7">
                  <c:v>4.5999999999999996</c:v>
                </c:pt>
                <c:pt idx="8">
                  <c:v>7.96</c:v>
                </c:pt>
                <c:pt idx="9">
                  <c:v>19.05</c:v>
                </c:pt>
                <c:pt idx="10">
                  <c:v>20.59</c:v>
                </c:pt>
                <c:pt idx="11">
                  <c:v>21.86</c:v>
                </c:pt>
                <c:pt idx="12">
                  <c:v>22.92</c:v>
                </c:pt>
                <c:pt idx="13">
                  <c:v>23.82</c:v>
                </c:pt>
              </c:numCache>
            </c:numRef>
          </c:val>
          <c:smooth val="0"/>
          <c:extLst>
            <c:ext xmlns:c16="http://schemas.microsoft.com/office/drawing/2014/chart" uri="{C3380CC4-5D6E-409C-BE32-E72D297353CC}">
              <c16:uniqueId val="{00000003-BB2E-4B92-99A9-1B3517D38F1E}"/>
            </c:ext>
          </c:extLst>
        </c:ser>
        <c:ser>
          <c:idx val="4"/>
          <c:order val="4"/>
          <c:tx>
            <c:strRef>
              <c:f>data!$F$1</c:f>
              <c:strCache>
                <c:ptCount val="1"/>
                <c:pt idx="0">
                  <c:v>kij</c:v>
                </c:pt>
              </c:strCache>
            </c:strRef>
          </c:tx>
          <c:spPr>
            <a:ln w="12700">
              <a:solidFill>
                <a:schemeClr val="tx1"/>
              </a:solidFill>
            </a:ln>
          </c:spPr>
          <c:marker>
            <c:symbol val="plus"/>
            <c:size val="8"/>
            <c:spPr>
              <a:noFill/>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data!$F$2:$F$15</c:f>
              <c:numCache>
                <c:formatCode>General</c:formatCode>
                <c:ptCount val="14"/>
                <c:pt idx="0">
                  <c:v>1.86</c:v>
                </c:pt>
                <c:pt idx="1">
                  <c:v>1.78</c:v>
                </c:pt>
                <c:pt idx="2">
                  <c:v>2.14</c:v>
                </c:pt>
                <c:pt idx="3">
                  <c:v>2.2999999999999998</c:v>
                </c:pt>
                <c:pt idx="4">
                  <c:v>2.23</c:v>
                </c:pt>
                <c:pt idx="5">
                  <c:v>2.1800000000000002</c:v>
                </c:pt>
                <c:pt idx="6">
                  <c:v>2.14</c:v>
                </c:pt>
                <c:pt idx="7">
                  <c:v>2.12</c:v>
                </c:pt>
                <c:pt idx="8">
                  <c:v>2.12</c:v>
                </c:pt>
                <c:pt idx="9">
                  <c:v>2.13</c:v>
                </c:pt>
                <c:pt idx="10">
                  <c:v>2.13</c:v>
                </c:pt>
                <c:pt idx="11">
                  <c:v>2.14</c:v>
                </c:pt>
                <c:pt idx="12">
                  <c:v>2.16</c:v>
                </c:pt>
                <c:pt idx="13">
                  <c:v>2.2200000000000002</c:v>
                </c:pt>
              </c:numCache>
            </c:numRef>
          </c:val>
          <c:smooth val="0"/>
          <c:extLst>
            <c:ext xmlns:c16="http://schemas.microsoft.com/office/drawing/2014/chart" uri="{C3380CC4-5D6E-409C-BE32-E72D297353CC}">
              <c16:uniqueId val="{00000004-BB2E-4B92-99A9-1B3517D38F1E}"/>
            </c:ext>
          </c:extLst>
        </c:ser>
        <c:ser>
          <c:idx val="5"/>
          <c:order val="5"/>
          <c:tx>
            <c:strRef>
              <c:f>data!$G$1</c:f>
              <c:strCache>
                <c:ptCount val="1"/>
                <c:pt idx="0">
                  <c:v>ikj</c:v>
                </c:pt>
              </c:strCache>
            </c:strRef>
          </c:tx>
          <c:spPr>
            <a:ln w="12700">
              <a:solidFill>
                <a:schemeClr val="tx1"/>
              </a:solidFill>
            </a:ln>
          </c:spPr>
          <c:marker>
            <c:symbol val="triangle"/>
            <c:size val="8"/>
            <c:spPr>
              <a:noFill/>
              <a:ln>
                <a:solidFill>
                  <a:schemeClr val="tx1"/>
                </a:solidFill>
              </a:ln>
            </c:spPr>
          </c:marker>
          <c:cat>
            <c:numRef>
              <c:f>data!$A$2:$A$15</c:f>
              <c:numCache>
                <c:formatCode>General</c:formatCode>
                <c:ptCount val="14"/>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numCache>
            </c:numRef>
          </c:cat>
          <c:val>
            <c:numRef>
              <c:f>data!$G$2:$G$15</c:f>
              <c:numCache>
                <c:formatCode>General</c:formatCode>
                <c:ptCount val="14"/>
                <c:pt idx="0">
                  <c:v>1.78</c:v>
                </c:pt>
                <c:pt idx="1">
                  <c:v>1.8</c:v>
                </c:pt>
                <c:pt idx="2">
                  <c:v>2.12</c:v>
                </c:pt>
                <c:pt idx="3">
                  <c:v>2.0299999999999998</c:v>
                </c:pt>
                <c:pt idx="4">
                  <c:v>1.96</c:v>
                </c:pt>
                <c:pt idx="5">
                  <c:v>1.92</c:v>
                </c:pt>
                <c:pt idx="6">
                  <c:v>1.89</c:v>
                </c:pt>
                <c:pt idx="7">
                  <c:v>1.86</c:v>
                </c:pt>
                <c:pt idx="8">
                  <c:v>1.86</c:v>
                </c:pt>
                <c:pt idx="9">
                  <c:v>1.88</c:v>
                </c:pt>
                <c:pt idx="10">
                  <c:v>1.89</c:v>
                </c:pt>
                <c:pt idx="11">
                  <c:v>1.9</c:v>
                </c:pt>
                <c:pt idx="12">
                  <c:v>1.91</c:v>
                </c:pt>
                <c:pt idx="13">
                  <c:v>1.95</c:v>
                </c:pt>
              </c:numCache>
            </c:numRef>
          </c:val>
          <c:smooth val="0"/>
          <c:extLst>
            <c:ext xmlns:c16="http://schemas.microsoft.com/office/drawing/2014/chart" uri="{C3380CC4-5D6E-409C-BE32-E72D297353CC}">
              <c16:uniqueId val="{00000005-BB2E-4B92-99A9-1B3517D38F1E}"/>
            </c:ext>
          </c:extLst>
        </c:ser>
        <c:dLbls>
          <c:showLegendKey val="0"/>
          <c:showVal val="0"/>
          <c:showCatName val="0"/>
          <c:showSerName val="0"/>
          <c:showPercent val="0"/>
          <c:showBubbleSize val="0"/>
        </c:dLbls>
        <c:marker val="1"/>
        <c:smooth val="0"/>
        <c:axId val="-2039815224"/>
        <c:axId val="-2039831576"/>
      </c:lineChart>
      <c:catAx>
        <c:axId val="-2039815224"/>
        <c:scaling>
          <c:orientation val="minMax"/>
        </c:scaling>
        <c:delete val="0"/>
        <c:axPos val="b"/>
        <c:title>
          <c:tx>
            <c:rich>
              <a:bodyPr/>
              <a:lstStyle/>
              <a:p>
                <a:pPr>
                  <a:defRPr/>
                </a:pPr>
                <a:r>
                  <a:rPr lang="en-US"/>
                  <a:t>Array size (n)</a:t>
                </a:r>
              </a:p>
            </c:rich>
          </c:tx>
          <c:overlay val="0"/>
        </c:title>
        <c:numFmt formatCode="General" sourceLinked="1"/>
        <c:majorTickMark val="out"/>
        <c:minorTickMark val="none"/>
        <c:tickLblPos val="nextTo"/>
        <c:crossAx val="-2039831576"/>
        <c:crossesAt val="0"/>
        <c:auto val="1"/>
        <c:lblAlgn val="ctr"/>
        <c:lblOffset val="100"/>
        <c:noMultiLvlLbl val="0"/>
      </c:catAx>
      <c:valAx>
        <c:axId val="-2039831576"/>
        <c:scaling>
          <c:logBase val="10"/>
          <c:orientation val="minMax"/>
          <c:min val="1"/>
        </c:scaling>
        <c:delete val="0"/>
        <c:axPos val="l"/>
        <c:majorGridlines/>
        <c:minorGridlines/>
        <c:title>
          <c:tx>
            <c:rich>
              <a:bodyPr rot="-5400000" vert="horz"/>
              <a:lstStyle/>
              <a:p>
                <a:pPr>
                  <a:defRPr/>
                </a:pPr>
                <a:r>
                  <a:rPr lang="en-US"/>
                  <a:t>Cycles per inner loop iteration</a:t>
                </a:r>
              </a:p>
            </c:rich>
          </c:tx>
          <c:overlay val="0"/>
        </c:title>
        <c:numFmt formatCode="General" sourceLinked="1"/>
        <c:majorTickMark val="out"/>
        <c:minorTickMark val="out"/>
        <c:tickLblPos val="nextTo"/>
        <c:crossAx val="-2039815224"/>
        <c:crosses val="autoZero"/>
        <c:crossBetween val="between"/>
        <c:minorUnit val="10"/>
      </c:valAx>
      <c:spPr>
        <a:solidFill>
          <a:schemeClr val="bg1"/>
        </a:solidFill>
      </c:spPr>
    </c:plotArea>
    <c:legend>
      <c:legendPos val="r"/>
      <c:overlay val="0"/>
      <c:spPr>
        <a:ln>
          <a:solidFill>
            <a:schemeClr val="tx1"/>
          </a:solidFill>
        </a:ln>
      </c:spPr>
    </c:legend>
    <c:plotVisOnly val="1"/>
    <c:dispBlanksAs val="gap"/>
    <c:showDLblsOverMax val="0"/>
  </c:chart>
  <c:spPr>
    <a:noFill/>
    <a:ln>
      <a:noFill/>
    </a:ln>
  </c:spPr>
  <c:txPr>
    <a:bodyPr/>
    <a:lstStyle/>
    <a:p>
      <a:pPr>
        <a:defRPr sz="1200">
          <a:latin typeface="Arial"/>
        </a:defRPr>
      </a:pPr>
      <a:endParaRPr lang="zh-CN"/>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'6.6.2'!$J$1</c:f>
              <c:strCache>
                <c:ptCount val="1"/>
                <c:pt idx="0">
                  <c:v>ijk</c:v>
                </c:pt>
              </c:strCache>
            </c:strRef>
          </c:tx>
          <c:spPr>
            <a:ln w="12700" cap="rnd">
              <a:solidFill>
                <a:schemeClr val="accent1"/>
              </a:solidFill>
              <a:round/>
            </a:ln>
            <a:effectLst>
              <a:outerShdw blurRad="57150" dist="19050" dir="5400000" algn="ctr" rotWithShape="0">
                <a:srgbClr val="000000">
                  <a:alpha val="63000"/>
                </a:srgbClr>
              </a:outerShdw>
            </a:effectLst>
          </c:spPr>
          <c:marker>
            <c:symbol val="diamond"/>
            <c:size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'6.6.2'!$J$2:$J$26</c:f>
              <c:numCache>
                <c:formatCode>General</c:formatCode>
                <c:ptCount val="25"/>
                <c:pt idx="0">
                  <c:v>4.3099999999999996</c:v>
                </c:pt>
                <c:pt idx="1">
                  <c:v>3.79</c:v>
                </c:pt>
                <c:pt idx="2">
                  <c:v>3.14</c:v>
                </c:pt>
                <c:pt idx="3">
                  <c:v>3.27</c:v>
                </c:pt>
                <c:pt idx="4">
                  <c:v>2.73</c:v>
                </c:pt>
                <c:pt idx="5">
                  <c:v>3.13</c:v>
                </c:pt>
                <c:pt idx="6">
                  <c:v>2.36</c:v>
                </c:pt>
                <c:pt idx="7">
                  <c:v>2.17</c:v>
                </c:pt>
                <c:pt idx="8">
                  <c:v>2.2000000000000002</c:v>
                </c:pt>
                <c:pt idx="9">
                  <c:v>2.6</c:v>
                </c:pt>
                <c:pt idx="10">
                  <c:v>2.56</c:v>
                </c:pt>
                <c:pt idx="11">
                  <c:v>2.63</c:v>
                </c:pt>
                <c:pt idx="12">
                  <c:v>2.4700000000000002</c:v>
                </c:pt>
                <c:pt idx="13">
                  <c:v>2.62</c:v>
                </c:pt>
                <c:pt idx="14">
                  <c:v>3.79</c:v>
                </c:pt>
                <c:pt idx="15">
                  <c:v>2.63</c:v>
                </c:pt>
                <c:pt idx="16">
                  <c:v>2.57</c:v>
                </c:pt>
                <c:pt idx="17">
                  <c:v>2.63</c:v>
                </c:pt>
                <c:pt idx="18">
                  <c:v>3.55</c:v>
                </c:pt>
                <c:pt idx="19">
                  <c:v>2.66</c:v>
                </c:pt>
                <c:pt idx="20">
                  <c:v>2.5499999999999998</c:v>
                </c:pt>
                <c:pt idx="21">
                  <c:v>2.69</c:v>
                </c:pt>
                <c:pt idx="22">
                  <c:v>4.95</c:v>
                </c:pt>
                <c:pt idx="23">
                  <c:v>2.75</c:v>
                </c:pt>
                <c:pt idx="24">
                  <c:v>2.69</c:v>
                </c:pt>
              </c:numCache>
            </c:numRef>
          </c:val>
          <c:smooth val="0"/>
          <c:extLst>
            <c:ext xmlns:c16="http://schemas.microsoft.com/office/drawing/2014/chart" uri="{C3380CC4-5D6E-409C-BE32-E72D297353CC}">
              <c16:uniqueId val="{00000000-CC5B-4E38-8C23-15F8019D71A6}"/>
            </c:ext>
          </c:extLst>
        </c:ser>
        <c:ser>
          <c:idx val="1"/>
          <c:order val="1"/>
          <c:tx>
            <c:strRef>
              <c:f>'6.6.2'!$K$1</c:f>
              <c:strCache>
                <c:ptCount val="1"/>
                <c:pt idx="0">
                  <c:v>jik</c:v>
                </c:pt>
              </c:strCache>
            </c:strRef>
          </c:tx>
          <c:spPr>
            <a:ln w="12700" cap="rnd">
              <a:solidFill>
                <a:srgbClr val="FFC000"/>
              </a:solidFill>
              <a:round/>
            </a:ln>
            <a:effectLst>
              <a:outerShdw blurRad="57150" dist="19050" dir="5400000" algn="ctr" rotWithShape="0">
                <a:srgbClr val="000000">
                  <a:alpha val="63000"/>
                </a:srgbClr>
              </a:outerShdw>
            </a:effectLst>
          </c:spPr>
          <c:marker>
            <c:symbol val="diamond"/>
            <c:size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'6.6.2'!$K$2:$K$26</c:f>
              <c:numCache>
                <c:formatCode>General</c:formatCode>
                <c:ptCount val="25"/>
                <c:pt idx="0">
                  <c:v>7.6</c:v>
                </c:pt>
                <c:pt idx="1">
                  <c:v>7.54</c:v>
                </c:pt>
                <c:pt idx="2">
                  <c:v>5.85</c:v>
                </c:pt>
                <c:pt idx="3">
                  <c:v>4.2699999999999996</c:v>
                </c:pt>
                <c:pt idx="4">
                  <c:v>4.1900000000000004</c:v>
                </c:pt>
                <c:pt idx="5">
                  <c:v>4.2</c:v>
                </c:pt>
                <c:pt idx="6">
                  <c:v>2.71</c:v>
                </c:pt>
                <c:pt idx="7">
                  <c:v>2.64</c:v>
                </c:pt>
                <c:pt idx="8">
                  <c:v>2.59</c:v>
                </c:pt>
                <c:pt idx="9">
                  <c:v>2.59</c:v>
                </c:pt>
                <c:pt idx="10">
                  <c:v>2.81</c:v>
                </c:pt>
                <c:pt idx="11">
                  <c:v>2.59</c:v>
                </c:pt>
                <c:pt idx="12">
                  <c:v>2.61</c:v>
                </c:pt>
                <c:pt idx="13">
                  <c:v>2.58</c:v>
                </c:pt>
                <c:pt idx="14">
                  <c:v>4.25</c:v>
                </c:pt>
                <c:pt idx="15">
                  <c:v>2.58</c:v>
                </c:pt>
                <c:pt idx="16">
                  <c:v>2.84</c:v>
                </c:pt>
                <c:pt idx="17">
                  <c:v>2.6</c:v>
                </c:pt>
                <c:pt idx="18">
                  <c:v>3.85</c:v>
                </c:pt>
                <c:pt idx="19">
                  <c:v>2.64</c:v>
                </c:pt>
                <c:pt idx="20">
                  <c:v>2.68</c:v>
                </c:pt>
                <c:pt idx="21">
                  <c:v>2.62</c:v>
                </c:pt>
                <c:pt idx="22">
                  <c:v>5.6</c:v>
                </c:pt>
                <c:pt idx="23">
                  <c:v>2.75</c:v>
                </c:pt>
                <c:pt idx="24">
                  <c:v>2.84</c:v>
                </c:pt>
              </c:numCache>
            </c:numRef>
          </c:val>
          <c:smooth val="0"/>
          <c:extLst>
            <c:ext xmlns:c16="http://schemas.microsoft.com/office/drawing/2014/chart" uri="{C3380CC4-5D6E-409C-BE32-E72D297353CC}">
              <c16:uniqueId val="{00000001-CC5B-4E38-8C23-15F8019D71A6}"/>
            </c:ext>
          </c:extLst>
        </c:ser>
        <c:ser>
          <c:idx val="2"/>
          <c:order val="2"/>
          <c:tx>
            <c:strRef>
              <c:f>'6.6.2'!$L$1</c:f>
              <c:strCache>
                <c:ptCount val="1"/>
                <c:pt idx="0">
                  <c:v>jki</c:v>
                </c:pt>
              </c:strCache>
            </c:strRef>
          </c:tx>
          <c:spPr>
            <a:ln w="12700" cap="rnd">
              <a:solidFill>
                <a:schemeClr val="tx1">
                  <a:lumMod val="50000"/>
                  <a:lumOff val="50000"/>
                </a:schemeClr>
              </a:solidFill>
              <a:round/>
            </a:ln>
            <a:effectLst>
              <a:outerShdw blurRad="57150" dist="19050" dir="5400000" algn="ctr" rotWithShape="0">
                <a:srgbClr val="000000">
                  <a:alpha val="63000"/>
                </a:srgbClr>
              </a:outerShdw>
            </a:effectLst>
          </c:spPr>
          <c:marker>
            <c:symbol val="triangle"/>
            <c:size val="7"/>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'6.6.2'!$L$2:$L$26</c:f>
              <c:numCache>
                <c:formatCode>General</c:formatCode>
                <c:ptCount val="25"/>
                <c:pt idx="0">
                  <c:v>12.96</c:v>
                </c:pt>
                <c:pt idx="1">
                  <c:v>12.07</c:v>
                </c:pt>
                <c:pt idx="2">
                  <c:v>9.75</c:v>
                </c:pt>
                <c:pt idx="3">
                  <c:v>8.64</c:v>
                </c:pt>
                <c:pt idx="4">
                  <c:v>8.6300000000000008</c:v>
                </c:pt>
                <c:pt idx="5">
                  <c:v>7.35</c:v>
                </c:pt>
                <c:pt idx="6">
                  <c:v>6.15</c:v>
                </c:pt>
                <c:pt idx="7">
                  <c:v>6.56</c:v>
                </c:pt>
                <c:pt idx="8">
                  <c:v>6.01</c:v>
                </c:pt>
                <c:pt idx="9">
                  <c:v>6.45</c:v>
                </c:pt>
                <c:pt idx="10">
                  <c:v>7.44</c:v>
                </c:pt>
                <c:pt idx="11">
                  <c:v>6.56</c:v>
                </c:pt>
                <c:pt idx="12">
                  <c:v>7.08</c:v>
                </c:pt>
                <c:pt idx="13">
                  <c:v>7.02</c:v>
                </c:pt>
                <c:pt idx="14">
                  <c:v>9.81</c:v>
                </c:pt>
                <c:pt idx="15">
                  <c:v>8.23</c:v>
                </c:pt>
                <c:pt idx="16">
                  <c:v>9.2899999999999991</c:v>
                </c:pt>
                <c:pt idx="17">
                  <c:v>9.41</c:v>
                </c:pt>
                <c:pt idx="18">
                  <c:v>11.37</c:v>
                </c:pt>
                <c:pt idx="19">
                  <c:v>10.11</c:v>
                </c:pt>
                <c:pt idx="20">
                  <c:v>11.38</c:v>
                </c:pt>
                <c:pt idx="21">
                  <c:v>12.06</c:v>
                </c:pt>
                <c:pt idx="22">
                  <c:v>15.03</c:v>
                </c:pt>
                <c:pt idx="23">
                  <c:v>15.87</c:v>
                </c:pt>
                <c:pt idx="24">
                  <c:v>15.21</c:v>
                </c:pt>
              </c:numCache>
            </c:numRef>
          </c:val>
          <c:smooth val="0"/>
          <c:extLst>
            <c:ext xmlns:c16="http://schemas.microsoft.com/office/drawing/2014/chart" uri="{C3380CC4-5D6E-409C-BE32-E72D297353CC}">
              <c16:uniqueId val="{00000002-CC5B-4E38-8C23-15F8019D71A6}"/>
            </c:ext>
          </c:extLst>
        </c:ser>
        <c:ser>
          <c:idx val="3"/>
          <c:order val="3"/>
          <c:tx>
            <c:strRef>
              <c:f>'6.6.2'!$M$1</c:f>
              <c:strCache>
                <c:ptCount val="1"/>
                <c:pt idx="0">
                  <c:v>kji</c:v>
                </c:pt>
              </c:strCache>
            </c:strRef>
          </c:tx>
          <c:spPr>
            <a:ln w="12700" cap="rnd">
              <a:solidFill>
                <a:srgbClr val="FFC000"/>
              </a:solidFill>
              <a:round/>
            </a:ln>
            <a:effectLst>
              <a:outerShdw blurRad="57150" dist="19050" dir="5400000" algn="ctr" rotWithShape="0">
                <a:srgbClr val="000000">
                  <a:alpha val="63000"/>
                </a:srgbClr>
              </a:outerShdw>
            </a:effectLst>
          </c:spPr>
          <c:marker>
            <c:symbol val="triangle"/>
            <c:size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'6.6.2'!$M$2:$M$26</c:f>
              <c:numCache>
                <c:formatCode>General</c:formatCode>
                <c:ptCount val="25"/>
                <c:pt idx="0">
                  <c:v>12.92</c:v>
                </c:pt>
                <c:pt idx="1">
                  <c:v>11.85</c:v>
                </c:pt>
                <c:pt idx="2">
                  <c:v>8.8699999999999992</c:v>
                </c:pt>
                <c:pt idx="3">
                  <c:v>8.0399999999999991</c:v>
                </c:pt>
                <c:pt idx="4">
                  <c:v>8.25</c:v>
                </c:pt>
                <c:pt idx="5">
                  <c:v>6.01</c:v>
                </c:pt>
                <c:pt idx="6">
                  <c:v>6.03</c:v>
                </c:pt>
                <c:pt idx="7">
                  <c:v>5.93</c:v>
                </c:pt>
                <c:pt idx="8">
                  <c:v>5.74</c:v>
                </c:pt>
                <c:pt idx="9">
                  <c:v>5.98</c:v>
                </c:pt>
                <c:pt idx="10">
                  <c:v>7.32</c:v>
                </c:pt>
                <c:pt idx="11">
                  <c:v>5.99</c:v>
                </c:pt>
                <c:pt idx="12">
                  <c:v>6.88</c:v>
                </c:pt>
                <c:pt idx="13">
                  <c:v>6.54</c:v>
                </c:pt>
                <c:pt idx="14">
                  <c:v>9.7799999999999994</c:v>
                </c:pt>
                <c:pt idx="15">
                  <c:v>7.97</c:v>
                </c:pt>
                <c:pt idx="16">
                  <c:v>9.2200000000000006</c:v>
                </c:pt>
                <c:pt idx="17">
                  <c:v>9.2899999999999991</c:v>
                </c:pt>
                <c:pt idx="18">
                  <c:v>11.39</c:v>
                </c:pt>
                <c:pt idx="19">
                  <c:v>9.94</c:v>
                </c:pt>
                <c:pt idx="20">
                  <c:v>11.36</c:v>
                </c:pt>
                <c:pt idx="21">
                  <c:v>11.98</c:v>
                </c:pt>
                <c:pt idx="22">
                  <c:v>15.03</c:v>
                </c:pt>
                <c:pt idx="23">
                  <c:v>15.91</c:v>
                </c:pt>
                <c:pt idx="24">
                  <c:v>15.22</c:v>
                </c:pt>
              </c:numCache>
            </c:numRef>
          </c:val>
          <c:smooth val="0"/>
          <c:extLst>
            <c:ext xmlns:c16="http://schemas.microsoft.com/office/drawing/2014/chart" uri="{C3380CC4-5D6E-409C-BE32-E72D297353CC}">
              <c16:uniqueId val="{00000003-CC5B-4E38-8C23-15F8019D71A6}"/>
            </c:ext>
          </c:extLst>
        </c:ser>
        <c:ser>
          <c:idx val="4"/>
          <c:order val="4"/>
          <c:tx>
            <c:strRef>
              <c:f>'6.6.2'!$N$1</c:f>
              <c:strCache>
                <c:ptCount val="1"/>
                <c:pt idx="0">
                  <c:v>kij</c:v>
                </c:pt>
              </c:strCache>
            </c:strRef>
          </c:tx>
          <c:spPr>
            <a:ln w="12700" cap="rnd">
              <a:solidFill>
                <a:schemeClr val="accent1"/>
              </a:solidFill>
              <a:round/>
            </a:ln>
            <a:effectLst>
              <a:outerShdw blurRad="57150" dist="19050" dir="5400000" algn="ctr" rotWithShape="0">
                <a:srgbClr val="000000">
                  <a:alpha val="63000"/>
                </a:srgbClr>
              </a:outerShdw>
            </a:effectLst>
          </c:spPr>
          <c:marker>
            <c:symbol val="circle"/>
            <c:size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'6.6.2'!$N$2:$N$26</c:f>
              <c:numCache>
                <c:formatCode>General</c:formatCode>
                <c:ptCount val="25"/>
                <c:pt idx="0">
                  <c:v>12.84</c:v>
                </c:pt>
                <c:pt idx="1">
                  <c:v>11.05</c:v>
                </c:pt>
                <c:pt idx="2">
                  <c:v>8.4600000000000009</c:v>
                </c:pt>
                <c:pt idx="3">
                  <c:v>7.22</c:v>
                </c:pt>
                <c:pt idx="4">
                  <c:v>7.2</c:v>
                </c:pt>
                <c:pt idx="5">
                  <c:v>4.42</c:v>
                </c:pt>
                <c:pt idx="6">
                  <c:v>4.41</c:v>
                </c:pt>
                <c:pt idx="7">
                  <c:v>4.3600000000000003</c:v>
                </c:pt>
                <c:pt idx="8">
                  <c:v>4.3499999999999996</c:v>
                </c:pt>
                <c:pt idx="9">
                  <c:v>4.3499999999999996</c:v>
                </c:pt>
                <c:pt idx="10">
                  <c:v>4.34</c:v>
                </c:pt>
                <c:pt idx="11">
                  <c:v>4.34</c:v>
                </c:pt>
                <c:pt idx="12">
                  <c:v>4.34</c:v>
                </c:pt>
                <c:pt idx="13">
                  <c:v>4.34</c:v>
                </c:pt>
                <c:pt idx="14">
                  <c:v>4.34</c:v>
                </c:pt>
                <c:pt idx="15">
                  <c:v>4.34</c:v>
                </c:pt>
                <c:pt idx="16">
                  <c:v>4.33</c:v>
                </c:pt>
                <c:pt idx="17">
                  <c:v>4.34</c:v>
                </c:pt>
                <c:pt idx="18">
                  <c:v>4.33</c:v>
                </c:pt>
                <c:pt idx="19">
                  <c:v>4.33</c:v>
                </c:pt>
                <c:pt idx="20">
                  <c:v>4.33</c:v>
                </c:pt>
                <c:pt idx="21">
                  <c:v>4.33</c:v>
                </c:pt>
                <c:pt idx="22">
                  <c:v>4.33</c:v>
                </c:pt>
                <c:pt idx="23">
                  <c:v>4.33</c:v>
                </c:pt>
                <c:pt idx="24">
                  <c:v>4.3499999999999996</c:v>
                </c:pt>
              </c:numCache>
            </c:numRef>
          </c:val>
          <c:smooth val="0"/>
          <c:extLst>
            <c:ext xmlns:c16="http://schemas.microsoft.com/office/drawing/2014/chart" uri="{C3380CC4-5D6E-409C-BE32-E72D297353CC}">
              <c16:uniqueId val="{00000004-CC5B-4E38-8C23-15F8019D71A6}"/>
            </c:ext>
          </c:extLst>
        </c:ser>
        <c:ser>
          <c:idx val="5"/>
          <c:order val="5"/>
          <c:tx>
            <c:strRef>
              <c:f>'6.6.2'!$O$1</c:f>
              <c:strCache>
                <c:ptCount val="1"/>
                <c:pt idx="0">
                  <c:v>ikj</c:v>
                </c:pt>
              </c:strCache>
            </c:strRef>
          </c:tx>
          <c:spPr>
            <a:ln w="12700" cap="rnd">
              <a:solidFill>
                <a:srgbClr val="00B050"/>
              </a:solidFill>
              <a:round/>
            </a:ln>
            <a:effectLst>
              <a:outerShdw blurRad="57150" dist="19050" dir="5400000" algn="ctr" rotWithShape="0">
                <a:srgbClr val="000000">
                  <a:alpha val="63000"/>
                </a:srgbClr>
              </a:outerShdw>
            </a:effectLst>
          </c:spPr>
          <c:marker>
            <c:symbol val="circle"/>
            <c:size val="7"/>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'6.6.2'!$I$2:$I$26</c:f>
              <c:numCache>
                <c:formatCode>General</c:formatCode>
                <c:ptCount val="25"/>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pt idx="20">
                  <c:v>1050</c:v>
                </c:pt>
                <c:pt idx="21">
                  <c:v>1100</c:v>
                </c:pt>
                <c:pt idx="22">
                  <c:v>1150</c:v>
                </c:pt>
                <c:pt idx="23">
                  <c:v>1200</c:v>
                </c:pt>
                <c:pt idx="24">
                  <c:v>1250</c:v>
                </c:pt>
              </c:numCache>
            </c:numRef>
          </c:cat>
          <c:val>
            <c:numRef>
              <c:f>'6.6.2'!$O$2:$O$26</c:f>
              <c:numCache>
                <c:formatCode>General</c:formatCode>
                <c:ptCount val="25"/>
                <c:pt idx="0">
                  <c:v>12.91</c:v>
                </c:pt>
                <c:pt idx="1">
                  <c:v>10.96</c:v>
                </c:pt>
                <c:pt idx="2">
                  <c:v>7.86</c:v>
                </c:pt>
                <c:pt idx="3">
                  <c:v>7.01</c:v>
                </c:pt>
                <c:pt idx="4">
                  <c:v>7.01</c:v>
                </c:pt>
                <c:pt idx="5">
                  <c:v>4.28</c:v>
                </c:pt>
                <c:pt idx="6">
                  <c:v>4.28</c:v>
                </c:pt>
                <c:pt idx="7">
                  <c:v>4.28</c:v>
                </c:pt>
                <c:pt idx="8">
                  <c:v>4.28</c:v>
                </c:pt>
                <c:pt idx="9">
                  <c:v>4.29</c:v>
                </c:pt>
                <c:pt idx="10">
                  <c:v>4.28</c:v>
                </c:pt>
                <c:pt idx="11">
                  <c:v>4.28</c:v>
                </c:pt>
                <c:pt idx="12">
                  <c:v>4.28</c:v>
                </c:pt>
                <c:pt idx="13">
                  <c:v>4.28</c:v>
                </c:pt>
                <c:pt idx="14">
                  <c:v>4.28</c:v>
                </c:pt>
                <c:pt idx="15">
                  <c:v>4.28</c:v>
                </c:pt>
                <c:pt idx="16">
                  <c:v>4.3</c:v>
                </c:pt>
                <c:pt idx="17">
                  <c:v>4.28</c:v>
                </c:pt>
                <c:pt idx="18">
                  <c:v>4.28</c:v>
                </c:pt>
                <c:pt idx="19">
                  <c:v>4.28</c:v>
                </c:pt>
                <c:pt idx="20">
                  <c:v>4.29</c:v>
                </c:pt>
                <c:pt idx="21">
                  <c:v>4.28</c:v>
                </c:pt>
                <c:pt idx="22">
                  <c:v>4.28</c:v>
                </c:pt>
                <c:pt idx="23">
                  <c:v>4.28</c:v>
                </c:pt>
                <c:pt idx="24">
                  <c:v>4.28</c:v>
                </c:pt>
              </c:numCache>
            </c:numRef>
          </c:val>
          <c:smooth val="0"/>
          <c:extLst>
            <c:ext xmlns:c16="http://schemas.microsoft.com/office/drawing/2014/chart" uri="{C3380CC4-5D6E-409C-BE32-E72D297353CC}">
              <c16:uniqueId val="{00000005-CC5B-4E38-8C23-15F8019D71A6}"/>
            </c:ext>
          </c:extLst>
        </c:ser>
        <c:dLbls>
          <c:showLegendKey val="0"/>
          <c:showVal val="0"/>
          <c:showCatName val="0"/>
          <c:showSerName val="0"/>
          <c:showPercent val="0"/>
          <c:showBubbleSize val="0"/>
        </c:dLbls>
        <c:marker val="1"/>
        <c:smooth val="0"/>
        <c:axId val="357990895"/>
        <c:axId val="316087327"/>
      </c:lineChart>
      <c:catAx>
        <c:axId val="357990895"/>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array size</a:t>
                </a:r>
                <a:endParaRPr lang="zh-CN"/>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16087327"/>
        <c:crosses val="autoZero"/>
        <c:auto val="1"/>
        <c:lblAlgn val="ctr"/>
        <c:lblOffset val="100"/>
        <c:noMultiLvlLbl val="0"/>
      </c:catAx>
      <c:valAx>
        <c:axId val="316087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cycles/element</a:t>
                </a:r>
                <a:endParaRPr lang="zh-CN"/>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5799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'6.6.2 (block)'!$J$1</c:f>
              <c:strCache>
                <c:ptCount val="1"/>
                <c:pt idx="0">
                  <c:v> ijk </c:v>
                </c:pt>
              </c:strCache>
            </c:strRef>
          </c:tx>
          <c:spPr>
            <a:ln w="12700" cap="rnd">
              <a:solidFill>
                <a:schemeClr val="accent1"/>
              </a:solidFill>
              <a:round/>
            </a:ln>
            <a:effectLst>
              <a:outerShdw blurRad="57150" dist="19050" dir="5400000" algn="ctr" rotWithShape="0">
                <a:srgbClr val="000000">
                  <a:alpha val="63000"/>
                </a:srgbClr>
              </a:outerShdw>
            </a:effectLst>
          </c:spPr>
          <c:marker>
            <c:symbol val="diamond"/>
            <c:size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(block)'!$J$2:$J$21</c:f>
              <c:numCache>
                <c:formatCode>General</c:formatCode>
                <c:ptCount val="20"/>
                <c:pt idx="0">
                  <c:v>4.05</c:v>
                </c:pt>
                <c:pt idx="1">
                  <c:v>3.68</c:v>
                </c:pt>
                <c:pt idx="2">
                  <c:v>3.2</c:v>
                </c:pt>
                <c:pt idx="3">
                  <c:v>3.05</c:v>
                </c:pt>
                <c:pt idx="4">
                  <c:v>2.73</c:v>
                </c:pt>
                <c:pt idx="5">
                  <c:v>2.2200000000000002</c:v>
                </c:pt>
                <c:pt idx="6">
                  <c:v>2.36</c:v>
                </c:pt>
                <c:pt idx="7">
                  <c:v>2.1800000000000002</c:v>
                </c:pt>
                <c:pt idx="8">
                  <c:v>2.25</c:v>
                </c:pt>
                <c:pt idx="9">
                  <c:v>2.6</c:v>
                </c:pt>
                <c:pt idx="10">
                  <c:v>4.43</c:v>
                </c:pt>
                <c:pt idx="11">
                  <c:v>2.63</c:v>
                </c:pt>
                <c:pt idx="12">
                  <c:v>2.4700000000000002</c:v>
                </c:pt>
                <c:pt idx="13">
                  <c:v>2.63</c:v>
                </c:pt>
                <c:pt idx="14">
                  <c:v>3.79</c:v>
                </c:pt>
                <c:pt idx="15">
                  <c:v>2.64</c:v>
                </c:pt>
                <c:pt idx="16">
                  <c:v>2.58</c:v>
                </c:pt>
                <c:pt idx="17">
                  <c:v>2.63</c:v>
                </c:pt>
                <c:pt idx="18">
                  <c:v>3.55</c:v>
                </c:pt>
                <c:pt idx="19">
                  <c:v>2.66</c:v>
                </c:pt>
              </c:numCache>
            </c:numRef>
          </c:val>
          <c:smooth val="0"/>
          <c:extLst>
            <c:ext xmlns:c16="http://schemas.microsoft.com/office/drawing/2014/chart" uri="{C3380CC4-5D6E-409C-BE32-E72D297353CC}">
              <c16:uniqueId val="{00000000-C3D9-4470-ACC6-0711299D9FDF}"/>
            </c:ext>
          </c:extLst>
        </c:ser>
        <c:ser>
          <c:idx val="1"/>
          <c:order val="1"/>
          <c:tx>
            <c:strRef>
              <c:f>'6.6.2 (block)'!$K$1</c:f>
              <c:strCache>
                <c:ptCount val="1"/>
                <c:pt idx="0">
                  <c:v> jik </c:v>
                </c:pt>
              </c:strCache>
            </c:strRef>
          </c:tx>
          <c:spPr>
            <a:ln w="12700" cap="rnd">
              <a:solidFill>
                <a:srgbClr val="FFC000"/>
              </a:solidFill>
              <a:round/>
            </a:ln>
            <a:effectLst>
              <a:outerShdw blurRad="57150" dist="19050" dir="5400000" algn="ctr" rotWithShape="0">
                <a:srgbClr val="000000">
                  <a:alpha val="63000"/>
                </a:srgbClr>
              </a:outerShdw>
            </a:effectLst>
          </c:spPr>
          <c:marker>
            <c:symbol val="diamond"/>
            <c:size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(block)'!$K$2:$K$21</c:f>
              <c:numCache>
                <c:formatCode>General</c:formatCode>
                <c:ptCount val="20"/>
                <c:pt idx="0">
                  <c:v>7.6</c:v>
                </c:pt>
                <c:pt idx="1">
                  <c:v>7.46</c:v>
                </c:pt>
                <c:pt idx="2">
                  <c:v>5.68</c:v>
                </c:pt>
                <c:pt idx="3">
                  <c:v>4.26</c:v>
                </c:pt>
                <c:pt idx="4">
                  <c:v>4.2</c:v>
                </c:pt>
                <c:pt idx="5">
                  <c:v>2.64</c:v>
                </c:pt>
                <c:pt idx="6">
                  <c:v>2.7</c:v>
                </c:pt>
                <c:pt idx="7">
                  <c:v>2.64</c:v>
                </c:pt>
                <c:pt idx="8">
                  <c:v>2.68</c:v>
                </c:pt>
                <c:pt idx="9">
                  <c:v>2.59</c:v>
                </c:pt>
                <c:pt idx="10">
                  <c:v>4.8899999999999997</c:v>
                </c:pt>
                <c:pt idx="11">
                  <c:v>2.59</c:v>
                </c:pt>
                <c:pt idx="12">
                  <c:v>2.6</c:v>
                </c:pt>
                <c:pt idx="13">
                  <c:v>2.58</c:v>
                </c:pt>
                <c:pt idx="14">
                  <c:v>4.24</c:v>
                </c:pt>
                <c:pt idx="15">
                  <c:v>2.57</c:v>
                </c:pt>
                <c:pt idx="16">
                  <c:v>2.84</c:v>
                </c:pt>
                <c:pt idx="17">
                  <c:v>2.61</c:v>
                </c:pt>
                <c:pt idx="18">
                  <c:v>3.85</c:v>
                </c:pt>
                <c:pt idx="19">
                  <c:v>2.59</c:v>
                </c:pt>
              </c:numCache>
            </c:numRef>
          </c:val>
          <c:smooth val="0"/>
          <c:extLst>
            <c:ext xmlns:c16="http://schemas.microsoft.com/office/drawing/2014/chart" uri="{C3380CC4-5D6E-409C-BE32-E72D297353CC}">
              <c16:uniqueId val="{00000001-C3D9-4470-ACC6-0711299D9FDF}"/>
            </c:ext>
          </c:extLst>
        </c:ser>
        <c:ser>
          <c:idx val="2"/>
          <c:order val="2"/>
          <c:tx>
            <c:strRef>
              <c:f>'6.6.2 (block)'!$L$1</c:f>
              <c:strCache>
                <c:ptCount val="1"/>
                <c:pt idx="0">
                  <c:v> jki </c:v>
                </c:pt>
              </c:strCache>
            </c:strRef>
          </c:tx>
          <c:spPr>
            <a:ln w="12700" cap="rnd">
              <a:solidFill>
                <a:schemeClr val="tx1">
                  <a:lumMod val="50000"/>
                  <a:lumOff val="50000"/>
                </a:schemeClr>
              </a:solidFill>
              <a:round/>
            </a:ln>
            <a:effectLst>
              <a:outerShdw blurRad="57150" dist="19050" dir="5400000" algn="ctr" rotWithShape="0">
                <a:srgbClr val="000000">
                  <a:alpha val="63000"/>
                </a:srgbClr>
              </a:outerShdw>
            </a:effectLst>
          </c:spPr>
          <c:marker>
            <c:symbol val="triangle"/>
            <c:size val="7"/>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(block)'!$L$2:$L$21</c:f>
              <c:numCache>
                <c:formatCode>General</c:formatCode>
                <c:ptCount val="20"/>
                <c:pt idx="0">
                  <c:v>12.95</c:v>
                </c:pt>
                <c:pt idx="1">
                  <c:v>12.05</c:v>
                </c:pt>
                <c:pt idx="2">
                  <c:v>9.4700000000000006</c:v>
                </c:pt>
                <c:pt idx="3">
                  <c:v>8.64</c:v>
                </c:pt>
                <c:pt idx="4">
                  <c:v>8.6300000000000008</c:v>
                </c:pt>
                <c:pt idx="5">
                  <c:v>6.43</c:v>
                </c:pt>
                <c:pt idx="6">
                  <c:v>5.91</c:v>
                </c:pt>
                <c:pt idx="7">
                  <c:v>6.58</c:v>
                </c:pt>
                <c:pt idx="8">
                  <c:v>6.23</c:v>
                </c:pt>
                <c:pt idx="9">
                  <c:v>6.42</c:v>
                </c:pt>
                <c:pt idx="10">
                  <c:v>8.75</c:v>
                </c:pt>
                <c:pt idx="11">
                  <c:v>6.56</c:v>
                </c:pt>
                <c:pt idx="12">
                  <c:v>7.13</c:v>
                </c:pt>
                <c:pt idx="13">
                  <c:v>7.1</c:v>
                </c:pt>
                <c:pt idx="14">
                  <c:v>10.06</c:v>
                </c:pt>
                <c:pt idx="15">
                  <c:v>8.24</c:v>
                </c:pt>
                <c:pt idx="16">
                  <c:v>9.23</c:v>
                </c:pt>
                <c:pt idx="17">
                  <c:v>9.4600000000000009</c:v>
                </c:pt>
                <c:pt idx="18">
                  <c:v>11.23</c:v>
                </c:pt>
                <c:pt idx="19">
                  <c:v>9.99</c:v>
                </c:pt>
              </c:numCache>
            </c:numRef>
          </c:val>
          <c:smooth val="0"/>
          <c:extLst>
            <c:ext xmlns:c16="http://schemas.microsoft.com/office/drawing/2014/chart" uri="{C3380CC4-5D6E-409C-BE32-E72D297353CC}">
              <c16:uniqueId val="{00000002-C3D9-4470-ACC6-0711299D9FDF}"/>
            </c:ext>
          </c:extLst>
        </c:ser>
        <c:ser>
          <c:idx val="3"/>
          <c:order val="3"/>
          <c:tx>
            <c:strRef>
              <c:f>'6.6.2 (block)'!$M$1</c:f>
              <c:strCache>
                <c:ptCount val="1"/>
                <c:pt idx="0">
                  <c:v> kji </c:v>
                </c:pt>
              </c:strCache>
            </c:strRef>
          </c:tx>
          <c:spPr>
            <a:ln w="12700" cap="rnd">
              <a:solidFill>
                <a:srgbClr val="FFC000"/>
              </a:solidFill>
              <a:round/>
            </a:ln>
            <a:effectLst>
              <a:outerShdw blurRad="57150" dist="19050" dir="5400000" algn="ctr" rotWithShape="0">
                <a:srgbClr val="000000">
                  <a:alpha val="63000"/>
                </a:srgbClr>
              </a:outerShdw>
            </a:effectLst>
          </c:spPr>
          <c:marker>
            <c:symbol val="triangle"/>
            <c:size val="7"/>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(block)'!$M$2:$M$21</c:f>
              <c:numCache>
                <c:formatCode>General</c:formatCode>
                <c:ptCount val="20"/>
                <c:pt idx="0">
                  <c:v>12.9</c:v>
                </c:pt>
                <c:pt idx="1">
                  <c:v>11.81</c:v>
                </c:pt>
                <c:pt idx="2">
                  <c:v>8.64</c:v>
                </c:pt>
                <c:pt idx="3">
                  <c:v>8.01</c:v>
                </c:pt>
                <c:pt idx="4">
                  <c:v>8.25</c:v>
                </c:pt>
                <c:pt idx="5">
                  <c:v>6.01</c:v>
                </c:pt>
                <c:pt idx="6">
                  <c:v>5.77</c:v>
                </c:pt>
                <c:pt idx="7">
                  <c:v>6.14</c:v>
                </c:pt>
                <c:pt idx="8">
                  <c:v>5.92</c:v>
                </c:pt>
                <c:pt idx="9">
                  <c:v>5.97</c:v>
                </c:pt>
                <c:pt idx="10">
                  <c:v>8.83</c:v>
                </c:pt>
                <c:pt idx="11">
                  <c:v>5.99</c:v>
                </c:pt>
                <c:pt idx="12">
                  <c:v>6.93</c:v>
                </c:pt>
                <c:pt idx="13">
                  <c:v>6.63</c:v>
                </c:pt>
                <c:pt idx="14">
                  <c:v>10.039999999999999</c:v>
                </c:pt>
                <c:pt idx="15">
                  <c:v>8.02</c:v>
                </c:pt>
                <c:pt idx="16">
                  <c:v>9.15</c:v>
                </c:pt>
                <c:pt idx="17">
                  <c:v>9.35</c:v>
                </c:pt>
                <c:pt idx="18">
                  <c:v>11.23</c:v>
                </c:pt>
                <c:pt idx="19">
                  <c:v>9.86</c:v>
                </c:pt>
              </c:numCache>
            </c:numRef>
          </c:val>
          <c:smooth val="0"/>
          <c:extLst>
            <c:ext xmlns:c16="http://schemas.microsoft.com/office/drawing/2014/chart" uri="{C3380CC4-5D6E-409C-BE32-E72D297353CC}">
              <c16:uniqueId val="{00000003-C3D9-4470-ACC6-0711299D9FDF}"/>
            </c:ext>
          </c:extLst>
        </c:ser>
        <c:ser>
          <c:idx val="4"/>
          <c:order val="4"/>
          <c:tx>
            <c:strRef>
              <c:f>'6.6.2 (block)'!$N$1</c:f>
              <c:strCache>
                <c:ptCount val="1"/>
                <c:pt idx="0">
                  <c:v> kij </c:v>
                </c:pt>
              </c:strCache>
            </c:strRef>
          </c:tx>
          <c:spPr>
            <a:ln w="12700" cap="rnd">
              <a:solidFill>
                <a:schemeClr val="accent1"/>
              </a:solidFill>
              <a:round/>
            </a:ln>
            <a:effectLst>
              <a:outerShdw blurRad="57150" dist="19050" dir="5400000" algn="ctr" rotWithShape="0">
                <a:srgbClr val="000000">
                  <a:alpha val="63000"/>
                </a:srgbClr>
              </a:outerShdw>
            </a:effectLst>
          </c:spPr>
          <c:marker>
            <c:symbol val="circle"/>
            <c:size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(block)'!$N$2:$N$21</c:f>
              <c:numCache>
                <c:formatCode>General</c:formatCode>
                <c:ptCount val="20"/>
                <c:pt idx="0">
                  <c:v>12.84</c:v>
                </c:pt>
                <c:pt idx="1">
                  <c:v>11.06</c:v>
                </c:pt>
                <c:pt idx="2">
                  <c:v>7.95</c:v>
                </c:pt>
                <c:pt idx="3">
                  <c:v>7.19</c:v>
                </c:pt>
                <c:pt idx="4">
                  <c:v>7.2</c:v>
                </c:pt>
                <c:pt idx="5">
                  <c:v>4.42</c:v>
                </c:pt>
                <c:pt idx="6">
                  <c:v>4.4000000000000004</c:v>
                </c:pt>
                <c:pt idx="7">
                  <c:v>4.3899999999999997</c:v>
                </c:pt>
                <c:pt idx="8">
                  <c:v>4.3600000000000003</c:v>
                </c:pt>
                <c:pt idx="9">
                  <c:v>4.3499999999999996</c:v>
                </c:pt>
                <c:pt idx="10">
                  <c:v>4.3499999999999996</c:v>
                </c:pt>
                <c:pt idx="11">
                  <c:v>4.34</c:v>
                </c:pt>
                <c:pt idx="12">
                  <c:v>4.34</c:v>
                </c:pt>
                <c:pt idx="13">
                  <c:v>4.34</c:v>
                </c:pt>
                <c:pt idx="14">
                  <c:v>4.34</c:v>
                </c:pt>
                <c:pt idx="15">
                  <c:v>4.34</c:v>
                </c:pt>
                <c:pt idx="16">
                  <c:v>4.33</c:v>
                </c:pt>
                <c:pt idx="17">
                  <c:v>4.33</c:v>
                </c:pt>
                <c:pt idx="18">
                  <c:v>4.33</c:v>
                </c:pt>
                <c:pt idx="19">
                  <c:v>4.33</c:v>
                </c:pt>
              </c:numCache>
            </c:numRef>
          </c:val>
          <c:smooth val="0"/>
          <c:extLst>
            <c:ext xmlns:c16="http://schemas.microsoft.com/office/drawing/2014/chart" uri="{C3380CC4-5D6E-409C-BE32-E72D297353CC}">
              <c16:uniqueId val="{00000004-C3D9-4470-ACC6-0711299D9FDF}"/>
            </c:ext>
          </c:extLst>
        </c:ser>
        <c:ser>
          <c:idx val="5"/>
          <c:order val="5"/>
          <c:tx>
            <c:strRef>
              <c:f>'6.6.2 (block)'!$O$1</c:f>
              <c:strCache>
                <c:ptCount val="1"/>
                <c:pt idx="0">
                  <c:v> ikj </c:v>
                </c:pt>
              </c:strCache>
            </c:strRef>
          </c:tx>
          <c:spPr>
            <a:ln w="12700" cap="rnd">
              <a:solidFill>
                <a:srgbClr val="00B050"/>
              </a:solidFill>
              <a:round/>
            </a:ln>
            <a:effectLst>
              <a:outerShdw blurRad="57150" dist="19050" dir="5400000" algn="ctr" rotWithShape="0">
                <a:srgbClr val="000000">
                  <a:alpha val="63000"/>
                </a:srgbClr>
              </a:outerShdw>
            </a:effectLst>
          </c:spPr>
          <c:marker>
            <c:symbol val="circle"/>
            <c:size val="7"/>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(block)'!$O$2:$O$21</c:f>
              <c:numCache>
                <c:formatCode>General</c:formatCode>
                <c:ptCount val="20"/>
                <c:pt idx="0">
                  <c:v>12.92</c:v>
                </c:pt>
                <c:pt idx="1">
                  <c:v>10.93</c:v>
                </c:pt>
                <c:pt idx="2">
                  <c:v>7.36</c:v>
                </c:pt>
                <c:pt idx="3">
                  <c:v>7.01</c:v>
                </c:pt>
                <c:pt idx="4">
                  <c:v>7.01</c:v>
                </c:pt>
                <c:pt idx="5">
                  <c:v>4.28</c:v>
                </c:pt>
                <c:pt idx="6">
                  <c:v>4.28</c:v>
                </c:pt>
                <c:pt idx="7">
                  <c:v>4.28</c:v>
                </c:pt>
                <c:pt idx="8">
                  <c:v>4.29</c:v>
                </c:pt>
                <c:pt idx="9">
                  <c:v>4.28</c:v>
                </c:pt>
                <c:pt idx="10">
                  <c:v>4.28</c:v>
                </c:pt>
                <c:pt idx="11">
                  <c:v>4.28</c:v>
                </c:pt>
                <c:pt idx="12">
                  <c:v>4.28</c:v>
                </c:pt>
                <c:pt idx="13">
                  <c:v>4.28</c:v>
                </c:pt>
                <c:pt idx="14">
                  <c:v>4.28</c:v>
                </c:pt>
                <c:pt idx="15">
                  <c:v>4.28</c:v>
                </c:pt>
                <c:pt idx="16">
                  <c:v>4.28</c:v>
                </c:pt>
                <c:pt idx="17">
                  <c:v>4.28</c:v>
                </c:pt>
                <c:pt idx="18">
                  <c:v>4.28</c:v>
                </c:pt>
                <c:pt idx="19">
                  <c:v>4.28</c:v>
                </c:pt>
              </c:numCache>
            </c:numRef>
          </c:val>
          <c:smooth val="0"/>
          <c:extLst>
            <c:ext xmlns:c16="http://schemas.microsoft.com/office/drawing/2014/chart" uri="{C3380CC4-5D6E-409C-BE32-E72D297353CC}">
              <c16:uniqueId val="{00000005-C3D9-4470-ACC6-0711299D9FDF}"/>
            </c:ext>
          </c:extLst>
        </c:ser>
        <c:ser>
          <c:idx val="6"/>
          <c:order val="6"/>
          <c:tx>
            <c:strRef>
              <c:f>'6.6.2 (block)'!$P$1</c:f>
              <c:strCache>
                <c:ptCount val="1"/>
                <c:pt idx="0">
                  <c:v> mmm </c:v>
                </c:pt>
              </c:strCache>
            </c:strRef>
          </c:tx>
          <c:spPr>
            <a:ln w="12700" cap="rnd">
              <a:solidFill>
                <a:schemeClr val="accent1"/>
              </a:solidFill>
              <a:round/>
            </a:ln>
            <a:effectLst>
              <a:outerShdw blurRad="57150" dist="19050" dir="5400000" algn="ctr" rotWithShape="0">
                <a:srgbClr val="000000">
                  <a:alpha val="63000"/>
                </a:srgbClr>
              </a:outerShdw>
            </a:effectLst>
          </c:spPr>
          <c:marker>
            <c:symbol val="square"/>
            <c:size val="7"/>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(block)'!$P$2:$P$21</c:f>
              <c:numCache>
                <c:formatCode>General</c:formatCode>
                <c:ptCount val="20"/>
                <c:pt idx="0">
                  <c:v>5.3</c:v>
                </c:pt>
                <c:pt idx="1">
                  <c:v>3.91</c:v>
                </c:pt>
                <c:pt idx="2">
                  <c:v>2.8</c:v>
                </c:pt>
                <c:pt idx="3">
                  <c:v>3.48</c:v>
                </c:pt>
                <c:pt idx="4">
                  <c:v>3.28</c:v>
                </c:pt>
                <c:pt idx="5">
                  <c:v>2.34</c:v>
                </c:pt>
                <c:pt idx="6">
                  <c:v>2.57</c:v>
                </c:pt>
                <c:pt idx="7">
                  <c:v>2.42</c:v>
                </c:pt>
                <c:pt idx="8">
                  <c:v>2.35</c:v>
                </c:pt>
                <c:pt idx="9">
                  <c:v>2.7</c:v>
                </c:pt>
                <c:pt idx="10">
                  <c:v>4.45</c:v>
                </c:pt>
                <c:pt idx="11">
                  <c:v>2.74</c:v>
                </c:pt>
                <c:pt idx="12">
                  <c:v>2.57</c:v>
                </c:pt>
                <c:pt idx="13">
                  <c:v>2.72</c:v>
                </c:pt>
                <c:pt idx="14">
                  <c:v>3.85</c:v>
                </c:pt>
                <c:pt idx="15">
                  <c:v>2.74</c:v>
                </c:pt>
                <c:pt idx="16">
                  <c:v>2.66</c:v>
                </c:pt>
                <c:pt idx="17">
                  <c:v>2.73</c:v>
                </c:pt>
                <c:pt idx="18">
                  <c:v>3.62</c:v>
                </c:pt>
                <c:pt idx="19">
                  <c:v>2.75</c:v>
                </c:pt>
              </c:numCache>
            </c:numRef>
          </c:val>
          <c:smooth val="0"/>
          <c:extLst>
            <c:ext xmlns:c16="http://schemas.microsoft.com/office/drawing/2014/chart" uri="{C3380CC4-5D6E-409C-BE32-E72D297353CC}">
              <c16:uniqueId val="{00000006-C3D9-4470-ACC6-0711299D9FDF}"/>
            </c:ext>
          </c:extLst>
        </c:ser>
        <c:ser>
          <c:idx val="7"/>
          <c:order val="7"/>
          <c:tx>
            <c:strRef>
              <c:f>'6.6.2 (block)'!$Q$1</c:f>
              <c:strCache>
                <c:ptCount val="1"/>
                <c:pt idx="0">
                  <c:v> mmm_block </c:v>
                </c:pt>
              </c:strCache>
            </c:strRef>
          </c:tx>
          <c:spPr>
            <a:ln w="12700" cap="rnd">
              <a:solidFill>
                <a:schemeClr val="accent2">
                  <a:lumMod val="75000"/>
                </a:schemeClr>
              </a:solidFill>
              <a:round/>
            </a:ln>
            <a:effectLst>
              <a:outerShdw blurRad="57150" dist="19050" dir="5400000" algn="ctr" rotWithShape="0">
                <a:srgbClr val="000000">
                  <a:alpha val="63000"/>
                </a:srgbClr>
              </a:outerShdw>
            </a:effectLst>
          </c:spPr>
          <c:marker>
            <c:symbol val="squar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numRef>
              <c:f>'6.6.2 (block)'!$I$2:$I$21</c:f>
              <c:numCache>
                <c:formatCode>General</c:formatCode>
                <c:ptCount val="20"/>
                <c:pt idx="0">
                  <c:v>50</c:v>
                </c:pt>
                <c:pt idx="1">
                  <c:v>100</c:v>
                </c:pt>
                <c:pt idx="2">
                  <c:v>150</c:v>
                </c:pt>
                <c:pt idx="3">
                  <c:v>200</c:v>
                </c:pt>
                <c:pt idx="4">
                  <c:v>250</c:v>
                </c:pt>
                <c:pt idx="5">
                  <c:v>300</c:v>
                </c:pt>
                <c:pt idx="6">
                  <c:v>350</c:v>
                </c:pt>
                <c:pt idx="7">
                  <c:v>400</c:v>
                </c:pt>
                <c:pt idx="8">
                  <c:v>450</c:v>
                </c:pt>
                <c:pt idx="9">
                  <c:v>500</c:v>
                </c:pt>
                <c:pt idx="10">
                  <c:v>550</c:v>
                </c:pt>
                <c:pt idx="11">
                  <c:v>600</c:v>
                </c:pt>
                <c:pt idx="12">
                  <c:v>650</c:v>
                </c:pt>
                <c:pt idx="13">
                  <c:v>700</c:v>
                </c:pt>
                <c:pt idx="14">
                  <c:v>750</c:v>
                </c:pt>
                <c:pt idx="15">
                  <c:v>800</c:v>
                </c:pt>
                <c:pt idx="16">
                  <c:v>850</c:v>
                </c:pt>
                <c:pt idx="17">
                  <c:v>900</c:v>
                </c:pt>
                <c:pt idx="18">
                  <c:v>950</c:v>
                </c:pt>
                <c:pt idx="19">
                  <c:v>1000</c:v>
                </c:pt>
              </c:numCache>
            </c:numRef>
          </c:cat>
          <c:val>
            <c:numRef>
              <c:f>'6.6.2 (block)'!$Q$2:$Q$21</c:f>
              <c:numCache>
                <c:formatCode>General</c:formatCode>
                <c:ptCount val="20"/>
                <c:pt idx="0">
                  <c:v>6.86</c:v>
                </c:pt>
                <c:pt idx="1">
                  <c:v>5.24</c:v>
                </c:pt>
                <c:pt idx="2">
                  <c:v>3.61</c:v>
                </c:pt>
                <c:pt idx="3">
                  <c:v>3.7</c:v>
                </c:pt>
                <c:pt idx="4">
                  <c:v>3.51</c:v>
                </c:pt>
                <c:pt idx="5">
                  <c:v>2.35</c:v>
                </c:pt>
                <c:pt idx="6">
                  <c:v>2.3199999999999998</c:v>
                </c:pt>
                <c:pt idx="7">
                  <c:v>2.33</c:v>
                </c:pt>
                <c:pt idx="8">
                  <c:v>2.3199999999999998</c:v>
                </c:pt>
                <c:pt idx="9">
                  <c:v>2.36</c:v>
                </c:pt>
                <c:pt idx="10">
                  <c:v>2.27</c:v>
                </c:pt>
                <c:pt idx="11">
                  <c:v>2.39</c:v>
                </c:pt>
                <c:pt idx="12">
                  <c:v>2.35</c:v>
                </c:pt>
                <c:pt idx="13">
                  <c:v>2.36</c:v>
                </c:pt>
                <c:pt idx="14">
                  <c:v>2.35</c:v>
                </c:pt>
                <c:pt idx="15">
                  <c:v>2.39</c:v>
                </c:pt>
                <c:pt idx="16">
                  <c:v>2.36</c:v>
                </c:pt>
                <c:pt idx="17">
                  <c:v>2.36</c:v>
                </c:pt>
                <c:pt idx="18">
                  <c:v>2.27</c:v>
                </c:pt>
                <c:pt idx="19">
                  <c:v>2.39</c:v>
                </c:pt>
              </c:numCache>
            </c:numRef>
          </c:val>
          <c:smooth val="0"/>
          <c:extLst>
            <c:ext xmlns:c16="http://schemas.microsoft.com/office/drawing/2014/chart" uri="{C3380CC4-5D6E-409C-BE32-E72D297353CC}">
              <c16:uniqueId val="{00000007-C3D9-4470-ACC6-0711299D9FDF}"/>
            </c:ext>
          </c:extLst>
        </c:ser>
        <c:dLbls>
          <c:showLegendKey val="0"/>
          <c:showVal val="0"/>
          <c:showCatName val="0"/>
          <c:showSerName val="0"/>
          <c:showPercent val="0"/>
          <c:showBubbleSize val="0"/>
        </c:dLbls>
        <c:marker val="1"/>
        <c:smooth val="0"/>
        <c:axId val="357990895"/>
        <c:axId val="316087327"/>
      </c:lineChart>
      <c:catAx>
        <c:axId val="35799089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array size</a:t>
                </a:r>
                <a:endParaRPr lang="zh-CN"/>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16087327"/>
        <c:crosses val="autoZero"/>
        <c:auto val="1"/>
        <c:lblAlgn val="ctr"/>
        <c:lblOffset val="100"/>
        <c:noMultiLvlLbl val="0"/>
      </c:catAx>
      <c:valAx>
        <c:axId val="3160873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cycles/element</a:t>
                </a:r>
                <a:endParaRPr lang="zh-C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5799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880015299171499"/>
          <c:y val="6.0185185185185203E-2"/>
          <c:w val="0.51180020900165302"/>
          <c:h val="0.80722222222222195"/>
        </c:manualLayout>
      </c:layout>
      <c:lineChart>
        <c:grouping val="standard"/>
        <c:varyColors val="0"/>
        <c:ser>
          <c:idx val="0"/>
          <c:order val="0"/>
          <c:tx>
            <c:strRef>
              <c:f>data!$B$1</c:f>
              <c:strCache>
                <c:ptCount val="1"/>
                <c:pt idx="0">
                  <c:v>Disk seek time</c:v>
                </c:pt>
              </c:strCache>
            </c:strRef>
          </c:tx>
          <c:spPr>
            <a:ln w="12700" cmpd="sng">
              <a:solidFill>
                <a:schemeClr val="tx1"/>
              </a:solidFill>
            </a:ln>
          </c:spPr>
          <c:marker>
            <c:symbol val="diamond"/>
            <c:size val="8"/>
            <c:spPr>
              <a:solidFill>
                <a:schemeClr val="tx1"/>
              </a:solidFill>
              <a:ln>
                <a:no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data!$B$2:$B$9</c:f>
              <c:numCache>
                <c:formatCode>#,##0</c:formatCode>
                <c:ptCount val="8"/>
                <c:pt idx="0">
                  <c:v>75000000</c:v>
                </c:pt>
                <c:pt idx="1">
                  <c:v>28000000</c:v>
                </c:pt>
                <c:pt idx="2">
                  <c:v>10000000</c:v>
                </c:pt>
                <c:pt idx="3">
                  <c:v>8000000</c:v>
                </c:pt>
                <c:pt idx="4">
                  <c:v>6000000</c:v>
                </c:pt>
                <c:pt idx="5">
                  <c:v>5000000</c:v>
                </c:pt>
                <c:pt idx="6">
                  <c:v>3000000</c:v>
                </c:pt>
                <c:pt idx="7">
                  <c:v>3000000</c:v>
                </c:pt>
              </c:numCache>
            </c:numRef>
          </c:val>
          <c:smooth val="0"/>
          <c:extLst>
            <c:ext xmlns:c16="http://schemas.microsoft.com/office/drawing/2014/chart" uri="{C3380CC4-5D6E-409C-BE32-E72D297353CC}">
              <c16:uniqueId val="{00000000-1889-4E70-A19A-855F69610A12}"/>
            </c:ext>
          </c:extLst>
        </c:ser>
        <c:ser>
          <c:idx val="1"/>
          <c:order val="1"/>
          <c:tx>
            <c:strRef>
              <c:f>data!$C$1</c:f>
              <c:strCache>
                <c:ptCount val="1"/>
                <c:pt idx="0">
                  <c:v>SSD access time</c:v>
                </c:pt>
              </c:strCache>
            </c:strRef>
          </c:tx>
          <c:spPr>
            <a:ln w="12700">
              <a:solidFill>
                <a:schemeClr val="tx1"/>
              </a:solidFill>
            </a:ln>
          </c:spPr>
          <c:marker>
            <c:symbol val="triangle"/>
            <c:size val="8"/>
            <c:spPr>
              <a:solidFill>
                <a:schemeClr val="tx1"/>
              </a:solidFill>
              <a:ln>
                <a:no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data!$C$2:$C$9</c:f>
              <c:numCache>
                <c:formatCode>General</c:formatCode>
                <c:ptCount val="8"/>
                <c:pt idx="7" formatCode="#,##0">
                  <c:v>50000</c:v>
                </c:pt>
              </c:numCache>
            </c:numRef>
          </c:val>
          <c:smooth val="0"/>
          <c:extLst>
            <c:ext xmlns:c16="http://schemas.microsoft.com/office/drawing/2014/chart" uri="{C3380CC4-5D6E-409C-BE32-E72D297353CC}">
              <c16:uniqueId val="{00000001-1889-4E70-A19A-855F69610A12}"/>
            </c:ext>
          </c:extLst>
        </c:ser>
        <c:ser>
          <c:idx val="3"/>
          <c:order val="2"/>
          <c:tx>
            <c:strRef>
              <c:f>data!$D$1</c:f>
              <c:strCache>
                <c:ptCount val="1"/>
                <c:pt idx="0">
                  <c:v>DRAM access time</c:v>
                </c:pt>
              </c:strCache>
            </c:strRef>
          </c:tx>
          <c:spPr>
            <a:ln w="12700">
              <a:solidFill>
                <a:schemeClr val="tx1"/>
              </a:solidFill>
            </a:ln>
          </c:spPr>
          <c:marker>
            <c:symbol val="square"/>
            <c:size val="8"/>
            <c:spPr>
              <a:solidFill>
                <a:schemeClr val="tx1"/>
              </a:solidFill>
              <a:ln>
                <a:no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data!$D$2:$D$9</c:f>
              <c:numCache>
                <c:formatCode>#,##0</c:formatCode>
                <c:ptCount val="8"/>
                <c:pt idx="0" formatCode="General">
                  <c:v>200</c:v>
                </c:pt>
                <c:pt idx="1">
                  <c:v>100</c:v>
                </c:pt>
                <c:pt idx="2" formatCode="General">
                  <c:v>70</c:v>
                </c:pt>
                <c:pt idx="3" formatCode="General">
                  <c:v>60</c:v>
                </c:pt>
                <c:pt idx="4" formatCode="General">
                  <c:v>55</c:v>
                </c:pt>
                <c:pt idx="5" formatCode="General">
                  <c:v>50</c:v>
                </c:pt>
                <c:pt idx="6" formatCode="General">
                  <c:v>40</c:v>
                </c:pt>
                <c:pt idx="7" formatCode="General">
                  <c:v>20</c:v>
                </c:pt>
              </c:numCache>
            </c:numRef>
          </c:val>
          <c:smooth val="0"/>
          <c:extLst>
            <c:ext xmlns:c16="http://schemas.microsoft.com/office/drawing/2014/chart" uri="{C3380CC4-5D6E-409C-BE32-E72D297353CC}">
              <c16:uniqueId val="{00000002-1889-4E70-A19A-855F69610A12}"/>
            </c:ext>
          </c:extLst>
        </c:ser>
        <c:ser>
          <c:idx val="4"/>
          <c:order val="3"/>
          <c:tx>
            <c:strRef>
              <c:f>data!$E$1</c:f>
              <c:strCache>
                <c:ptCount val="1"/>
                <c:pt idx="0">
                  <c:v>SRAM access time</c:v>
                </c:pt>
              </c:strCache>
            </c:strRef>
          </c:tx>
          <c:spPr>
            <a:ln w="12700">
              <a:solidFill>
                <a:schemeClr val="tx1"/>
              </a:solidFill>
            </a:ln>
          </c:spPr>
          <c:marker>
            <c:symbol val="circle"/>
            <c:size val="8"/>
            <c:spPr>
              <a:solidFill>
                <a:schemeClr val="tx1"/>
              </a:solidFill>
              <a:ln>
                <a:no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data!$E$2:$E$9</c:f>
              <c:numCache>
                <c:formatCode>General</c:formatCode>
                <c:ptCount val="8"/>
                <c:pt idx="0">
                  <c:v>150</c:v>
                </c:pt>
                <c:pt idx="1">
                  <c:v>35</c:v>
                </c:pt>
                <c:pt idx="2">
                  <c:v>15</c:v>
                </c:pt>
                <c:pt idx="3">
                  <c:v>3</c:v>
                </c:pt>
                <c:pt idx="4">
                  <c:v>2.5</c:v>
                </c:pt>
                <c:pt idx="5">
                  <c:v>2</c:v>
                </c:pt>
                <c:pt idx="6">
                  <c:v>1.5</c:v>
                </c:pt>
                <c:pt idx="7">
                  <c:v>1.3</c:v>
                </c:pt>
              </c:numCache>
            </c:numRef>
          </c:val>
          <c:smooth val="0"/>
          <c:extLst>
            <c:ext xmlns:c16="http://schemas.microsoft.com/office/drawing/2014/chart" uri="{C3380CC4-5D6E-409C-BE32-E72D297353CC}">
              <c16:uniqueId val="{00000003-1889-4E70-A19A-855F69610A12}"/>
            </c:ext>
          </c:extLst>
        </c:ser>
        <c:ser>
          <c:idx val="5"/>
          <c:order val="4"/>
          <c:tx>
            <c:strRef>
              <c:f>data!$F$1</c:f>
              <c:strCache>
                <c:ptCount val="1"/>
                <c:pt idx="0">
                  <c:v>CPU cycle time</c:v>
                </c:pt>
              </c:strCache>
            </c:strRef>
          </c:tx>
          <c:spPr>
            <a:ln w="12700">
              <a:solidFill>
                <a:schemeClr val="tx1"/>
              </a:solidFill>
            </a:ln>
          </c:spPr>
          <c:marker>
            <c:symbol val="square"/>
            <c:size val="8"/>
            <c:spPr>
              <a:solidFill>
                <a:schemeClr val="bg1"/>
              </a:solidFill>
              <a:ln>
                <a:solidFill>
                  <a:schemeClr val="tx1"/>
                </a:solid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data!$F$2:$F$9</c:f>
              <c:numCache>
                <c:formatCode>General</c:formatCode>
                <c:ptCount val="8"/>
                <c:pt idx="0">
                  <c:v>166</c:v>
                </c:pt>
                <c:pt idx="1">
                  <c:v>50</c:v>
                </c:pt>
                <c:pt idx="2">
                  <c:v>6</c:v>
                </c:pt>
                <c:pt idx="3">
                  <c:v>1.6</c:v>
                </c:pt>
                <c:pt idx="4">
                  <c:v>0.3</c:v>
                </c:pt>
                <c:pt idx="5">
                  <c:v>0.5</c:v>
                </c:pt>
                <c:pt idx="6">
                  <c:v>0.4</c:v>
                </c:pt>
                <c:pt idx="7">
                  <c:v>0.33</c:v>
                </c:pt>
              </c:numCache>
            </c:numRef>
          </c:val>
          <c:smooth val="0"/>
          <c:extLst>
            <c:ext xmlns:c16="http://schemas.microsoft.com/office/drawing/2014/chart" uri="{C3380CC4-5D6E-409C-BE32-E72D297353CC}">
              <c16:uniqueId val="{00000004-1889-4E70-A19A-855F69610A12}"/>
            </c:ext>
          </c:extLst>
        </c:ser>
        <c:ser>
          <c:idx val="6"/>
          <c:order val="5"/>
          <c:tx>
            <c:strRef>
              <c:f>data!$G$1</c:f>
              <c:strCache>
                <c:ptCount val="1"/>
                <c:pt idx="0">
                  <c:v>Effective CPU cycle time</c:v>
                </c:pt>
              </c:strCache>
            </c:strRef>
          </c:tx>
          <c:spPr>
            <a:ln w="12700">
              <a:solidFill>
                <a:schemeClr val="tx1"/>
              </a:solidFill>
            </a:ln>
          </c:spPr>
          <c:marker>
            <c:symbol val="circle"/>
            <c:size val="8"/>
            <c:spPr>
              <a:solidFill>
                <a:schemeClr val="bg1"/>
              </a:solidFill>
              <a:ln>
                <a:solidFill>
                  <a:schemeClr val="tx1"/>
                </a:solidFill>
              </a:ln>
            </c:spPr>
          </c:marker>
          <c:cat>
            <c:numRef>
              <c:f>data!$A$2:$A$9</c:f>
              <c:numCache>
                <c:formatCode>General</c:formatCode>
                <c:ptCount val="8"/>
                <c:pt idx="0">
                  <c:v>1985</c:v>
                </c:pt>
                <c:pt idx="1">
                  <c:v>1990</c:v>
                </c:pt>
                <c:pt idx="2">
                  <c:v>1995</c:v>
                </c:pt>
                <c:pt idx="3">
                  <c:v>2000</c:v>
                </c:pt>
                <c:pt idx="4">
                  <c:v>2003</c:v>
                </c:pt>
                <c:pt idx="5">
                  <c:v>2005</c:v>
                </c:pt>
                <c:pt idx="6">
                  <c:v>2010</c:v>
                </c:pt>
                <c:pt idx="7">
                  <c:v>2015</c:v>
                </c:pt>
              </c:numCache>
            </c:numRef>
          </c:cat>
          <c:val>
            <c:numRef>
              <c:f>data!$G$2:$G$9</c:f>
              <c:numCache>
                <c:formatCode>General</c:formatCode>
                <c:ptCount val="8"/>
                <c:pt idx="4">
                  <c:v>0.3</c:v>
                </c:pt>
                <c:pt idx="5">
                  <c:v>0.25</c:v>
                </c:pt>
                <c:pt idx="6">
                  <c:v>0.1</c:v>
                </c:pt>
                <c:pt idx="7">
                  <c:v>0.08</c:v>
                </c:pt>
              </c:numCache>
            </c:numRef>
          </c:val>
          <c:smooth val="0"/>
          <c:extLst>
            <c:ext xmlns:c16="http://schemas.microsoft.com/office/drawing/2014/chart" uri="{C3380CC4-5D6E-409C-BE32-E72D297353CC}">
              <c16:uniqueId val="{00000005-1889-4E70-A19A-855F69610A12}"/>
            </c:ext>
          </c:extLst>
        </c:ser>
        <c:dLbls>
          <c:showLegendKey val="0"/>
          <c:showVal val="0"/>
          <c:showCatName val="0"/>
          <c:showSerName val="0"/>
          <c:showPercent val="0"/>
          <c:showBubbleSize val="0"/>
        </c:dLbls>
        <c:marker val="1"/>
        <c:smooth val="0"/>
        <c:axId val="-2055474376"/>
        <c:axId val="-2055458456"/>
      </c:lineChart>
      <c:catAx>
        <c:axId val="-2055474376"/>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low"/>
        <c:txPr>
          <a:bodyPr rot="0" vert="horz" anchor="ctr" anchorCtr="1"/>
          <a:lstStyle/>
          <a:p>
            <a:pPr>
              <a:defRPr/>
            </a:pPr>
            <a:endParaRPr lang="zh-CN"/>
          </a:p>
        </c:txPr>
        <c:crossAx val="-2055458456"/>
        <c:crossesAt val="0"/>
        <c:auto val="1"/>
        <c:lblAlgn val="ctr"/>
        <c:lblOffset val="100"/>
        <c:noMultiLvlLbl val="0"/>
      </c:catAx>
      <c:valAx>
        <c:axId val="-2055458456"/>
        <c:scaling>
          <c:logBase val="10"/>
          <c:orientation val="minMax"/>
          <c:min val="0.01"/>
        </c:scaling>
        <c:delete val="0"/>
        <c:axPos val="l"/>
        <c:majorGridlines/>
        <c:title>
          <c:tx>
            <c:rich>
              <a:bodyPr rot="-5400000" vert="horz"/>
              <a:lstStyle/>
              <a:p>
                <a:pPr>
                  <a:defRPr/>
                </a:pPr>
                <a:r>
                  <a:rPr lang="en-US"/>
                  <a:t>Time (ns)</a:t>
                </a:r>
              </a:p>
            </c:rich>
          </c:tx>
          <c:overlay val="0"/>
        </c:title>
        <c:numFmt formatCode="#,##0.0" sourceLinked="0"/>
        <c:majorTickMark val="out"/>
        <c:minorTickMark val="none"/>
        <c:tickLblPos val="nextTo"/>
        <c:crossAx val="-2055474376"/>
        <c:crosses val="autoZero"/>
        <c:crossBetween val="between"/>
        <c:minorUnit val="10"/>
      </c:valAx>
      <c:spPr>
        <a:ln>
          <a:noFill/>
        </a:ln>
      </c:spPr>
    </c:plotArea>
    <c:legend>
      <c:legendPos val="r"/>
      <c:layout>
        <c:manualLayout>
          <c:xMode val="edge"/>
          <c:yMode val="edge"/>
          <c:x val="0.73854739555150883"/>
          <c:y val="4.1206783377206894E-2"/>
          <c:w val="0.2433564676530961"/>
          <c:h val="0.31061662143964053"/>
        </c:manualLayout>
      </c:layout>
      <c:overlay val="0"/>
      <c:spPr>
        <a:ln>
          <a:solidFill>
            <a:schemeClr val="tx1"/>
          </a:solidFill>
        </a:ln>
      </c:spPr>
    </c:legend>
    <c:plotVisOnly val="1"/>
    <c:dispBlanksAs val="gap"/>
    <c:showDLblsOverMax val="0"/>
  </c:chart>
  <c:txPr>
    <a:bodyPr/>
    <a:lstStyle/>
    <a:p>
      <a:pPr>
        <a:defRPr sz="1200">
          <a:latin typeface="Arial"/>
        </a:defRPr>
      </a:pPr>
      <a:endParaRPr lang="zh-C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585F-4EB4-A984-38E9F0E80B7A}"/>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585F-4EB4-A984-38E9F0E80B7A}"/>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585F-4EB4-A984-38E9F0E80B7A}"/>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585F-4EB4-A984-38E9F0E80B7A}"/>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585F-4EB4-A984-38E9F0E80B7A}"/>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585F-4EB4-A984-38E9F0E80B7A}"/>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585F-4EB4-A984-38E9F0E80B7A}"/>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585F-4EB4-A984-38E9F0E80B7A}"/>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585F-4EB4-A984-38E9F0E80B7A}"/>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585F-4EB4-A984-38E9F0E80B7A}"/>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585F-4EB4-A984-38E9F0E80B7A}"/>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585F-4EB4-A984-38E9F0E80B7A}"/>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585F-4EB4-A984-38E9F0E80B7A}"/>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585F-4EB4-A984-38E9F0E80B7A}"/>
            </c:ext>
          </c:extLst>
        </c:ser>
        <c:bandFmts/>
        <c:axId val="-2059117128"/>
        <c:axId val="-2082025304"/>
        <c:axId val="-2075760936"/>
      </c:surface3DChart>
      <c:catAx>
        <c:axId val="-2059117128"/>
        <c:scaling>
          <c:orientation val="minMax"/>
        </c:scaling>
        <c:delete val="0"/>
        <c:axPos val="b"/>
        <c:title>
          <c:tx>
            <c:rich>
              <a:bodyPr/>
              <a:lstStyle/>
              <a:p>
                <a:pPr>
                  <a:defRPr sz="1200">
                    <a:latin typeface="Arial"/>
                  </a:defRPr>
                </a:pPr>
                <a:r>
                  <a:rPr lang="en-US" sz="1200">
                    <a:latin typeface="Arial"/>
                  </a:rPr>
                  <a:t>Stride (x8 </a:t>
                </a:r>
                <a:r>
                  <a:rPr lang="en-US" sz="1200" dirty="0">
                    <a:latin typeface="Arial"/>
                  </a:rPr>
                  <a:t>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zh-CN"/>
          </a:p>
        </c:txPr>
        <c:crossAx val="-2082025304"/>
        <c:crosses val="autoZero"/>
        <c:auto val="1"/>
        <c:lblAlgn val="ctr"/>
        <c:lblOffset val="100"/>
        <c:noMultiLvlLbl val="0"/>
      </c:catAx>
      <c:valAx>
        <c:axId val="-2082025304"/>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zh-CN"/>
          </a:p>
        </c:txPr>
        <c:crossAx val="-2059117128"/>
        <c:crosses val="autoZero"/>
        <c:crossBetween val="midCat"/>
        <c:majorUnit val="2000"/>
        <c:minorUnit val="500"/>
      </c:valAx>
      <c:serAx>
        <c:axId val="-2075760936"/>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zh-CN"/>
          </a:p>
        </c:txPr>
        <c:crossAx val="-2082025304"/>
        <c:crosses val="autoZero"/>
        <c:tickLblSkip val="2"/>
        <c:tickMarkSkip val="1"/>
      </c:serAx>
    </c:plotArea>
    <c:plotVisOnly val="1"/>
    <c:dispBlanksAs val="zero"/>
    <c:showDLblsOverMax val="0"/>
  </c:chart>
  <c:spPr>
    <a:ln w="9525">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surface3DChart>
        <c:wireframe val="0"/>
        <c:ser>
          <c:idx val="0"/>
          <c:order val="0"/>
          <c:tx>
            <c:strRef>
              <c:f>Sheet6!$A$2</c:f>
              <c:strCache>
                <c:ptCount val="1"/>
                <c:pt idx="0">
                  <c:v>128M</c:v>
                </c:pt>
              </c:strCache>
            </c:strRef>
          </c:tx>
          <c:spPr>
            <a:solidFill>
              <a:schemeClr val="accent1"/>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Sheet6!$B$2:$BM$2</c:f>
              <c:numCache>
                <c:formatCode>General</c:formatCode>
                <c:ptCount val="64"/>
                <c:pt idx="0">
                  <c:v>63765442</c:v>
                </c:pt>
                <c:pt idx="1">
                  <c:v>33639056</c:v>
                </c:pt>
                <c:pt idx="2">
                  <c:v>29174836</c:v>
                </c:pt>
                <c:pt idx="3">
                  <c:v>28712512</c:v>
                </c:pt>
                <c:pt idx="4">
                  <c:v>28568492</c:v>
                </c:pt>
                <c:pt idx="5">
                  <c:v>28594992</c:v>
                </c:pt>
                <c:pt idx="6">
                  <c:v>28810216</c:v>
                </c:pt>
                <c:pt idx="7">
                  <c:v>28825552</c:v>
                </c:pt>
                <c:pt idx="8">
                  <c:v>27340724</c:v>
                </c:pt>
                <c:pt idx="9">
                  <c:v>26234300</c:v>
                </c:pt>
                <c:pt idx="10">
                  <c:v>24951660</c:v>
                </c:pt>
                <c:pt idx="11">
                  <c:v>23966508</c:v>
                </c:pt>
                <c:pt idx="12">
                  <c:v>22739964</c:v>
                </c:pt>
                <c:pt idx="13">
                  <c:v>21695768</c:v>
                </c:pt>
                <c:pt idx="14">
                  <c:v>20449688</c:v>
                </c:pt>
                <c:pt idx="15">
                  <c:v>19576708</c:v>
                </c:pt>
                <c:pt idx="16">
                  <c:v>18441332</c:v>
                </c:pt>
                <c:pt idx="17">
                  <c:v>17629964</c:v>
                </c:pt>
                <c:pt idx="18">
                  <c:v>17571688</c:v>
                </c:pt>
                <c:pt idx="19">
                  <c:v>17571584</c:v>
                </c:pt>
                <c:pt idx="20">
                  <c:v>16445540</c:v>
                </c:pt>
                <c:pt idx="21">
                  <c:v>15627244</c:v>
                </c:pt>
                <c:pt idx="22">
                  <c:v>14892908</c:v>
                </c:pt>
                <c:pt idx="23">
                  <c:v>14142264</c:v>
                </c:pt>
                <c:pt idx="24">
                  <c:v>13430084</c:v>
                </c:pt>
                <c:pt idx="25">
                  <c:v>12818400</c:v>
                </c:pt>
                <c:pt idx="26">
                  <c:v>12075736</c:v>
                </c:pt>
                <c:pt idx="27">
                  <c:v>10856464</c:v>
                </c:pt>
                <c:pt idx="28">
                  <c:v>10089986</c:v>
                </c:pt>
                <c:pt idx="29">
                  <c:v>9521094</c:v>
                </c:pt>
                <c:pt idx="30">
                  <c:v>8925862</c:v>
                </c:pt>
                <c:pt idx="31">
                  <c:v>9303264</c:v>
                </c:pt>
                <c:pt idx="32">
                  <c:v>7889076</c:v>
                </c:pt>
                <c:pt idx="33">
                  <c:v>7596154</c:v>
                </c:pt>
                <c:pt idx="34">
                  <c:v>4018410</c:v>
                </c:pt>
                <c:pt idx="35">
                  <c:v>4159352</c:v>
                </c:pt>
                <c:pt idx="36">
                  <c:v>3747630</c:v>
                </c:pt>
                <c:pt idx="37">
                  <c:v>3718004</c:v>
                </c:pt>
                <c:pt idx="38">
                  <c:v>3350738</c:v>
                </c:pt>
                <c:pt idx="39">
                  <c:v>3306160</c:v>
                </c:pt>
                <c:pt idx="40">
                  <c:v>3020414</c:v>
                </c:pt>
                <c:pt idx="41">
                  <c:v>2889538</c:v>
                </c:pt>
                <c:pt idx="42">
                  <c:v>1896982</c:v>
                </c:pt>
                <c:pt idx="43">
                  <c:v>1923506</c:v>
                </c:pt>
                <c:pt idx="44">
                  <c:v>1918114</c:v>
                </c:pt>
                <c:pt idx="45">
                  <c:v>1812520</c:v>
                </c:pt>
                <c:pt idx="46">
                  <c:v>1757336</c:v>
                </c:pt>
                <c:pt idx="47">
                  <c:v>2775330</c:v>
                </c:pt>
                <c:pt idx="48">
                  <c:v>1690924</c:v>
                </c:pt>
                <c:pt idx="49">
                  <c:v>1653916</c:v>
                </c:pt>
                <c:pt idx="50">
                  <c:v>1636058</c:v>
                </c:pt>
                <c:pt idx="51">
                  <c:v>1592762</c:v>
                </c:pt>
                <c:pt idx="52">
                  <c:v>1576390</c:v>
                </c:pt>
                <c:pt idx="53">
                  <c:v>1512560</c:v>
                </c:pt>
                <c:pt idx="54">
                  <c:v>1466882</c:v>
                </c:pt>
                <c:pt idx="55">
                  <c:v>1431168</c:v>
                </c:pt>
                <c:pt idx="56">
                  <c:v>1412924</c:v>
                </c:pt>
                <c:pt idx="57">
                  <c:v>1368572</c:v>
                </c:pt>
                <c:pt idx="58">
                  <c:v>1408562</c:v>
                </c:pt>
                <c:pt idx="59">
                  <c:v>1324692</c:v>
                </c:pt>
                <c:pt idx="60">
                  <c:v>1301802</c:v>
                </c:pt>
                <c:pt idx="61">
                  <c:v>1282684</c:v>
                </c:pt>
                <c:pt idx="62">
                  <c:v>1250014</c:v>
                </c:pt>
                <c:pt idx="63">
                  <c:v>4418906</c:v>
                </c:pt>
              </c:numCache>
            </c:numRef>
          </c:val>
          <c:extLst>
            <c:ext xmlns:c16="http://schemas.microsoft.com/office/drawing/2014/chart" uri="{C3380CC4-5D6E-409C-BE32-E72D297353CC}">
              <c16:uniqueId val="{00000000-B72B-4DC9-ADA6-B1CF9D94151A}"/>
            </c:ext>
          </c:extLst>
        </c:ser>
        <c:ser>
          <c:idx val="1"/>
          <c:order val="1"/>
          <c:tx>
            <c:strRef>
              <c:f>Sheet6!$A$3</c:f>
              <c:strCache>
                <c:ptCount val="1"/>
                <c:pt idx="0">
                  <c:v>64M</c:v>
                </c:pt>
              </c:strCache>
            </c:strRef>
          </c:tx>
          <c:spPr>
            <a:solidFill>
              <a:schemeClr val="accent2"/>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Sheet6!$B$3:$BM$3</c:f>
              <c:numCache>
                <c:formatCode>General</c:formatCode>
                <c:ptCount val="64"/>
                <c:pt idx="0">
                  <c:v>17743362</c:v>
                </c:pt>
                <c:pt idx="1">
                  <c:v>10068210</c:v>
                </c:pt>
                <c:pt idx="2">
                  <c:v>8768756</c:v>
                </c:pt>
                <c:pt idx="3">
                  <c:v>8695696</c:v>
                </c:pt>
                <c:pt idx="4">
                  <c:v>8654890</c:v>
                </c:pt>
                <c:pt idx="5">
                  <c:v>8082050</c:v>
                </c:pt>
                <c:pt idx="6">
                  <c:v>7865254</c:v>
                </c:pt>
                <c:pt idx="7">
                  <c:v>7730468</c:v>
                </c:pt>
                <c:pt idx="8">
                  <c:v>7169918</c:v>
                </c:pt>
                <c:pt idx="9">
                  <c:v>6697386</c:v>
                </c:pt>
                <c:pt idx="10">
                  <c:v>6429106</c:v>
                </c:pt>
                <c:pt idx="11">
                  <c:v>6000730</c:v>
                </c:pt>
                <c:pt idx="12">
                  <c:v>5724552</c:v>
                </c:pt>
                <c:pt idx="13">
                  <c:v>5491512</c:v>
                </c:pt>
                <c:pt idx="14">
                  <c:v>4983250</c:v>
                </c:pt>
                <c:pt idx="15">
                  <c:v>5110780</c:v>
                </c:pt>
                <c:pt idx="16">
                  <c:v>4268926</c:v>
                </c:pt>
                <c:pt idx="17">
                  <c:v>4123054</c:v>
                </c:pt>
                <c:pt idx="18">
                  <c:v>3792992</c:v>
                </c:pt>
                <c:pt idx="19">
                  <c:v>3619996</c:v>
                </c:pt>
                <c:pt idx="20">
                  <c:v>3266802</c:v>
                </c:pt>
                <c:pt idx="21">
                  <c:v>3034542</c:v>
                </c:pt>
                <c:pt idx="22">
                  <c:v>2810530</c:v>
                </c:pt>
                <c:pt idx="23">
                  <c:v>2584584</c:v>
                </c:pt>
                <c:pt idx="24">
                  <c:v>2431494</c:v>
                </c:pt>
                <c:pt idx="25">
                  <c:v>2265096</c:v>
                </c:pt>
                <c:pt idx="26">
                  <c:v>2194788</c:v>
                </c:pt>
                <c:pt idx="27">
                  <c:v>2085886</c:v>
                </c:pt>
                <c:pt idx="28">
                  <c:v>1952574</c:v>
                </c:pt>
                <c:pt idx="29">
                  <c:v>1863814</c:v>
                </c:pt>
                <c:pt idx="30">
                  <c:v>1748102</c:v>
                </c:pt>
                <c:pt idx="31">
                  <c:v>2738292</c:v>
                </c:pt>
                <c:pt idx="32">
                  <c:v>1494700</c:v>
                </c:pt>
                <c:pt idx="33">
                  <c:v>1537876</c:v>
                </c:pt>
                <c:pt idx="34">
                  <c:v>1484846</c:v>
                </c:pt>
                <c:pt idx="35">
                  <c:v>1444072</c:v>
                </c:pt>
                <c:pt idx="36">
                  <c:v>1393516</c:v>
                </c:pt>
                <c:pt idx="37">
                  <c:v>1331310</c:v>
                </c:pt>
                <c:pt idx="38">
                  <c:v>1285574</c:v>
                </c:pt>
                <c:pt idx="39">
                  <c:v>1259674</c:v>
                </c:pt>
                <c:pt idx="40">
                  <c:v>1217114</c:v>
                </c:pt>
                <c:pt idx="41">
                  <c:v>1179516</c:v>
                </c:pt>
                <c:pt idx="42">
                  <c:v>937304</c:v>
                </c:pt>
                <c:pt idx="43">
                  <c:v>912664</c:v>
                </c:pt>
                <c:pt idx="44">
                  <c:v>907796</c:v>
                </c:pt>
                <c:pt idx="45">
                  <c:v>879550</c:v>
                </c:pt>
                <c:pt idx="46">
                  <c:v>860966</c:v>
                </c:pt>
                <c:pt idx="47">
                  <c:v>896844</c:v>
                </c:pt>
                <c:pt idx="48">
                  <c:v>831236</c:v>
                </c:pt>
                <c:pt idx="49">
                  <c:v>807432</c:v>
                </c:pt>
                <c:pt idx="50">
                  <c:v>794668</c:v>
                </c:pt>
                <c:pt idx="51">
                  <c:v>771228</c:v>
                </c:pt>
                <c:pt idx="52">
                  <c:v>757304</c:v>
                </c:pt>
                <c:pt idx="53">
                  <c:v>736738</c:v>
                </c:pt>
                <c:pt idx="54">
                  <c:v>726626</c:v>
                </c:pt>
                <c:pt idx="55">
                  <c:v>749830</c:v>
                </c:pt>
                <c:pt idx="56">
                  <c:v>704318</c:v>
                </c:pt>
                <c:pt idx="57">
                  <c:v>687314</c:v>
                </c:pt>
                <c:pt idx="58">
                  <c:v>674294</c:v>
                </c:pt>
                <c:pt idx="59">
                  <c:v>659376</c:v>
                </c:pt>
                <c:pt idx="60">
                  <c:v>650762</c:v>
                </c:pt>
                <c:pt idx="61">
                  <c:v>648514</c:v>
                </c:pt>
                <c:pt idx="62">
                  <c:v>619728</c:v>
                </c:pt>
                <c:pt idx="63">
                  <c:v>1269806</c:v>
                </c:pt>
              </c:numCache>
            </c:numRef>
          </c:val>
          <c:extLst>
            <c:ext xmlns:c16="http://schemas.microsoft.com/office/drawing/2014/chart" uri="{C3380CC4-5D6E-409C-BE32-E72D297353CC}">
              <c16:uniqueId val="{00000001-B72B-4DC9-ADA6-B1CF9D94151A}"/>
            </c:ext>
          </c:extLst>
        </c:ser>
        <c:ser>
          <c:idx val="2"/>
          <c:order val="2"/>
          <c:tx>
            <c:strRef>
              <c:f>Sheet6!$A$4</c:f>
              <c:strCache>
                <c:ptCount val="1"/>
                <c:pt idx="0">
                  <c:v>32M</c:v>
                </c:pt>
              </c:strCache>
            </c:strRef>
          </c:tx>
          <c:spPr>
            <a:solidFill>
              <a:schemeClr val="accent3"/>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Sheet6!$B$4:$BM$4</c:f>
              <c:numCache>
                <c:formatCode>General</c:formatCode>
                <c:ptCount val="64"/>
                <c:pt idx="0">
                  <c:v>8017976</c:v>
                </c:pt>
                <c:pt idx="1">
                  <c:v>3850594</c:v>
                </c:pt>
                <c:pt idx="2">
                  <c:v>2597712</c:v>
                </c:pt>
                <c:pt idx="3">
                  <c:v>2096680</c:v>
                </c:pt>
                <c:pt idx="4">
                  <c:v>1962118</c:v>
                </c:pt>
                <c:pt idx="5">
                  <c:v>1937434</c:v>
                </c:pt>
                <c:pt idx="6">
                  <c:v>1915566</c:v>
                </c:pt>
                <c:pt idx="7">
                  <c:v>1903784</c:v>
                </c:pt>
                <c:pt idx="8">
                  <c:v>1802326</c:v>
                </c:pt>
                <c:pt idx="9">
                  <c:v>1710066</c:v>
                </c:pt>
                <c:pt idx="10">
                  <c:v>1633896</c:v>
                </c:pt>
                <c:pt idx="11">
                  <c:v>1562464</c:v>
                </c:pt>
                <c:pt idx="12">
                  <c:v>1493550</c:v>
                </c:pt>
                <c:pt idx="13">
                  <c:v>1416754</c:v>
                </c:pt>
                <c:pt idx="14">
                  <c:v>1336704</c:v>
                </c:pt>
                <c:pt idx="15">
                  <c:v>1267534</c:v>
                </c:pt>
                <c:pt idx="16">
                  <c:v>1211810</c:v>
                </c:pt>
                <c:pt idx="17">
                  <c:v>1161648</c:v>
                </c:pt>
                <c:pt idx="18">
                  <c:v>1111212</c:v>
                </c:pt>
                <c:pt idx="19">
                  <c:v>1064350</c:v>
                </c:pt>
                <c:pt idx="20">
                  <c:v>1019368</c:v>
                </c:pt>
                <c:pt idx="21">
                  <c:v>978578</c:v>
                </c:pt>
                <c:pt idx="22">
                  <c:v>940246</c:v>
                </c:pt>
                <c:pt idx="23">
                  <c:v>904310</c:v>
                </c:pt>
                <c:pt idx="24">
                  <c:v>870882</c:v>
                </c:pt>
                <c:pt idx="25">
                  <c:v>835968</c:v>
                </c:pt>
                <c:pt idx="26">
                  <c:v>805972</c:v>
                </c:pt>
                <c:pt idx="27">
                  <c:v>777334</c:v>
                </c:pt>
                <c:pt idx="28">
                  <c:v>752522</c:v>
                </c:pt>
                <c:pt idx="29">
                  <c:v>726576</c:v>
                </c:pt>
                <c:pt idx="30">
                  <c:v>703230</c:v>
                </c:pt>
                <c:pt idx="31">
                  <c:v>685672</c:v>
                </c:pt>
                <c:pt idx="32">
                  <c:v>660622</c:v>
                </c:pt>
                <c:pt idx="33">
                  <c:v>645824</c:v>
                </c:pt>
                <c:pt idx="34">
                  <c:v>624086</c:v>
                </c:pt>
                <c:pt idx="35">
                  <c:v>606510</c:v>
                </c:pt>
                <c:pt idx="36">
                  <c:v>590646</c:v>
                </c:pt>
                <c:pt idx="37">
                  <c:v>575174</c:v>
                </c:pt>
                <c:pt idx="38">
                  <c:v>561438</c:v>
                </c:pt>
                <c:pt idx="39">
                  <c:v>547320</c:v>
                </c:pt>
                <c:pt idx="40">
                  <c:v>533804</c:v>
                </c:pt>
                <c:pt idx="41">
                  <c:v>520940</c:v>
                </c:pt>
                <c:pt idx="42">
                  <c:v>450976</c:v>
                </c:pt>
                <c:pt idx="43">
                  <c:v>439604</c:v>
                </c:pt>
                <c:pt idx="44">
                  <c:v>429090</c:v>
                </c:pt>
                <c:pt idx="45">
                  <c:v>419058</c:v>
                </c:pt>
                <c:pt idx="46">
                  <c:v>409340</c:v>
                </c:pt>
                <c:pt idx="47">
                  <c:v>401666</c:v>
                </c:pt>
                <c:pt idx="48">
                  <c:v>395442</c:v>
                </c:pt>
                <c:pt idx="49">
                  <c:v>384770</c:v>
                </c:pt>
                <c:pt idx="50">
                  <c:v>376952</c:v>
                </c:pt>
                <c:pt idx="51">
                  <c:v>372592</c:v>
                </c:pt>
                <c:pt idx="52">
                  <c:v>362532</c:v>
                </c:pt>
                <c:pt idx="53">
                  <c:v>356314</c:v>
                </c:pt>
                <c:pt idx="54">
                  <c:v>356908</c:v>
                </c:pt>
                <c:pt idx="55">
                  <c:v>343194</c:v>
                </c:pt>
                <c:pt idx="56">
                  <c:v>337322</c:v>
                </c:pt>
                <c:pt idx="57">
                  <c:v>331138</c:v>
                </c:pt>
                <c:pt idx="58">
                  <c:v>325988</c:v>
                </c:pt>
                <c:pt idx="59">
                  <c:v>320336</c:v>
                </c:pt>
                <c:pt idx="60">
                  <c:v>315368</c:v>
                </c:pt>
                <c:pt idx="61">
                  <c:v>309968</c:v>
                </c:pt>
                <c:pt idx="62">
                  <c:v>305418</c:v>
                </c:pt>
                <c:pt idx="63">
                  <c:v>301038</c:v>
                </c:pt>
              </c:numCache>
            </c:numRef>
          </c:val>
          <c:extLst>
            <c:ext xmlns:c16="http://schemas.microsoft.com/office/drawing/2014/chart" uri="{C3380CC4-5D6E-409C-BE32-E72D297353CC}">
              <c16:uniqueId val="{00000002-B72B-4DC9-ADA6-B1CF9D94151A}"/>
            </c:ext>
          </c:extLst>
        </c:ser>
        <c:ser>
          <c:idx val="3"/>
          <c:order val="3"/>
          <c:tx>
            <c:strRef>
              <c:f>Sheet6!$A$5</c:f>
              <c:strCache>
                <c:ptCount val="1"/>
                <c:pt idx="0">
                  <c:v>16M</c:v>
                </c:pt>
              </c:strCache>
            </c:strRef>
          </c:tx>
          <c:spPr>
            <a:solidFill>
              <a:schemeClr val="accent4"/>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Sheet6!$B$5:$BM$5</c:f>
              <c:numCache>
                <c:formatCode>General</c:formatCode>
                <c:ptCount val="64"/>
                <c:pt idx="0">
                  <c:v>3850152</c:v>
                </c:pt>
                <c:pt idx="1">
                  <c:v>1925342</c:v>
                </c:pt>
                <c:pt idx="2">
                  <c:v>1299896</c:v>
                </c:pt>
                <c:pt idx="3">
                  <c:v>1051818</c:v>
                </c:pt>
                <c:pt idx="4">
                  <c:v>984146</c:v>
                </c:pt>
                <c:pt idx="5">
                  <c:v>968850</c:v>
                </c:pt>
                <c:pt idx="6">
                  <c:v>961214</c:v>
                </c:pt>
                <c:pt idx="7">
                  <c:v>949910</c:v>
                </c:pt>
                <c:pt idx="8">
                  <c:v>898804</c:v>
                </c:pt>
                <c:pt idx="9">
                  <c:v>854186</c:v>
                </c:pt>
                <c:pt idx="10">
                  <c:v>818790</c:v>
                </c:pt>
                <c:pt idx="11">
                  <c:v>781182</c:v>
                </c:pt>
                <c:pt idx="12">
                  <c:v>743384</c:v>
                </c:pt>
                <c:pt idx="13">
                  <c:v>710090</c:v>
                </c:pt>
                <c:pt idx="14">
                  <c:v>668370</c:v>
                </c:pt>
                <c:pt idx="15">
                  <c:v>634042</c:v>
                </c:pt>
                <c:pt idx="16">
                  <c:v>608658</c:v>
                </c:pt>
                <c:pt idx="17">
                  <c:v>580862</c:v>
                </c:pt>
                <c:pt idx="18">
                  <c:v>559334</c:v>
                </c:pt>
                <c:pt idx="19">
                  <c:v>531942</c:v>
                </c:pt>
                <c:pt idx="20">
                  <c:v>512622</c:v>
                </c:pt>
                <c:pt idx="21">
                  <c:v>489192</c:v>
                </c:pt>
                <c:pt idx="22">
                  <c:v>470062</c:v>
                </c:pt>
                <c:pt idx="23">
                  <c:v>452078</c:v>
                </c:pt>
                <c:pt idx="24">
                  <c:v>434160</c:v>
                </c:pt>
                <c:pt idx="25">
                  <c:v>420370</c:v>
                </c:pt>
                <c:pt idx="26">
                  <c:v>403472</c:v>
                </c:pt>
                <c:pt idx="27">
                  <c:v>388560</c:v>
                </c:pt>
                <c:pt idx="28">
                  <c:v>377766</c:v>
                </c:pt>
                <c:pt idx="29">
                  <c:v>363544</c:v>
                </c:pt>
                <c:pt idx="30">
                  <c:v>351170</c:v>
                </c:pt>
                <c:pt idx="31">
                  <c:v>343690</c:v>
                </c:pt>
                <c:pt idx="32">
                  <c:v>330454</c:v>
                </c:pt>
                <c:pt idx="33">
                  <c:v>320912</c:v>
                </c:pt>
                <c:pt idx="34">
                  <c:v>312054</c:v>
                </c:pt>
                <c:pt idx="35">
                  <c:v>303286</c:v>
                </c:pt>
                <c:pt idx="36">
                  <c:v>295384</c:v>
                </c:pt>
                <c:pt idx="37">
                  <c:v>287640</c:v>
                </c:pt>
                <c:pt idx="38">
                  <c:v>283026</c:v>
                </c:pt>
                <c:pt idx="39">
                  <c:v>273868</c:v>
                </c:pt>
                <c:pt idx="40">
                  <c:v>266796</c:v>
                </c:pt>
                <c:pt idx="41">
                  <c:v>260612</c:v>
                </c:pt>
                <c:pt idx="42">
                  <c:v>225602</c:v>
                </c:pt>
                <c:pt idx="43">
                  <c:v>219810</c:v>
                </c:pt>
                <c:pt idx="44">
                  <c:v>214560</c:v>
                </c:pt>
                <c:pt idx="45">
                  <c:v>209582</c:v>
                </c:pt>
                <c:pt idx="46">
                  <c:v>204490</c:v>
                </c:pt>
                <c:pt idx="47">
                  <c:v>200768</c:v>
                </c:pt>
                <c:pt idx="48">
                  <c:v>196286</c:v>
                </c:pt>
                <c:pt idx="49">
                  <c:v>192484</c:v>
                </c:pt>
                <c:pt idx="50">
                  <c:v>188588</c:v>
                </c:pt>
                <c:pt idx="51">
                  <c:v>220366</c:v>
                </c:pt>
                <c:pt idx="52">
                  <c:v>184986</c:v>
                </c:pt>
                <c:pt idx="53">
                  <c:v>214540</c:v>
                </c:pt>
                <c:pt idx="54">
                  <c:v>174854</c:v>
                </c:pt>
                <c:pt idx="55">
                  <c:v>171600</c:v>
                </c:pt>
                <c:pt idx="56">
                  <c:v>168686</c:v>
                </c:pt>
                <c:pt idx="57">
                  <c:v>165698</c:v>
                </c:pt>
                <c:pt idx="58">
                  <c:v>162968</c:v>
                </c:pt>
                <c:pt idx="59">
                  <c:v>160348</c:v>
                </c:pt>
                <c:pt idx="60">
                  <c:v>160800</c:v>
                </c:pt>
                <c:pt idx="61">
                  <c:v>155320</c:v>
                </c:pt>
                <c:pt idx="62">
                  <c:v>152888</c:v>
                </c:pt>
                <c:pt idx="63">
                  <c:v>150506</c:v>
                </c:pt>
              </c:numCache>
            </c:numRef>
          </c:val>
          <c:extLst>
            <c:ext xmlns:c16="http://schemas.microsoft.com/office/drawing/2014/chart" uri="{C3380CC4-5D6E-409C-BE32-E72D297353CC}">
              <c16:uniqueId val="{00000003-B72B-4DC9-ADA6-B1CF9D94151A}"/>
            </c:ext>
          </c:extLst>
        </c:ser>
        <c:ser>
          <c:idx val="4"/>
          <c:order val="4"/>
          <c:tx>
            <c:strRef>
              <c:f>Sheet6!$A$6</c:f>
              <c:strCache>
                <c:ptCount val="1"/>
                <c:pt idx="0">
                  <c:v>8M</c:v>
                </c:pt>
              </c:strCache>
            </c:strRef>
          </c:tx>
          <c:spPr>
            <a:solidFill>
              <a:schemeClr val="accent5"/>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Sheet6!$B$6:$BM$6</c:f>
              <c:numCache>
                <c:formatCode>General</c:formatCode>
                <c:ptCount val="64"/>
                <c:pt idx="0">
                  <c:v>1925184</c:v>
                </c:pt>
                <c:pt idx="1">
                  <c:v>969076</c:v>
                </c:pt>
                <c:pt idx="2">
                  <c:v>687988</c:v>
                </c:pt>
                <c:pt idx="3">
                  <c:v>559772</c:v>
                </c:pt>
                <c:pt idx="4">
                  <c:v>490706</c:v>
                </c:pt>
                <c:pt idx="5">
                  <c:v>482744</c:v>
                </c:pt>
                <c:pt idx="6">
                  <c:v>479618</c:v>
                </c:pt>
                <c:pt idx="7">
                  <c:v>474398</c:v>
                </c:pt>
                <c:pt idx="8">
                  <c:v>450070</c:v>
                </c:pt>
                <c:pt idx="9">
                  <c:v>435478</c:v>
                </c:pt>
                <c:pt idx="10">
                  <c:v>408058</c:v>
                </c:pt>
                <c:pt idx="11">
                  <c:v>390500</c:v>
                </c:pt>
                <c:pt idx="12">
                  <c:v>374748</c:v>
                </c:pt>
                <c:pt idx="13">
                  <c:v>353408</c:v>
                </c:pt>
                <c:pt idx="14">
                  <c:v>333900</c:v>
                </c:pt>
                <c:pt idx="15">
                  <c:v>325010</c:v>
                </c:pt>
                <c:pt idx="16">
                  <c:v>303162</c:v>
                </c:pt>
                <c:pt idx="17">
                  <c:v>290308</c:v>
                </c:pt>
                <c:pt idx="18">
                  <c:v>277938</c:v>
                </c:pt>
                <c:pt idx="19">
                  <c:v>268818</c:v>
                </c:pt>
                <c:pt idx="20">
                  <c:v>254998</c:v>
                </c:pt>
                <c:pt idx="21">
                  <c:v>244712</c:v>
                </c:pt>
                <c:pt idx="22">
                  <c:v>235318</c:v>
                </c:pt>
                <c:pt idx="23">
                  <c:v>226066</c:v>
                </c:pt>
                <c:pt idx="24">
                  <c:v>217240</c:v>
                </c:pt>
                <c:pt idx="25">
                  <c:v>209004</c:v>
                </c:pt>
                <c:pt idx="26">
                  <c:v>201598</c:v>
                </c:pt>
                <c:pt idx="27">
                  <c:v>194248</c:v>
                </c:pt>
                <c:pt idx="28">
                  <c:v>187524</c:v>
                </c:pt>
                <c:pt idx="29">
                  <c:v>184484</c:v>
                </c:pt>
                <c:pt idx="30">
                  <c:v>175740</c:v>
                </c:pt>
                <c:pt idx="31">
                  <c:v>170852</c:v>
                </c:pt>
                <c:pt idx="32">
                  <c:v>165236</c:v>
                </c:pt>
                <c:pt idx="33">
                  <c:v>160370</c:v>
                </c:pt>
                <c:pt idx="34">
                  <c:v>156084</c:v>
                </c:pt>
                <c:pt idx="35">
                  <c:v>151570</c:v>
                </c:pt>
                <c:pt idx="36">
                  <c:v>147616</c:v>
                </c:pt>
                <c:pt idx="37">
                  <c:v>143746</c:v>
                </c:pt>
                <c:pt idx="38">
                  <c:v>140100</c:v>
                </c:pt>
                <c:pt idx="39">
                  <c:v>136830</c:v>
                </c:pt>
                <c:pt idx="40">
                  <c:v>133246</c:v>
                </c:pt>
                <c:pt idx="41">
                  <c:v>130490</c:v>
                </c:pt>
                <c:pt idx="42">
                  <c:v>113034</c:v>
                </c:pt>
                <c:pt idx="43">
                  <c:v>110004</c:v>
                </c:pt>
                <c:pt idx="44">
                  <c:v>110188</c:v>
                </c:pt>
                <c:pt idx="45">
                  <c:v>104818</c:v>
                </c:pt>
                <c:pt idx="46">
                  <c:v>102242</c:v>
                </c:pt>
                <c:pt idx="47">
                  <c:v>100560</c:v>
                </c:pt>
                <c:pt idx="48">
                  <c:v>98164</c:v>
                </c:pt>
                <c:pt idx="49">
                  <c:v>96326</c:v>
                </c:pt>
                <c:pt idx="50">
                  <c:v>94188</c:v>
                </c:pt>
                <c:pt idx="51">
                  <c:v>92610</c:v>
                </c:pt>
                <c:pt idx="52">
                  <c:v>90754</c:v>
                </c:pt>
                <c:pt idx="53">
                  <c:v>89074</c:v>
                </c:pt>
                <c:pt idx="54">
                  <c:v>87322</c:v>
                </c:pt>
                <c:pt idx="55">
                  <c:v>85882</c:v>
                </c:pt>
                <c:pt idx="56">
                  <c:v>84406</c:v>
                </c:pt>
                <c:pt idx="57">
                  <c:v>82874</c:v>
                </c:pt>
                <c:pt idx="58">
                  <c:v>81432</c:v>
                </c:pt>
                <c:pt idx="59">
                  <c:v>80214</c:v>
                </c:pt>
                <c:pt idx="60">
                  <c:v>78874</c:v>
                </c:pt>
                <c:pt idx="61">
                  <c:v>77554</c:v>
                </c:pt>
                <c:pt idx="62">
                  <c:v>76384</c:v>
                </c:pt>
                <c:pt idx="63">
                  <c:v>75282</c:v>
                </c:pt>
              </c:numCache>
            </c:numRef>
          </c:val>
          <c:extLst>
            <c:ext xmlns:c16="http://schemas.microsoft.com/office/drawing/2014/chart" uri="{C3380CC4-5D6E-409C-BE32-E72D297353CC}">
              <c16:uniqueId val="{00000004-B72B-4DC9-ADA6-B1CF9D94151A}"/>
            </c:ext>
          </c:extLst>
        </c:ser>
        <c:ser>
          <c:idx val="5"/>
          <c:order val="5"/>
          <c:tx>
            <c:strRef>
              <c:f>Sheet6!$A$7</c:f>
              <c:strCache>
                <c:ptCount val="1"/>
                <c:pt idx="0">
                  <c:v>4M</c:v>
                </c:pt>
              </c:strCache>
            </c:strRef>
          </c:tx>
          <c:spPr>
            <a:solidFill>
              <a:schemeClr val="accent6"/>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Sheet6!$B$7:$BM$7</c:f>
              <c:numCache>
                <c:formatCode>General</c:formatCode>
                <c:ptCount val="64"/>
                <c:pt idx="0">
                  <c:v>1009692</c:v>
                </c:pt>
                <c:pt idx="1">
                  <c:v>483566</c:v>
                </c:pt>
                <c:pt idx="2">
                  <c:v>325510</c:v>
                </c:pt>
                <c:pt idx="3">
                  <c:v>261448</c:v>
                </c:pt>
                <c:pt idx="4">
                  <c:v>245002</c:v>
                </c:pt>
                <c:pt idx="5">
                  <c:v>241518</c:v>
                </c:pt>
                <c:pt idx="6">
                  <c:v>240362</c:v>
                </c:pt>
                <c:pt idx="7">
                  <c:v>237622</c:v>
                </c:pt>
                <c:pt idx="8">
                  <c:v>224796</c:v>
                </c:pt>
                <c:pt idx="9">
                  <c:v>214110</c:v>
                </c:pt>
                <c:pt idx="10">
                  <c:v>204072</c:v>
                </c:pt>
                <c:pt idx="11">
                  <c:v>195490</c:v>
                </c:pt>
                <c:pt idx="12">
                  <c:v>186180</c:v>
                </c:pt>
                <c:pt idx="13">
                  <c:v>176802</c:v>
                </c:pt>
                <c:pt idx="14">
                  <c:v>166872</c:v>
                </c:pt>
                <c:pt idx="15">
                  <c:v>158302</c:v>
                </c:pt>
                <c:pt idx="16">
                  <c:v>151594</c:v>
                </c:pt>
                <c:pt idx="17">
                  <c:v>145286</c:v>
                </c:pt>
                <c:pt idx="18">
                  <c:v>138828</c:v>
                </c:pt>
                <c:pt idx="19">
                  <c:v>133244</c:v>
                </c:pt>
                <c:pt idx="20">
                  <c:v>127414</c:v>
                </c:pt>
                <c:pt idx="21">
                  <c:v>122286</c:v>
                </c:pt>
                <c:pt idx="22">
                  <c:v>117472</c:v>
                </c:pt>
                <c:pt idx="23">
                  <c:v>113092</c:v>
                </c:pt>
                <c:pt idx="24">
                  <c:v>111320</c:v>
                </c:pt>
                <c:pt idx="25">
                  <c:v>104548</c:v>
                </c:pt>
                <c:pt idx="26">
                  <c:v>100712</c:v>
                </c:pt>
                <c:pt idx="27">
                  <c:v>97216</c:v>
                </c:pt>
                <c:pt idx="28">
                  <c:v>93826</c:v>
                </c:pt>
                <c:pt idx="29">
                  <c:v>91012</c:v>
                </c:pt>
                <c:pt idx="30">
                  <c:v>87874</c:v>
                </c:pt>
                <c:pt idx="31">
                  <c:v>85418</c:v>
                </c:pt>
                <c:pt idx="32">
                  <c:v>82608</c:v>
                </c:pt>
                <c:pt idx="33">
                  <c:v>80186</c:v>
                </c:pt>
                <c:pt idx="34">
                  <c:v>78082</c:v>
                </c:pt>
                <c:pt idx="35">
                  <c:v>75842</c:v>
                </c:pt>
                <c:pt idx="36">
                  <c:v>76426</c:v>
                </c:pt>
                <c:pt idx="37">
                  <c:v>72038</c:v>
                </c:pt>
                <c:pt idx="38">
                  <c:v>70142</c:v>
                </c:pt>
                <c:pt idx="39">
                  <c:v>68268</c:v>
                </c:pt>
                <c:pt idx="40">
                  <c:v>66638</c:v>
                </c:pt>
                <c:pt idx="41">
                  <c:v>65112</c:v>
                </c:pt>
                <c:pt idx="42">
                  <c:v>56440</c:v>
                </c:pt>
                <c:pt idx="43">
                  <c:v>54928</c:v>
                </c:pt>
                <c:pt idx="44">
                  <c:v>53728</c:v>
                </c:pt>
                <c:pt idx="45">
                  <c:v>52472</c:v>
                </c:pt>
                <c:pt idx="46">
                  <c:v>51138</c:v>
                </c:pt>
                <c:pt idx="47">
                  <c:v>50306</c:v>
                </c:pt>
                <c:pt idx="48">
                  <c:v>48968</c:v>
                </c:pt>
                <c:pt idx="49">
                  <c:v>48102</c:v>
                </c:pt>
                <c:pt idx="50">
                  <c:v>47178</c:v>
                </c:pt>
                <c:pt idx="51">
                  <c:v>46354</c:v>
                </c:pt>
                <c:pt idx="52">
                  <c:v>45402</c:v>
                </c:pt>
                <c:pt idx="53">
                  <c:v>44504</c:v>
                </c:pt>
                <c:pt idx="54">
                  <c:v>43714</c:v>
                </c:pt>
                <c:pt idx="55">
                  <c:v>42916</c:v>
                </c:pt>
                <c:pt idx="56">
                  <c:v>42254</c:v>
                </c:pt>
                <c:pt idx="57">
                  <c:v>41448</c:v>
                </c:pt>
                <c:pt idx="58">
                  <c:v>40762</c:v>
                </c:pt>
                <c:pt idx="59">
                  <c:v>40216</c:v>
                </c:pt>
                <c:pt idx="60">
                  <c:v>39508</c:v>
                </c:pt>
                <c:pt idx="61">
                  <c:v>38824</c:v>
                </c:pt>
                <c:pt idx="62">
                  <c:v>38146</c:v>
                </c:pt>
                <c:pt idx="63">
                  <c:v>37664</c:v>
                </c:pt>
              </c:numCache>
            </c:numRef>
          </c:val>
          <c:extLst>
            <c:ext xmlns:c16="http://schemas.microsoft.com/office/drawing/2014/chart" uri="{C3380CC4-5D6E-409C-BE32-E72D297353CC}">
              <c16:uniqueId val="{00000005-B72B-4DC9-ADA6-B1CF9D94151A}"/>
            </c:ext>
          </c:extLst>
        </c:ser>
        <c:ser>
          <c:idx val="6"/>
          <c:order val="6"/>
          <c:tx>
            <c:strRef>
              <c:f>Sheet6!$A$8</c:f>
              <c:strCache>
                <c:ptCount val="1"/>
                <c:pt idx="0">
                  <c:v>2M</c:v>
                </c:pt>
              </c:strCache>
            </c:strRef>
          </c:tx>
          <c:spPr>
            <a:solidFill>
              <a:schemeClr val="accent1">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Sheet6!$B$8:$BM$8</c:f>
              <c:numCache>
                <c:formatCode>General</c:formatCode>
                <c:ptCount val="64"/>
                <c:pt idx="0">
                  <c:v>566902</c:v>
                </c:pt>
                <c:pt idx="1">
                  <c:v>240462</c:v>
                </c:pt>
                <c:pt idx="2">
                  <c:v>163208</c:v>
                </c:pt>
                <c:pt idx="3">
                  <c:v>130830</c:v>
                </c:pt>
                <c:pt idx="4">
                  <c:v>123062</c:v>
                </c:pt>
                <c:pt idx="5">
                  <c:v>121136</c:v>
                </c:pt>
                <c:pt idx="6">
                  <c:v>120196</c:v>
                </c:pt>
                <c:pt idx="7">
                  <c:v>119010</c:v>
                </c:pt>
                <c:pt idx="8">
                  <c:v>117390</c:v>
                </c:pt>
                <c:pt idx="9">
                  <c:v>107004</c:v>
                </c:pt>
                <c:pt idx="10">
                  <c:v>102010</c:v>
                </c:pt>
                <c:pt idx="11">
                  <c:v>97646</c:v>
                </c:pt>
                <c:pt idx="12">
                  <c:v>92842</c:v>
                </c:pt>
                <c:pt idx="13">
                  <c:v>88526</c:v>
                </c:pt>
                <c:pt idx="14">
                  <c:v>83600</c:v>
                </c:pt>
                <c:pt idx="15">
                  <c:v>79322</c:v>
                </c:pt>
                <c:pt idx="16">
                  <c:v>75842</c:v>
                </c:pt>
                <c:pt idx="17">
                  <c:v>72674</c:v>
                </c:pt>
                <c:pt idx="18">
                  <c:v>69460</c:v>
                </c:pt>
                <c:pt idx="19">
                  <c:v>66516</c:v>
                </c:pt>
                <c:pt idx="20">
                  <c:v>63602</c:v>
                </c:pt>
                <c:pt idx="21">
                  <c:v>61190</c:v>
                </c:pt>
                <c:pt idx="22">
                  <c:v>58906</c:v>
                </c:pt>
                <c:pt idx="23">
                  <c:v>56562</c:v>
                </c:pt>
                <c:pt idx="24">
                  <c:v>54276</c:v>
                </c:pt>
                <c:pt idx="25">
                  <c:v>52282</c:v>
                </c:pt>
                <c:pt idx="26">
                  <c:v>50454</c:v>
                </c:pt>
                <c:pt idx="27">
                  <c:v>48702</c:v>
                </c:pt>
                <c:pt idx="28">
                  <c:v>47016</c:v>
                </c:pt>
                <c:pt idx="29">
                  <c:v>45392</c:v>
                </c:pt>
                <c:pt idx="30">
                  <c:v>44136</c:v>
                </c:pt>
                <c:pt idx="31">
                  <c:v>42700</c:v>
                </c:pt>
                <c:pt idx="32">
                  <c:v>41310</c:v>
                </c:pt>
                <c:pt idx="33">
                  <c:v>40216</c:v>
                </c:pt>
                <c:pt idx="34">
                  <c:v>39114</c:v>
                </c:pt>
                <c:pt idx="35">
                  <c:v>37904</c:v>
                </c:pt>
                <c:pt idx="36">
                  <c:v>36882</c:v>
                </c:pt>
                <c:pt idx="37">
                  <c:v>35924</c:v>
                </c:pt>
                <c:pt idx="38">
                  <c:v>35154</c:v>
                </c:pt>
                <c:pt idx="39">
                  <c:v>34186</c:v>
                </c:pt>
                <c:pt idx="40">
                  <c:v>33322</c:v>
                </c:pt>
                <c:pt idx="41">
                  <c:v>32584</c:v>
                </c:pt>
                <c:pt idx="42">
                  <c:v>27562</c:v>
                </c:pt>
                <c:pt idx="43">
                  <c:v>26016</c:v>
                </c:pt>
                <c:pt idx="44">
                  <c:v>25104</c:v>
                </c:pt>
                <c:pt idx="45">
                  <c:v>23880</c:v>
                </c:pt>
                <c:pt idx="46">
                  <c:v>22870</c:v>
                </c:pt>
                <c:pt idx="47">
                  <c:v>25154</c:v>
                </c:pt>
                <c:pt idx="48">
                  <c:v>21646</c:v>
                </c:pt>
                <c:pt idx="49">
                  <c:v>20546</c:v>
                </c:pt>
                <c:pt idx="50">
                  <c:v>19990</c:v>
                </c:pt>
                <c:pt idx="51">
                  <c:v>19630</c:v>
                </c:pt>
                <c:pt idx="52">
                  <c:v>18808</c:v>
                </c:pt>
                <c:pt idx="53">
                  <c:v>18570</c:v>
                </c:pt>
                <c:pt idx="54">
                  <c:v>17232</c:v>
                </c:pt>
                <c:pt idx="55">
                  <c:v>17620</c:v>
                </c:pt>
                <c:pt idx="56">
                  <c:v>15636</c:v>
                </c:pt>
                <c:pt idx="57">
                  <c:v>15966</c:v>
                </c:pt>
                <c:pt idx="58">
                  <c:v>14786</c:v>
                </c:pt>
                <c:pt idx="59">
                  <c:v>15148</c:v>
                </c:pt>
                <c:pt idx="60">
                  <c:v>13996</c:v>
                </c:pt>
                <c:pt idx="61">
                  <c:v>13428</c:v>
                </c:pt>
                <c:pt idx="62">
                  <c:v>13580</c:v>
                </c:pt>
                <c:pt idx="63">
                  <c:v>18896</c:v>
                </c:pt>
              </c:numCache>
            </c:numRef>
          </c:val>
          <c:extLst>
            <c:ext xmlns:c16="http://schemas.microsoft.com/office/drawing/2014/chart" uri="{C3380CC4-5D6E-409C-BE32-E72D297353CC}">
              <c16:uniqueId val="{00000006-B72B-4DC9-ADA6-B1CF9D94151A}"/>
            </c:ext>
          </c:extLst>
        </c:ser>
        <c:ser>
          <c:idx val="7"/>
          <c:order val="7"/>
          <c:tx>
            <c:strRef>
              <c:f>Sheet6!$A$9</c:f>
              <c:strCache>
                <c:ptCount val="1"/>
                <c:pt idx="0">
                  <c:v>1024K</c:v>
                </c:pt>
              </c:strCache>
            </c:strRef>
          </c:tx>
          <c:spPr>
            <a:solidFill>
              <a:schemeClr val="accent2">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Sheet6!$B$9:$BM$9</c:f>
              <c:numCache>
                <c:formatCode>General</c:formatCode>
                <c:ptCount val="64"/>
                <c:pt idx="0">
                  <c:v>254450</c:v>
                </c:pt>
                <c:pt idx="1">
                  <c:v>120200</c:v>
                </c:pt>
                <c:pt idx="2">
                  <c:v>81438</c:v>
                </c:pt>
                <c:pt idx="3">
                  <c:v>65718</c:v>
                </c:pt>
                <c:pt idx="4">
                  <c:v>61322</c:v>
                </c:pt>
                <c:pt idx="5">
                  <c:v>60506</c:v>
                </c:pt>
                <c:pt idx="6">
                  <c:v>59928</c:v>
                </c:pt>
                <c:pt idx="7">
                  <c:v>59302</c:v>
                </c:pt>
                <c:pt idx="8">
                  <c:v>56164</c:v>
                </c:pt>
                <c:pt idx="9">
                  <c:v>53562</c:v>
                </c:pt>
                <c:pt idx="10">
                  <c:v>50870</c:v>
                </c:pt>
                <c:pt idx="11">
                  <c:v>49050</c:v>
                </c:pt>
                <c:pt idx="12">
                  <c:v>46498</c:v>
                </c:pt>
                <c:pt idx="13">
                  <c:v>44356</c:v>
                </c:pt>
                <c:pt idx="14">
                  <c:v>41976</c:v>
                </c:pt>
                <c:pt idx="15">
                  <c:v>39600</c:v>
                </c:pt>
                <c:pt idx="16">
                  <c:v>37882</c:v>
                </c:pt>
                <c:pt idx="17">
                  <c:v>36428</c:v>
                </c:pt>
                <c:pt idx="18">
                  <c:v>34774</c:v>
                </c:pt>
                <c:pt idx="19">
                  <c:v>33382</c:v>
                </c:pt>
                <c:pt idx="20">
                  <c:v>31920</c:v>
                </c:pt>
                <c:pt idx="21">
                  <c:v>30610</c:v>
                </c:pt>
                <c:pt idx="22">
                  <c:v>29484</c:v>
                </c:pt>
                <c:pt idx="23">
                  <c:v>28272</c:v>
                </c:pt>
                <c:pt idx="24">
                  <c:v>27196</c:v>
                </c:pt>
                <c:pt idx="25">
                  <c:v>26188</c:v>
                </c:pt>
                <c:pt idx="26">
                  <c:v>25112</c:v>
                </c:pt>
                <c:pt idx="27">
                  <c:v>24094</c:v>
                </c:pt>
                <c:pt idx="28">
                  <c:v>23334</c:v>
                </c:pt>
                <c:pt idx="29">
                  <c:v>22516</c:v>
                </c:pt>
                <c:pt idx="30">
                  <c:v>21640</c:v>
                </c:pt>
                <c:pt idx="31">
                  <c:v>21252</c:v>
                </c:pt>
                <c:pt idx="32">
                  <c:v>19888</c:v>
                </c:pt>
                <c:pt idx="33">
                  <c:v>19328</c:v>
                </c:pt>
                <c:pt idx="34">
                  <c:v>18628</c:v>
                </c:pt>
                <c:pt idx="35">
                  <c:v>17642</c:v>
                </c:pt>
                <c:pt idx="36">
                  <c:v>21196</c:v>
                </c:pt>
                <c:pt idx="37">
                  <c:v>16498</c:v>
                </c:pt>
                <c:pt idx="38">
                  <c:v>15694</c:v>
                </c:pt>
                <c:pt idx="39">
                  <c:v>15050</c:v>
                </c:pt>
                <c:pt idx="40">
                  <c:v>14298</c:v>
                </c:pt>
                <c:pt idx="41">
                  <c:v>10898</c:v>
                </c:pt>
                <c:pt idx="42">
                  <c:v>7072</c:v>
                </c:pt>
                <c:pt idx="43">
                  <c:v>6828</c:v>
                </c:pt>
                <c:pt idx="44">
                  <c:v>6468</c:v>
                </c:pt>
                <c:pt idx="45">
                  <c:v>6288</c:v>
                </c:pt>
                <c:pt idx="46">
                  <c:v>5674</c:v>
                </c:pt>
                <c:pt idx="47">
                  <c:v>10824</c:v>
                </c:pt>
                <c:pt idx="48">
                  <c:v>5506</c:v>
                </c:pt>
                <c:pt idx="49">
                  <c:v>5112</c:v>
                </c:pt>
                <c:pt idx="50">
                  <c:v>4860</c:v>
                </c:pt>
                <c:pt idx="51">
                  <c:v>4842</c:v>
                </c:pt>
                <c:pt idx="52">
                  <c:v>4616</c:v>
                </c:pt>
                <c:pt idx="53">
                  <c:v>4980</c:v>
                </c:pt>
                <c:pt idx="54">
                  <c:v>4508</c:v>
                </c:pt>
                <c:pt idx="55">
                  <c:v>4514</c:v>
                </c:pt>
                <c:pt idx="56">
                  <c:v>4442</c:v>
                </c:pt>
                <c:pt idx="57">
                  <c:v>4224</c:v>
                </c:pt>
                <c:pt idx="58">
                  <c:v>4136</c:v>
                </c:pt>
                <c:pt idx="59">
                  <c:v>4068</c:v>
                </c:pt>
                <c:pt idx="60">
                  <c:v>3984</c:v>
                </c:pt>
                <c:pt idx="61">
                  <c:v>3920</c:v>
                </c:pt>
                <c:pt idx="62">
                  <c:v>3846</c:v>
                </c:pt>
                <c:pt idx="63">
                  <c:v>9434</c:v>
                </c:pt>
              </c:numCache>
            </c:numRef>
          </c:val>
          <c:extLst>
            <c:ext xmlns:c16="http://schemas.microsoft.com/office/drawing/2014/chart" uri="{C3380CC4-5D6E-409C-BE32-E72D297353CC}">
              <c16:uniqueId val="{00000007-B72B-4DC9-ADA6-B1CF9D94151A}"/>
            </c:ext>
          </c:extLst>
        </c:ser>
        <c:ser>
          <c:idx val="8"/>
          <c:order val="8"/>
          <c:tx>
            <c:strRef>
              <c:f>Sheet6!$A$10</c:f>
              <c:strCache>
                <c:ptCount val="1"/>
                <c:pt idx="0">
                  <c:v>512K</c:v>
                </c:pt>
              </c:strCache>
            </c:strRef>
          </c:tx>
          <c:spPr>
            <a:solidFill>
              <a:schemeClr val="accent3">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Sheet6!$B$10:$BM$10</c:f>
              <c:numCache>
                <c:formatCode>General</c:formatCode>
                <c:ptCount val="64"/>
                <c:pt idx="0">
                  <c:v>127236</c:v>
                </c:pt>
                <c:pt idx="1">
                  <c:v>63642</c:v>
                </c:pt>
                <c:pt idx="2">
                  <c:v>43046</c:v>
                </c:pt>
                <c:pt idx="3">
                  <c:v>33982</c:v>
                </c:pt>
                <c:pt idx="4">
                  <c:v>31440</c:v>
                </c:pt>
                <c:pt idx="5">
                  <c:v>62436</c:v>
                </c:pt>
                <c:pt idx="6">
                  <c:v>30122</c:v>
                </c:pt>
                <c:pt idx="7">
                  <c:v>30040</c:v>
                </c:pt>
                <c:pt idx="8">
                  <c:v>28108</c:v>
                </c:pt>
                <c:pt idx="9">
                  <c:v>26596</c:v>
                </c:pt>
                <c:pt idx="10">
                  <c:v>25332</c:v>
                </c:pt>
                <c:pt idx="11">
                  <c:v>24128</c:v>
                </c:pt>
                <c:pt idx="12">
                  <c:v>22438</c:v>
                </c:pt>
                <c:pt idx="13">
                  <c:v>21070</c:v>
                </c:pt>
                <c:pt idx="14">
                  <c:v>19560</c:v>
                </c:pt>
                <c:pt idx="15">
                  <c:v>19206</c:v>
                </c:pt>
                <c:pt idx="16">
                  <c:v>16776</c:v>
                </c:pt>
                <c:pt idx="17">
                  <c:v>16368</c:v>
                </c:pt>
                <c:pt idx="18">
                  <c:v>14864</c:v>
                </c:pt>
                <c:pt idx="19">
                  <c:v>13548</c:v>
                </c:pt>
                <c:pt idx="20">
                  <c:v>13028</c:v>
                </c:pt>
                <c:pt idx="21">
                  <c:v>11662</c:v>
                </c:pt>
                <c:pt idx="22">
                  <c:v>11132</c:v>
                </c:pt>
                <c:pt idx="23">
                  <c:v>10856</c:v>
                </c:pt>
                <c:pt idx="24">
                  <c:v>9916</c:v>
                </c:pt>
                <c:pt idx="25">
                  <c:v>9460</c:v>
                </c:pt>
                <c:pt idx="26">
                  <c:v>8850</c:v>
                </c:pt>
                <c:pt idx="27">
                  <c:v>8238</c:v>
                </c:pt>
                <c:pt idx="28">
                  <c:v>7876</c:v>
                </c:pt>
                <c:pt idx="29">
                  <c:v>7296</c:v>
                </c:pt>
                <c:pt idx="30">
                  <c:v>7206</c:v>
                </c:pt>
                <c:pt idx="31">
                  <c:v>10442</c:v>
                </c:pt>
                <c:pt idx="32">
                  <c:v>6420</c:v>
                </c:pt>
                <c:pt idx="33">
                  <c:v>5974</c:v>
                </c:pt>
                <c:pt idx="34">
                  <c:v>5538</c:v>
                </c:pt>
                <c:pt idx="35">
                  <c:v>5438</c:v>
                </c:pt>
                <c:pt idx="36">
                  <c:v>4862</c:v>
                </c:pt>
                <c:pt idx="37">
                  <c:v>4614</c:v>
                </c:pt>
                <c:pt idx="38">
                  <c:v>3816</c:v>
                </c:pt>
                <c:pt idx="39">
                  <c:v>3096</c:v>
                </c:pt>
                <c:pt idx="40">
                  <c:v>3010</c:v>
                </c:pt>
                <c:pt idx="41">
                  <c:v>2896</c:v>
                </c:pt>
                <c:pt idx="42">
                  <c:v>2850</c:v>
                </c:pt>
                <c:pt idx="43">
                  <c:v>2760</c:v>
                </c:pt>
                <c:pt idx="44">
                  <c:v>2724</c:v>
                </c:pt>
                <c:pt idx="45">
                  <c:v>2686</c:v>
                </c:pt>
                <c:pt idx="46">
                  <c:v>2612</c:v>
                </c:pt>
                <c:pt idx="47">
                  <c:v>3454</c:v>
                </c:pt>
                <c:pt idx="48">
                  <c:v>2502</c:v>
                </c:pt>
                <c:pt idx="49">
                  <c:v>2448</c:v>
                </c:pt>
                <c:pt idx="50">
                  <c:v>2378</c:v>
                </c:pt>
                <c:pt idx="51">
                  <c:v>2342</c:v>
                </c:pt>
                <c:pt idx="52">
                  <c:v>2318</c:v>
                </c:pt>
                <c:pt idx="53">
                  <c:v>2256</c:v>
                </c:pt>
                <c:pt idx="54">
                  <c:v>2206</c:v>
                </c:pt>
                <c:pt idx="55">
                  <c:v>2168</c:v>
                </c:pt>
                <c:pt idx="56">
                  <c:v>2132</c:v>
                </c:pt>
                <c:pt idx="57">
                  <c:v>2130</c:v>
                </c:pt>
                <c:pt idx="58">
                  <c:v>2060</c:v>
                </c:pt>
                <c:pt idx="59">
                  <c:v>2040</c:v>
                </c:pt>
                <c:pt idx="60">
                  <c:v>2032</c:v>
                </c:pt>
                <c:pt idx="61">
                  <c:v>1960</c:v>
                </c:pt>
                <c:pt idx="62">
                  <c:v>1934</c:v>
                </c:pt>
                <c:pt idx="63">
                  <c:v>4718</c:v>
                </c:pt>
              </c:numCache>
            </c:numRef>
          </c:val>
          <c:extLst>
            <c:ext xmlns:c16="http://schemas.microsoft.com/office/drawing/2014/chart" uri="{C3380CC4-5D6E-409C-BE32-E72D297353CC}">
              <c16:uniqueId val="{00000008-B72B-4DC9-ADA6-B1CF9D94151A}"/>
            </c:ext>
          </c:extLst>
        </c:ser>
        <c:ser>
          <c:idx val="9"/>
          <c:order val="9"/>
          <c:tx>
            <c:strRef>
              <c:f>Sheet6!$A$11</c:f>
              <c:strCache>
                <c:ptCount val="1"/>
                <c:pt idx="0">
                  <c:v>256K</c:v>
                </c:pt>
              </c:strCache>
            </c:strRef>
          </c:tx>
          <c:spPr>
            <a:solidFill>
              <a:schemeClr val="accent4">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Sheet6!$B$11:$BM$11</c:f>
              <c:numCache>
                <c:formatCode>General</c:formatCode>
                <c:ptCount val="64"/>
                <c:pt idx="0">
                  <c:v>63626</c:v>
                </c:pt>
                <c:pt idx="1">
                  <c:v>31844</c:v>
                </c:pt>
                <c:pt idx="2">
                  <c:v>21312</c:v>
                </c:pt>
                <c:pt idx="3">
                  <c:v>16414</c:v>
                </c:pt>
                <c:pt idx="4">
                  <c:v>14038</c:v>
                </c:pt>
                <c:pt idx="5">
                  <c:v>12608</c:v>
                </c:pt>
                <c:pt idx="6">
                  <c:v>11734</c:v>
                </c:pt>
                <c:pt idx="7">
                  <c:v>10994</c:v>
                </c:pt>
                <c:pt idx="8">
                  <c:v>10284</c:v>
                </c:pt>
                <c:pt idx="9">
                  <c:v>9518</c:v>
                </c:pt>
                <c:pt idx="10">
                  <c:v>8890</c:v>
                </c:pt>
                <c:pt idx="11">
                  <c:v>8330</c:v>
                </c:pt>
                <c:pt idx="12">
                  <c:v>7784</c:v>
                </c:pt>
                <c:pt idx="13">
                  <c:v>7432</c:v>
                </c:pt>
                <c:pt idx="14">
                  <c:v>6902</c:v>
                </c:pt>
                <c:pt idx="15">
                  <c:v>6570</c:v>
                </c:pt>
                <c:pt idx="16">
                  <c:v>5894</c:v>
                </c:pt>
                <c:pt idx="17">
                  <c:v>5624</c:v>
                </c:pt>
                <c:pt idx="18">
                  <c:v>5312</c:v>
                </c:pt>
                <c:pt idx="19">
                  <c:v>4684</c:v>
                </c:pt>
                <c:pt idx="20">
                  <c:v>4328</c:v>
                </c:pt>
                <c:pt idx="21">
                  <c:v>4166</c:v>
                </c:pt>
                <c:pt idx="22">
                  <c:v>4318</c:v>
                </c:pt>
                <c:pt idx="23">
                  <c:v>3706</c:v>
                </c:pt>
                <c:pt idx="24">
                  <c:v>3580</c:v>
                </c:pt>
                <c:pt idx="25">
                  <c:v>3264</c:v>
                </c:pt>
                <c:pt idx="26">
                  <c:v>2950</c:v>
                </c:pt>
                <c:pt idx="27">
                  <c:v>2974</c:v>
                </c:pt>
                <c:pt idx="28">
                  <c:v>2842</c:v>
                </c:pt>
                <c:pt idx="29">
                  <c:v>2610</c:v>
                </c:pt>
                <c:pt idx="30">
                  <c:v>2522</c:v>
                </c:pt>
                <c:pt idx="31">
                  <c:v>3328</c:v>
                </c:pt>
                <c:pt idx="32">
                  <c:v>2190</c:v>
                </c:pt>
                <c:pt idx="33">
                  <c:v>1976</c:v>
                </c:pt>
                <c:pt idx="34">
                  <c:v>1836</c:v>
                </c:pt>
                <c:pt idx="35">
                  <c:v>2066</c:v>
                </c:pt>
                <c:pt idx="36">
                  <c:v>1796</c:v>
                </c:pt>
                <c:pt idx="37">
                  <c:v>1758</c:v>
                </c:pt>
                <c:pt idx="38">
                  <c:v>1620</c:v>
                </c:pt>
                <c:pt idx="39">
                  <c:v>1556</c:v>
                </c:pt>
                <c:pt idx="40">
                  <c:v>1508</c:v>
                </c:pt>
                <c:pt idx="41">
                  <c:v>1494</c:v>
                </c:pt>
                <c:pt idx="42">
                  <c:v>1460</c:v>
                </c:pt>
                <c:pt idx="43">
                  <c:v>1420</c:v>
                </c:pt>
                <c:pt idx="44">
                  <c:v>1390</c:v>
                </c:pt>
                <c:pt idx="45">
                  <c:v>1356</c:v>
                </c:pt>
                <c:pt idx="46">
                  <c:v>1318</c:v>
                </c:pt>
                <c:pt idx="47">
                  <c:v>1490</c:v>
                </c:pt>
                <c:pt idx="48">
                  <c:v>1258</c:v>
                </c:pt>
                <c:pt idx="49">
                  <c:v>1240</c:v>
                </c:pt>
                <c:pt idx="50">
                  <c:v>1222</c:v>
                </c:pt>
                <c:pt idx="51">
                  <c:v>1252</c:v>
                </c:pt>
                <c:pt idx="52">
                  <c:v>1196</c:v>
                </c:pt>
                <c:pt idx="53">
                  <c:v>1146</c:v>
                </c:pt>
                <c:pt idx="54">
                  <c:v>1140</c:v>
                </c:pt>
                <c:pt idx="55">
                  <c:v>1126</c:v>
                </c:pt>
                <c:pt idx="56">
                  <c:v>1102</c:v>
                </c:pt>
                <c:pt idx="57">
                  <c:v>1066</c:v>
                </c:pt>
                <c:pt idx="58">
                  <c:v>1058</c:v>
                </c:pt>
                <c:pt idx="59">
                  <c:v>1024</c:v>
                </c:pt>
                <c:pt idx="60">
                  <c:v>1012</c:v>
                </c:pt>
                <c:pt idx="61">
                  <c:v>990</c:v>
                </c:pt>
                <c:pt idx="62">
                  <c:v>972</c:v>
                </c:pt>
                <c:pt idx="63">
                  <c:v>1710</c:v>
                </c:pt>
              </c:numCache>
            </c:numRef>
          </c:val>
          <c:extLst>
            <c:ext xmlns:c16="http://schemas.microsoft.com/office/drawing/2014/chart" uri="{C3380CC4-5D6E-409C-BE32-E72D297353CC}">
              <c16:uniqueId val="{00000009-B72B-4DC9-ADA6-B1CF9D94151A}"/>
            </c:ext>
          </c:extLst>
        </c:ser>
        <c:ser>
          <c:idx val="10"/>
          <c:order val="10"/>
          <c:tx>
            <c:strRef>
              <c:f>Sheet6!$A$12</c:f>
              <c:strCache>
                <c:ptCount val="1"/>
                <c:pt idx="0">
                  <c:v>128K</c:v>
                </c:pt>
              </c:strCache>
            </c:strRef>
          </c:tx>
          <c:spPr>
            <a:solidFill>
              <a:schemeClr val="accent5">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Sheet6!$B$12:$BM$12</c:f>
              <c:numCache>
                <c:formatCode>General</c:formatCode>
                <c:ptCount val="64"/>
                <c:pt idx="0">
                  <c:v>34912</c:v>
                </c:pt>
                <c:pt idx="1">
                  <c:v>17452</c:v>
                </c:pt>
                <c:pt idx="2">
                  <c:v>11666</c:v>
                </c:pt>
                <c:pt idx="3">
                  <c:v>8766</c:v>
                </c:pt>
                <c:pt idx="4">
                  <c:v>6986</c:v>
                </c:pt>
                <c:pt idx="5">
                  <c:v>5830</c:v>
                </c:pt>
                <c:pt idx="6">
                  <c:v>5008</c:v>
                </c:pt>
                <c:pt idx="7">
                  <c:v>4444</c:v>
                </c:pt>
                <c:pt idx="8">
                  <c:v>3980</c:v>
                </c:pt>
                <c:pt idx="9">
                  <c:v>3526</c:v>
                </c:pt>
                <c:pt idx="10">
                  <c:v>3228</c:v>
                </c:pt>
                <c:pt idx="11">
                  <c:v>2928</c:v>
                </c:pt>
                <c:pt idx="12">
                  <c:v>2688</c:v>
                </c:pt>
                <c:pt idx="13">
                  <c:v>2544</c:v>
                </c:pt>
                <c:pt idx="14">
                  <c:v>2374</c:v>
                </c:pt>
                <c:pt idx="15">
                  <c:v>2218</c:v>
                </c:pt>
                <c:pt idx="16">
                  <c:v>2098</c:v>
                </c:pt>
                <c:pt idx="17">
                  <c:v>1994</c:v>
                </c:pt>
                <c:pt idx="18">
                  <c:v>1866</c:v>
                </c:pt>
                <c:pt idx="19">
                  <c:v>1768</c:v>
                </c:pt>
                <c:pt idx="20">
                  <c:v>1698</c:v>
                </c:pt>
                <c:pt idx="21">
                  <c:v>1606</c:v>
                </c:pt>
                <c:pt idx="22">
                  <c:v>1570</c:v>
                </c:pt>
                <c:pt idx="23">
                  <c:v>1500</c:v>
                </c:pt>
                <c:pt idx="24">
                  <c:v>1422</c:v>
                </c:pt>
                <c:pt idx="25">
                  <c:v>1386</c:v>
                </c:pt>
                <c:pt idx="26">
                  <c:v>1328</c:v>
                </c:pt>
                <c:pt idx="27">
                  <c:v>1284</c:v>
                </c:pt>
                <c:pt idx="28">
                  <c:v>1230</c:v>
                </c:pt>
                <c:pt idx="29">
                  <c:v>1174</c:v>
                </c:pt>
                <c:pt idx="30">
                  <c:v>1148</c:v>
                </c:pt>
                <c:pt idx="31">
                  <c:v>1142</c:v>
                </c:pt>
                <c:pt idx="32">
                  <c:v>1072</c:v>
                </c:pt>
                <c:pt idx="33">
                  <c:v>1046</c:v>
                </c:pt>
                <c:pt idx="34">
                  <c:v>1004</c:v>
                </c:pt>
                <c:pt idx="35">
                  <c:v>984</c:v>
                </c:pt>
                <c:pt idx="36">
                  <c:v>964</c:v>
                </c:pt>
                <c:pt idx="37">
                  <c:v>948</c:v>
                </c:pt>
                <c:pt idx="38">
                  <c:v>928</c:v>
                </c:pt>
                <c:pt idx="39">
                  <c:v>912</c:v>
                </c:pt>
                <c:pt idx="40">
                  <c:v>874</c:v>
                </c:pt>
                <c:pt idx="41">
                  <c:v>832</c:v>
                </c:pt>
                <c:pt idx="42">
                  <c:v>844</c:v>
                </c:pt>
                <c:pt idx="43">
                  <c:v>804</c:v>
                </c:pt>
                <c:pt idx="44">
                  <c:v>792</c:v>
                </c:pt>
                <c:pt idx="45">
                  <c:v>782</c:v>
                </c:pt>
                <c:pt idx="46">
                  <c:v>768</c:v>
                </c:pt>
                <c:pt idx="47">
                  <c:v>782</c:v>
                </c:pt>
                <c:pt idx="48">
                  <c:v>722</c:v>
                </c:pt>
                <c:pt idx="49">
                  <c:v>736</c:v>
                </c:pt>
                <c:pt idx="50">
                  <c:v>702</c:v>
                </c:pt>
                <c:pt idx="51">
                  <c:v>694</c:v>
                </c:pt>
                <c:pt idx="52">
                  <c:v>688</c:v>
                </c:pt>
                <c:pt idx="53">
                  <c:v>650</c:v>
                </c:pt>
                <c:pt idx="54">
                  <c:v>640</c:v>
                </c:pt>
                <c:pt idx="55">
                  <c:v>632</c:v>
                </c:pt>
                <c:pt idx="56">
                  <c:v>630</c:v>
                </c:pt>
                <c:pt idx="57">
                  <c:v>620</c:v>
                </c:pt>
                <c:pt idx="58">
                  <c:v>610</c:v>
                </c:pt>
                <c:pt idx="59">
                  <c:v>604</c:v>
                </c:pt>
                <c:pt idx="60">
                  <c:v>572</c:v>
                </c:pt>
                <c:pt idx="61">
                  <c:v>566</c:v>
                </c:pt>
                <c:pt idx="62">
                  <c:v>558</c:v>
                </c:pt>
                <c:pt idx="63">
                  <c:v>606</c:v>
                </c:pt>
              </c:numCache>
            </c:numRef>
          </c:val>
          <c:extLst>
            <c:ext xmlns:c16="http://schemas.microsoft.com/office/drawing/2014/chart" uri="{C3380CC4-5D6E-409C-BE32-E72D297353CC}">
              <c16:uniqueId val="{0000000A-B72B-4DC9-ADA6-B1CF9D94151A}"/>
            </c:ext>
          </c:extLst>
        </c:ser>
        <c:ser>
          <c:idx val="11"/>
          <c:order val="11"/>
          <c:tx>
            <c:strRef>
              <c:f>Sheet6!$A$13</c:f>
              <c:strCache>
                <c:ptCount val="1"/>
                <c:pt idx="0">
                  <c:v>64K</c:v>
                </c:pt>
              </c:strCache>
            </c:strRef>
          </c:tx>
          <c:spPr>
            <a:solidFill>
              <a:schemeClr val="accent6">
                <a:lumMod val="6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Sheet6!$B$13:$BM$13</c:f>
              <c:numCache>
                <c:formatCode>General</c:formatCode>
                <c:ptCount val="64"/>
                <c:pt idx="0">
                  <c:v>16916</c:v>
                </c:pt>
                <c:pt idx="1">
                  <c:v>8468</c:v>
                </c:pt>
                <c:pt idx="2">
                  <c:v>5666</c:v>
                </c:pt>
                <c:pt idx="3">
                  <c:v>4262</c:v>
                </c:pt>
                <c:pt idx="4">
                  <c:v>3420</c:v>
                </c:pt>
                <c:pt idx="5">
                  <c:v>2862</c:v>
                </c:pt>
                <c:pt idx="6">
                  <c:v>2460</c:v>
                </c:pt>
                <c:pt idx="7">
                  <c:v>2170</c:v>
                </c:pt>
                <c:pt idx="8">
                  <c:v>1928</c:v>
                </c:pt>
                <c:pt idx="9">
                  <c:v>1762</c:v>
                </c:pt>
                <c:pt idx="10">
                  <c:v>1594</c:v>
                </c:pt>
                <c:pt idx="11">
                  <c:v>1472</c:v>
                </c:pt>
                <c:pt idx="12">
                  <c:v>1360</c:v>
                </c:pt>
                <c:pt idx="13">
                  <c:v>1258</c:v>
                </c:pt>
                <c:pt idx="14">
                  <c:v>1192</c:v>
                </c:pt>
                <c:pt idx="15">
                  <c:v>1152</c:v>
                </c:pt>
                <c:pt idx="16">
                  <c:v>1014</c:v>
                </c:pt>
                <c:pt idx="17">
                  <c:v>964</c:v>
                </c:pt>
                <c:pt idx="18">
                  <c:v>916</c:v>
                </c:pt>
                <c:pt idx="19">
                  <c:v>860</c:v>
                </c:pt>
                <c:pt idx="20">
                  <c:v>818</c:v>
                </c:pt>
                <c:pt idx="21">
                  <c:v>782</c:v>
                </c:pt>
                <c:pt idx="22">
                  <c:v>742</c:v>
                </c:pt>
                <c:pt idx="23">
                  <c:v>700</c:v>
                </c:pt>
                <c:pt idx="24">
                  <c:v>684</c:v>
                </c:pt>
                <c:pt idx="25">
                  <c:v>640</c:v>
                </c:pt>
                <c:pt idx="26">
                  <c:v>622</c:v>
                </c:pt>
                <c:pt idx="27">
                  <c:v>608</c:v>
                </c:pt>
                <c:pt idx="28">
                  <c:v>590</c:v>
                </c:pt>
                <c:pt idx="29">
                  <c:v>554</c:v>
                </c:pt>
                <c:pt idx="30">
                  <c:v>544</c:v>
                </c:pt>
                <c:pt idx="31">
                  <c:v>572</c:v>
                </c:pt>
                <c:pt idx="32">
                  <c:v>518</c:v>
                </c:pt>
                <c:pt idx="33">
                  <c:v>504</c:v>
                </c:pt>
                <c:pt idx="34">
                  <c:v>474</c:v>
                </c:pt>
                <c:pt idx="35">
                  <c:v>484</c:v>
                </c:pt>
                <c:pt idx="36">
                  <c:v>454</c:v>
                </c:pt>
                <c:pt idx="37">
                  <c:v>468</c:v>
                </c:pt>
                <c:pt idx="38">
                  <c:v>438</c:v>
                </c:pt>
                <c:pt idx="39">
                  <c:v>430</c:v>
                </c:pt>
                <c:pt idx="40">
                  <c:v>404</c:v>
                </c:pt>
                <c:pt idx="41">
                  <c:v>394</c:v>
                </c:pt>
                <c:pt idx="42">
                  <c:v>386</c:v>
                </c:pt>
                <c:pt idx="43">
                  <c:v>402</c:v>
                </c:pt>
                <c:pt idx="44">
                  <c:v>394</c:v>
                </c:pt>
                <c:pt idx="45">
                  <c:v>368</c:v>
                </c:pt>
                <c:pt idx="46">
                  <c:v>362</c:v>
                </c:pt>
                <c:pt idx="47">
                  <c:v>356</c:v>
                </c:pt>
                <c:pt idx="48">
                  <c:v>352</c:v>
                </c:pt>
                <c:pt idx="49">
                  <c:v>344</c:v>
                </c:pt>
                <c:pt idx="50">
                  <c:v>340</c:v>
                </c:pt>
                <c:pt idx="51">
                  <c:v>336</c:v>
                </c:pt>
                <c:pt idx="52">
                  <c:v>332</c:v>
                </c:pt>
                <c:pt idx="53">
                  <c:v>326</c:v>
                </c:pt>
                <c:pt idx="54">
                  <c:v>302</c:v>
                </c:pt>
                <c:pt idx="55">
                  <c:v>298</c:v>
                </c:pt>
                <c:pt idx="56">
                  <c:v>320</c:v>
                </c:pt>
                <c:pt idx="57">
                  <c:v>292</c:v>
                </c:pt>
                <c:pt idx="58">
                  <c:v>284</c:v>
                </c:pt>
                <c:pt idx="59">
                  <c:v>304</c:v>
                </c:pt>
                <c:pt idx="60">
                  <c:v>302</c:v>
                </c:pt>
                <c:pt idx="61">
                  <c:v>298</c:v>
                </c:pt>
                <c:pt idx="62">
                  <c:v>274</c:v>
                </c:pt>
                <c:pt idx="63">
                  <c:v>310</c:v>
                </c:pt>
              </c:numCache>
            </c:numRef>
          </c:val>
          <c:extLst>
            <c:ext xmlns:c16="http://schemas.microsoft.com/office/drawing/2014/chart" uri="{C3380CC4-5D6E-409C-BE32-E72D297353CC}">
              <c16:uniqueId val="{0000000B-B72B-4DC9-ADA6-B1CF9D94151A}"/>
            </c:ext>
          </c:extLst>
        </c:ser>
        <c:ser>
          <c:idx val="12"/>
          <c:order val="12"/>
          <c:tx>
            <c:strRef>
              <c:f>Sheet6!$A$14</c:f>
              <c:strCache>
                <c:ptCount val="1"/>
                <c:pt idx="0">
                  <c:v>32K</c:v>
                </c:pt>
              </c:strCache>
            </c:strRef>
          </c:tx>
          <c:spPr>
            <a:solidFill>
              <a:schemeClr val="accent1">
                <a:lumMod val="80000"/>
                <a:lumOff val="2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Sheet6!$B$14:$BM$14</c:f>
              <c:numCache>
                <c:formatCode>General</c:formatCode>
                <c:ptCount val="64"/>
                <c:pt idx="0">
                  <c:v>7966</c:v>
                </c:pt>
                <c:pt idx="1">
                  <c:v>3996</c:v>
                </c:pt>
                <c:pt idx="2">
                  <c:v>2674</c:v>
                </c:pt>
                <c:pt idx="3">
                  <c:v>2012</c:v>
                </c:pt>
                <c:pt idx="4">
                  <c:v>1614</c:v>
                </c:pt>
                <c:pt idx="5">
                  <c:v>1350</c:v>
                </c:pt>
                <c:pt idx="6">
                  <c:v>1154</c:v>
                </c:pt>
                <c:pt idx="7">
                  <c:v>1012</c:v>
                </c:pt>
                <c:pt idx="8">
                  <c:v>910</c:v>
                </c:pt>
                <c:pt idx="9">
                  <c:v>816</c:v>
                </c:pt>
                <c:pt idx="10">
                  <c:v>740</c:v>
                </c:pt>
                <c:pt idx="11">
                  <c:v>684</c:v>
                </c:pt>
                <c:pt idx="12">
                  <c:v>624</c:v>
                </c:pt>
                <c:pt idx="13">
                  <c:v>592</c:v>
                </c:pt>
                <c:pt idx="14">
                  <c:v>542</c:v>
                </c:pt>
                <c:pt idx="15">
                  <c:v>518</c:v>
                </c:pt>
                <c:pt idx="16">
                  <c:v>484</c:v>
                </c:pt>
                <c:pt idx="17">
                  <c:v>452</c:v>
                </c:pt>
                <c:pt idx="18">
                  <c:v>424</c:v>
                </c:pt>
                <c:pt idx="19">
                  <c:v>420</c:v>
                </c:pt>
                <c:pt idx="20">
                  <c:v>384</c:v>
                </c:pt>
                <c:pt idx="21">
                  <c:v>382</c:v>
                </c:pt>
                <c:pt idx="22">
                  <c:v>358</c:v>
                </c:pt>
                <c:pt idx="23">
                  <c:v>346</c:v>
                </c:pt>
                <c:pt idx="24">
                  <c:v>326</c:v>
                </c:pt>
                <c:pt idx="25">
                  <c:v>318</c:v>
                </c:pt>
                <c:pt idx="26">
                  <c:v>312</c:v>
                </c:pt>
                <c:pt idx="27">
                  <c:v>302</c:v>
                </c:pt>
                <c:pt idx="28">
                  <c:v>294</c:v>
                </c:pt>
                <c:pt idx="29">
                  <c:v>288</c:v>
                </c:pt>
                <c:pt idx="30">
                  <c:v>270</c:v>
                </c:pt>
                <c:pt idx="31">
                  <c:v>276</c:v>
                </c:pt>
                <c:pt idx="32">
                  <c:v>260</c:v>
                </c:pt>
                <c:pt idx="33">
                  <c:v>242</c:v>
                </c:pt>
                <c:pt idx="34">
                  <c:v>238</c:v>
                </c:pt>
                <c:pt idx="35">
                  <c:v>232</c:v>
                </c:pt>
                <c:pt idx="36">
                  <c:v>238</c:v>
                </c:pt>
                <c:pt idx="37">
                  <c:v>224</c:v>
                </c:pt>
                <c:pt idx="38">
                  <c:v>220</c:v>
                </c:pt>
                <c:pt idx="39">
                  <c:v>216</c:v>
                </c:pt>
                <c:pt idx="40">
                  <c:v>210</c:v>
                </c:pt>
                <c:pt idx="41">
                  <c:v>198</c:v>
                </c:pt>
                <c:pt idx="42">
                  <c:v>194</c:v>
                </c:pt>
                <c:pt idx="43">
                  <c:v>202</c:v>
                </c:pt>
                <c:pt idx="44">
                  <c:v>190</c:v>
                </c:pt>
                <c:pt idx="45">
                  <c:v>186</c:v>
                </c:pt>
                <c:pt idx="46">
                  <c:v>184</c:v>
                </c:pt>
                <c:pt idx="47">
                  <c:v>190</c:v>
                </c:pt>
                <c:pt idx="48">
                  <c:v>178</c:v>
                </c:pt>
                <c:pt idx="49">
                  <c:v>174</c:v>
                </c:pt>
                <c:pt idx="50">
                  <c:v>172</c:v>
                </c:pt>
                <c:pt idx="51">
                  <c:v>170</c:v>
                </c:pt>
                <c:pt idx="52">
                  <c:v>158</c:v>
                </c:pt>
                <c:pt idx="53">
                  <c:v>164</c:v>
                </c:pt>
                <c:pt idx="54">
                  <c:v>162</c:v>
                </c:pt>
                <c:pt idx="55">
                  <c:v>152</c:v>
                </c:pt>
                <c:pt idx="56">
                  <c:v>162</c:v>
                </c:pt>
                <c:pt idx="57">
                  <c:v>160</c:v>
                </c:pt>
                <c:pt idx="58">
                  <c:v>156</c:v>
                </c:pt>
                <c:pt idx="59">
                  <c:v>144</c:v>
                </c:pt>
                <c:pt idx="60">
                  <c:v>142</c:v>
                </c:pt>
                <c:pt idx="61">
                  <c:v>152</c:v>
                </c:pt>
                <c:pt idx="62">
                  <c:v>140</c:v>
                </c:pt>
                <c:pt idx="63">
                  <c:v>150</c:v>
                </c:pt>
              </c:numCache>
            </c:numRef>
          </c:val>
          <c:extLst>
            <c:ext xmlns:c16="http://schemas.microsoft.com/office/drawing/2014/chart" uri="{C3380CC4-5D6E-409C-BE32-E72D297353CC}">
              <c16:uniqueId val="{0000000C-B72B-4DC9-ADA6-B1CF9D94151A}"/>
            </c:ext>
          </c:extLst>
        </c:ser>
        <c:ser>
          <c:idx val="13"/>
          <c:order val="13"/>
          <c:tx>
            <c:strRef>
              <c:f>Sheet6!$A$15</c:f>
              <c:strCache>
                <c:ptCount val="1"/>
                <c:pt idx="0">
                  <c:v>16K</c:v>
                </c:pt>
              </c:strCache>
            </c:strRef>
          </c:tx>
          <c:spPr>
            <a:solidFill>
              <a:schemeClr val="accent2">
                <a:lumMod val="80000"/>
                <a:lumOff val="2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Sheet6!$B$15:$BM$15</c:f>
              <c:numCache>
                <c:formatCode>General</c:formatCode>
                <c:ptCount val="64"/>
                <c:pt idx="0">
                  <c:v>3990</c:v>
                </c:pt>
                <c:pt idx="1">
                  <c:v>2008</c:v>
                </c:pt>
                <c:pt idx="2">
                  <c:v>1344</c:v>
                </c:pt>
                <c:pt idx="3">
                  <c:v>1008</c:v>
                </c:pt>
                <c:pt idx="4">
                  <c:v>806</c:v>
                </c:pt>
                <c:pt idx="5">
                  <c:v>674</c:v>
                </c:pt>
                <c:pt idx="6">
                  <c:v>580</c:v>
                </c:pt>
                <c:pt idx="7">
                  <c:v>506</c:v>
                </c:pt>
                <c:pt idx="8">
                  <c:v>454</c:v>
                </c:pt>
                <c:pt idx="9">
                  <c:v>418</c:v>
                </c:pt>
                <c:pt idx="10">
                  <c:v>382</c:v>
                </c:pt>
                <c:pt idx="11">
                  <c:v>348</c:v>
                </c:pt>
                <c:pt idx="12">
                  <c:v>318</c:v>
                </c:pt>
                <c:pt idx="13">
                  <c:v>300</c:v>
                </c:pt>
                <c:pt idx="14">
                  <c:v>286</c:v>
                </c:pt>
                <c:pt idx="15">
                  <c:v>264</c:v>
                </c:pt>
                <c:pt idx="16">
                  <c:v>242</c:v>
                </c:pt>
                <c:pt idx="17">
                  <c:v>232</c:v>
                </c:pt>
                <c:pt idx="18">
                  <c:v>222</c:v>
                </c:pt>
                <c:pt idx="19">
                  <c:v>216</c:v>
                </c:pt>
                <c:pt idx="20">
                  <c:v>198</c:v>
                </c:pt>
                <c:pt idx="21">
                  <c:v>192</c:v>
                </c:pt>
                <c:pt idx="22">
                  <c:v>186</c:v>
                </c:pt>
                <c:pt idx="23">
                  <c:v>180</c:v>
                </c:pt>
                <c:pt idx="24">
                  <c:v>174</c:v>
                </c:pt>
                <c:pt idx="25">
                  <c:v>168</c:v>
                </c:pt>
                <c:pt idx="26">
                  <c:v>166</c:v>
                </c:pt>
                <c:pt idx="27">
                  <c:v>152</c:v>
                </c:pt>
                <c:pt idx="28">
                  <c:v>148</c:v>
                </c:pt>
                <c:pt idx="29">
                  <c:v>154</c:v>
                </c:pt>
                <c:pt idx="30">
                  <c:v>142</c:v>
                </c:pt>
                <c:pt idx="31">
                  <c:v>136</c:v>
                </c:pt>
                <c:pt idx="32">
                  <c:v>136</c:v>
                </c:pt>
                <c:pt idx="33">
                  <c:v>132</c:v>
                </c:pt>
                <c:pt idx="34">
                  <c:v>130</c:v>
                </c:pt>
                <c:pt idx="35">
                  <c:v>126</c:v>
                </c:pt>
                <c:pt idx="36">
                  <c:v>124</c:v>
                </c:pt>
                <c:pt idx="37">
                  <c:v>122</c:v>
                </c:pt>
                <c:pt idx="38">
                  <c:v>112</c:v>
                </c:pt>
                <c:pt idx="39">
                  <c:v>120</c:v>
                </c:pt>
                <c:pt idx="40">
                  <c:v>116</c:v>
                </c:pt>
                <c:pt idx="41">
                  <c:v>114</c:v>
                </c:pt>
                <c:pt idx="42">
                  <c:v>102</c:v>
                </c:pt>
                <c:pt idx="43">
                  <c:v>102</c:v>
                </c:pt>
                <c:pt idx="44">
                  <c:v>100</c:v>
                </c:pt>
                <c:pt idx="45">
                  <c:v>98</c:v>
                </c:pt>
                <c:pt idx="46">
                  <c:v>96</c:v>
                </c:pt>
                <c:pt idx="47">
                  <c:v>96</c:v>
                </c:pt>
                <c:pt idx="48">
                  <c:v>94</c:v>
                </c:pt>
                <c:pt idx="49">
                  <c:v>94</c:v>
                </c:pt>
                <c:pt idx="50">
                  <c:v>104</c:v>
                </c:pt>
                <c:pt idx="51">
                  <c:v>90</c:v>
                </c:pt>
                <c:pt idx="52">
                  <c:v>90</c:v>
                </c:pt>
                <c:pt idx="53">
                  <c:v>88</c:v>
                </c:pt>
                <c:pt idx="54">
                  <c:v>88</c:v>
                </c:pt>
                <c:pt idx="55">
                  <c:v>76</c:v>
                </c:pt>
                <c:pt idx="56">
                  <c:v>86</c:v>
                </c:pt>
                <c:pt idx="57">
                  <c:v>86</c:v>
                </c:pt>
                <c:pt idx="58">
                  <c:v>84</c:v>
                </c:pt>
                <c:pt idx="59">
                  <c:v>72</c:v>
                </c:pt>
                <c:pt idx="60">
                  <c:v>82</c:v>
                </c:pt>
                <c:pt idx="61">
                  <c:v>72</c:v>
                </c:pt>
                <c:pt idx="62">
                  <c:v>80</c:v>
                </c:pt>
                <c:pt idx="63">
                  <c:v>80</c:v>
                </c:pt>
              </c:numCache>
            </c:numRef>
          </c:val>
          <c:extLst>
            <c:ext xmlns:c16="http://schemas.microsoft.com/office/drawing/2014/chart" uri="{C3380CC4-5D6E-409C-BE32-E72D297353CC}">
              <c16:uniqueId val="{0000000D-B72B-4DC9-ADA6-B1CF9D94151A}"/>
            </c:ext>
          </c:extLst>
        </c:ser>
        <c:ser>
          <c:idx val="14"/>
          <c:order val="14"/>
          <c:tx>
            <c:strRef>
              <c:f>Sheet6!$A$16</c:f>
              <c:strCache>
                <c:ptCount val="1"/>
                <c:pt idx="0">
                  <c:v>8K</c:v>
                </c:pt>
              </c:strCache>
            </c:strRef>
          </c:tx>
          <c:spPr>
            <a:solidFill>
              <a:schemeClr val="accent3">
                <a:lumMod val="80000"/>
                <a:lumOff val="2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Sheet6!$B$16:$BM$16</c:f>
              <c:numCache>
                <c:formatCode>General</c:formatCode>
                <c:ptCount val="64"/>
                <c:pt idx="0">
                  <c:v>1996</c:v>
                </c:pt>
                <c:pt idx="1">
                  <c:v>1008</c:v>
                </c:pt>
                <c:pt idx="2">
                  <c:v>674</c:v>
                </c:pt>
                <c:pt idx="3">
                  <c:v>506</c:v>
                </c:pt>
                <c:pt idx="4">
                  <c:v>408</c:v>
                </c:pt>
                <c:pt idx="5">
                  <c:v>348</c:v>
                </c:pt>
                <c:pt idx="6">
                  <c:v>302</c:v>
                </c:pt>
                <c:pt idx="7">
                  <c:v>264</c:v>
                </c:pt>
                <c:pt idx="8">
                  <c:v>232</c:v>
                </c:pt>
                <c:pt idx="9">
                  <c:v>214</c:v>
                </c:pt>
                <c:pt idx="10">
                  <c:v>202</c:v>
                </c:pt>
                <c:pt idx="11">
                  <c:v>180</c:v>
                </c:pt>
                <c:pt idx="12">
                  <c:v>170</c:v>
                </c:pt>
                <c:pt idx="13">
                  <c:v>162</c:v>
                </c:pt>
                <c:pt idx="14">
                  <c:v>144</c:v>
                </c:pt>
                <c:pt idx="15">
                  <c:v>148</c:v>
                </c:pt>
                <c:pt idx="16">
                  <c:v>144</c:v>
                </c:pt>
                <c:pt idx="17">
                  <c:v>126</c:v>
                </c:pt>
                <c:pt idx="18">
                  <c:v>112</c:v>
                </c:pt>
                <c:pt idx="19">
                  <c:v>108</c:v>
                </c:pt>
                <c:pt idx="20">
                  <c:v>106</c:v>
                </c:pt>
                <c:pt idx="21">
                  <c:v>102</c:v>
                </c:pt>
                <c:pt idx="22">
                  <c:v>108</c:v>
                </c:pt>
                <c:pt idx="23">
                  <c:v>94</c:v>
                </c:pt>
                <c:pt idx="24">
                  <c:v>94</c:v>
                </c:pt>
                <c:pt idx="25">
                  <c:v>92</c:v>
                </c:pt>
                <c:pt idx="26">
                  <c:v>88</c:v>
                </c:pt>
                <c:pt idx="27">
                  <c:v>86</c:v>
                </c:pt>
                <c:pt idx="28">
                  <c:v>84</c:v>
                </c:pt>
                <c:pt idx="29">
                  <c:v>46</c:v>
                </c:pt>
                <c:pt idx="30">
                  <c:v>82</c:v>
                </c:pt>
                <c:pt idx="31">
                  <c:v>68</c:v>
                </c:pt>
                <c:pt idx="32">
                  <c:v>42</c:v>
                </c:pt>
                <c:pt idx="33">
                  <c:v>78</c:v>
                </c:pt>
                <c:pt idx="34">
                  <c:v>76</c:v>
                </c:pt>
                <c:pt idx="35">
                  <c:v>74</c:v>
                </c:pt>
                <c:pt idx="36">
                  <c:v>74</c:v>
                </c:pt>
                <c:pt idx="37">
                  <c:v>72</c:v>
                </c:pt>
                <c:pt idx="38">
                  <c:v>72</c:v>
                </c:pt>
                <c:pt idx="39">
                  <c:v>60</c:v>
                </c:pt>
                <c:pt idx="40">
                  <c:v>58</c:v>
                </c:pt>
                <c:pt idx="41">
                  <c:v>70</c:v>
                </c:pt>
                <c:pt idx="42">
                  <c:v>68</c:v>
                </c:pt>
                <c:pt idx="43">
                  <c:v>58</c:v>
                </c:pt>
                <c:pt idx="44">
                  <c:v>66</c:v>
                </c:pt>
                <c:pt idx="45">
                  <c:v>56</c:v>
                </c:pt>
                <c:pt idx="46">
                  <c:v>64</c:v>
                </c:pt>
                <c:pt idx="47">
                  <c:v>54</c:v>
                </c:pt>
                <c:pt idx="48">
                  <c:v>64</c:v>
                </c:pt>
                <c:pt idx="49">
                  <c:v>54</c:v>
                </c:pt>
                <c:pt idx="50">
                  <c:v>30</c:v>
                </c:pt>
                <c:pt idx="51">
                  <c:v>52</c:v>
                </c:pt>
                <c:pt idx="52">
                  <c:v>50</c:v>
                </c:pt>
                <c:pt idx="53">
                  <c:v>48</c:v>
                </c:pt>
                <c:pt idx="54">
                  <c:v>20</c:v>
                </c:pt>
                <c:pt idx="55">
                  <c:v>20</c:v>
                </c:pt>
                <c:pt idx="56">
                  <c:v>58</c:v>
                </c:pt>
                <c:pt idx="57">
                  <c:v>20</c:v>
                </c:pt>
                <c:pt idx="58">
                  <c:v>28</c:v>
                </c:pt>
                <c:pt idx="59">
                  <c:v>30</c:v>
                </c:pt>
                <c:pt idx="60">
                  <c:v>46</c:v>
                </c:pt>
                <c:pt idx="61">
                  <c:v>18</c:v>
                </c:pt>
                <c:pt idx="62">
                  <c:v>14</c:v>
                </c:pt>
                <c:pt idx="63">
                  <c:v>44</c:v>
                </c:pt>
              </c:numCache>
            </c:numRef>
          </c:val>
          <c:extLst>
            <c:ext xmlns:c16="http://schemas.microsoft.com/office/drawing/2014/chart" uri="{C3380CC4-5D6E-409C-BE32-E72D297353CC}">
              <c16:uniqueId val="{0000000E-B72B-4DC9-ADA6-B1CF9D94151A}"/>
            </c:ext>
          </c:extLst>
        </c:ser>
        <c:ser>
          <c:idx val="15"/>
          <c:order val="15"/>
          <c:tx>
            <c:strRef>
              <c:f>Sheet6!$A$17</c:f>
              <c:strCache>
                <c:ptCount val="1"/>
                <c:pt idx="0">
                  <c:v>4K</c:v>
                </c:pt>
              </c:strCache>
            </c:strRef>
          </c:tx>
          <c:spPr>
            <a:solidFill>
              <a:schemeClr val="accent4">
                <a:lumMod val="80000"/>
                <a:lumOff val="2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Sheet6!$B$17:$BM$17</c:f>
              <c:numCache>
                <c:formatCode>General</c:formatCode>
                <c:ptCount val="64"/>
                <c:pt idx="0">
                  <c:v>1032</c:v>
                </c:pt>
                <c:pt idx="1">
                  <c:v>516</c:v>
                </c:pt>
                <c:pt idx="2">
                  <c:v>346</c:v>
                </c:pt>
                <c:pt idx="3">
                  <c:v>262</c:v>
                </c:pt>
                <c:pt idx="4">
                  <c:v>216</c:v>
                </c:pt>
                <c:pt idx="5">
                  <c:v>180</c:v>
                </c:pt>
                <c:pt idx="6">
                  <c:v>162</c:v>
                </c:pt>
                <c:pt idx="7">
                  <c:v>138</c:v>
                </c:pt>
                <c:pt idx="8">
                  <c:v>126</c:v>
                </c:pt>
                <c:pt idx="9">
                  <c:v>118</c:v>
                </c:pt>
                <c:pt idx="10">
                  <c:v>112</c:v>
                </c:pt>
                <c:pt idx="11">
                  <c:v>96</c:v>
                </c:pt>
                <c:pt idx="12">
                  <c:v>92</c:v>
                </c:pt>
                <c:pt idx="13">
                  <c:v>86</c:v>
                </c:pt>
                <c:pt idx="14">
                  <c:v>46</c:v>
                </c:pt>
                <c:pt idx="15">
                  <c:v>44</c:v>
                </c:pt>
                <c:pt idx="16">
                  <c:v>78</c:v>
                </c:pt>
                <c:pt idx="17">
                  <c:v>64</c:v>
                </c:pt>
                <c:pt idx="18">
                  <c:v>72</c:v>
                </c:pt>
                <c:pt idx="19">
                  <c:v>70</c:v>
                </c:pt>
                <c:pt idx="20">
                  <c:v>34</c:v>
                </c:pt>
                <c:pt idx="21">
                  <c:v>58</c:v>
                </c:pt>
                <c:pt idx="22">
                  <c:v>54</c:v>
                </c:pt>
                <c:pt idx="23">
                  <c:v>24</c:v>
                </c:pt>
                <c:pt idx="24">
                  <c:v>20</c:v>
                </c:pt>
                <c:pt idx="25">
                  <c:v>30</c:v>
                </c:pt>
                <c:pt idx="26">
                  <c:v>30</c:v>
                </c:pt>
                <c:pt idx="27">
                  <c:v>28</c:v>
                </c:pt>
                <c:pt idx="28">
                  <c:v>48</c:v>
                </c:pt>
                <c:pt idx="29">
                  <c:v>48</c:v>
                </c:pt>
                <c:pt idx="30">
                  <c:v>68</c:v>
                </c:pt>
                <c:pt idx="31">
                  <c:v>46</c:v>
                </c:pt>
                <c:pt idx="32">
                  <c:v>46</c:v>
                </c:pt>
                <c:pt idx="33">
                  <c:v>52</c:v>
                </c:pt>
                <c:pt idx="34">
                  <c:v>44</c:v>
                </c:pt>
                <c:pt idx="35">
                  <c:v>42</c:v>
                </c:pt>
                <c:pt idx="36">
                  <c:v>42</c:v>
                </c:pt>
                <c:pt idx="37">
                  <c:v>42</c:v>
                </c:pt>
                <c:pt idx="38">
                  <c:v>14</c:v>
                </c:pt>
                <c:pt idx="39">
                  <c:v>40</c:v>
                </c:pt>
                <c:pt idx="40">
                  <c:v>40</c:v>
                </c:pt>
                <c:pt idx="41">
                  <c:v>12</c:v>
                </c:pt>
                <c:pt idx="42">
                  <c:v>40</c:v>
                </c:pt>
                <c:pt idx="43">
                  <c:v>22</c:v>
                </c:pt>
                <c:pt idx="44">
                  <c:v>12</c:v>
                </c:pt>
                <c:pt idx="45">
                  <c:v>12</c:v>
                </c:pt>
                <c:pt idx="46">
                  <c:v>38</c:v>
                </c:pt>
                <c:pt idx="47">
                  <c:v>12</c:v>
                </c:pt>
                <c:pt idx="48">
                  <c:v>12</c:v>
                </c:pt>
                <c:pt idx="49">
                  <c:v>12</c:v>
                </c:pt>
                <c:pt idx="50">
                  <c:v>24</c:v>
                </c:pt>
                <c:pt idx="51">
                  <c:v>36</c:v>
                </c:pt>
                <c:pt idx="52">
                  <c:v>22</c:v>
                </c:pt>
                <c:pt idx="53">
                  <c:v>24</c:v>
                </c:pt>
                <c:pt idx="54">
                  <c:v>14</c:v>
                </c:pt>
                <c:pt idx="55">
                  <c:v>14</c:v>
                </c:pt>
                <c:pt idx="56">
                  <c:v>34</c:v>
                </c:pt>
                <c:pt idx="57">
                  <c:v>14</c:v>
                </c:pt>
                <c:pt idx="58">
                  <c:v>12</c:v>
                </c:pt>
                <c:pt idx="59">
                  <c:v>14</c:v>
                </c:pt>
                <c:pt idx="60">
                  <c:v>12</c:v>
                </c:pt>
                <c:pt idx="61">
                  <c:v>12</c:v>
                </c:pt>
                <c:pt idx="62">
                  <c:v>12</c:v>
                </c:pt>
                <c:pt idx="63">
                  <c:v>24</c:v>
                </c:pt>
              </c:numCache>
            </c:numRef>
          </c:val>
          <c:extLst>
            <c:ext xmlns:c16="http://schemas.microsoft.com/office/drawing/2014/chart" uri="{C3380CC4-5D6E-409C-BE32-E72D297353CC}">
              <c16:uniqueId val="{0000000F-B72B-4DC9-ADA6-B1CF9D94151A}"/>
            </c:ext>
          </c:extLst>
        </c:ser>
        <c:ser>
          <c:idx val="16"/>
          <c:order val="16"/>
          <c:tx>
            <c:strRef>
              <c:f>Sheet6!$A$18</c:f>
              <c:strCache>
                <c:ptCount val="1"/>
                <c:pt idx="0">
                  <c:v>2K</c:v>
                </c:pt>
              </c:strCache>
            </c:strRef>
          </c:tx>
          <c:spPr>
            <a:solidFill>
              <a:schemeClr val="accent5">
                <a:lumMod val="80000"/>
                <a:lumOff val="20000"/>
              </a:schemeClr>
            </a:solidFill>
            <a:ln/>
            <a:effectLst/>
            <a:sp3d/>
          </c:spPr>
          <c:cat>
            <c:strRef>
              <c:f>Sheet6!$B$1:$BM$1</c:f>
              <c:strCache>
                <c:ptCount val="64"/>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pt idx="62">
                  <c:v>s63</c:v>
                </c:pt>
                <c:pt idx="63">
                  <c:v>s64</c:v>
                </c:pt>
              </c:strCache>
            </c:strRef>
          </c:cat>
          <c:val>
            <c:numRef>
              <c:f>Sheet6!$B$18:$BM$18</c:f>
              <c:numCache>
                <c:formatCode>General</c:formatCode>
                <c:ptCount val="64"/>
                <c:pt idx="0">
                  <c:v>560</c:v>
                </c:pt>
                <c:pt idx="1">
                  <c:v>272</c:v>
                </c:pt>
                <c:pt idx="2">
                  <c:v>190</c:v>
                </c:pt>
                <c:pt idx="3">
                  <c:v>146</c:v>
                </c:pt>
                <c:pt idx="4">
                  <c:v>120</c:v>
                </c:pt>
                <c:pt idx="5">
                  <c:v>94</c:v>
                </c:pt>
                <c:pt idx="6">
                  <c:v>90</c:v>
                </c:pt>
                <c:pt idx="7">
                  <c:v>38</c:v>
                </c:pt>
                <c:pt idx="8">
                  <c:v>36</c:v>
                </c:pt>
                <c:pt idx="9">
                  <c:v>60</c:v>
                </c:pt>
                <c:pt idx="10">
                  <c:v>68</c:v>
                </c:pt>
                <c:pt idx="11">
                  <c:v>34</c:v>
                </c:pt>
                <c:pt idx="12">
                  <c:v>30</c:v>
                </c:pt>
                <c:pt idx="13">
                  <c:v>32</c:v>
                </c:pt>
                <c:pt idx="14">
                  <c:v>48</c:v>
                </c:pt>
                <c:pt idx="15">
                  <c:v>52</c:v>
                </c:pt>
                <c:pt idx="16">
                  <c:v>52</c:v>
                </c:pt>
                <c:pt idx="17">
                  <c:v>44</c:v>
                </c:pt>
                <c:pt idx="18">
                  <c:v>14</c:v>
                </c:pt>
                <c:pt idx="19">
                  <c:v>42</c:v>
                </c:pt>
                <c:pt idx="20">
                  <c:v>40</c:v>
                </c:pt>
                <c:pt idx="21">
                  <c:v>44</c:v>
                </c:pt>
                <c:pt idx="22">
                  <c:v>48</c:v>
                </c:pt>
                <c:pt idx="23">
                  <c:v>46</c:v>
                </c:pt>
                <c:pt idx="24">
                  <c:v>14</c:v>
                </c:pt>
                <c:pt idx="25">
                  <c:v>36</c:v>
                </c:pt>
                <c:pt idx="26">
                  <c:v>12</c:v>
                </c:pt>
                <c:pt idx="27">
                  <c:v>24</c:v>
                </c:pt>
                <c:pt idx="28">
                  <c:v>34</c:v>
                </c:pt>
                <c:pt idx="29">
                  <c:v>34</c:v>
                </c:pt>
                <c:pt idx="30">
                  <c:v>22</c:v>
                </c:pt>
                <c:pt idx="31">
                  <c:v>34</c:v>
                </c:pt>
                <c:pt idx="32">
                  <c:v>12</c:v>
                </c:pt>
                <c:pt idx="33">
                  <c:v>12</c:v>
                </c:pt>
                <c:pt idx="34">
                  <c:v>22</c:v>
                </c:pt>
                <c:pt idx="35">
                  <c:v>22</c:v>
                </c:pt>
                <c:pt idx="36">
                  <c:v>32</c:v>
                </c:pt>
                <c:pt idx="37">
                  <c:v>12</c:v>
                </c:pt>
                <c:pt idx="38">
                  <c:v>14</c:v>
                </c:pt>
                <c:pt idx="39">
                  <c:v>12</c:v>
                </c:pt>
                <c:pt idx="40">
                  <c:v>14</c:v>
                </c:pt>
                <c:pt idx="41">
                  <c:v>12</c:v>
                </c:pt>
                <c:pt idx="42">
                  <c:v>30</c:v>
                </c:pt>
                <c:pt idx="43">
                  <c:v>24</c:v>
                </c:pt>
                <c:pt idx="44">
                  <c:v>22</c:v>
                </c:pt>
                <c:pt idx="45">
                  <c:v>22</c:v>
                </c:pt>
                <c:pt idx="46">
                  <c:v>24</c:v>
                </c:pt>
                <c:pt idx="47">
                  <c:v>22</c:v>
                </c:pt>
                <c:pt idx="48">
                  <c:v>14</c:v>
                </c:pt>
                <c:pt idx="49">
                  <c:v>14</c:v>
                </c:pt>
                <c:pt idx="50">
                  <c:v>14</c:v>
                </c:pt>
                <c:pt idx="51">
                  <c:v>28</c:v>
                </c:pt>
                <c:pt idx="52">
                  <c:v>12</c:v>
                </c:pt>
                <c:pt idx="53">
                  <c:v>22</c:v>
                </c:pt>
                <c:pt idx="54">
                  <c:v>22</c:v>
                </c:pt>
                <c:pt idx="55">
                  <c:v>24</c:v>
                </c:pt>
                <c:pt idx="56">
                  <c:v>12</c:v>
                </c:pt>
                <c:pt idx="57">
                  <c:v>12</c:v>
                </c:pt>
                <c:pt idx="58">
                  <c:v>12</c:v>
                </c:pt>
                <c:pt idx="59">
                  <c:v>12</c:v>
                </c:pt>
                <c:pt idx="60">
                  <c:v>12</c:v>
                </c:pt>
                <c:pt idx="61">
                  <c:v>22</c:v>
                </c:pt>
                <c:pt idx="62">
                  <c:v>24</c:v>
                </c:pt>
                <c:pt idx="63">
                  <c:v>18</c:v>
                </c:pt>
              </c:numCache>
            </c:numRef>
          </c:val>
          <c:extLst>
            <c:ext xmlns:c16="http://schemas.microsoft.com/office/drawing/2014/chart" uri="{C3380CC4-5D6E-409C-BE32-E72D297353CC}">
              <c16:uniqueId val="{00000010-B72B-4DC9-ADA6-B1CF9D94151A}"/>
            </c:ext>
          </c:extLst>
        </c:ser>
        <c:bandFmts>
          <c:bandFmt>
            <c:idx val="0"/>
            <c:spPr>
              <a:solidFill>
                <a:schemeClr val="accent1"/>
              </a:solidFill>
              <a:ln/>
              <a:effectLst/>
              <a:sp3d/>
            </c:spPr>
          </c:bandFmt>
          <c:bandFmt>
            <c:idx val="1"/>
            <c:spPr>
              <a:solidFill>
                <a:schemeClr val="accent2"/>
              </a:solidFill>
              <a:ln/>
              <a:effectLst/>
              <a:sp3d/>
            </c:spPr>
          </c:bandFmt>
          <c:bandFmt>
            <c:idx val="2"/>
            <c:spPr>
              <a:solidFill>
                <a:schemeClr val="accent3"/>
              </a:solidFill>
              <a:ln/>
              <a:effectLst/>
              <a:sp3d/>
            </c:spPr>
          </c:bandFmt>
          <c:bandFmt>
            <c:idx val="3"/>
            <c:spPr>
              <a:solidFill>
                <a:schemeClr val="accent4"/>
              </a:solidFill>
              <a:ln/>
              <a:effectLst/>
              <a:sp3d/>
            </c:spPr>
          </c:bandFmt>
          <c:bandFmt>
            <c:idx val="4"/>
            <c:spPr>
              <a:solidFill>
                <a:schemeClr val="accent5"/>
              </a:solidFill>
              <a:ln/>
              <a:effectLst/>
              <a:sp3d/>
            </c:spPr>
          </c:bandFmt>
          <c:bandFmt>
            <c:idx val="5"/>
            <c:spPr>
              <a:solidFill>
                <a:schemeClr val="accent6"/>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019730543"/>
        <c:axId val="1114508623"/>
        <c:axId val="1206348303"/>
      </c:surface3DChart>
      <c:catAx>
        <c:axId val="10197305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14508623"/>
        <c:crosses val="autoZero"/>
        <c:auto val="1"/>
        <c:lblAlgn val="ctr"/>
        <c:lblOffset val="100"/>
        <c:noMultiLvlLbl val="0"/>
      </c:catAx>
      <c:valAx>
        <c:axId val="1114508623"/>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019730543"/>
        <c:crosses val="autoZero"/>
        <c:crossBetween val="midCat"/>
      </c:valAx>
      <c:serAx>
        <c:axId val="1206348303"/>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114508623"/>
        <c:crosses val="autoZero"/>
      </c:serAx>
    </c:plotArea>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1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surface3DChart>
        <c:wireframe val="0"/>
        <c:ser>
          <c:idx val="0"/>
          <c:order val="0"/>
          <c:tx>
            <c:strRef>
              <c:f>Sheet7!$A$2</c:f>
              <c:strCache>
                <c:ptCount val="1"/>
                <c:pt idx="0">
                  <c:v>128M</c:v>
                </c:pt>
              </c:strCache>
            </c:strRef>
          </c:tx>
          <c:spPr>
            <a:solidFill>
              <a:schemeClr val="accent1"/>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Sheet7!$B$2:$BK$2</c:f>
              <c:numCache>
                <c:formatCode>General</c:formatCode>
                <c:ptCount val="62"/>
                <c:pt idx="0">
                  <c:v>125163002</c:v>
                </c:pt>
                <c:pt idx="1">
                  <c:v>66384840</c:v>
                </c:pt>
                <c:pt idx="2">
                  <c:v>46675972</c:v>
                </c:pt>
                <c:pt idx="3">
                  <c:v>37772808</c:v>
                </c:pt>
                <c:pt idx="4">
                  <c:v>35143404</c:v>
                </c:pt>
                <c:pt idx="5">
                  <c:v>32267636</c:v>
                </c:pt>
                <c:pt idx="6">
                  <c:v>29890168</c:v>
                </c:pt>
                <c:pt idx="7">
                  <c:v>29219660</c:v>
                </c:pt>
                <c:pt idx="8">
                  <c:v>28165732</c:v>
                </c:pt>
                <c:pt idx="9">
                  <c:v>27562576</c:v>
                </c:pt>
                <c:pt idx="10">
                  <c:v>27252096</c:v>
                </c:pt>
                <c:pt idx="11">
                  <c:v>26474816</c:v>
                </c:pt>
                <c:pt idx="12">
                  <c:v>26430252</c:v>
                </c:pt>
                <c:pt idx="13">
                  <c:v>25383604</c:v>
                </c:pt>
                <c:pt idx="14">
                  <c:v>24235428</c:v>
                </c:pt>
                <c:pt idx="15">
                  <c:v>22934800</c:v>
                </c:pt>
                <c:pt idx="16">
                  <c:v>20044916</c:v>
                </c:pt>
                <c:pt idx="17">
                  <c:v>17708774</c:v>
                </c:pt>
                <c:pt idx="18">
                  <c:v>17571502</c:v>
                </c:pt>
                <c:pt idx="19">
                  <c:v>16155590</c:v>
                </c:pt>
                <c:pt idx="20">
                  <c:v>14688596</c:v>
                </c:pt>
                <c:pt idx="21">
                  <c:v>14079318</c:v>
                </c:pt>
                <c:pt idx="22">
                  <c:v>13255412</c:v>
                </c:pt>
                <c:pt idx="23">
                  <c:v>12666438</c:v>
                </c:pt>
                <c:pt idx="24">
                  <c:v>11799158</c:v>
                </c:pt>
                <c:pt idx="25">
                  <c:v>11754290</c:v>
                </c:pt>
                <c:pt idx="26">
                  <c:v>11753342</c:v>
                </c:pt>
                <c:pt idx="27">
                  <c:v>11662406</c:v>
                </c:pt>
                <c:pt idx="28">
                  <c:v>10895378</c:v>
                </c:pt>
                <c:pt idx="29">
                  <c:v>10412406</c:v>
                </c:pt>
                <c:pt idx="30">
                  <c:v>9881036</c:v>
                </c:pt>
                <c:pt idx="31">
                  <c:v>9409146</c:v>
                </c:pt>
                <c:pt idx="32">
                  <c:v>8962320</c:v>
                </c:pt>
                <c:pt idx="33">
                  <c:v>8815744</c:v>
                </c:pt>
                <c:pt idx="34">
                  <c:v>6820386</c:v>
                </c:pt>
                <c:pt idx="35">
                  <c:v>6579168</c:v>
                </c:pt>
                <c:pt idx="36">
                  <c:v>6376432</c:v>
                </c:pt>
                <c:pt idx="37">
                  <c:v>6053304</c:v>
                </c:pt>
                <c:pt idx="38">
                  <c:v>5703174</c:v>
                </c:pt>
                <c:pt idx="39">
                  <c:v>5460194</c:v>
                </c:pt>
                <c:pt idx="40">
                  <c:v>5119268</c:v>
                </c:pt>
                <c:pt idx="41">
                  <c:v>5141366</c:v>
                </c:pt>
                <c:pt idx="42">
                  <c:v>2856792</c:v>
                </c:pt>
                <c:pt idx="43">
                  <c:v>3036122</c:v>
                </c:pt>
                <c:pt idx="44">
                  <c:v>2751096</c:v>
                </c:pt>
                <c:pt idx="45">
                  <c:v>2364952</c:v>
                </c:pt>
                <c:pt idx="46">
                  <c:v>2385264</c:v>
                </c:pt>
                <c:pt idx="47">
                  <c:v>4000266</c:v>
                </c:pt>
                <c:pt idx="48">
                  <c:v>2151208</c:v>
                </c:pt>
                <c:pt idx="49">
                  <c:v>2064878</c:v>
                </c:pt>
                <c:pt idx="50">
                  <c:v>2181182</c:v>
                </c:pt>
                <c:pt idx="51">
                  <c:v>2009386</c:v>
                </c:pt>
                <c:pt idx="52">
                  <c:v>1919904</c:v>
                </c:pt>
                <c:pt idx="53">
                  <c:v>1842204</c:v>
                </c:pt>
                <c:pt idx="54">
                  <c:v>1751438</c:v>
                </c:pt>
                <c:pt idx="55">
                  <c:v>1721006</c:v>
                </c:pt>
                <c:pt idx="56">
                  <c:v>1649240</c:v>
                </c:pt>
                <c:pt idx="57">
                  <c:v>1702882</c:v>
                </c:pt>
                <c:pt idx="58">
                  <c:v>1615004</c:v>
                </c:pt>
                <c:pt idx="59">
                  <c:v>1561210</c:v>
                </c:pt>
                <c:pt idx="60">
                  <c:v>1533384</c:v>
                </c:pt>
                <c:pt idx="61">
                  <c:v>1525310</c:v>
                </c:pt>
              </c:numCache>
            </c:numRef>
          </c:val>
          <c:extLst>
            <c:ext xmlns:c16="http://schemas.microsoft.com/office/drawing/2014/chart" uri="{C3380CC4-5D6E-409C-BE32-E72D297353CC}">
              <c16:uniqueId val="{00000000-3CC5-4D39-8793-286120D5115A}"/>
            </c:ext>
          </c:extLst>
        </c:ser>
        <c:ser>
          <c:idx val="1"/>
          <c:order val="1"/>
          <c:tx>
            <c:strRef>
              <c:f>Sheet7!$A$3</c:f>
              <c:strCache>
                <c:ptCount val="1"/>
                <c:pt idx="0">
                  <c:v>64M</c:v>
                </c:pt>
              </c:strCache>
            </c:strRef>
          </c:tx>
          <c:spPr>
            <a:solidFill>
              <a:schemeClr val="accent2"/>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Sheet7!$B$3:$BK$3</c:f>
              <c:numCache>
                <c:formatCode>General</c:formatCode>
                <c:ptCount val="62"/>
                <c:pt idx="0">
                  <c:v>37480800</c:v>
                </c:pt>
                <c:pt idx="1">
                  <c:v>19470222</c:v>
                </c:pt>
                <c:pt idx="2">
                  <c:v>13727876</c:v>
                </c:pt>
                <c:pt idx="3">
                  <c:v>10854356</c:v>
                </c:pt>
                <c:pt idx="4">
                  <c:v>8891138</c:v>
                </c:pt>
                <c:pt idx="5">
                  <c:v>8804344</c:v>
                </c:pt>
                <c:pt idx="6">
                  <c:v>8788002</c:v>
                </c:pt>
                <c:pt idx="7">
                  <c:v>8753126</c:v>
                </c:pt>
                <c:pt idx="8">
                  <c:v>8596738</c:v>
                </c:pt>
                <c:pt idx="9">
                  <c:v>8236208</c:v>
                </c:pt>
                <c:pt idx="10">
                  <c:v>7968060</c:v>
                </c:pt>
                <c:pt idx="11">
                  <c:v>7628474</c:v>
                </c:pt>
                <c:pt idx="12">
                  <c:v>7419666</c:v>
                </c:pt>
                <c:pt idx="13">
                  <c:v>7128298</c:v>
                </c:pt>
                <c:pt idx="14">
                  <c:v>6739664</c:v>
                </c:pt>
                <c:pt idx="15">
                  <c:v>7092070</c:v>
                </c:pt>
                <c:pt idx="16">
                  <c:v>6057730</c:v>
                </c:pt>
                <c:pt idx="17">
                  <c:v>5885150</c:v>
                </c:pt>
                <c:pt idx="18">
                  <c:v>5787834</c:v>
                </c:pt>
                <c:pt idx="19">
                  <c:v>5431936</c:v>
                </c:pt>
                <c:pt idx="20">
                  <c:v>5069984</c:v>
                </c:pt>
                <c:pt idx="21">
                  <c:v>4794426</c:v>
                </c:pt>
                <c:pt idx="22">
                  <c:v>4760896</c:v>
                </c:pt>
                <c:pt idx="23">
                  <c:v>4311428</c:v>
                </c:pt>
                <c:pt idx="24">
                  <c:v>4115732</c:v>
                </c:pt>
                <c:pt idx="25">
                  <c:v>2552140</c:v>
                </c:pt>
                <c:pt idx="26">
                  <c:v>2661200</c:v>
                </c:pt>
                <c:pt idx="27">
                  <c:v>2438644</c:v>
                </c:pt>
                <c:pt idx="28">
                  <c:v>2343242</c:v>
                </c:pt>
                <c:pt idx="29">
                  <c:v>2129520</c:v>
                </c:pt>
                <c:pt idx="30">
                  <c:v>2010898</c:v>
                </c:pt>
                <c:pt idx="31">
                  <c:v>3905678</c:v>
                </c:pt>
                <c:pt idx="32">
                  <c:v>2637374</c:v>
                </c:pt>
                <c:pt idx="33">
                  <c:v>2598892</c:v>
                </c:pt>
                <c:pt idx="34">
                  <c:v>1530968</c:v>
                </c:pt>
                <c:pt idx="35">
                  <c:v>1490920</c:v>
                </c:pt>
                <c:pt idx="36">
                  <c:v>1441274</c:v>
                </c:pt>
                <c:pt idx="37">
                  <c:v>1402912</c:v>
                </c:pt>
                <c:pt idx="38">
                  <c:v>1329006</c:v>
                </c:pt>
                <c:pt idx="39">
                  <c:v>1297426</c:v>
                </c:pt>
                <c:pt idx="40">
                  <c:v>1225910</c:v>
                </c:pt>
                <c:pt idx="41">
                  <c:v>1204608</c:v>
                </c:pt>
                <c:pt idx="42">
                  <c:v>1008246</c:v>
                </c:pt>
                <c:pt idx="43">
                  <c:v>979162</c:v>
                </c:pt>
                <c:pt idx="44">
                  <c:v>951012</c:v>
                </c:pt>
                <c:pt idx="45">
                  <c:v>935630</c:v>
                </c:pt>
                <c:pt idx="46">
                  <c:v>911110</c:v>
                </c:pt>
                <c:pt idx="47">
                  <c:v>947948</c:v>
                </c:pt>
                <c:pt idx="48">
                  <c:v>886238</c:v>
                </c:pt>
                <c:pt idx="49">
                  <c:v>855578</c:v>
                </c:pt>
                <c:pt idx="50">
                  <c:v>837620</c:v>
                </c:pt>
                <c:pt idx="51">
                  <c:v>825444</c:v>
                </c:pt>
                <c:pt idx="52">
                  <c:v>820162</c:v>
                </c:pt>
                <c:pt idx="53">
                  <c:v>795146</c:v>
                </c:pt>
                <c:pt idx="54">
                  <c:v>779000</c:v>
                </c:pt>
                <c:pt idx="55">
                  <c:v>764374</c:v>
                </c:pt>
                <c:pt idx="56">
                  <c:v>753406</c:v>
                </c:pt>
                <c:pt idx="57">
                  <c:v>751748</c:v>
                </c:pt>
                <c:pt idx="58">
                  <c:v>733576</c:v>
                </c:pt>
                <c:pt idx="59">
                  <c:v>719484</c:v>
                </c:pt>
                <c:pt idx="60">
                  <c:v>708882</c:v>
                </c:pt>
                <c:pt idx="61">
                  <c:v>708168</c:v>
                </c:pt>
              </c:numCache>
            </c:numRef>
          </c:val>
          <c:extLst>
            <c:ext xmlns:c16="http://schemas.microsoft.com/office/drawing/2014/chart" uri="{C3380CC4-5D6E-409C-BE32-E72D297353CC}">
              <c16:uniqueId val="{00000001-3CC5-4D39-8793-286120D5115A}"/>
            </c:ext>
          </c:extLst>
        </c:ser>
        <c:ser>
          <c:idx val="2"/>
          <c:order val="2"/>
          <c:tx>
            <c:strRef>
              <c:f>Sheet7!$A$4</c:f>
              <c:strCache>
                <c:ptCount val="1"/>
                <c:pt idx="0">
                  <c:v>32M</c:v>
                </c:pt>
              </c:strCache>
            </c:strRef>
          </c:tx>
          <c:spPr>
            <a:solidFill>
              <a:schemeClr val="accent3"/>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Sheet7!$B$4:$BK$4</c:f>
              <c:numCache>
                <c:formatCode>General</c:formatCode>
                <c:ptCount val="62"/>
                <c:pt idx="0">
                  <c:v>18040088</c:v>
                </c:pt>
                <c:pt idx="1">
                  <c:v>8984780</c:v>
                </c:pt>
                <c:pt idx="2">
                  <c:v>5989038</c:v>
                </c:pt>
                <c:pt idx="3">
                  <c:v>4491346</c:v>
                </c:pt>
                <c:pt idx="4">
                  <c:v>3595844</c:v>
                </c:pt>
                <c:pt idx="5">
                  <c:v>3002576</c:v>
                </c:pt>
                <c:pt idx="6">
                  <c:v>2605000</c:v>
                </c:pt>
                <c:pt idx="7">
                  <c:v>2339432</c:v>
                </c:pt>
                <c:pt idx="8">
                  <c:v>2172848</c:v>
                </c:pt>
                <c:pt idx="9">
                  <c:v>2049036</c:v>
                </c:pt>
                <c:pt idx="10">
                  <c:v>1971776</c:v>
                </c:pt>
                <c:pt idx="11">
                  <c:v>1902158</c:v>
                </c:pt>
                <c:pt idx="12">
                  <c:v>1814648</c:v>
                </c:pt>
                <c:pt idx="13">
                  <c:v>1648990</c:v>
                </c:pt>
                <c:pt idx="14">
                  <c:v>1512526</c:v>
                </c:pt>
                <c:pt idx="15">
                  <c:v>1408224</c:v>
                </c:pt>
                <c:pt idx="16">
                  <c:v>1339060</c:v>
                </c:pt>
                <c:pt idx="17">
                  <c:v>1273648</c:v>
                </c:pt>
                <c:pt idx="18">
                  <c:v>1201164</c:v>
                </c:pt>
                <c:pt idx="19">
                  <c:v>1148912</c:v>
                </c:pt>
                <c:pt idx="20">
                  <c:v>1099032</c:v>
                </c:pt>
                <c:pt idx="21">
                  <c:v>1049300</c:v>
                </c:pt>
                <c:pt idx="22">
                  <c:v>1000588</c:v>
                </c:pt>
                <c:pt idx="23">
                  <c:v>955228</c:v>
                </c:pt>
                <c:pt idx="24">
                  <c:v>918760</c:v>
                </c:pt>
                <c:pt idx="25">
                  <c:v>885906</c:v>
                </c:pt>
                <c:pt idx="26">
                  <c:v>852646</c:v>
                </c:pt>
                <c:pt idx="27">
                  <c:v>830136</c:v>
                </c:pt>
                <c:pt idx="28">
                  <c:v>796786</c:v>
                </c:pt>
                <c:pt idx="29">
                  <c:v>771396</c:v>
                </c:pt>
                <c:pt idx="30">
                  <c:v>749718</c:v>
                </c:pt>
                <c:pt idx="31">
                  <c:v>722990</c:v>
                </c:pt>
                <c:pt idx="32">
                  <c:v>702770</c:v>
                </c:pt>
                <c:pt idx="33">
                  <c:v>690058</c:v>
                </c:pt>
                <c:pt idx="34">
                  <c:v>662066</c:v>
                </c:pt>
                <c:pt idx="35">
                  <c:v>644190</c:v>
                </c:pt>
                <c:pt idx="36">
                  <c:v>628750</c:v>
                </c:pt>
                <c:pt idx="37">
                  <c:v>610308</c:v>
                </c:pt>
                <c:pt idx="38">
                  <c:v>598706</c:v>
                </c:pt>
                <c:pt idx="39">
                  <c:v>579868</c:v>
                </c:pt>
                <c:pt idx="40">
                  <c:v>569710</c:v>
                </c:pt>
                <c:pt idx="41">
                  <c:v>552910</c:v>
                </c:pt>
                <c:pt idx="42">
                  <c:v>500260</c:v>
                </c:pt>
                <c:pt idx="43">
                  <c:v>484664</c:v>
                </c:pt>
                <c:pt idx="44">
                  <c:v>472100</c:v>
                </c:pt>
                <c:pt idx="45">
                  <c:v>461416</c:v>
                </c:pt>
                <c:pt idx="46">
                  <c:v>450772</c:v>
                </c:pt>
                <c:pt idx="47">
                  <c:v>443456</c:v>
                </c:pt>
                <c:pt idx="48">
                  <c:v>432130</c:v>
                </c:pt>
                <c:pt idx="49">
                  <c:v>423544</c:v>
                </c:pt>
                <c:pt idx="50">
                  <c:v>414684</c:v>
                </c:pt>
                <c:pt idx="51">
                  <c:v>408342</c:v>
                </c:pt>
                <c:pt idx="52">
                  <c:v>403268</c:v>
                </c:pt>
                <c:pt idx="53">
                  <c:v>392232</c:v>
                </c:pt>
                <c:pt idx="54">
                  <c:v>385568</c:v>
                </c:pt>
                <c:pt idx="55">
                  <c:v>382018</c:v>
                </c:pt>
                <c:pt idx="56">
                  <c:v>372198</c:v>
                </c:pt>
                <c:pt idx="57">
                  <c:v>368628</c:v>
                </c:pt>
                <c:pt idx="58">
                  <c:v>364770</c:v>
                </c:pt>
                <c:pt idx="59">
                  <c:v>356412</c:v>
                </c:pt>
                <c:pt idx="60">
                  <c:v>352090</c:v>
                </c:pt>
                <c:pt idx="61">
                  <c:v>348498</c:v>
                </c:pt>
              </c:numCache>
            </c:numRef>
          </c:val>
          <c:extLst>
            <c:ext xmlns:c16="http://schemas.microsoft.com/office/drawing/2014/chart" uri="{C3380CC4-5D6E-409C-BE32-E72D297353CC}">
              <c16:uniqueId val="{00000002-3CC5-4D39-8793-286120D5115A}"/>
            </c:ext>
          </c:extLst>
        </c:ser>
        <c:ser>
          <c:idx val="3"/>
          <c:order val="3"/>
          <c:tx>
            <c:strRef>
              <c:f>Sheet7!$A$5</c:f>
              <c:strCache>
                <c:ptCount val="1"/>
                <c:pt idx="0">
                  <c:v>16M</c:v>
                </c:pt>
              </c:strCache>
            </c:strRef>
          </c:tx>
          <c:spPr>
            <a:solidFill>
              <a:schemeClr val="accent4"/>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Sheet7!$B$5:$BJ$5</c:f>
              <c:numCache>
                <c:formatCode>General</c:formatCode>
                <c:ptCount val="61"/>
                <c:pt idx="0">
                  <c:v>8982044</c:v>
                </c:pt>
                <c:pt idx="1">
                  <c:v>4491786</c:v>
                </c:pt>
                <c:pt idx="2">
                  <c:v>2993128</c:v>
                </c:pt>
                <c:pt idx="3">
                  <c:v>2245740</c:v>
                </c:pt>
                <c:pt idx="4">
                  <c:v>1797386</c:v>
                </c:pt>
                <c:pt idx="5">
                  <c:v>1498514</c:v>
                </c:pt>
                <c:pt idx="6">
                  <c:v>1305284</c:v>
                </c:pt>
                <c:pt idx="7">
                  <c:v>1172532</c:v>
                </c:pt>
                <c:pt idx="8">
                  <c:v>1091702</c:v>
                </c:pt>
                <c:pt idx="9">
                  <c:v>1025332</c:v>
                </c:pt>
                <c:pt idx="10">
                  <c:v>988228</c:v>
                </c:pt>
                <c:pt idx="11">
                  <c:v>950606</c:v>
                </c:pt>
                <c:pt idx="12">
                  <c:v>907058</c:v>
                </c:pt>
                <c:pt idx="13">
                  <c:v>822134</c:v>
                </c:pt>
                <c:pt idx="14">
                  <c:v>759016</c:v>
                </c:pt>
                <c:pt idx="15">
                  <c:v>704712</c:v>
                </c:pt>
                <c:pt idx="16">
                  <c:v>667996</c:v>
                </c:pt>
                <c:pt idx="17">
                  <c:v>633608</c:v>
                </c:pt>
                <c:pt idx="18">
                  <c:v>600012</c:v>
                </c:pt>
                <c:pt idx="19">
                  <c:v>584970</c:v>
                </c:pt>
                <c:pt idx="20">
                  <c:v>546014</c:v>
                </c:pt>
                <c:pt idx="21">
                  <c:v>523914</c:v>
                </c:pt>
                <c:pt idx="22">
                  <c:v>499434</c:v>
                </c:pt>
                <c:pt idx="23">
                  <c:v>476964</c:v>
                </c:pt>
                <c:pt idx="24">
                  <c:v>460546</c:v>
                </c:pt>
                <c:pt idx="25">
                  <c:v>443334</c:v>
                </c:pt>
                <c:pt idx="26">
                  <c:v>429048</c:v>
                </c:pt>
                <c:pt idx="27">
                  <c:v>412610</c:v>
                </c:pt>
                <c:pt idx="28">
                  <c:v>399674</c:v>
                </c:pt>
                <c:pt idx="29">
                  <c:v>386442</c:v>
                </c:pt>
                <c:pt idx="30">
                  <c:v>374582</c:v>
                </c:pt>
                <c:pt idx="31">
                  <c:v>362096</c:v>
                </c:pt>
                <c:pt idx="32">
                  <c:v>351990</c:v>
                </c:pt>
                <c:pt idx="33">
                  <c:v>341300</c:v>
                </c:pt>
                <c:pt idx="34">
                  <c:v>331828</c:v>
                </c:pt>
                <c:pt idx="35">
                  <c:v>329590</c:v>
                </c:pt>
                <c:pt idx="36">
                  <c:v>315258</c:v>
                </c:pt>
                <c:pt idx="37">
                  <c:v>305952</c:v>
                </c:pt>
                <c:pt idx="38">
                  <c:v>298210</c:v>
                </c:pt>
                <c:pt idx="39">
                  <c:v>289670</c:v>
                </c:pt>
                <c:pt idx="40">
                  <c:v>284200</c:v>
                </c:pt>
                <c:pt idx="41">
                  <c:v>276910</c:v>
                </c:pt>
                <c:pt idx="42">
                  <c:v>249798</c:v>
                </c:pt>
                <c:pt idx="43">
                  <c:v>243400</c:v>
                </c:pt>
                <c:pt idx="44">
                  <c:v>237122</c:v>
                </c:pt>
                <c:pt idx="45">
                  <c:v>231862</c:v>
                </c:pt>
                <c:pt idx="46">
                  <c:v>225812</c:v>
                </c:pt>
                <c:pt idx="47">
                  <c:v>220966</c:v>
                </c:pt>
                <c:pt idx="48">
                  <c:v>217558</c:v>
                </c:pt>
                <c:pt idx="49">
                  <c:v>212882</c:v>
                </c:pt>
                <c:pt idx="50">
                  <c:v>207502</c:v>
                </c:pt>
                <c:pt idx="51">
                  <c:v>204668</c:v>
                </c:pt>
                <c:pt idx="52">
                  <c:v>200632</c:v>
                </c:pt>
                <c:pt idx="53">
                  <c:v>196860</c:v>
                </c:pt>
                <c:pt idx="54">
                  <c:v>194128</c:v>
                </c:pt>
                <c:pt idx="55">
                  <c:v>190428</c:v>
                </c:pt>
                <c:pt idx="56">
                  <c:v>186854</c:v>
                </c:pt>
                <c:pt idx="57">
                  <c:v>184870</c:v>
                </c:pt>
                <c:pt idx="58">
                  <c:v>182126</c:v>
                </c:pt>
                <c:pt idx="59">
                  <c:v>179030</c:v>
                </c:pt>
                <c:pt idx="60">
                  <c:v>177898</c:v>
                </c:pt>
              </c:numCache>
            </c:numRef>
          </c:val>
          <c:extLst>
            <c:ext xmlns:c16="http://schemas.microsoft.com/office/drawing/2014/chart" uri="{C3380CC4-5D6E-409C-BE32-E72D297353CC}">
              <c16:uniqueId val="{00000003-3CC5-4D39-8793-286120D5115A}"/>
            </c:ext>
          </c:extLst>
        </c:ser>
        <c:ser>
          <c:idx val="4"/>
          <c:order val="4"/>
          <c:tx>
            <c:strRef>
              <c:f>Sheet7!$A$6</c:f>
              <c:strCache>
                <c:ptCount val="1"/>
                <c:pt idx="0">
                  <c:v>8M</c:v>
                </c:pt>
              </c:strCache>
            </c:strRef>
          </c:tx>
          <c:spPr>
            <a:solidFill>
              <a:schemeClr val="accent5"/>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Sheet7!$B$6:$BJ$6</c:f>
              <c:numCache>
                <c:formatCode>General</c:formatCode>
                <c:ptCount val="61"/>
                <c:pt idx="0">
                  <c:v>4490980</c:v>
                </c:pt>
                <c:pt idx="1">
                  <c:v>2245614</c:v>
                </c:pt>
                <c:pt idx="2">
                  <c:v>1498058</c:v>
                </c:pt>
                <c:pt idx="3">
                  <c:v>1130166</c:v>
                </c:pt>
                <c:pt idx="4">
                  <c:v>900384</c:v>
                </c:pt>
                <c:pt idx="5">
                  <c:v>751946</c:v>
                </c:pt>
                <c:pt idx="6">
                  <c:v>650766</c:v>
                </c:pt>
                <c:pt idx="7">
                  <c:v>587720</c:v>
                </c:pt>
                <c:pt idx="8">
                  <c:v>541588</c:v>
                </c:pt>
                <c:pt idx="9">
                  <c:v>514684</c:v>
                </c:pt>
                <c:pt idx="10">
                  <c:v>492506</c:v>
                </c:pt>
                <c:pt idx="11">
                  <c:v>474586</c:v>
                </c:pt>
                <c:pt idx="12">
                  <c:v>452354</c:v>
                </c:pt>
                <c:pt idx="13">
                  <c:v>412084</c:v>
                </c:pt>
                <c:pt idx="14">
                  <c:v>380848</c:v>
                </c:pt>
                <c:pt idx="15">
                  <c:v>353238</c:v>
                </c:pt>
                <c:pt idx="16">
                  <c:v>334224</c:v>
                </c:pt>
                <c:pt idx="17">
                  <c:v>319846</c:v>
                </c:pt>
                <c:pt idx="18">
                  <c:v>299982</c:v>
                </c:pt>
                <c:pt idx="19">
                  <c:v>286284</c:v>
                </c:pt>
                <c:pt idx="20">
                  <c:v>273220</c:v>
                </c:pt>
                <c:pt idx="21">
                  <c:v>264488</c:v>
                </c:pt>
                <c:pt idx="22">
                  <c:v>250126</c:v>
                </c:pt>
                <c:pt idx="23">
                  <c:v>239076</c:v>
                </c:pt>
                <c:pt idx="24">
                  <c:v>231372</c:v>
                </c:pt>
                <c:pt idx="25">
                  <c:v>222034</c:v>
                </c:pt>
                <c:pt idx="26">
                  <c:v>220846</c:v>
                </c:pt>
                <c:pt idx="27">
                  <c:v>206424</c:v>
                </c:pt>
                <c:pt idx="28">
                  <c:v>199796</c:v>
                </c:pt>
                <c:pt idx="29">
                  <c:v>193818</c:v>
                </c:pt>
                <c:pt idx="30">
                  <c:v>187390</c:v>
                </c:pt>
                <c:pt idx="31">
                  <c:v>182034</c:v>
                </c:pt>
                <c:pt idx="32">
                  <c:v>177096</c:v>
                </c:pt>
                <c:pt idx="33">
                  <c:v>171328</c:v>
                </c:pt>
                <c:pt idx="34">
                  <c:v>166576</c:v>
                </c:pt>
                <c:pt idx="35">
                  <c:v>162530</c:v>
                </c:pt>
                <c:pt idx="36">
                  <c:v>158568</c:v>
                </c:pt>
                <c:pt idx="37">
                  <c:v>153694</c:v>
                </c:pt>
                <c:pt idx="38">
                  <c:v>156132</c:v>
                </c:pt>
                <c:pt idx="39">
                  <c:v>145756</c:v>
                </c:pt>
                <c:pt idx="40">
                  <c:v>142970</c:v>
                </c:pt>
                <c:pt idx="41">
                  <c:v>139136</c:v>
                </c:pt>
                <c:pt idx="42">
                  <c:v>125788</c:v>
                </c:pt>
                <c:pt idx="43">
                  <c:v>122520</c:v>
                </c:pt>
                <c:pt idx="44">
                  <c:v>119060</c:v>
                </c:pt>
                <c:pt idx="45">
                  <c:v>116800</c:v>
                </c:pt>
                <c:pt idx="46">
                  <c:v>113992</c:v>
                </c:pt>
                <c:pt idx="47">
                  <c:v>114026</c:v>
                </c:pt>
                <c:pt idx="48">
                  <c:v>109444</c:v>
                </c:pt>
                <c:pt idx="49">
                  <c:v>107358</c:v>
                </c:pt>
                <c:pt idx="50">
                  <c:v>104240</c:v>
                </c:pt>
                <c:pt idx="51">
                  <c:v>103076</c:v>
                </c:pt>
                <c:pt idx="52">
                  <c:v>100840</c:v>
                </c:pt>
                <c:pt idx="53">
                  <c:v>99960</c:v>
                </c:pt>
                <c:pt idx="54">
                  <c:v>97948</c:v>
                </c:pt>
                <c:pt idx="55">
                  <c:v>96408</c:v>
                </c:pt>
                <c:pt idx="56">
                  <c:v>93630</c:v>
                </c:pt>
                <c:pt idx="57">
                  <c:v>94172</c:v>
                </c:pt>
                <c:pt idx="58">
                  <c:v>92314</c:v>
                </c:pt>
                <c:pt idx="59">
                  <c:v>90308</c:v>
                </c:pt>
                <c:pt idx="60">
                  <c:v>89972</c:v>
                </c:pt>
              </c:numCache>
            </c:numRef>
          </c:val>
          <c:extLst>
            <c:ext xmlns:c16="http://schemas.microsoft.com/office/drawing/2014/chart" uri="{C3380CC4-5D6E-409C-BE32-E72D297353CC}">
              <c16:uniqueId val="{00000004-3CC5-4D39-8793-286120D5115A}"/>
            </c:ext>
          </c:extLst>
        </c:ser>
        <c:ser>
          <c:idx val="5"/>
          <c:order val="5"/>
          <c:tx>
            <c:strRef>
              <c:f>Sheet7!$A$7</c:f>
              <c:strCache>
                <c:ptCount val="1"/>
                <c:pt idx="0">
                  <c:v>4M</c:v>
                </c:pt>
              </c:strCache>
            </c:strRef>
          </c:tx>
          <c:spPr>
            <a:solidFill>
              <a:schemeClr val="accent6"/>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Sheet7!$B$7:$BJ$7</c:f>
              <c:numCache>
                <c:formatCode>General</c:formatCode>
                <c:ptCount val="61"/>
                <c:pt idx="0">
                  <c:v>2245572</c:v>
                </c:pt>
                <c:pt idx="1">
                  <c:v>1121392</c:v>
                </c:pt>
                <c:pt idx="2">
                  <c:v>747658</c:v>
                </c:pt>
                <c:pt idx="3">
                  <c:v>560738</c:v>
                </c:pt>
                <c:pt idx="4">
                  <c:v>448620</c:v>
                </c:pt>
                <c:pt idx="5">
                  <c:v>374714</c:v>
                </c:pt>
                <c:pt idx="6">
                  <c:v>325398</c:v>
                </c:pt>
                <c:pt idx="7">
                  <c:v>291874</c:v>
                </c:pt>
                <c:pt idx="8">
                  <c:v>270286</c:v>
                </c:pt>
                <c:pt idx="9">
                  <c:v>254976</c:v>
                </c:pt>
                <c:pt idx="10">
                  <c:v>247180</c:v>
                </c:pt>
                <c:pt idx="11">
                  <c:v>239394</c:v>
                </c:pt>
                <c:pt idx="12">
                  <c:v>227476</c:v>
                </c:pt>
                <c:pt idx="13">
                  <c:v>205594</c:v>
                </c:pt>
                <c:pt idx="14">
                  <c:v>189406</c:v>
                </c:pt>
                <c:pt idx="15">
                  <c:v>177028</c:v>
                </c:pt>
                <c:pt idx="16">
                  <c:v>170504</c:v>
                </c:pt>
                <c:pt idx="17">
                  <c:v>159322</c:v>
                </c:pt>
                <c:pt idx="18">
                  <c:v>150826</c:v>
                </c:pt>
                <c:pt idx="19">
                  <c:v>144114</c:v>
                </c:pt>
                <c:pt idx="20">
                  <c:v>137196</c:v>
                </c:pt>
                <c:pt idx="21">
                  <c:v>131378</c:v>
                </c:pt>
                <c:pt idx="22">
                  <c:v>125910</c:v>
                </c:pt>
                <c:pt idx="23">
                  <c:v>119846</c:v>
                </c:pt>
                <c:pt idx="24">
                  <c:v>118856</c:v>
                </c:pt>
                <c:pt idx="25">
                  <c:v>111250</c:v>
                </c:pt>
                <c:pt idx="26">
                  <c:v>107420</c:v>
                </c:pt>
                <c:pt idx="27">
                  <c:v>103652</c:v>
                </c:pt>
                <c:pt idx="28">
                  <c:v>100996</c:v>
                </c:pt>
                <c:pt idx="29">
                  <c:v>96912</c:v>
                </c:pt>
                <c:pt idx="30">
                  <c:v>94044</c:v>
                </c:pt>
                <c:pt idx="31">
                  <c:v>91866</c:v>
                </c:pt>
                <c:pt idx="32">
                  <c:v>89594</c:v>
                </c:pt>
                <c:pt idx="33">
                  <c:v>86132</c:v>
                </c:pt>
                <c:pt idx="34">
                  <c:v>84170</c:v>
                </c:pt>
                <c:pt idx="35">
                  <c:v>82164</c:v>
                </c:pt>
                <c:pt idx="36">
                  <c:v>79602</c:v>
                </c:pt>
                <c:pt idx="37">
                  <c:v>77366</c:v>
                </c:pt>
                <c:pt idx="38">
                  <c:v>76060</c:v>
                </c:pt>
                <c:pt idx="39">
                  <c:v>73984</c:v>
                </c:pt>
                <c:pt idx="40">
                  <c:v>72584</c:v>
                </c:pt>
                <c:pt idx="41">
                  <c:v>70670</c:v>
                </c:pt>
                <c:pt idx="42">
                  <c:v>63272</c:v>
                </c:pt>
                <c:pt idx="43">
                  <c:v>62484</c:v>
                </c:pt>
                <c:pt idx="44">
                  <c:v>60632</c:v>
                </c:pt>
                <c:pt idx="45">
                  <c:v>59018</c:v>
                </c:pt>
                <c:pt idx="46">
                  <c:v>58062</c:v>
                </c:pt>
                <c:pt idx="47">
                  <c:v>56562</c:v>
                </c:pt>
                <c:pt idx="48">
                  <c:v>55798</c:v>
                </c:pt>
                <c:pt idx="49">
                  <c:v>54064</c:v>
                </c:pt>
                <c:pt idx="50">
                  <c:v>52296</c:v>
                </c:pt>
                <c:pt idx="51">
                  <c:v>52544</c:v>
                </c:pt>
                <c:pt idx="52">
                  <c:v>51012</c:v>
                </c:pt>
                <c:pt idx="53">
                  <c:v>53224</c:v>
                </c:pt>
                <c:pt idx="54">
                  <c:v>49600</c:v>
                </c:pt>
                <c:pt idx="55">
                  <c:v>49730</c:v>
                </c:pt>
                <c:pt idx="56">
                  <c:v>48034</c:v>
                </c:pt>
                <c:pt idx="57">
                  <c:v>49174</c:v>
                </c:pt>
                <c:pt idx="58">
                  <c:v>47968</c:v>
                </c:pt>
                <c:pt idx="59">
                  <c:v>47092</c:v>
                </c:pt>
                <c:pt idx="60">
                  <c:v>46926</c:v>
                </c:pt>
              </c:numCache>
            </c:numRef>
          </c:val>
          <c:extLst>
            <c:ext xmlns:c16="http://schemas.microsoft.com/office/drawing/2014/chart" uri="{C3380CC4-5D6E-409C-BE32-E72D297353CC}">
              <c16:uniqueId val="{00000005-3CC5-4D39-8793-286120D5115A}"/>
            </c:ext>
          </c:extLst>
        </c:ser>
        <c:ser>
          <c:idx val="6"/>
          <c:order val="6"/>
          <c:tx>
            <c:strRef>
              <c:f>Sheet7!$A$8</c:f>
              <c:strCache>
                <c:ptCount val="1"/>
                <c:pt idx="0">
                  <c:v>2M</c:v>
                </c:pt>
              </c:strCache>
            </c:strRef>
          </c:tx>
          <c:spPr>
            <a:solidFill>
              <a:schemeClr val="accent1">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Sheet7!$B$8:$BJ$8</c:f>
              <c:numCache>
                <c:formatCode>General</c:formatCode>
                <c:ptCount val="61"/>
                <c:pt idx="0">
                  <c:v>1121462</c:v>
                </c:pt>
                <c:pt idx="1">
                  <c:v>563568</c:v>
                </c:pt>
                <c:pt idx="2">
                  <c:v>373808</c:v>
                </c:pt>
                <c:pt idx="3">
                  <c:v>280390</c:v>
                </c:pt>
                <c:pt idx="4">
                  <c:v>227368</c:v>
                </c:pt>
                <c:pt idx="5">
                  <c:v>187344</c:v>
                </c:pt>
                <c:pt idx="6">
                  <c:v>162724</c:v>
                </c:pt>
                <c:pt idx="7">
                  <c:v>146558</c:v>
                </c:pt>
                <c:pt idx="8">
                  <c:v>135596</c:v>
                </c:pt>
                <c:pt idx="9">
                  <c:v>127622</c:v>
                </c:pt>
                <c:pt idx="10">
                  <c:v>123958</c:v>
                </c:pt>
                <c:pt idx="11">
                  <c:v>119416</c:v>
                </c:pt>
                <c:pt idx="12">
                  <c:v>116402</c:v>
                </c:pt>
                <c:pt idx="13">
                  <c:v>103432</c:v>
                </c:pt>
                <c:pt idx="14">
                  <c:v>95030</c:v>
                </c:pt>
                <c:pt idx="15">
                  <c:v>89148</c:v>
                </c:pt>
                <c:pt idx="16">
                  <c:v>84012</c:v>
                </c:pt>
                <c:pt idx="17">
                  <c:v>80104</c:v>
                </c:pt>
                <c:pt idx="18">
                  <c:v>75698</c:v>
                </c:pt>
                <c:pt idx="19">
                  <c:v>72610</c:v>
                </c:pt>
                <c:pt idx="20">
                  <c:v>69258</c:v>
                </c:pt>
                <c:pt idx="21">
                  <c:v>66460</c:v>
                </c:pt>
                <c:pt idx="22">
                  <c:v>63250</c:v>
                </c:pt>
                <c:pt idx="23">
                  <c:v>60668</c:v>
                </c:pt>
                <c:pt idx="24">
                  <c:v>58564</c:v>
                </c:pt>
                <c:pt idx="25">
                  <c:v>56476</c:v>
                </c:pt>
                <c:pt idx="26">
                  <c:v>54222</c:v>
                </c:pt>
                <c:pt idx="27">
                  <c:v>55482</c:v>
                </c:pt>
                <c:pt idx="28">
                  <c:v>51142</c:v>
                </c:pt>
                <c:pt idx="29">
                  <c:v>49492</c:v>
                </c:pt>
                <c:pt idx="30">
                  <c:v>47706</c:v>
                </c:pt>
                <c:pt idx="31">
                  <c:v>46642</c:v>
                </c:pt>
                <c:pt idx="32">
                  <c:v>45502</c:v>
                </c:pt>
                <c:pt idx="33">
                  <c:v>43868</c:v>
                </c:pt>
                <c:pt idx="34">
                  <c:v>42594</c:v>
                </c:pt>
                <c:pt idx="35">
                  <c:v>41470</c:v>
                </c:pt>
                <c:pt idx="36">
                  <c:v>40194</c:v>
                </c:pt>
                <c:pt idx="37">
                  <c:v>39450</c:v>
                </c:pt>
                <c:pt idx="38">
                  <c:v>38430</c:v>
                </c:pt>
                <c:pt idx="39">
                  <c:v>37356</c:v>
                </c:pt>
                <c:pt idx="40">
                  <c:v>36598</c:v>
                </c:pt>
                <c:pt idx="41">
                  <c:v>35604</c:v>
                </c:pt>
                <c:pt idx="42">
                  <c:v>31924</c:v>
                </c:pt>
                <c:pt idx="43">
                  <c:v>31636</c:v>
                </c:pt>
                <c:pt idx="44">
                  <c:v>30318</c:v>
                </c:pt>
                <c:pt idx="45">
                  <c:v>29912</c:v>
                </c:pt>
                <c:pt idx="46">
                  <c:v>28846</c:v>
                </c:pt>
                <c:pt idx="47">
                  <c:v>28630</c:v>
                </c:pt>
                <c:pt idx="48">
                  <c:v>27816</c:v>
                </c:pt>
                <c:pt idx="49">
                  <c:v>27434</c:v>
                </c:pt>
                <c:pt idx="50">
                  <c:v>25836</c:v>
                </c:pt>
                <c:pt idx="51">
                  <c:v>26004</c:v>
                </c:pt>
                <c:pt idx="52">
                  <c:v>26082</c:v>
                </c:pt>
                <c:pt idx="53">
                  <c:v>25948</c:v>
                </c:pt>
                <c:pt idx="54">
                  <c:v>25530</c:v>
                </c:pt>
                <c:pt idx="55">
                  <c:v>24774</c:v>
                </c:pt>
                <c:pt idx="56">
                  <c:v>24378</c:v>
                </c:pt>
                <c:pt idx="57">
                  <c:v>24978</c:v>
                </c:pt>
                <c:pt idx="58">
                  <c:v>24400</c:v>
                </c:pt>
                <c:pt idx="59">
                  <c:v>23468</c:v>
                </c:pt>
                <c:pt idx="60">
                  <c:v>23092</c:v>
                </c:pt>
              </c:numCache>
            </c:numRef>
          </c:val>
          <c:extLst>
            <c:ext xmlns:c16="http://schemas.microsoft.com/office/drawing/2014/chart" uri="{C3380CC4-5D6E-409C-BE32-E72D297353CC}">
              <c16:uniqueId val="{00000006-3CC5-4D39-8793-286120D5115A}"/>
            </c:ext>
          </c:extLst>
        </c:ser>
        <c:ser>
          <c:idx val="7"/>
          <c:order val="7"/>
          <c:tx>
            <c:strRef>
              <c:f>Sheet7!$A$9</c:f>
              <c:strCache>
                <c:ptCount val="1"/>
                <c:pt idx="0">
                  <c:v>1024K</c:v>
                </c:pt>
              </c:strCache>
            </c:strRef>
          </c:tx>
          <c:spPr>
            <a:solidFill>
              <a:schemeClr val="accent2">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Sheet7!$B$9:$BJ$9</c:f>
              <c:numCache>
                <c:formatCode>General</c:formatCode>
                <c:ptCount val="61"/>
                <c:pt idx="0">
                  <c:v>595452</c:v>
                </c:pt>
                <c:pt idx="1">
                  <c:v>283512</c:v>
                </c:pt>
                <c:pt idx="2">
                  <c:v>186956</c:v>
                </c:pt>
                <c:pt idx="3">
                  <c:v>140214</c:v>
                </c:pt>
                <c:pt idx="4">
                  <c:v>112190</c:v>
                </c:pt>
                <c:pt idx="5">
                  <c:v>93630</c:v>
                </c:pt>
                <c:pt idx="6">
                  <c:v>81308</c:v>
                </c:pt>
                <c:pt idx="7">
                  <c:v>73294</c:v>
                </c:pt>
                <c:pt idx="8">
                  <c:v>67766</c:v>
                </c:pt>
                <c:pt idx="9">
                  <c:v>64300</c:v>
                </c:pt>
                <c:pt idx="10">
                  <c:v>61986</c:v>
                </c:pt>
                <c:pt idx="11">
                  <c:v>60202</c:v>
                </c:pt>
                <c:pt idx="12">
                  <c:v>57046</c:v>
                </c:pt>
                <c:pt idx="13">
                  <c:v>51988</c:v>
                </c:pt>
                <c:pt idx="14">
                  <c:v>47712</c:v>
                </c:pt>
                <c:pt idx="15">
                  <c:v>44782</c:v>
                </c:pt>
                <c:pt idx="16">
                  <c:v>42130</c:v>
                </c:pt>
                <c:pt idx="17">
                  <c:v>39990</c:v>
                </c:pt>
                <c:pt idx="18">
                  <c:v>38238</c:v>
                </c:pt>
                <c:pt idx="19">
                  <c:v>36216</c:v>
                </c:pt>
                <c:pt idx="20">
                  <c:v>34616</c:v>
                </c:pt>
                <c:pt idx="21">
                  <c:v>33270</c:v>
                </c:pt>
                <c:pt idx="22">
                  <c:v>31926</c:v>
                </c:pt>
                <c:pt idx="23">
                  <c:v>30244</c:v>
                </c:pt>
                <c:pt idx="24">
                  <c:v>29484</c:v>
                </c:pt>
                <c:pt idx="25">
                  <c:v>28088</c:v>
                </c:pt>
                <c:pt idx="26">
                  <c:v>27410</c:v>
                </c:pt>
                <c:pt idx="27">
                  <c:v>26180</c:v>
                </c:pt>
                <c:pt idx="28">
                  <c:v>25916</c:v>
                </c:pt>
                <c:pt idx="29">
                  <c:v>24438</c:v>
                </c:pt>
                <c:pt idx="30">
                  <c:v>23738</c:v>
                </c:pt>
                <c:pt idx="31">
                  <c:v>23760</c:v>
                </c:pt>
                <c:pt idx="32">
                  <c:v>23144</c:v>
                </c:pt>
                <c:pt idx="33">
                  <c:v>22096</c:v>
                </c:pt>
                <c:pt idx="34">
                  <c:v>20972</c:v>
                </c:pt>
                <c:pt idx="35">
                  <c:v>20264</c:v>
                </c:pt>
                <c:pt idx="36">
                  <c:v>20224</c:v>
                </c:pt>
                <c:pt idx="37">
                  <c:v>19362</c:v>
                </c:pt>
                <c:pt idx="38">
                  <c:v>18712</c:v>
                </c:pt>
                <c:pt idx="39">
                  <c:v>18242</c:v>
                </c:pt>
                <c:pt idx="40">
                  <c:v>17664</c:v>
                </c:pt>
                <c:pt idx="41">
                  <c:v>16790</c:v>
                </c:pt>
                <c:pt idx="42">
                  <c:v>14074</c:v>
                </c:pt>
                <c:pt idx="43">
                  <c:v>14478</c:v>
                </c:pt>
                <c:pt idx="44">
                  <c:v>13318</c:v>
                </c:pt>
                <c:pt idx="45">
                  <c:v>13472</c:v>
                </c:pt>
                <c:pt idx="46">
                  <c:v>12774</c:v>
                </c:pt>
                <c:pt idx="47">
                  <c:v>14592</c:v>
                </c:pt>
                <c:pt idx="48">
                  <c:v>12812</c:v>
                </c:pt>
                <c:pt idx="49">
                  <c:v>12146</c:v>
                </c:pt>
                <c:pt idx="50">
                  <c:v>12246</c:v>
                </c:pt>
                <c:pt idx="51">
                  <c:v>11338</c:v>
                </c:pt>
                <c:pt idx="52">
                  <c:v>11642</c:v>
                </c:pt>
                <c:pt idx="53">
                  <c:v>12198</c:v>
                </c:pt>
                <c:pt idx="54">
                  <c:v>12022</c:v>
                </c:pt>
                <c:pt idx="55">
                  <c:v>10756</c:v>
                </c:pt>
                <c:pt idx="56">
                  <c:v>11382</c:v>
                </c:pt>
                <c:pt idx="57">
                  <c:v>11880</c:v>
                </c:pt>
                <c:pt idx="58">
                  <c:v>10806</c:v>
                </c:pt>
                <c:pt idx="59">
                  <c:v>10124</c:v>
                </c:pt>
                <c:pt idx="60">
                  <c:v>10198</c:v>
                </c:pt>
              </c:numCache>
            </c:numRef>
          </c:val>
          <c:extLst>
            <c:ext xmlns:c16="http://schemas.microsoft.com/office/drawing/2014/chart" uri="{C3380CC4-5D6E-409C-BE32-E72D297353CC}">
              <c16:uniqueId val="{00000007-3CC5-4D39-8793-286120D5115A}"/>
            </c:ext>
          </c:extLst>
        </c:ser>
        <c:ser>
          <c:idx val="8"/>
          <c:order val="8"/>
          <c:tx>
            <c:strRef>
              <c:f>Sheet7!$A$10</c:f>
              <c:strCache>
                <c:ptCount val="1"/>
                <c:pt idx="0">
                  <c:v>512K</c:v>
                </c:pt>
              </c:strCache>
            </c:strRef>
          </c:tx>
          <c:spPr>
            <a:solidFill>
              <a:schemeClr val="accent3">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Sheet7!$B$10:$BJ$10</c:f>
              <c:numCache>
                <c:formatCode>General</c:formatCode>
                <c:ptCount val="61"/>
                <c:pt idx="0">
                  <c:v>280414</c:v>
                </c:pt>
                <c:pt idx="1">
                  <c:v>140176</c:v>
                </c:pt>
                <c:pt idx="2">
                  <c:v>93488</c:v>
                </c:pt>
                <c:pt idx="3">
                  <c:v>70128</c:v>
                </c:pt>
                <c:pt idx="4">
                  <c:v>56120</c:v>
                </c:pt>
                <c:pt idx="5">
                  <c:v>46890</c:v>
                </c:pt>
                <c:pt idx="6">
                  <c:v>40700</c:v>
                </c:pt>
                <c:pt idx="7">
                  <c:v>36788</c:v>
                </c:pt>
                <c:pt idx="8">
                  <c:v>33876</c:v>
                </c:pt>
                <c:pt idx="9">
                  <c:v>32340</c:v>
                </c:pt>
                <c:pt idx="10">
                  <c:v>31020</c:v>
                </c:pt>
                <c:pt idx="11">
                  <c:v>29974</c:v>
                </c:pt>
                <c:pt idx="12">
                  <c:v>28360</c:v>
                </c:pt>
                <c:pt idx="13">
                  <c:v>26110</c:v>
                </c:pt>
                <c:pt idx="14">
                  <c:v>23758</c:v>
                </c:pt>
                <c:pt idx="15">
                  <c:v>22620</c:v>
                </c:pt>
                <c:pt idx="16">
                  <c:v>21222</c:v>
                </c:pt>
                <c:pt idx="17">
                  <c:v>19800</c:v>
                </c:pt>
                <c:pt idx="18">
                  <c:v>18596</c:v>
                </c:pt>
                <c:pt idx="19">
                  <c:v>17632</c:v>
                </c:pt>
                <c:pt idx="20">
                  <c:v>16688</c:v>
                </c:pt>
                <c:pt idx="21">
                  <c:v>16246</c:v>
                </c:pt>
                <c:pt idx="22">
                  <c:v>15278</c:v>
                </c:pt>
                <c:pt idx="23">
                  <c:v>14828</c:v>
                </c:pt>
                <c:pt idx="24">
                  <c:v>13858</c:v>
                </c:pt>
                <c:pt idx="25">
                  <c:v>12960</c:v>
                </c:pt>
                <c:pt idx="26">
                  <c:v>13030</c:v>
                </c:pt>
                <c:pt idx="27">
                  <c:v>11808</c:v>
                </c:pt>
                <c:pt idx="28">
                  <c:v>12124</c:v>
                </c:pt>
                <c:pt idx="29">
                  <c:v>11078</c:v>
                </c:pt>
                <c:pt idx="30">
                  <c:v>10794</c:v>
                </c:pt>
                <c:pt idx="31">
                  <c:v>12184</c:v>
                </c:pt>
                <c:pt idx="32">
                  <c:v>9734</c:v>
                </c:pt>
                <c:pt idx="33">
                  <c:v>10134</c:v>
                </c:pt>
                <c:pt idx="34">
                  <c:v>8874</c:v>
                </c:pt>
                <c:pt idx="35">
                  <c:v>8348</c:v>
                </c:pt>
                <c:pt idx="36">
                  <c:v>9076</c:v>
                </c:pt>
                <c:pt idx="37">
                  <c:v>8026</c:v>
                </c:pt>
                <c:pt idx="38">
                  <c:v>7332</c:v>
                </c:pt>
                <c:pt idx="39">
                  <c:v>7844</c:v>
                </c:pt>
                <c:pt idx="40">
                  <c:v>7562</c:v>
                </c:pt>
                <c:pt idx="41">
                  <c:v>6750</c:v>
                </c:pt>
                <c:pt idx="42">
                  <c:v>6596</c:v>
                </c:pt>
                <c:pt idx="43">
                  <c:v>6846</c:v>
                </c:pt>
                <c:pt idx="44">
                  <c:v>6350</c:v>
                </c:pt>
                <c:pt idx="45">
                  <c:v>6338</c:v>
                </c:pt>
                <c:pt idx="46">
                  <c:v>6726</c:v>
                </c:pt>
                <c:pt idx="47">
                  <c:v>6636</c:v>
                </c:pt>
                <c:pt idx="48">
                  <c:v>6246</c:v>
                </c:pt>
                <c:pt idx="49">
                  <c:v>6532</c:v>
                </c:pt>
                <c:pt idx="50">
                  <c:v>5870</c:v>
                </c:pt>
                <c:pt idx="51">
                  <c:v>5468</c:v>
                </c:pt>
                <c:pt idx="52">
                  <c:v>5512</c:v>
                </c:pt>
                <c:pt idx="53">
                  <c:v>5790</c:v>
                </c:pt>
                <c:pt idx="54">
                  <c:v>6424</c:v>
                </c:pt>
                <c:pt idx="55">
                  <c:v>5892</c:v>
                </c:pt>
                <c:pt idx="56">
                  <c:v>5606</c:v>
                </c:pt>
                <c:pt idx="57">
                  <c:v>5618</c:v>
                </c:pt>
                <c:pt idx="58">
                  <c:v>5878</c:v>
                </c:pt>
                <c:pt idx="59">
                  <c:v>4738</c:v>
                </c:pt>
                <c:pt idx="60">
                  <c:v>5582</c:v>
                </c:pt>
              </c:numCache>
            </c:numRef>
          </c:val>
          <c:extLst>
            <c:ext xmlns:c16="http://schemas.microsoft.com/office/drawing/2014/chart" uri="{C3380CC4-5D6E-409C-BE32-E72D297353CC}">
              <c16:uniqueId val="{00000008-3CC5-4D39-8793-286120D5115A}"/>
            </c:ext>
          </c:extLst>
        </c:ser>
        <c:ser>
          <c:idx val="9"/>
          <c:order val="9"/>
          <c:tx>
            <c:strRef>
              <c:f>Sheet7!$A$11</c:f>
              <c:strCache>
                <c:ptCount val="1"/>
                <c:pt idx="0">
                  <c:v>256K</c:v>
                </c:pt>
              </c:strCache>
            </c:strRef>
          </c:tx>
          <c:spPr>
            <a:solidFill>
              <a:schemeClr val="accent4">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Sheet7!$B$11:$BJ$11</c:f>
              <c:numCache>
                <c:formatCode>General</c:formatCode>
                <c:ptCount val="61"/>
                <c:pt idx="0">
                  <c:v>140238</c:v>
                </c:pt>
                <c:pt idx="1">
                  <c:v>70088</c:v>
                </c:pt>
                <c:pt idx="2">
                  <c:v>46730</c:v>
                </c:pt>
                <c:pt idx="3">
                  <c:v>35086</c:v>
                </c:pt>
                <c:pt idx="4">
                  <c:v>28042</c:v>
                </c:pt>
                <c:pt idx="5">
                  <c:v>23392</c:v>
                </c:pt>
                <c:pt idx="6">
                  <c:v>20294</c:v>
                </c:pt>
                <c:pt idx="7">
                  <c:v>18228</c:v>
                </c:pt>
                <c:pt idx="8">
                  <c:v>16320</c:v>
                </c:pt>
                <c:pt idx="9">
                  <c:v>14992</c:v>
                </c:pt>
                <c:pt idx="10">
                  <c:v>13824</c:v>
                </c:pt>
                <c:pt idx="11">
                  <c:v>12970</c:v>
                </c:pt>
                <c:pt idx="12">
                  <c:v>11792</c:v>
                </c:pt>
                <c:pt idx="13">
                  <c:v>10946</c:v>
                </c:pt>
                <c:pt idx="14">
                  <c:v>10002</c:v>
                </c:pt>
                <c:pt idx="15">
                  <c:v>10254</c:v>
                </c:pt>
                <c:pt idx="16">
                  <c:v>9232</c:v>
                </c:pt>
                <c:pt idx="17">
                  <c:v>8154</c:v>
                </c:pt>
                <c:pt idx="18">
                  <c:v>7620</c:v>
                </c:pt>
                <c:pt idx="19">
                  <c:v>7510</c:v>
                </c:pt>
                <c:pt idx="20">
                  <c:v>6754</c:v>
                </c:pt>
                <c:pt idx="21">
                  <c:v>6686</c:v>
                </c:pt>
                <c:pt idx="22">
                  <c:v>6250</c:v>
                </c:pt>
                <c:pt idx="23">
                  <c:v>6108</c:v>
                </c:pt>
                <c:pt idx="24">
                  <c:v>6108</c:v>
                </c:pt>
                <c:pt idx="25">
                  <c:v>5420</c:v>
                </c:pt>
                <c:pt idx="26">
                  <c:v>5506</c:v>
                </c:pt>
                <c:pt idx="27">
                  <c:v>5440</c:v>
                </c:pt>
                <c:pt idx="28">
                  <c:v>5214</c:v>
                </c:pt>
                <c:pt idx="29">
                  <c:v>4688</c:v>
                </c:pt>
                <c:pt idx="30">
                  <c:v>4748</c:v>
                </c:pt>
                <c:pt idx="31">
                  <c:v>5502</c:v>
                </c:pt>
                <c:pt idx="32">
                  <c:v>4472</c:v>
                </c:pt>
                <c:pt idx="33">
                  <c:v>4982</c:v>
                </c:pt>
                <c:pt idx="34">
                  <c:v>4028</c:v>
                </c:pt>
                <c:pt idx="35">
                  <c:v>4444</c:v>
                </c:pt>
                <c:pt idx="36">
                  <c:v>4200</c:v>
                </c:pt>
                <c:pt idx="37">
                  <c:v>4286</c:v>
                </c:pt>
                <c:pt idx="38">
                  <c:v>3624</c:v>
                </c:pt>
                <c:pt idx="39">
                  <c:v>4364</c:v>
                </c:pt>
                <c:pt idx="40">
                  <c:v>4314</c:v>
                </c:pt>
                <c:pt idx="41">
                  <c:v>3354</c:v>
                </c:pt>
                <c:pt idx="42">
                  <c:v>3856</c:v>
                </c:pt>
                <c:pt idx="43">
                  <c:v>3412</c:v>
                </c:pt>
                <c:pt idx="44">
                  <c:v>3130</c:v>
                </c:pt>
                <c:pt idx="45">
                  <c:v>3106</c:v>
                </c:pt>
                <c:pt idx="46">
                  <c:v>3366</c:v>
                </c:pt>
                <c:pt idx="47">
                  <c:v>3800</c:v>
                </c:pt>
                <c:pt idx="48">
                  <c:v>3116</c:v>
                </c:pt>
                <c:pt idx="49">
                  <c:v>3936</c:v>
                </c:pt>
                <c:pt idx="50">
                  <c:v>3616</c:v>
                </c:pt>
                <c:pt idx="51">
                  <c:v>3454</c:v>
                </c:pt>
                <c:pt idx="52">
                  <c:v>3456</c:v>
                </c:pt>
                <c:pt idx="53">
                  <c:v>3618</c:v>
                </c:pt>
                <c:pt idx="54">
                  <c:v>3944</c:v>
                </c:pt>
                <c:pt idx="55">
                  <c:v>2944</c:v>
                </c:pt>
                <c:pt idx="56">
                  <c:v>3564</c:v>
                </c:pt>
                <c:pt idx="57">
                  <c:v>2802</c:v>
                </c:pt>
                <c:pt idx="58">
                  <c:v>3720</c:v>
                </c:pt>
                <c:pt idx="59">
                  <c:v>3204</c:v>
                </c:pt>
                <c:pt idx="60">
                  <c:v>2792</c:v>
                </c:pt>
              </c:numCache>
            </c:numRef>
          </c:val>
          <c:extLst>
            <c:ext xmlns:c16="http://schemas.microsoft.com/office/drawing/2014/chart" uri="{C3380CC4-5D6E-409C-BE32-E72D297353CC}">
              <c16:uniqueId val="{00000009-3CC5-4D39-8793-286120D5115A}"/>
            </c:ext>
          </c:extLst>
        </c:ser>
        <c:ser>
          <c:idx val="10"/>
          <c:order val="10"/>
          <c:tx>
            <c:strRef>
              <c:f>Sheet7!$A$12</c:f>
              <c:strCache>
                <c:ptCount val="1"/>
                <c:pt idx="0">
                  <c:v>128K</c:v>
                </c:pt>
              </c:strCache>
            </c:strRef>
          </c:tx>
          <c:spPr>
            <a:solidFill>
              <a:schemeClr val="accent5">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Sheet7!$B$12:$BJ$12</c:f>
              <c:numCache>
                <c:formatCode>General</c:formatCode>
                <c:ptCount val="61"/>
                <c:pt idx="0">
                  <c:v>70106</c:v>
                </c:pt>
                <c:pt idx="1">
                  <c:v>35094</c:v>
                </c:pt>
                <c:pt idx="2">
                  <c:v>23376</c:v>
                </c:pt>
                <c:pt idx="3">
                  <c:v>17566</c:v>
                </c:pt>
                <c:pt idx="4">
                  <c:v>14028</c:v>
                </c:pt>
                <c:pt idx="5">
                  <c:v>11734</c:v>
                </c:pt>
                <c:pt idx="6">
                  <c:v>10054</c:v>
                </c:pt>
                <c:pt idx="7">
                  <c:v>8974</c:v>
                </c:pt>
                <c:pt idx="8">
                  <c:v>7800</c:v>
                </c:pt>
                <c:pt idx="9">
                  <c:v>7176</c:v>
                </c:pt>
                <c:pt idx="10">
                  <c:v>6434</c:v>
                </c:pt>
                <c:pt idx="11">
                  <c:v>5920</c:v>
                </c:pt>
                <c:pt idx="12">
                  <c:v>5414</c:v>
                </c:pt>
                <c:pt idx="13">
                  <c:v>5256</c:v>
                </c:pt>
                <c:pt idx="14">
                  <c:v>4702</c:v>
                </c:pt>
                <c:pt idx="15">
                  <c:v>4834</c:v>
                </c:pt>
                <c:pt idx="16">
                  <c:v>4584</c:v>
                </c:pt>
                <c:pt idx="17">
                  <c:v>4174</c:v>
                </c:pt>
                <c:pt idx="18">
                  <c:v>4004</c:v>
                </c:pt>
                <c:pt idx="19">
                  <c:v>3946</c:v>
                </c:pt>
                <c:pt idx="20">
                  <c:v>3368</c:v>
                </c:pt>
                <c:pt idx="21">
                  <c:v>3244</c:v>
                </c:pt>
                <c:pt idx="22">
                  <c:v>3064</c:v>
                </c:pt>
                <c:pt idx="23">
                  <c:v>3358</c:v>
                </c:pt>
                <c:pt idx="24">
                  <c:v>3368</c:v>
                </c:pt>
                <c:pt idx="25">
                  <c:v>3078</c:v>
                </c:pt>
                <c:pt idx="26">
                  <c:v>3108</c:v>
                </c:pt>
                <c:pt idx="27">
                  <c:v>2722</c:v>
                </c:pt>
                <c:pt idx="28">
                  <c:v>2614</c:v>
                </c:pt>
                <c:pt idx="29">
                  <c:v>2772</c:v>
                </c:pt>
                <c:pt idx="30">
                  <c:v>2318</c:v>
                </c:pt>
                <c:pt idx="31">
                  <c:v>3046</c:v>
                </c:pt>
                <c:pt idx="32">
                  <c:v>2180</c:v>
                </c:pt>
                <c:pt idx="33">
                  <c:v>2488</c:v>
                </c:pt>
                <c:pt idx="34">
                  <c:v>2020</c:v>
                </c:pt>
                <c:pt idx="35">
                  <c:v>2702</c:v>
                </c:pt>
                <c:pt idx="36">
                  <c:v>2596</c:v>
                </c:pt>
                <c:pt idx="37">
                  <c:v>2650</c:v>
                </c:pt>
                <c:pt idx="38">
                  <c:v>1816</c:v>
                </c:pt>
                <c:pt idx="39">
                  <c:v>2182</c:v>
                </c:pt>
                <c:pt idx="40">
                  <c:v>2704</c:v>
                </c:pt>
                <c:pt idx="41">
                  <c:v>2254</c:v>
                </c:pt>
                <c:pt idx="42">
                  <c:v>1934</c:v>
                </c:pt>
                <c:pt idx="43">
                  <c:v>1648</c:v>
                </c:pt>
                <c:pt idx="44">
                  <c:v>1568</c:v>
                </c:pt>
                <c:pt idx="45">
                  <c:v>1536</c:v>
                </c:pt>
                <c:pt idx="46">
                  <c:v>1682</c:v>
                </c:pt>
                <c:pt idx="47">
                  <c:v>1902</c:v>
                </c:pt>
                <c:pt idx="48">
                  <c:v>2212</c:v>
                </c:pt>
                <c:pt idx="49">
                  <c:v>2634</c:v>
                </c:pt>
                <c:pt idx="50">
                  <c:v>1808</c:v>
                </c:pt>
                <c:pt idx="51">
                  <c:v>2418</c:v>
                </c:pt>
                <c:pt idx="52">
                  <c:v>1736</c:v>
                </c:pt>
                <c:pt idx="53">
                  <c:v>2534</c:v>
                </c:pt>
                <c:pt idx="54">
                  <c:v>1976</c:v>
                </c:pt>
                <c:pt idx="55">
                  <c:v>1474</c:v>
                </c:pt>
                <c:pt idx="56">
                  <c:v>2548</c:v>
                </c:pt>
                <c:pt idx="57">
                  <c:v>2176</c:v>
                </c:pt>
                <c:pt idx="58">
                  <c:v>1864</c:v>
                </c:pt>
                <c:pt idx="59">
                  <c:v>1604</c:v>
                </c:pt>
                <c:pt idx="60">
                  <c:v>1396</c:v>
                </c:pt>
              </c:numCache>
            </c:numRef>
          </c:val>
          <c:extLst>
            <c:ext xmlns:c16="http://schemas.microsoft.com/office/drawing/2014/chart" uri="{C3380CC4-5D6E-409C-BE32-E72D297353CC}">
              <c16:uniqueId val="{0000000A-3CC5-4D39-8793-286120D5115A}"/>
            </c:ext>
          </c:extLst>
        </c:ser>
        <c:ser>
          <c:idx val="11"/>
          <c:order val="11"/>
          <c:tx>
            <c:strRef>
              <c:f>Sheet7!$A$13</c:f>
              <c:strCache>
                <c:ptCount val="1"/>
                <c:pt idx="0">
                  <c:v>64K</c:v>
                </c:pt>
              </c:strCache>
            </c:strRef>
          </c:tx>
          <c:spPr>
            <a:solidFill>
              <a:schemeClr val="accent6">
                <a:lumMod val="6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Sheet7!$B$13:$BJ$13</c:f>
              <c:numCache>
                <c:formatCode>General</c:formatCode>
                <c:ptCount val="61"/>
                <c:pt idx="0">
                  <c:v>37158</c:v>
                </c:pt>
                <c:pt idx="1">
                  <c:v>18602</c:v>
                </c:pt>
                <c:pt idx="2">
                  <c:v>12384</c:v>
                </c:pt>
                <c:pt idx="3">
                  <c:v>9324</c:v>
                </c:pt>
                <c:pt idx="4">
                  <c:v>7456</c:v>
                </c:pt>
                <c:pt idx="5">
                  <c:v>6198</c:v>
                </c:pt>
                <c:pt idx="6">
                  <c:v>5348</c:v>
                </c:pt>
                <c:pt idx="7">
                  <c:v>4866</c:v>
                </c:pt>
                <c:pt idx="8">
                  <c:v>4200</c:v>
                </c:pt>
                <c:pt idx="9">
                  <c:v>3968</c:v>
                </c:pt>
                <c:pt idx="10">
                  <c:v>3390</c:v>
                </c:pt>
                <c:pt idx="11">
                  <c:v>3318</c:v>
                </c:pt>
                <c:pt idx="12">
                  <c:v>3088</c:v>
                </c:pt>
                <c:pt idx="13">
                  <c:v>2714</c:v>
                </c:pt>
                <c:pt idx="14">
                  <c:v>2712</c:v>
                </c:pt>
                <c:pt idx="15">
                  <c:v>2778</c:v>
                </c:pt>
                <c:pt idx="16">
                  <c:v>2418</c:v>
                </c:pt>
                <c:pt idx="17">
                  <c:v>2462</c:v>
                </c:pt>
                <c:pt idx="18">
                  <c:v>2380</c:v>
                </c:pt>
                <c:pt idx="19">
                  <c:v>2082</c:v>
                </c:pt>
                <c:pt idx="20">
                  <c:v>2082</c:v>
                </c:pt>
                <c:pt idx="21">
                  <c:v>1692</c:v>
                </c:pt>
                <c:pt idx="22">
                  <c:v>1626</c:v>
                </c:pt>
                <c:pt idx="23">
                  <c:v>1774</c:v>
                </c:pt>
                <c:pt idx="24">
                  <c:v>2142</c:v>
                </c:pt>
                <c:pt idx="25">
                  <c:v>2000</c:v>
                </c:pt>
                <c:pt idx="26">
                  <c:v>2026</c:v>
                </c:pt>
                <c:pt idx="27">
                  <c:v>1378</c:v>
                </c:pt>
                <c:pt idx="28">
                  <c:v>1794</c:v>
                </c:pt>
                <c:pt idx="29">
                  <c:v>1480</c:v>
                </c:pt>
                <c:pt idx="30">
                  <c:v>1206</c:v>
                </c:pt>
                <c:pt idx="31">
                  <c:v>2068</c:v>
                </c:pt>
                <c:pt idx="32">
                  <c:v>1140</c:v>
                </c:pt>
                <c:pt idx="33">
                  <c:v>1324</c:v>
                </c:pt>
                <c:pt idx="34">
                  <c:v>1578</c:v>
                </c:pt>
                <c:pt idx="35">
                  <c:v>1936</c:v>
                </c:pt>
                <c:pt idx="36">
                  <c:v>1374</c:v>
                </c:pt>
                <c:pt idx="37">
                  <c:v>1936</c:v>
                </c:pt>
                <c:pt idx="38">
                  <c:v>1526</c:v>
                </c:pt>
                <c:pt idx="39">
                  <c:v>1158</c:v>
                </c:pt>
                <c:pt idx="40">
                  <c:v>2016</c:v>
                </c:pt>
                <c:pt idx="41">
                  <c:v>1796</c:v>
                </c:pt>
                <c:pt idx="42">
                  <c:v>1630</c:v>
                </c:pt>
                <c:pt idx="43">
                  <c:v>1530</c:v>
                </c:pt>
                <c:pt idx="44">
                  <c:v>1474</c:v>
                </c:pt>
                <c:pt idx="45">
                  <c:v>1482</c:v>
                </c:pt>
                <c:pt idx="46">
                  <c:v>1554</c:v>
                </c:pt>
                <c:pt idx="47">
                  <c:v>1680</c:v>
                </c:pt>
                <c:pt idx="48">
                  <c:v>1858</c:v>
                </c:pt>
                <c:pt idx="49">
                  <c:v>2104</c:v>
                </c:pt>
                <c:pt idx="50">
                  <c:v>964</c:v>
                </c:pt>
                <c:pt idx="51">
                  <c:v>1294</c:v>
                </c:pt>
                <c:pt idx="52">
                  <c:v>1660</c:v>
                </c:pt>
                <c:pt idx="53">
                  <c:v>2106</c:v>
                </c:pt>
                <c:pt idx="54">
                  <c:v>1052</c:v>
                </c:pt>
                <c:pt idx="55">
                  <c:v>1576</c:v>
                </c:pt>
                <c:pt idx="56">
                  <c:v>2156</c:v>
                </c:pt>
                <c:pt idx="57">
                  <c:v>1154</c:v>
                </c:pt>
                <c:pt idx="58">
                  <c:v>1820</c:v>
                </c:pt>
                <c:pt idx="59">
                  <c:v>850</c:v>
                </c:pt>
                <c:pt idx="60">
                  <c:v>1596</c:v>
                </c:pt>
              </c:numCache>
            </c:numRef>
          </c:val>
          <c:extLst>
            <c:ext xmlns:c16="http://schemas.microsoft.com/office/drawing/2014/chart" uri="{C3380CC4-5D6E-409C-BE32-E72D297353CC}">
              <c16:uniqueId val="{0000000B-3CC5-4D39-8793-286120D5115A}"/>
            </c:ext>
          </c:extLst>
        </c:ser>
        <c:ser>
          <c:idx val="12"/>
          <c:order val="12"/>
          <c:tx>
            <c:strRef>
              <c:f>Sheet7!$A$14</c:f>
              <c:strCache>
                <c:ptCount val="1"/>
                <c:pt idx="0">
                  <c:v>32K</c:v>
                </c:pt>
              </c:strCache>
            </c:strRef>
          </c:tx>
          <c:spPr>
            <a:solidFill>
              <a:schemeClr val="accent1">
                <a:lumMod val="80000"/>
                <a:lumOff val="2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Sheet7!$B$14:$BJ$14</c:f>
              <c:numCache>
                <c:formatCode>General</c:formatCode>
                <c:ptCount val="61"/>
                <c:pt idx="0">
                  <c:v>18546</c:v>
                </c:pt>
                <c:pt idx="1">
                  <c:v>9330</c:v>
                </c:pt>
                <c:pt idx="2">
                  <c:v>6188</c:v>
                </c:pt>
                <c:pt idx="3">
                  <c:v>4680</c:v>
                </c:pt>
                <c:pt idx="4">
                  <c:v>3764</c:v>
                </c:pt>
                <c:pt idx="5">
                  <c:v>3148</c:v>
                </c:pt>
                <c:pt idx="6">
                  <c:v>2668</c:v>
                </c:pt>
                <c:pt idx="7">
                  <c:v>2536</c:v>
                </c:pt>
                <c:pt idx="8">
                  <c:v>2252</c:v>
                </c:pt>
                <c:pt idx="9">
                  <c:v>1918</c:v>
                </c:pt>
                <c:pt idx="10">
                  <c:v>1692</c:v>
                </c:pt>
                <c:pt idx="11">
                  <c:v>1604</c:v>
                </c:pt>
                <c:pt idx="12">
                  <c:v>1712</c:v>
                </c:pt>
                <c:pt idx="13">
                  <c:v>1344</c:v>
                </c:pt>
                <c:pt idx="14">
                  <c:v>1288</c:v>
                </c:pt>
                <c:pt idx="15">
                  <c:v>1616</c:v>
                </c:pt>
                <c:pt idx="16">
                  <c:v>1140</c:v>
                </c:pt>
                <c:pt idx="17">
                  <c:v>1484</c:v>
                </c:pt>
                <c:pt idx="18">
                  <c:v>1452</c:v>
                </c:pt>
                <c:pt idx="19">
                  <c:v>988</c:v>
                </c:pt>
                <c:pt idx="20">
                  <c:v>1332</c:v>
                </c:pt>
                <c:pt idx="21">
                  <c:v>1186</c:v>
                </c:pt>
                <c:pt idx="22">
                  <c:v>1088</c:v>
                </c:pt>
                <c:pt idx="23">
                  <c:v>1160</c:v>
                </c:pt>
                <c:pt idx="24">
                  <c:v>1342</c:v>
                </c:pt>
                <c:pt idx="25">
                  <c:v>946</c:v>
                </c:pt>
                <c:pt idx="26">
                  <c:v>1318</c:v>
                </c:pt>
                <c:pt idx="27">
                  <c:v>1056</c:v>
                </c:pt>
                <c:pt idx="28">
                  <c:v>852</c:v>
                </c:pt>
                <c:pt idx="29">
                  <c:v>640</c:v>
                </c:pt>
                <c:pt idx="30">
                  <c:v>576</c:v>
                </c:pt>
                <c:pt idx="31">
                  <c:v>1402</c:v>
                </c:pt>
                <c:pt idx="32">
                  <c:v>568</c:v>
                </c:pt>
                <c:pt idx="33">
                  <c:v>626</c:v>
                </c:pt>
                <c:pt idx="34">
                  <c:v>748</c:v>
                </c:pt>
                <c:pt idx="35">
                  <c:v>918</c:v>
                </c:pt>
                <c:pt idx="36">
                  <c:v>1144</c:v>
                </c:pt>
                <c:pt idx="37">
                  <c:v>1424</c:v>
                </c:pt>
                <c:pt idx="38">
                  <c:v>724</c:v>
                </c:pt>
                <c:pt idx="39">
                  <c:v>1084</c:v>
                </c:pt>
                <c:pt idx="40">
                  <c:v>1496</c:v>
                </c:pt>
                <c:pt idx="41">
                  <c:v>848</c:v>
                </c:pt>
                <c:pt idx="42">
                  <c:v>1344</c:v>
                </c:pt>
                <c:pt idx="43">
                  <c:v>724</c:v>
                </c:pt>
                <c:pt idx="44">
                  <c:v>1300</c:v>
                </c:pt>
                <c:pt idx="45">
                  <c:v>708</c:v>
                </c:pt>
                <c:pt idx="46">
                  <c:v>1366</c:v>
                </c:pt>
                <c:pt idx="47">
                  <c:v>800</c:v>
                </c:pt>
                <c:pt idx="48">
                  <c:v>1536</c:v>
                </c:pt>
                <c:pt idx="49">
                  <c:v>994</c:v>
                </c:pt>
                <c:pt idx="50">
                  <c:v>460</c:v>
                </c:pt>
                <c:pt idx="51">
                  <c:v>1302</c:v>
                </c:pt>
                <c:pt idx="52">
                  <c:v>794</c:v>
                </c:pt>
                <c:pt idx="53">
                  <c:v>1716</c:v>
                </c:pt>
                <c:pt idx="54">
                  <c:v>1232</c:v>
                </c:pt>
                <c:pt idx="55">
                  <c:v>748</c:v>
                </c:pt>
                <c:pt idx="56">
                  <c:v>1784</c:v>
                </c:pt>
                <c:pt idx="57">
                  <c:v>1322</c:v>
                </c:pt>
                <c:pt idx="58">
                  <c:v>864</c:v>
                </c:pt>
                <c:pt idx="59">
                  <c:v>410</c:v>
                </c:pt>
                <c:pt idx="60">
                  <c:v>1576</c:v>
                </c:pt>
              </c:numCache>
            </c:numRef>
          </c:val>
          <c:extLst>
            <c:ext xmlns:c16="http://schemas.microsoft.com/office/drawing/2014/chart" uri="{C3380CC4-5D6E-409C-BE32-E72D297353CC}">
              <c16:uniqueId val="{0000000C-3CC5-4D39-8793-286120D5115A}"/>
            </c:ext>
          </c:extLst>
        </c:ser>
        <c:ser>
          <c:idx val="13"/>
          <c:order val="13"/>
          <c:tx>
            <c:strRef>
              <c:f>Sheet7!$A$15</c:f>
              <c:strCache>
                <c:ptCount val="1"/>
                <c:pt idx="0">
                  <c:v>16K</c:v>
                </c:pt>
              </c:strCache>
            </c:strRef>
          </c:tx>
          <c:spPr>
            <a:solidFill>
              <a:schemeClr val="accent2">
                <a:lumMod val="80000"/>
                <a:lumOff val="2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Sheet7!$B$15:$BJ$15</c:f>
              <c:numCache>
                <c:formatCode>General</c:formatCode>
                <c:ptCount val="61"/>
                <c:pt idx="0">
                  <c:v>8780</c:v>
                </c:pt>
                <c:pt idx="1">
                  <c:v>4426</c:v>
                </c:pt>
                <c:pt idx="2">
                  <c:v>2970</c:v>
                </c:pt>
                <c:pt idx="3">
                  <c:v>2232</c:v>
                </c:pt>
                <c:pt idx="4">
                  <c:v>1760</c:v>
                </c:pt>
                <c:pt idx="5">
                  <c:v>1470</c:v>
                </c:pt>
                <c:pt idx="6">
                  <c:v>1260</c:v>
                </c:pt>
                <c:pt idx="7">
                  <c:v>1302</c:v>
                </c:pt>
                <c:pt idx="8">
                  <c:v>1186</c:v>
                </c:pt>
                <c:pt idx="9">
                  <c:v>884</c:v>
                </c:pt>
                <c:pt idx="10">
                  <c:v>902</c:v>
                </c:pt>
                <c:pt idx="11">
                  <c:v>946</c:v>
                </c:pt>
                <c:pt idx="12">
                  <c:v>752</c:v>
                </c:pt>
                <c:pt idx="13">
                  <c:v>834</c:v>
                </c:pt>
                <c:pt idx="14">
                  <c:v>594</c:v>
                </c:pt>
                <c:pt idx="15">
                  <c:v>970</c:v>
                </c:pt>
                <c:pt idx="16">
                  <c:v>576</c:v>
                </c:pt>
                <c:pt idx="17">
                  <c:v>704</c:v>
                </c:pt>
                <c:pt idx="18">
                  <c:v>936</c:v>
                </c:pt>
                <c:pt idx="19">
                  <c:v>762</c:v>
                </c:pt>
                <c:pt idx="20">
                  <c:v>632</c:v>
                </c:pt>
                <c:pt idx="21">
                  <c:v>566</c:v>
                </c:pt>
                <c:pt idx="22">
                  <c:v>546</c:v>
                </c:pt>
                <c:pt idx="23">
                  <c:v>582</c:v>
                </c:pt>
                <c:pt idx="24">
                  <c:v>672</c:v>
                </c:pt>
                <c:pt idx="25">
                  <c:v>816</c:v>
                </c:pt>
                <c:pt idx="26">
                  <c:v>1020</c:v>
                </c:pt>
                <c:pt idx="27">
                  <c:v>532</c:v>
                </c:pt>
                <c:pt idx="28">
                  <c:v>812</c:v>
                </c:pt>
                <c:pt idx="29">
                  <c:v>356</c:v>
                </c:pt>
                <c:pt idx="30">
                  <c:v>718</c:v>
                </c:pt>
                <c:pt idx="31">
                  <c:v>1126</c:v>
                </c:pt>
                <c:pt idx="32">
                  <c:v>724</c:v>
                </c:pt>
                <c:pt idx="33">
                  <c:v>318</c:v>
                </c:pt>
                <c:pt idx="34">
                  <c:v>844</c:v>
                </c:pt>
                <c:pt idx="35">
                  <c:v>462</c:v>
                </c:pt>
                <c:pt idx="36">
                  <c:v>1062</c:v>
                </c:pt>
                <c:pt idx="37">
                  <c:v>714</c:v>
                </c:pt>
                <c:pt idx="38">
                  <c:v>368</c:v>
                </c:pt>
                <c:pt idx="39">
                  <c:v>1074</c:v>
                </c:pt>
                <c:pt idx="40">
                  <c:v>752</c:v>
                </c:pt>
                <c:pt idx="41">
                  <c:v>428</c:v>
                </c:pt>
                <c:pt idx="42">
                  <c:v>1250</c:v>
                </c:pt>
                <c:pt idx="43">
                  <c:v>948</c:v>
                </c:pt>
                <c:pt idx="44">
                  <c:v>656</c:v>
                </c:pt>
                <c:pt idx="45">
                  <c:v>358</c:v>
                </c:pt>
                <c:pt idx="46">
                  <c:v>1308</c:v>
                </c:pt>
                <c:pt idx="47">
                  <c:v>1040</c:v>
                </c:pt>
                <c:pt idx="48">
                  <c:v>776</c:v>
                </c:pt>
                <c:pt idx="49">
                  <c:v>504</c:v>
                </c:pt>
                <c:pt idx="50">
                  <c:v>236</c:v>
                </c:pt>
                <c:pt idx="51">
                  <c:v>1346</c:v>
                </c:pt>
                <c:pt idx="52">
                  <c:v>1104</c:v>
                </c:pt>
                <c:pt idx="53">
                  <c:v>866</c:v>
                </c:pt>
                <c:pt idx="54">
                  <c:v>618</c:v>
                </c:pt>
                <c:pt idx="55">
                  <c:v>378</c:v>
                </c:pt>
                <c:pt idx="56">
                  <c:v>1652</c:v>
                </c:pt>
                <c:pt idx="57">
                  <c:v>1436</c:v>
                </c:pt>
                <c:pt idx="58">
                  <c:v>1220</c:v>
                </c:pt>
                <c:pt idx="59">
                  <c:v>1008</c:v>
                </c:pt>
                <c:pt idx="60">
                  <c:v>792</c:v>
                </c:pt>
              </c:numCache>
            </c:numRef>
          </c:val>
          <c:extLst>
            <c:ext xmlns:c16="http://schemas.microsoft.com/office/drawing/2014/chart" uri="{C3380CC4-5D6E-409C-BE32-E72D297353CC}">
              <c16:uniqueId val="{0000000D-3CC5-4D39-8793-286120D5115A}"/>
            </c:ext>
          </c:extLst>
        </c:ser>
        <c:ser>
          <c:idx val="14"/>
          <c:order val="14"/>
          <c:tx>
            <c:strRef>
              <c:f>Sheet7!$A$16</c:f>
              <c:strCache>
                <c:ptCount val="1"/>
                <c:pt idx="0">
                  <c:v>8K</c:v>
                </c:pt>
              </c:strCache>
            </c:strRef>
          </c:tx>
          <c:spPr>
            <a:solidFill>
              <a:schemeClr val="accent3">
                <a:lumMod val="80000"/>
                <a:lumOff val="2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Sheet7!$B$16:$BJ$16</c:f>
              <c:numCache>
                <c:formatCode>General</c:formatCode>
                <c:ptCount val="61"/>
                <c:pt idx="0">
                  <c:v>4396</c:v>
                </c:pt>
                <c:pt idx="1">
                  <c:v>2238</c:v>
                </c:pt>
                <c:pt idx="2">
                  <c:v>1468</c:v>
                </c:pt>
                <c:pt idx="3">
                  <c:v>1194</c:v>
                </c:pt>
                <c:pt idx="4">
                  <c:v>884</c:v>
                </c:pt>
                <c:pt idx="5">
                  <c:v>780</c:v>
                </c:pt>
                <c:pt idx="6">
                  <c:v>672</c:v>
                </c:pt>
                <c:pt idx="7">
                  <c:v>756</c:v>
                </c:pt>
                <c:pt idx="8">
                  <c:v>600</c:v>
                </c:pt>
                <c:pt idx="9">
                  <c:v>598</c:v>
                </c:pt>
                <c:pt idx="10">
                  <c:v>484</c:v>
                </c:pt>
                <c:pt idx="11">
                  <c:v>478</c:v>
                </c:pt>
                <c:pt idx="12">
                  <c:v>574</c:v>
                </c:pt>
                <c:pt idx="13">
                  <c:v>426</c:v>
                </c:pt>
                <c:pt idx="14">
                  <c:v>330</c:v>
                </c:pt>
                <c:pt idx="15">
                  <c:v>698</c:v>
                </c:pt>
                <c:pt idx="16">
                  <c:v>292</c:v>
                </c:pt>
                <c:pt idx="17">
                  <c:v>360</c:v>
                </c:pt>
                <c:pt idx="18">
                  <c:v>472</c:v>
                </c:pt>
                <c:pt idx="19">
                  <c:v>650</c:v>
                </c:pt>
                <c:pt idx="20">
                  <c:v>322</c:v>
                </c:pt>
                <c:pt idx="21">
                  <c:v>574</c:v>
                </c:pt>
                <c:pt idx="22">
                  <c:v>280</c:v>
                </c:pt>
                <c:pt idx="23">
                  <c:v>612</c:v>
                </c:pt>
                <c:pt idx="24">
                  <c:v>344</c:v>
                </c:pt>
                <c:pt idx="25">
                  <c:v>756</c:v>
                </c:pt>
                <c:pt idx="26">
                  <c:v>512</c:v>
                </c:pt>
                <c:pt idx="27">
                  <c:v>272</c:v>
                </c:pt>
                <c:pt idx="28">
                  <c:v>798</c:v>
                </c:pt>
                <c:pt idx="29">
                  <c:v>576</c:v>
                </c:pt>
                <c:pt idx="30">
                  <c:v>366</c:v>
                </c:pt>
                <c:pt idx="31">
                  <c:v>990</c:v>
                </c:pt>
                <c:pt idx="32">
                  <c:v>798</c:v>
                </c:pt>
                <c:pt idx="33">
                  <c:v>614</c:v>
                </c:pt>
                <c:pt idx="34">
                  <c:v>424</c:v>
                </c:pt>
                <c:pt idx="35">
                  <c:v>240</c:v>
                </c:pt>
                <c:pt idx="36">
                  <c:v>1028</c:v>
                </c:pt>
                <c:pt idx="37">
                  <c:v>870</c:v>
                </c:pt>
                <c:pt idx="38">
                  <c:v>704</c:v>
                </c:pt>
                <c:pt idx="39">
                  <c:v>538</c:v>
                </c:pt>
                <c:pt idx="40">
                  <c:v>386</c:v>
                </c:pt>
                <c:pt idx="41">
                  <c:v>220</c:v>
                </c:pt>
                <c:pt idx="42">
                  <c:v>1196</c:v>
                </c:pt>
                <c:pt idx="43">
                  <c:v>1062</c:v>
                </c:pt>
                <c:pt idx="44">
                  <c:v>930</c:v>
                </c:pt>
                <c:pt idx="45">
                  <c:v>794</c:v>
                </c:pt>
                <c:pt idx="46">
                  <c:v>660</c:v>
                </c:pt>
                <c:pt idx="47">
                  <c:v>522</c:v>
                </c:pt>
                <c:pt idx="48">
                  <c:v>390</c:v>
                </c:pt>
                <c:pt idx="49">
                  <c:v>258</c:v>
                </c:pt>
                <c:pt idx="50">
                  <c:v>124</c:v>
                </c:pt>
                <c:pt idx="51">
                  <c:v>1368</c:v>
                </c:pt>
                <c:pt idx="52">
                  <c:v>1262</c:v>
                </c:pt>
                <c:pt idx="53">
                  <c:v>1152</c:v>
                </c:pt>
                <c:pt idx="54">
                  <c:v>1048</c:v>
                </c:pt>
                <c:pt idx="55">
                  <c:v>940</c:v>
                </c:pt>
                <c:pt idx="56">
                  <c:v>830</c:v>
                </c:pt>
                <c:pt idx="57">
                  <c:v>724</c:v>
                </c:pt>
                <c:pt idx="58">
                  <c:v>616</c:v>
                </c:pt>
                <c:pt idx="59">
                  <c:v>508</c:v>
                </c:pt>
                <c:pt idx="60">
                  <c:v>398</c:v>
                </c:pt>
              </c:numCache>
            </c:numRef>
          </c:val>
          <c:extLst>
            <c:ext xmlns:c16="http://schemas.microsoft.com/office/drawing/2014/chart" uri="{C3380CC4-5D6E-409C-BE32-E72D297353CC}">
              <c16:uniqueId val="{0000000E-3CC5-4D39-8793-286120D5115A}"/>
            </c:ext>
          </c:extLst>
        </c:ser>
        <c:ser>
          <c:idx val="15"/>
          <c:order val="15"/>
          <c:tx>
            <c:strRef>
              <c:f>Sheet7!$A$17</c:f>
              <c:strCache>
                <c:ptCount val="1"/>
                <c:pt idx="0">
                  <c:v>4K</c:v>
                </c:pt>
              </c:strCache>
            </c:strRef>
          </c:tx>
          <c:spPr>
            <a:solidFill>
              <a:schemeClr val="accent4">
                <a:lumMod val="80000"/>
                <a:lumOff val="2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Sheet7!$B$17:$BJ$17</c:f>
              <c:numCache>
                <c:formatCode>General</c:formatCode>
                <c:ptCount val="61"/>
                <c:pt idx="0">
                  <c:v>2214</c:v>
                </c:pt>
                <c:pt idx="1">
                  <c:v>1144</c:v>
                </c:pt>
                <c:pt idx="2">
                  <c:v>730</c:v>
                </c:pt>
                <c:pt idx="3">
                  <c:v>652</c:v>
                </c:pt>
                <c:pt idx="4">
                  <c:v>516</c:v>
                </c:pt>
                <c:pt idx="5">
                  <c:v>422</c:v>
                </c:pt>
                <c:pt idx="6">
                  <c:v>372</c:v>
                </c:pt>
                <c:pt idx="7">
                  <c:v>482</c:v>
                </c:pt>
                <c:pt idx="8">
                  <c:v>304</c:v>
                </c:pt>
                <c:pt idx="9">
                  <c:v>428</c:v>
                </c:pt>
                <c:pt idx="10">
                  <c:v>382</c:v>
                </c:pt>
                <c:pt idx="11">
                  <c:v>394</c:v>
                </c:pt>
                <c:pt idx="12">
                  <c:v>460</c:v>
                </c:pt>
                <c:pt idx="13">
                  <c:v>214</c:v>
                </c:pt>
                <c:pt idx="14">
                  <c:v>304</c:v>
                </c:pt>
                <c:pt idx="15">
                  <c:v>556</c:v>
                </c:pt>
                <c:pt idx="16">
                  <c:v>374</c:v>
                </c:pt>
                <c:pt idx="17">
                  <c:v>182</c:v>
                </c:pt>
                <c:pt idx="18">
                  <c:v>488</c:v>
                </c:pt>
                <c:pt idx="19">
                  <c:v>326</c:v>
                </c:pt>
                <c:pt idx="20">
                  <c:v>164</c:v>
                </c:pt>
                <c:pt idx="21">
                  <c:v>578</c:v>
                </c:pt>
                <c:pt idx="22">
                  <c:v>446</c:v>
                </c:pt>
                <c:pt idx="23">
                  <c:v>310</c:v>
                </c:pt>
                <c:pt idx="24">
                  <c:v>176</c:v>
                </c:pt>
                <c:pt idx="25">
                  <c:v>724</c:v>
                </c:pt>
                <c:pt idx="26">
                  <c:v>616</c:v>
                </c:pt>
                <c:pt idx="27">
                  <c:v>508</c:v>
                </c:pt>
                <c:pt idx="28">
                  <c:v>400</c:v>
                </c:pt>
                <c:pt idx="29">
                  <c:v>292</c:v>
                </c:pt>
                <c:pt idx="30">
                  <c:v>188</c:v>
                </c:pt>
                <c:pt idx="31">
                  <c:v>922</c:v>
                </c:pt>
                <c:pt idx="32">
                  <c:v>840</c:v>
                </c:pt>
                <c:pt idx="33">
                  <c:v>762</c:v>
                </c:pt>
                <c:pt idx="34">
                  <c:v>680</c:v>
                </c:pt>
                <c:pt idx="35">
                  <c:v>598</c:v>
                </c:pt>
                <c:pt idx="36">
                  <c:v>520</c:v>
                </c:pt>
                <c:pt idx="37">
                  <c:v>434</c:v>
                </c:pt>
                <c:pt idx="38">
                  <c:v>356</c:v>
                </c:pt>
                <c:pt idx="39">
                  <c:v>274</c:v>
                </c:pt>
                <c:pt idx="40">
                  <c:v>192</c:v>
                </c:pt>
                <c:pt idx="41">
                  <c:v>114</c:v>
                </c:pt>
                <c:pt idx="42">
                  <c:v>1176</c:v>
                </c:pt>
                <c:pt idx="43">
                  <c:v>1120</c:v>
                </c:pt>
                <c:pt idx="44">
                  <c:v>1068</c:v>
                </c:pt>
                <c:pt idx="45">
                  <c:v>1012</c:v>
                </c:pt>
                <c:pt idx="46">
                  <c:v>958</c:v>
                </c:pt>
                <c:pt idx="47">
                  <c:v>906</c:v>
                </c:pt>
                <c:pt idx="48">
                  <c:v>848</c:v>
                </c:pt>
                <c:pt idx="49">
                  <c:v>796</c:v>
                </c:pt>
                <c:pt idx="50">
                  <c:v>744</c:v>
                </c:pt>
                <c:pt idx="51">
                  <c:v>692</c:v>
                </c:pt>
                <c:pt idx="52">
                  <c:v>636</c:v>
                </c:pt>
                <c:pt idx="53">
                  <c:v>580</c:v>
                </c:pt>
                <c:pt idx="54">
                  <c:v>528</c:v>
                </c:pt>
                <c:pt idx="55">
                  <c:v>476</c:v>
                </c:pt>
                <c:pt idx="56">
                  <c:v>424</c:v>
                </c:pt>
                <c:pt idx="57">
                  <c:v>368</c:v>
                </c:pt>
                <c:pt idx="58">
                  <c:v>316</c:v>
                </c:pt>
                <c:pt idx="59">
                  <c:v>260</c:v>
                </c:pt>
                <c:pt idx="60">
                  <c:v>204</c:v>
                </c:pt>
              </c:numCache>
            </c:numRef>
          </c:val>
          <c:extLst>
            <c:ext xmlns:c16="http://schemas.microsoft.com/office/drawing/2014/chart" uri="{C3380CC4-5D6E-409C-BE32-E72D297353CC}">
              <c16:uniqueId val="{0000000F-3CC5-4D39-8793-286120D5115A}"/>
            </c:ext>
          </c:extLst>
        </c:ser>
        <c:ser>
          <c:idx val="16"/>
          <c:order val="16"/>
          <c:tx>
            <c:strRef>
              <c:f>Sheet7!$A$18</c:f>
              <c:strCache>
                <c:ptCount val="1"/>
                <c:pt idx="0">
                  <c:v>2K</c:v>
                </c:pt>
              </c:strCache>
            </c:strRef>
          </c:tx>
          <c:spPr>
            <a:solidFill>
              <a:schemeClr val="accent5">
                <a:lumMod val="80000"/>
                <a:lumOff val="20000"/>
              </a:schemeClr>
            </a:solidFill>
            <a:ln/>
            <a:effectLst/>
            <a:sp3d/>
          </c:spPr>
          <c:cat>
            <c:strRef>
              <c:f>Sheet7!$B$1:$BJ$1</c:f>
              <c:strCache>
                <c:ptCount val="61"/>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    s25</c:v>
                </c:pt>
                <c:pt idx="24">
                  <c:v>s26</c:v>
                </c:pt>
                <c:pt idx="25">
                  <c:v>s27</c:v>
                </c:pt>
                <c:pt idx="26">
                  <c:v>s28</c:v>
                </c:pt>
                <c:pt idx="27">
                  <c:v>s29</c:v>
                </c:pt>
                <c:pt idx="28">
                  <c:v>s30</c:v>
                </c:pt>
                <c:pt idx="29">
                  <c:v>s31</c:v>
                </c:pt>
                <c:pt idx="30">
                  <c:v>s32</c:v>
                </c:pt>
                <c:pt idx="31">
                  <c:v>s33</c:v>
                </c:pt>
                <c:pt idx="32">
                  <c:v>s34</c:v>
                </c:pt>
                <c:pt idx="33">
                  <c:v>s35</c:v>
                </c:pt>
                <c:pt idx="34">
                  <c:v>s36</c:v>
                </c:pt>
                <c:pt idx="35">
                  <c:v>s37</c:v>
                </c:pt>
                <c:pt idx="36">
                  <c:v>s38</c:v>
                </c:pt>
                <c:pt idx="37">
                  <c:v>s39</c:v>
                </c:pt>
                <c:pt idx="38">
                  <c:v>s40</c:v>
                </c:pt>
                <c:pt idx="39">
                  <c:v>s41</c:v>
                </c:pt>
                <c:pt idx="40">
                  <c:v>s42</c:v>
                </c:pt>
                <c:pt idx="41">
                  <c:v>s43</c:v>
                </c:pt>
                <c:pt idx="42">
                  <c:v>s44</c:v>
                </c:pt>
                <c:pt idx="43">
                  <c:v>s45</c:v>
                </c:pt>
                <c:pt idx="44">
                  <c:v>s46</c:v>
                </c:pt>
                <c:pt idx="45">
                  <c:v>s47</c:v>
                </c:pt>
                <c:pt idx="46">
                  <c:v>s48</c:v>
                </c:pt>
                <c:pt idx="47">
                  <c:v>s49    s50</c:v>
                </c:pt>
                <c:pt idx="48">
                  <c:v>s51</c:v>
                </c:pt>
                <c:pt idx="49">
                  <c:v>s52</c:v>
                </c:pt>
                <c:pt idx="50">
                  <c:v>s53</c:v>
                </c:pt>
                <c:pt idx="51">
                  <c:v>s54</c:v>
                </c:pt>
                <c:pt idx="52">
                  <c:v>s55</c:v>
                </c:pt>
                <c:pt idx="53">
                  <c:v>s56</c:v>
                </c:pt>
                <c:pt idx="54">
                  <c:v>s57</c:v>
                </c:pt>
                <c:pt idx="55">
                  <c:v>s58</c:v>
                </c:pt>
                <c:pt idx="56">
                  <c:v>s59</c:v>
                </c:pt>
                <c:pt idx="57">
                  <c:v>s60</c:v>
                </c:pt>
                <c:pt idx="58">
                  <c:v>s61</c:v>
                </c:pt>
                <c:pt idx="59">
                  <c:v>s62</c:v>
                </c:pt>
                <c:pt idx="60">
                  <c:v>s63</c:v>
                </c:pt>
              </c:strCache>
            </c:strRef>
          </c:cat>
          <c:val>
            <c:numRef>
              <c:f>Sheet7!$B$18:$BJ$18</c:f>
              <c:numCache>
                <c:formatCode>General</c:formatCode>
                <c:ptCount val="61"/>
                <c:pt idx="0">
                  <c:v>1092</c:v>
                </c:pt>
                <c:pt idx="1">
                  <c:v>594</c:v>
                </c:pt>
                <c:pt idx="2">
                  <c:v>394</c:v>
                </c:pt>
                <c:pt idx="3">
                  <c:v>374</c:v>
                </c:pt>
                <c:pt idx="4">
                  <c:v>324</c:v>
                </c:pt>
                <c:pt idx="5">
                  <c:v>288</c:v>
                </c:pt>
                <c:pt idx="6">
                  <c:v>192</c:v>
                </c:pt>
                <c:pt idx="7">
                  <c:v>340</c:v>
                </c:pt>
                <c:pt idx="8">
                  <c:v>156</c:v>
                </c:pt>
                <c:pt idx="9">
                  <c:v>220</c:v>
                </c:pt>
                <c:pt idx="10">
                  <c:v>340</c:v>
                </c:pt>
                <c:pt idx="11">
                  <c:v>202</c:v>
                </c:pt>
                <c:pt idx="12">
                  <c:v>400</c:v>
                </c:pt>
                <c:pt idx="13">
                  <c:v>292</c:v>
                </c:pt>
                <c:pt idx="14">
                  <c:v>188</c:v>
                </c:pt>
                <c:pt idx="15">
                  <c:v>490</c:v>
                </c:pt>
                <c:pt idx="16">
                  <c:v>412</c:v>
                </c:pt>
                <c:pt idx="17">
                  <c:v>330</c:v>
                </c:pt>
                <c:pt idx="18">
                  <c:v>246</c:v>
                </c:pt>
                <c:pt idx="19">
                  <c:v>172</c:v>
                </c:pt>
                <c:pt idx="20">
                  <c:v>88</c:v>
                </c:pt>
                <c:pt idx="21">
                  <c:v>584</c:v>
                </c:pt>
                <c:pt idx="22">
                  <c:v>526</c:v>
                </c:pt>
                <c:pt idx="23">
                  <c:v>476</c:v>
                </c:pt>
                <c:pt idx="24">
                  <c:v>420</c:v>
                </c:pt>
                <c:pt idx="25">
                  <c:v>368</c:v>
                </c:pt>
                <c:pt idx="26">
                  <c:v>316</c:v>
                </c:pt>
                <c:pt idx="27">
                  <c:v>260</c:v>
                </c:pt>
                <c:pt idx="28">
                  <c:v>202</c:v>
                </c:pt>
                <c:pt idx="29">
                  <c:v>154</c:v>
                </c:pt>
                <c:pt idx="30">
                  <c:v>96</c:v>
                </c:pt>
                <c:pt idx="31">
                  <c:v>886</c:v>
                </c:pt>
                <c:pt idx="32">
                  <c:v>858</c:v>
                </c:pt>
                <c:pt idx="33">
                  <c:v>834</c:v>
                </c:pt>
                <c:pt idx="34">
                  <c:v>808</c:v>
                </c:pt>
                <c:pt idx="35">
                  <c:v>778</c:v>
                </c:pt>
                <c:pt idx="36">
                  <c:v>752</c:v>
                </c:pt>
                <c:pt idx="37">
                  <c:v>726</c:v>
                </c:pt>
                <c:pt idx="38">
                  <c:v>700</c:v>
                </c:pt>
                <c:pt idx="39">
                  <c:v>674</c:v>
                </c:pt>
                <c:pt idx="40">
                  <c:v>648</c:v>
                </c:pt>
                <c:pt idx="41">
                  <c:v>620</c:v>
                </c:pt>
                <c:pt idx="42">
                  <c:v>592</c:v>
                </c:pt>
                <c:pt idx="43">
                  <c:v>566</c:v>
                </c:pt>
                <c:pt idx="44">
                  <c:v>538</c:v>
                </c:pt>
                <c:pt idx="45">
                  <c:v>508</c:v>
                </c:pt>
                <c:pt idx="46">
                  <c:v>482</c:v>
                </c:pt>
                <c:pt idx="47">
                  <c:v>452</c:v>
                </c:pt>
                <c:pt idx="48">
                  <c:v>428</c:v>
                </c:pt>
                <c:pt idx="49">
                  <c:v>408</c:v>
                </c:pt>
                <c:pt idx="50">
                  <c:v>376</c:v>
                </c:pt>
                <c:pt idx="51">
                  <c:v>350</c:v>
                </c:pt>
                <c:pt idx="52">
                  <c:v>326</c:v>
                </c:pt>
                <c:pt idx="53">
                  <c:v>294</c:v>
                </c:pt>
                <c:pt idx="54">
                  <c:v>272</c:v>
                </c:pt>
                <c:pt idx="55">
                  <c:v>242</c:v>
                </c:pt>
                <c:pt idx="56">
                  <c:v>210</c:v>
                </c:pt>
                <c:pt idx="57">
                  <c:v>186</c:v>
                </c:pt>
                <c:pt idx="58">
                  <c:v>160</c:v>
                </c:pt>
                <c:pt idx="59">
                  <c:v>136</c:v>
                </c:pt>
                <c:pt idx="60">
                  <c:v>110</c:v>
                </c:pt>
              </c:numCache>
            </c:numRef>
          </c:val>
          <c:extLst>
            <c:ext xmlns:c16="http://schemas.microsoft.com/office/drawing/2014/chart" uri="{C3380CC4-5D6E-409C-BE32-E72D297353CC}">
              <c16:uniqueId val="{00000010-3CC5-4D39-8793-286120D5115A}"/>
            </c:ext>
          </c:extLst>
        </c:ser>
        <c:bandFmts>
          <c:bandFmt>
            <c:idx val="0"/>
            <c:spPr>
              <a:solidFill>
                <a:schemeClr val="accent1"/>
              </a:solidFill>
              <a:ln/>
              <a:effectLst/>
              <a:sp3d/>
            </c:spPr>
          </c:bandFmt>
          <c:bandFmt>
            <c:idx val="1"/>
            <c:spPr>
              <a:solidFill>
                <a:schemeClr val="accent2"/>
              </a:solidFill>
              <a:ln/>
              <a:effectLst/>
              <a:sp3d/>
            </c:spPr>
          </c:bandFmt>
          <c:bandFmt>
            <c:idx val="2"/>
            <c:spPr>
              <a:solidFill>
                <a:schemeClr val="accent3"/>
              </a:solidFill>
              <a:ln/>
              <a:effectLst/>
              <a:sp3d/>
            </c:spPr>
          </c:bandFmt>
          <c:bandFmt>
            <c:idx val="3"/>
            <c:spPr>
              <a:solidFill>
                <a:schemeClr val="accent4"/>
              </a:solidFill>
              <a:ln/>
              <a:effectLst/>
              <a:sp3d/>
            </c:spPr>
          </c:bandFmt>
          <c:bandFmt>
            <c:idx val="4"/>
            <c:spPr>
              <a:solidFill>
                <a:schemeClr val="accent5"/>
              </a:solidFill>
              <a:ln/>
              <a:effectLst/>
              <a:sp3d/>
            </c:spPr>
          </c:bandFmt>
          <c:bandFmt>
            <c:idx val="5"/>
            <c:spPr>
              <a:solidFill>
                <a:schemeClr val="accent6"/>
              </a:solidFill>
              <a:ln/>
              <a:effectLst/>
              <a:sp3d/>
            </c:spPr>
          </c:bandFmt>
          <c:bandFmt>
            <c:idx val="6"/>
            <c:spPr>
              <a:solidFill>
                <a:schemeClr val="accent1">
                  <a:lumMod val="60000"/>
                </a:schemeClr>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1207403551"/>
        <c:axId val="1210292511"/>
        <c:axId val="1026453039"/>
      </c:surface3DChart>
      <c:catAx>
        <c:axId val="120740355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10292511"/>
        <c:crosses val="autoZero"/>
        <c:auto val="1"/>
        <c:lblAlgn val="ctr"/>
        <c:lblOffset val="100"/>
        <c:noMultiLvlLbl val="0"/>
      </c:catAx>
      <c:valAx>
        <c:axId val="1210292511"/>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07403551"/>
        <c:crosses val="autoZero"/>
        <c:crossBetween val="midCat"/>
      </c:valAx>
      <c:serAx>
        <c:axId val="1026453039"/>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10292511"/>
        <c:crosses val="autoZero"/>
      </c:serAx>
    </c:plotArea>
    <c:plotVisOnly val="1"/>
    <c:dispBlanksAs val="zero"/>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zh-CN" altLang="en-US"/>
              <a:t>数据集大小</a:t>
            </a:r>
            <a:endParaRPr lang="en-US" altLang="zh-CN"/>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CN"/>
        </a:p>
      </c:txPr>
    </c:title>
    <c:autoTitleDeleted val="0"/>
    <c:view3D>
      <c:rotX val="0"/>
      <c:rotY val="0"/>
      <c:depthPercent val="100"/>
      <c:rAngAx val="0"/>
      <c:perspective val="10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58294937478425"/>
          <c:y val="2.1645322236923167E-2"/>
          <c:w val="0.88101976539695459"/>
          <c:h val="0.89092499823251958"/>
        </c:manualLayout>
      </c:layout>
      <c:bar3DChart>
        <c:barDir val="col"/>
        <c:grouping val="clustered"/>
        <c:varyColors val="0"/>
        <c:ser>
          <c:idx val="0"/>
          <c:order val="0"/>
          <c:tx>
            <c:strRef>
              <c:f>Sheet7!$B$1</c:f>
              <c:strCache>
                <c:ptCount val="1"/>
                <c:pt idx="0">
                  <c:v>s1</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Sheet7!$A$2:$A$18</c:f>
              <c:strCache>
                <c:ptCount val="17"/>
                <c:pt idx="0">
                  <c:v>128M</c:v>
                </c:pt>
                <c:pt idx="1">
                  <c:v>64M</c:v>
                </c:pt>
                <c:pt idx="2">
                  <c:v>32M</c:v>
                </c:pt>
                <c:pt idx="3">
                  <c:v>16M</c:v>
                </c:pt>
                <c:pt idx="4">
                  <c:v>8M</c:v>
                </c:pt>
                <c:pt idx="5">
                  <c:v>4M</c:v>
                </c:pt>
                <c:pt idx="6">
                  <c:v>2M</c:v>
                </c:pt>
                <c:pt idx="7">
                  <c:v>1024K</c:v>
                </c:pt>
                <c:pt idx="8">
                  <c:v>512K</c:v>
                </c:pt>
                <c:pt idx="9">
                  <c:v>256K</c:v>
                </c:pt>
                <c:pt idx="10">
                  <c:v>128K</c:v>
                </c:pt>
                <c:pt idx="11">
                  <c:v>64K</c:v>
                </c:pt>
                <c:pt idx="12">
                  <c:v>32K</c:v>
                </c:pt>
                <c:pt idx="13">
                  <c:v>16K</c:v>
                </c:pt>
                <c:pt idx="14">
                  <c:v>8K</c:v>
                </c:pt>
                <c:pt idx="15">
                  <c:v>4K</c:v>
                </c:pt>
                <c:pt idx="16">
                  <c:v>2K</c:v>
                </c:pt>
              </c:strCache>
            </c:strRef>
          </c:cat>
          <c:val>
            <c:numRef>
              <c:f>Sheet7!$B$2:$B$18</c:f>
              <c:numCache>
                <c:formatCode>General</c:formatCode>
                <c:ptCount val="17"/>
                <c:pt idx="0">
                  <c:v>125163002</c:v>
                </c:pt>
                <c:pt idx="1">
                  <c:v>37480800</c:v>
                </c:pt>
                <c:pt idx="2">
                  <c:v>18040088</c:v>
                </c:pt>
                <c:pt idx="3">
                  <c:v>8982044</c:v>
                </c:pt>
                <c:pt idx="4">
                  <c:v>4490980</c:v>
                </c:pt>
                <c:pt idx="5">
                  <c:v>2245572</c:v>
                </c:pt>
                <c:pt idx="6">
                  <c:v>1121462</c:v>
                </c:pt>
                <c:pt idx="7">
                  <c:v>595452</c:v>
                </c:pt>
                <c:pt idx="8">
                  <c:v>280414</c:v>
                </c:pt>
                <c:pt idx="9">
                  <c:v>140238</c:v>
                </c:pt>
                <c:pt idx="10">
                  <c:v>70106</c:v>
                </c:pt>
                <c:pt idx="11">
                  <c:v>37158</c:v>
                </c:pt>
                <c:pt idx="12">
                  <c:v>18546</c:v>
                </c:pt>
                <c:pt idx="13">
                  <c:v>8780</c:v>
                </c:pt>
                <c:pt idx="14">
                  <c:v>4396</c:v>
                </c:pt>
                <c:pt idx="15">
                  <c:v>2214</c:v>
                </c:pt>
                <c:pt idx="16">
                  <c:v>1092</c:v>
                </c:pt>
              </c:numCache>
            </c:numRef>
          </c:val>
          <c:extLst>
            <c:ext xmlns:c16="http://schemas.microsoft.com/office/drawing/2014/chart" uri="{C3380CC4-5D6E-409C-BE32-E72D297353CC}">
              <c16:uniqueId val="{00000000-0F6A-4188-B312-41CA8C995A00}"/>
            </c:ext>
          </c:extLst>
        </c:ser>
        <c:dLbls>
          <c:showLegendKey val="0"/>
          <c:showVal val="0"/>
          <c:showCatName val="0"/>
          <c:showSerName val="0"/>
          <c:showPercent val="0"/>
          <c:showBubbleSize val="0"/>
        </c:dLbls>
        <c:gapWidth val="160"/>
        <c:gapDepth val="0"/>
        <c:shape val="box"/>
        <c:axId val="715697295"/>
        <c:axId val="806221791"/>
        <c:axId val="0"/>
      </c:bar3DChart>
      <c:catAx>
        <c:axId val="7156972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06221791"/>
        <c:crosses val="autoZero"/>
        <c:auto val="1"/>
        <c:lblAlgn val="ctr"/>
        <c:lblOffset val="100"/>
        <c:noMultiLvlLbl val="0"/>
      </c:catAx>
      <c:valAx>
        <c:axId val="806221791"/>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cycles</a:t>
                </a:r>
                <a:endParaRPr lang="zh-CN" altLang="en-US"/>
              </a:p>
            </c:rich>
          </c:tx>
          <c:layout>
            <c:manualLayout>
              <c:xMode val="edge"/>
              <c:yMode val="edge"/>
              <c:x val="9.093111274937539E-3"/>
              <c:y val="0.35664626036213348"/>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71569729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r>
              <a:rPr lang="zh-CN" altLang="en-US"/>
              <a:t>步长</a:t>
            </a:r>
            <a:endParaRPr lang="en-US" altLang="zh-CN"/>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Times New Roman" panose="02020603050405020304" pitchFamily="18" charset="0"/>
              <a:ea typeface="+mn-ea"/>
              <a:cs typeface="Times New Roman" panose="02020603050405020304" pitchFamily="18" charset="0"/>
            </a:defRPr>
          </a:pPr>
          <a:endParaRPr lang="zh-CN"/>
        </a:p>
      </c:txPr>
    </c:title>
    <c:autoTitleDeleted val="0"/>
    <c:view3D>
      <c:rotX val="10"/>
      <c:rotY val="0"/>
      <c:depthPercent val="100"/>
      <c:rAngAx val="0"/>
    </c:view3D>
    <c:floor>
      <c:thickness val="0"/>
      <c:spPr>
        <a:solidFill>
          <a:schemeClr val="lt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358296079136543"/>
          <c:y val="2.572665225654026E-2"/>
          <c:w val="0.88022288482112976"/>
          <c:h val="0.87035837999368271"/>
        </c:manualLayout>
      </c:layout>
      <c:bar3DChart>
        <c:barDir val="col"/>
        <c:grouping val="clustered"/>
        <c:varyColors val="0"/>
        <c:ser>
          <c:idx val="0"/>
          <c:order val="0"/>
          <c:tx>
            <c:strRef>
              <c:f>Sheet7!$A$2</c:f>
              <c:strCache>
                <c:ptCount val="1"/>
                <c:pt idx="0">
                  <c:v>128M</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cat>
            <c:strRef>
              <c:f>Sheet7!$B$1:$BK$1</c:f>
              <c:strCache>
                <c:ptCount val="62"/>
                <c:pt idx="0">
                  <c:v>s1</c:v>
                </c:pt>
                <c:pt idx="1">
                  <c:v>s2</c:v>
                </c:pt>
                <c:pt idx="2">
                  <c:v>s3</c:v>
                </c:pt>
                <c:pt idx="3">
                  <c:v>s4</c:v>
                </c:pt>
                <c:pt idx="4">
                  <c:v>s5</c:v>
                </c:pt>
                <c:pt idx="5">
                  <c:v>s6</c:v>
                </c:pt>
                <c:pt idx="6">
                  <c:v>s7</c:v>
                </c:pt>
                <c:pt idx="7">
                  <c:v>s8</c:v>
                </c:pt>
                <c:pt idx="8">
                  <c:v>s9</c:v>
                </c:pt>
                <c:pt idx="9">
                  <c:v>s10</c:v>
                </c:pt>
                <c:pt idx="10">
                  <c:v>s11</c:v>
                </c:pt>
                <c:pt idx="11">
                  <c:v>s12</c:v>
                </c:pt>
                <c:pt idx="12">
                  <c:v>s13</c:v>
                </c:pt>
                <c:pt idx="13">
                  <c:v>s14</c:v>
                </c:pt>
                <c:pt idx="14">
                  <c:v>s15</c:v>
                </c:pt>
                <c:pt idx="15">
                  <c:v>s16</c:v>
                </c:pt>
                <c:pt idx="16">
                  <c:v>s17</c:v>
                </c:pt>
                <c:pt idx="17">
                  <c:v>s18</c:v>
                </c:pt>
                <c:pt idx="18">
                  <c:v>s19</c:v>
                </c:pt>
                <c:pt idx="19">
                  <c:v>s20</c:v>
                </c:pt>
                <c:pt idx="20">
                  <c:v>s21</c:v>
                </c:pt>
                <c:pt idx="21">
                  <c:v>s22</c:v>
                </c:pt>
                <c:pt idx="22">
                  <c:v>s23</c:v>
                </c:pt>
                <c:pt idx="23">
                  <c:v>s24</c:v>
                </c:pt>
                <c:pt idx="24">
                  <c:v>s25</c:v>
                </c:pt>
                <c:pt idx="25">
                  <c:v>s26</c:v>
                </c:pt>
                <c:pt idx="26">
                  <c:v>s27</c:v>
                </c:pt>
                <c:pt idx="27">
                  <c:v>s28</c:v>
                </c:pt>
                <c:pt idx="28">
                  <c:v>s29</c:v>
                </c:pt>
                <c:pt idx="29">
                  <c:v>s30</c:v>
                </c:pt>
                <c:pt idx="30">
                  <c:v>s31</c:v>
                </c:pt>
                <c:pt idx="31">
                  <c:v>s32</c:v>
                </c:pt>
                <c:pt idx="32">
                  <c:v>s33</c:v>
                </c:pt>
                <c:pt idx="33">
                  <c:v>s34</c:v>
                </c:pt>
                <c:pt idx="34">
                  <c:v>s35</c:v>
                </c:pt>
                <c:pt idx="35">
                  <c:v>s36</c:v>
                </c:pt>
                <c:pt idx="36">
                  <c:v>s37</c:v>
                </c:pt>
                <c:pt idx="37">
                  <c:v>s38</c:v>
                </c:pt>
                <c:pt idx="38">
                  <c:v>s39</c:v>
                </c:pt>
                <c:pt idx="39">
                  <c:v>s40</c:v>
                </c:pt>
                <c:pt idx="40">
                  <c:v>s41</c:v>
                </c:pt>
                <c:pt idx="41">
                  <c:v>s42</c:v>
                </c:pt>
                <c:pt idx="42">
                  <c:v>s43</c:v>
                </c:pt>
                <c:pt idx="43">
                  <c:v>s44</c:v>
                </c:pt>
                <c:pt idx="44">
                  <c:v>s45</c:v>
                </c:pt>
                <c:pt idx="45">
                  <c:v>s46</c:v>
                </c:pt>
                <c:pt idx="46">
                  <c:v>s47</c:v>
                </c:pt>
                <c:pt idx="47">
                  <c:v>s48</c:v>
                </c:pt>
                <c:pt idx="48">
                  <c:v>s49</c:v>
                </c:pt>
                <c:pt idx="49">
                  <c:v>s50</c:v>
                </c:pt>
                <c:pt idx="50">
                  <c:v>s51</c:v>
                </c:pt>
                <c:pt idx="51">
                  <c:v>s52</c:v>
                </c:pt>
                <c:pt idx="52">
                  <c:v>s53</c:v>
                </c:pt>
                <c:pt idx="53">
                  <c:v>s54</c:v>
                </c:pt>
                <c:pt idx="54">
                  <c:v>s55</c:v>
                </c:pt>
                <c:pt idx="55">
                  <c:v>s56</c:v>
                </c:pt>
                <c:pt idx="56">
                  <c:v>s57</c:v>
                </c:pt>
                <c:pt idx="57">
                  <c:v>s58</c:v>
                </c:pt>
                <c:pt idx="58">
                  <c:v>s59</c:v>
                </c:pt>
                <c:pt idx="59">
                  <c:v>s60</c:v>
                </c:pt>
                <c:pt idx="60">
                  <c:v>s61</c:v>
                </c:pt>
                <c:pt idx="61">
                  <c:v>s62</c:v>
                </c:pt>
              </c:strCache>
            </c:strRef>
          </c:cat>
          <c:val>
            <c:numRef>
              <c:f>Sheet7!$B$2:$BK$2</c:f>
              <c:numCache>
                <c:formatCode>General</c:formatCode>
                <c:ptCount val="62"/>
                <c:pt idx="0">
                  <c:v>125163002</c:v>
                </c:pt>
                <c:pt idx="1">
                  <c:v>66384840</c:v>
                </c:pt>
                <c:pt idx="2">
                  <c:v>46675972</c:v>
                </c:pt>
                <c:pt idx="3">
                  <c:v>37772808</c:v>
                </c:pt>
                <c:pt idx="4">
                  <c:v>35143404</c:v>
                </c:pt>
                <c:pt idx="5">
                  <c:v>32267636</c:v>
                </c:pt>
                <c:pt idx="6">
                  <c:v>29890168</c:v>
                </c:pt>
                <c:pt idx="7">
                  <c:v>29219660</c:v>
                </c:pt>
                <c:pt idx="8">
                  <c:v>28165732</c:v>
                </c:pt>
                <c:pt idx="9">
                  <c:v>27562576</c:v>
                </c:pt>
                <c:pt idx="10">
                  <c:v>27252096</c:v>
                </c:pt>
                <c:pt idx="11">
                  <c:v>26474816</c:v>
                </c:pt>
                <c:pt idx="12">
                  <c:v>26430252</c:v>
                </c:pt>
                <c:pt idx="13">
                  <c:v>25383604</c:v>
                </c:pt>
                <c:pt idx="14">
                  <c:v>24235428</c:v>
                </c:pt>
                <c:pt idx="15">
                  <c:v>22934800</c:v>
                </c:pt>
                <c:pt idx="16">
                  <c:v>20044916</c:v>
                </c:pt>
                <c:pt idx="17">
                  <c:v>17708774</c:v>
                </c:pt>
                <c:pt idx="18">
                  <c:v>17571502</c:v>
                </c:pt>
                <c:pt idx="19">
                  <c:v>16155590</c:v>
                </c:pt>
                <c:pt idx="20">
                  <c:v>14688596</c:v>
                </c:pt>
                <c:pt idx="21">
                  <c:v>14079318</c:v>
                </c:pt>
                <c:pt idx="22">
                  <c:v>13255412</c:v>
                </c:pt>
                <c:pt idx="23">
                  <c:v>12666438</c:v>
                </c:pt>
                <c:pt idx="24">
                  <c:v>11799158</c:v>
                </c:pt>
                <c:pt idx="25">
                  <c:v>11754290</c:v>
                </c:pt>
                <c:pt idx="26">
                  <c:v>11753342</c:v>
                </c:pt>
                <c:pt idx="27">
                  <c:v>11662406</c:v>
                </c:pt>
                <c:pt idx="28">
                  <c:v>10895378</c:v>
                </c:pt>
                <c:pt idx="29">
                  <c:v>10412406</c:v>
                </c:pt>
                <c:pt idx="30">
                  <c:v>9881036</c:v>
                </c:pt>
                <c:pt idx="31">
                  <c:v>9409146</c:v>
                </c:pt>
                <c:pt idx="32">
                  <c:v>8962320</c:v>
                </c:pt>
                <c:pt idx="33">
                  <c:v>8815744</c:v>
                </c:pt>
                <c:pt idx="34">
                  <c:v>6820386</c:v>
                </c:pt>
                <c:pt idx="35">
                  <c:v>6579168</c:v>
                </c:pt>
                <c:pt idx="36">
                  <c:v>6376432</c:v>
                </c:pt>
                <c:pt idx="37">
                  <c:v>6053304</c:v>
                </c:pt>
                <c:pt idx="38">
                  <c:v>5703174</c:v>
                </c:pt>
                <c:pt idx="39">
                  <c:v>5460194</c:v>
                </c:pt>
                <c:pt idx="40">
                  <c:v>5119268</c:v>
                </c:pt>
                <c:pt idx="41">
                  <c:v>5141366</c:v>
                </c:pt>
                <c:pt idx="42">
                  <c:v>2856792</c:v>
                </c:pt>
                <c:pt idx="43">
                  <c:v>3036122</c:v>
                </c:pt>
                <c:pt idx="44">
                  <c:v>2751096</c:v>
                </c:pt>
                <c:pt idx="45">
                  <c:v>2364952</c:v>
                </c:pt>
                <c:pt idx="46">
                  <c:v>2385264</c:v>
                </c:pt>
                <c:pt idx="47">
                  <c:v>4000266</c:v>
                </c:pt>
                <c:pt idx="48">
                  <c:v>2151208</c:v>
                </c:pt>
                <c:pt idx="49">
                  <c:v>2064878</c:v>
                </c:pt>
                <c:pt idx="50">
                  <c:v>2181182</c:v>
                </c:pt>
                <c:pt idx="51">
                  <c:v>2009386</c:v>
                </c:pt>
                <c:pt idx="52">
                  <c:v>1919904</c:v>
                </c:pt>
                <c:pt idx="53">
                  <c:v>1842204</c:v>
                </c:pt>
                <c:pt idx="54">
                  <c:v>1751438</c:v>
                </c:pt>
                <c:pt idx="55">
                  <c:v>1721006</c:v>
                </c:pt>
                <c:pt idx="56">
                  <c:v>1649240</c:v>
                </c:pt>
                <c:pt idx="57">
                  <c:v>1702882</c:v>
                </c:pt>
                <c:pt idx="58">
                  <c:v>1615004</c:v>
                </c:pt>
                <c:pt idx="59">
                  <c:v>1561210</c:v>
                </c:pt>
                <c:pt idx="60">
                  <c:v>1533384</c:v>
                </c:pt>
                <c:pt idx="61">
                  <c:v>1525310</c:v>
                </c:pt>
              </c:numCache>
            </c:numRef>
          </c:val>
          <c:extLst>
            <c:ext xmlns:c16="http://schemas.microsoft.com/office/drawing/2014/chart" uri="{C3380CC4-5D6E-409C-BE32-E72D297353CC}">
              <c16:uniqueId val="{00000000-4077-40EF-8CEF-8E1CB50EC00F}"/>
            </c:ext>
          </c:extLst>
        </c:ser>
        <c:dLbls>
          <c:showLegendKey val="0"/>
          <c:showVal val="0"/>
          <c:showCatName val="0"/>
          <c:showSerName val="0"/>
          <c:showPercent val="0"/>
          <c:showBubbleSize val="0"/>
        </c:dLbls>
        <c:gapWidth val="160"/>
        <c:gapDepth val="0"/>
        <c:shape val="box"/>
        <c:axId val="712459487"/>
        <c:axId val="621144799"/>
        <c:axId val="0"/>
      </c:bar3DChart>
      <c:catAx>
        <c:axId val="71245948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621144799"/>
        <c:crosses val="autoZero"/>
        <c:auto val="1"/>
        <c:lblAlgn val="ctr"/>
        <c:lblOffset val="100"/>
        <c:noMultiLvlLbl val="0"/>
      </c:catAx>
      <c:valAx>
        <c:axId val="621144799"/>
        <c:scaling>
          <c:orientation val="minMax"/>
        </c:scaling>
        <c:delete val="0"/>
        <c:axPos val="l"/>
        <c:title>
          <c:tx>
            <c:rich>
              <a:bodyPr rot="-54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cycles</a:t>
                </a:r>
                <a:endParaRPr lang="zh-CN" altLang="en-US"/>
              </a:p>
            </c:rich>
          </c:tx>
          <c:layout>
            <c:manualLayout>
              <c:xMode val="edge"/>
              <c:yMode val="edge"/>
              <c:x val="1.3701614793772496E-2"/>
              <c:y val="0.42484992121482446"/>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712459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surface3DChart>
        <c:wireframe val="0"/>
        <c:ser>
          <c:idx val="0"/>
          <c:order val="0"/>
          <c:tx>
            <c:strRef>
              <c:f>Sheet5!$A$2</c:f>
              <c:strCache>
                <c:ptCount val="1"/>
                <c:pt idx="0">
                  <c:v>L0</c:v>
                </c:pt>
              </c:strCache>
            </c:strRef>
          </c:tx>
          <c:cat>
            <c:numRef>
              <c:f>Sheet5!$B$1:$K$1</c:f>
              <c:numCache>
                <c:formatCode>0%</c:formatCode>
                <c:ptCount val="10"/>
                <c:pt idx="0">
                  <c:v>0.1</c:v>
                </c:pt>
                <c:pt idx="1">
                  <c:v>0.2</c:v>
                </c:pt>
                <c:pt idx="2">
                  <c:v>0.3</c:v>
                </c:pt>
                <c:pt idx="3">
                  <c:v>0.4</c:v>
                </c:pt>
                <c:pt idx="4">
                  <c:v>0.5</c:v>
                </c:pt>
                <c:pt idx="5">
                  <c:v>0.6</c:v>
                </c:pt>
                <c:pt idx="6">
                  <c:v>0.7</c:v>
                </c:pt>
                <c:pt idx="7">
                  <c:v>0.8</c:v>
                </c:pt>
                <c:pt idx="8">
                  <c:v>0.9</c:v>
                </c:pt>
                <c:pt idx="9">
                  <c:v>1</c:v>
                </c:pt>
              </c:numCache>
            </c:numRef>
          </c:cat>
          <c:val>
            <c:numRef>
              <c:f>Sheet5!$B$2:$K$2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CE44-4F3F-BFFB-940B702585B2}"/>
            </c:ext>
          </c:extLst>
        </c:ser>
        <c:ser>
          <c:idx val="1"/>
          <c:order val="1"/>
          <c:tx>
            <c:strRef>
              <c:f>Sheet5!$A$3</c:f>
              <c:strCache>
                <c:ptCount val="1"/>
                <c:pt idx="0">
                  <c:v>L1</c:v>
                </c:pt>
              </c:strCache>
            </c:strRef>
          </c:tx>
          <c:spPr>
            <a:solidFill>
              <a:schemeClr val="accent1"/>
            </a:solidFill>
            <a:ln/>
            <a:effectLst/>
            <a:sp3d/>
          </c:spPr>
          <c:cat>
            <c:numRef>
              <c:f>Sheet5!$B$1:$K$1</c:f>
              <c:numCache>
                <c:formatCode>0%</c:formatCode>
                <c:ptCount val="10"/>
                <c:pt idx="0">
                  <c:v>0.1</c:v>
                </c:pt>
                <c:pt idx="1">
                  <c:v>0.2</c:v>
                </c:pt>
                <c:pt idx="2">
                  <c:v>0.3</c:v>
                </c:pt>
                <c:pt idx="3">
                  <c:v>0.4</c:v>
                </c:pt>
                <c:pt idx="4">
                  <c:v>0.5</c:v>
                </c:pt>
                <c:pt idx="5">
                  <c:v>0.6</c:v>
                </c:pt>
                <c:pt idx="6">
                  <c:v>0.7</c:v>
                </c:pt>
                <c:pt idx="7">
                  <c:v>0.8</c:v>
                </c:pt>
                <c:pt idx="8">
                  <c:v>0.9</c:v>
                </c:pt>
                <c:pt idx="9">
                  <c:v>1</c:v>
                </c:pt>
              </c:numCache>
            </c:numRef>
          </c:cat>
          <c:val>
            <c:numRef>
              <c:f>Sheet5!$B$3:$K$3</c:f>
              <c:numCache>
                <c:formatCode>General</c:formatCode>
                <c:ptCount val="10"/>
                <c:pt idx="0">
                  <c:v>81090032</c:v>
                </c:pt>
                <c:pt idx="1">
                  <c:v>81113112</c:v>
                </c:pt>
                <c:pt idx="2">
                  <c:v>81059040</c:v>
                </c:pt>
                <c:pt idx="3">
                  <c:v>81205450</c:v>
                </c:pt>
                <c:pt idx="4">
                  <c:v>82081278</c:v>
                </c:pt>
                <c:pt idx="5">
                  <c:v>82748982</c:v>
                </c:pt>
                <c:pt idx="6">
                  <c:v>82735286</c:v>
                </c:pt>
                <c:pt idx="7">
                  <c:v>83412226</c:v>
                </c:pt>
                <c:pt idx="8">
                  <c:v>83758096</c:v>
                </c:pt>
                <c:pt idx="9">
                  <c:v>86283908</c:v>
                </c:pt>
              </c:numCache>
            </c:numRef>
          </c:val>
          <c:extLst>
            <c:ext xmlns:c16="http://schemas.microsoft.com/office/drawing/2014/chart" uri="{C3380CC4-5D6E-409C-BE32-E72D297353CC}">
              <c16:uniqueId val="{00000001-CE44-4F3F-BFFB-940B702585B2}"/>
            </c:ext>
          </c:extLst>
        </c:ser>
        <c:ser>
          <c:idx val="2"/>
          <c:order val="2"/>
          <c:tx>
            <c:strRef>
              <c:f>Sheet5!$A$4</c:f>
              <c:strCache>
                <c:ptCount val="1"/>
                <c:pt idx="0">
                  <c:v>L2</c:v>
                </c:pt>
              </c:strCache>
            </c:strRef>
          </c:tx>
          <c:spPr>
            <a:solidFill>
              <a:schemeClr val="accent2"/>
            </a:solidFill>
            <a:ln/>
            <a:effectLst/>
            <a:sp3d/>
          </c:spPr>
          <c:cat>
            <c:numRef>
              <c:f>Sheet5!$B$1:$K$1</c:f>
              <c:numCache>
                <c:formatCode>0%</c:formatCode>
                <c:ptCount val="10"/>
                <c:pt idx="0">
                  <c:v>0.1</c:v>
                </c:pt>
                <c:pt idx="1">
                  <c:v>0.2</c:v>
                </c:pt>
                <c:pt idx="2">
                  <c:v>0.3</c:v>
                </c:pt>
                <c:pt idx="3">
                  <c:v>0.4</c:v>
                </c:pt>
                <c:pt idx="4">
                  <c:v>0.5</c:v>
                </c:pt>
                <c:pt idx="5">
                  <c:v>0.6</c:v>
                </c:pt>
                <c:pt idx="6">
                  <c:v>0.7</c:v>
                </c:pt>
                <c:pt idx="7">
                  <c:v>0.8</c:v>
                </c:pt>
                <c:pt idx="8">
                  <c:v>0.9</c:v>
                </c:pt>
                <c:pt idx="9">
                  <c:v>1</c:v>
                </c:pt>
              </c:numCache>
            </c:numRef>
          </c:cat>
          <c:val>
            <c:numRef>
              <c:f>Sheet5!$B$4:$K$4</c:f>
              <c:numCache>
                <c:formatCode>General</c:formatCode>
                <c:ptCount val="10"/>
                <c:pt idx="0">
                  <c:v>83181436</c:v>
                </c:pt>
                <c:pt idx="1">
                  <c:v>89600616</c:v>
                </c:pt>
                <c:pt idx="2">
                  <c:v>91581352</c:v>
                </c:pt>
                <c:pt idx="3">
                  <c:v>94900490</c:v>
                </c:pt>
                <c:pt idx="4">
                  <c:v>96110490</c:v>
                </c:pt>
                <c:pt idx="5">
                  <c:v>105714620</c:v>
                </c:pt>
                <c:pt idx="6">
                  <c:v>117314812</c:v>
                </c:pt>
                <c:pt idx="7">
                  <c:v>135014612</c:v>
                </c:pt>
                <c:pt idx="8">
                  <c:v>161021840</c:v>
                </c:pt>
                <c:pt idx="9">
                  <c:v>238968666</c:v>
                </c:pt>
              </c:numCache>
            </c:numRef>
          </c:val>
          <c:extLst>
            <c:ext xmlns:c16="http://schemas.microsoft.com/office/drawing/2014/chart" uri="{C3380CC4-5D6E-409C-BE32-E72D297353CC}">
              <c16:uniqueId val="{00000002-CE44-4F3F-BFFB-940B702585B2}"/>
            </c:ext>
          </c:extLst>
        </c:ser>
        <c:ser>
          <c:idx val="3"/>
          <c:order val="3"/>
          <c:tx>
            <c:strRef>
              <c:f>Sheet5!$A$5</c:f>
              <c:strCache>
                <c:ptCount val="1"/>
                <c:pt idx="0">
                  <c:v>L3</c:v>
                </c:pt>
              </c:strCache>
            </c:strRef>
          </c:tx>
          <c:spPr>
            <a:solidFill>
              <a:schemeClr val="accent3"/>
            </a:solidFill>
            <a:ln/>
            <a:effectLst/>
            <a:sp3d/>
          </c:spPr>
          <c:cat>
            <c:numRef>
              <c:f>Sheet5!$B$1:$K$1</c:f>
              <c:numCache>
                <c:formatCode>0%</c:formatCode>
                <c:ptCount val="10"/>
                <c:pt idx="0">
                  <c:v>0.1</c:v>
                </c:pt>
                <c:pt idx="1">
                  <c:v>0.2</c:v>
                </c:pt>
                <c:pt idx="2">
                  <c:v>0.3</c:v>
                </c:pt>
                <c:pt idx="3">
                  <c:v>0.4</c:v>
                </c:pt>
                <c:pt idx="4">
                  <c:v>0.5</c:v>
                </c:pt>
                <c:pt idx="5">
                  <c:v>0.6</c:v>
                </c:pt>
                <c:pt idx="6">
                  <c:v>0.7</c:v>
                </c:pt>
                <c:pt idx="7">
                  <c:v>0.8</c:v>
                </c:pt>
                <c:pt idx="8">
                  <c:v>0.9</c:v>
                </c:pt>
                <c:pt idx="9">
                  <c:v>1</c:v>
                </c:pt>
              </c:numCache>
            </c:numRef>
          </c:cat>
          <c:val>
            <c:numRef>
              <c:f>Sheet5!$B$5:$K$5</c:f>
              <c:numCache>
                <c:formatCode>General</c:formatCode>
                <c:ptCount val="10"/>
                <c:pt idx="0">
                  <c:v>239324566</c:v>
                </c:pt>
                <c:pt idx="1">
                  <c:v>373827102</c:v>
                </c:pt>
                <c:pt idx="2">
                  <c:v>409649138</c:v>
                </c:pt>
                <c:pt idx="3">
                  <c:v>432842654</c:v>
                </c:pt>
                <c:pt idx="4">
                  <c:v>446538688</c:v>
                </c:pt>
                <c:pt idx="5">
                  <c:v>456633620</c:v>
                </c:pt>
                <c:pt idx="6">
                  <c:v>464800844</c:v>
                </c:pt>
                <c:pt idx="7">
                  <c:v>469933588</c:v>
                </c:pt>
                <c:pt idx="8">
                  <c:v>474899376</c:v>
                </c:pt>
                <c:pt idx="9">
                  <c:v>478355828</c:v>
                </c:pt>
              </c:numCache>
            </c:numRef>
          </c:val>
          <c:extLst>
            <c:ext xmlns:c16="http://schemas.microsoft.com/office/drawing/2014/chart" uri="{C3380CC4-5D6E-409C-BE32-E72D297353CC}">
              <c16:uniqueId val="{00000003-CE44-4F3F-BFFB-940B702585B2}"/>
            </c:ext>
          </c:extLst>
        </c:ser>
        <c:ser>
          <c:idx val="4"/>
          <c:order val="4"/>
          <c:tx>
            <c:strRef>
              <c:f>Sheet5!$A$6</c:f>
              <c:strCache>
                <c:ptCount val="1"/>
                <c:pt idx="0">
                  <c:v>LLC</c:v>
                </c:pt>
              </c:strCache>
            </c:strRef>
          </c:tx>
          <c:cat>
            <c:numRef>
              <c:f>Sheet5!$B$1:$K$1</c:f>
              <c:numCache>
                <c:formatCode>0%</c:formatCode>
                <c:ptCount val="10"/>
                <c:pt idx="0">
                  <c:v>0.1</c:v>
                </c:pt>
                <c:pt idx="1">
                  <c:v>0.2</c:v>
                </c:pt>
                <c:pt idx="2">
                  <c:v>0.3</c:v>
                </c:pt>
                <c:pt idx="3">
                  <c:v>0.4</c:v>
                </c:pt>
                <c:pt idx="4">
                  <c:v>0.5</c:v>
                </c:pt>
                <c:pt idx="5">
                  <c:v>0.6</c:v>
                </c:pt>
                <c:pt idx="6">
                  <c:v>0.7</c:v>
                </c:pt>
                <c:pt idx="7">
                  <c:v>0.8</c:v>
                </c:pt>
                <c:pt idx="8">
                  <c:v>0.9</c:v>
                </c:pt>
                <c:pt idx="9">
                  <c:v>1</c:v>
                </c:pt>
              </c:numCache>
            </c:numRef>
          </c:cat>
          <c:val>
            <c:numRef>
              <c:f>Sheet5!$B$6:$K$6</c:f>
              <c:numCache>
                <c:formatCode>General</c:formatCode>
                <c:ptCount val="10"/>
                <c:pt idx="0">
                  <c:v>501779718</c:v>
                </c:pt>
                <c:pt idx="1">
                  <c:v>508650988</c:v>
                </c:pt>
                <c:pt idx="2">
                  <c:v>517505212</c:v>
                </c:pt>
                <c:pt idx="3">
                  <c:v>515865450</c:v>
                </c:pt>
                <c:pt idx="4">
                  <c:v>514292200</c:v>
                </c:pt>
                <c:pt idx="5">
                  <c:v>522593428</c:v>
                </c:pt>
                <c:pt idx="6">
                  <c:v>527962160</c:v>
                </c:pt>
                <c:pt idx="7">
                  <c:v>559967854</c:v>
                </c:pt>
                <c:pt idx="8">
                  <c:v>611634248</c:v>
                </c:pt>
                <c:pt idx="9">
                  <c:v>706443050</c:v>
                </c:pt>
              </c:numCache>
            </c:numRef>
          </c:val>
          <c:extLst>
            <c:ext xmlns:c16="http://schemas.microsoft.com/office/drawing/2014/chart" uri="{C3380CC4-5D6E-409C-BE32-E72D297353CC}">
              <c16:uniqueId val="{00000004-CE44-4F3F-BFFB-940B702585B2}"/>
            </c:ext>
          </c:extLst>
        </c:ser>
        <c:bandFmts>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689323887"/>
        <c:axId val="690358015"/>
        <c:axId val="687148063"/>
      </c:surface3DChart>
      <c:catAx>
        <c:axId val="6893238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a:t>
                </a:r>
                <a:r>
                  <a:rPr lang="en-US" altLang="zh-CN" baseline="0"/>
                  <a:t> of cache size</a:t>
                </a:r>
                <a:endParaRPr lang="zh-CN" altLang="en-US"/>
              </a:p>
            </c:rich>
          </c:tx>
          <c:overlay val="0"/>
          <c:spPr>
            <a:noFill/>
            <a:ln>
              <a:noFill/>
            </a:ln>
            <a:effectLst/>
          </c:sp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690358015"/>
        <c:crosses val="autoZero"/>
        <c:auto val="1"/>
        <c:lblAlgn val="ctr"/>
        <c:lblOffset val="100"/>
        <c:noMultiLvlLbl val="0"/>
      </c:catAx>
      <c:valAx>
        <c:axId val="690358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cycles</a:t>
                </a:r>
                <a:endParaRPr lang="zh-CN" altLang="en-US"/>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689323887"/>
        <c:crosses val="autoZero"/>
        <c:crossBetween val="midCat"/>
      </c:valAx>
      <c:serAx>
        <c:axId val="687148063"/>
        <c:scaling>
          <c:orientation val="minMax"/>
        </c:scaling>
        <c:delete val="0"/>
        <c:axPos val="b"/>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level</a:t>
                </a:r>
                <a:endParaRPr lang="zh-CN" altLang="en-US"/>
              </a:p>
            </c:rich>
          </c:tx>
          <c:overlay val="0"/>
          <c:spPr>
            <a:noFill/>
            <a:ln>
              <a:noFill/>
            </a:ln>
            <a:effectLst/>
          </c:spPr>
        </c:title>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690358015"/>
        <c:crosses val="autoZero"/>
      </c:ser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5875" cap="rnd">
              <a:solidFill>
                <a:schemeClr val="accent1"/>
              </a:solidFill>
              <a:round/>
            </a:ln>
            <a:effectLst>
              <a:outerShdw blurRad="57150" dist="19050" dir="5400000" algn="ctr" rotWithShape="0">
                <a:srgbClr val="000000">
                  <a:alpha val="63000"/>
                </a:srgbClr>
              </a:outerShdw>
            </a:effectLst>
          </c:spPr>
          <c:marker>
            <c:symbol val="diamond"/>
            <c:size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noFill/>
              </a:ln>
              <a:effectLst>
                <a:outerShdw blurRad="57150" dist="19050" dir="5400000" algn="ctr" rotWithShape="0">
                  <a:srgbClr val="000000">
                    <a:alpha val="63000"/>
                  </a:srgbClr>
                </a:outerShdw>
              </a:effectLst>
            </c:spPr>
          </c:marker>
          <c:cat>
            <c:multiLvlStrRef>
              <c:f>Sheet5!$B$30:$AO$31</c:f>
              <c:multiLvlStrCache>
                <c:ptCount val="40"/>
                <c:lvl>
                  <c:pt idx="0">
                    <c:v>10%</c:v>
                  </c:pt>
                  <c:pt idx="1">
                    <c:v>20%</c:v>
                  </c:pt>
                  <c:pt idx="2">
                    <c:v>30%</c:v>
                  </c:pt>
                  <c:pt idx="3">
                    <c:v>40%</c:v>
                  </c:pt>
                  <c:pt idx="4">
                    <c:v>50%</c:v>
                  </c:pt>
                  <c:pt idx="5">
                    <c:v>60%</c:v>
                  </c:pt>
                  <c:pt idx="6">
                    <c:v>70%</c:v>
                  </c:pt>
                  <c:pt idx="7">
                    <c:v>80%</c:v>
                  </c:pt>
                  <c:pt idx="8">
                    <c:v>90%</c:v>
                  </c:pt>
                  <c:pt idx="9">
                    <c:v>100%</c:v>
                  </c:pt>
                  <c:pt idx="10">
                    <c:v>10%</c:v>
                  </c:pt>
                  <c:pt idx="11">
                    <c:v>20%</c:v>
                  </c:pt>
                  <c:pt idx="12">
                    <c:v>30%</c:v>
                  </c:pt>
                  <c:pt idx="13">
                    <c:v>40%</c:v>
                  </c:pt>
                  <c:pt idx="14">
                    <c:v>50%</c:v>
                  </c:pt>
                  <c:pt idx="15">
                    <c:v>60%</c:v>
                  </c:pt>
                  <c:pt idx="16">
                    <c:v>70%</c:v>
                  </c:pt>
                  <c:pt idx="17">
                    <c:v>80%</c:v>
                  </c:pt>
                  <c:pt idx="18">
                    <c:v>90%</c:v>
                  </c:pt>
                  <c:pt idx="19">
                    <c:v>100%</c:v>
                  </c:pt>
                  <c:pt idx="20">
                    <c:v>10%</c:v>
                  </c:pt>
                  <c:pt idx="21">
                    <c:v>20%</c:v>
                  </c:pt>
                  <c:pt idx="22">
                    <c:v>30%</c:v>
                  </c:pt>
                  <c:pt idx="23">
                    <c:v>40%</c:v>
                  </c:pt>
                  <c:pt idx="24">
                    <c:v>50%</c:v>
                  </c:pt>
                  <c:pt idx="25">
                    <c:v>60%</c:v>
                  </c:pt>
                  <c:pt idx="26">
                    <c:v>70%</c:v>
                  </c:pt>
                  <c:pt idx="27">
                    <c:v>80%</c:v>
                  </c:pt>
                  <c:pt idx="28">
                    <c:v>90%</c:v>
                  </c:pt>
                  <c:pt idx="29">
                    <c:v>100%</c:v>
                  </c:pt>
                  <c:pt idx="30">
                    <c:v>10%</c:v>
                  </c:pt>
                  <c:pt idx="31">
                    <c:v>20%</c:v>
                  </c:pt>
                  <c:pt idx="32">
                    <c:v>30%</c:v>
                  </c:pt>
                  <c:pt idx="33">
                    <c:v>40%</c:v>
                  </c:pt>
                  <c:pt idx="34">
                    <c:v>50%</c:v>
                  </c:pt>
                  <c:pt idx="35">
                    <c:v>60%</c:v>
                  </c:pt>
                  <c:pt idx="36">
                    <c:v>70%</c:v>
                  </c:pt>
                  <c:pt idx="37">
                    <c:v>80%</c:v>
                  </c:pt>
                  <c:pt idx="38">
                    <c:v>90%</c:v>
                  </c:pt>
                  <c:pt idx="39">
                    <c:v>100%</c:v>
                  </c:pt>
                </c:lvl>
                <c:lvl>
                  <c:pt idx="0">
                    <c:v>L1</c:v>
                  </c:pt>
                  <c:pt idx="10">
                    <c:v>L2</c:v>
                  </c:pt>
                  <c:pt idx="20">
                    <c:v>L3</c:v>
                  </c:pt>
                  <c:pt idx="30">
                    <c:v>LLC</c:v>
                  </c:pt>
                </c:lvl>
              </c:multiLvlStrCache>
            </c:multiLvlStrRef>
          </c:cat>
          <c:val>
            <c:numRef>
              <c:f>Sheet5!$B$32:$AO$32</c:f>
              <c:numCache>
                <c:formatCode>General</c:formatCode>
                <c:ptCount val="40"/>
                <c:pt idx="0">
                  <c:v>81090032</c:v>
                </c:pt>
                <c:pt idx="1">
                  <c:v>81113112</c:v>
                </c:pt>
                <c:pt idx="2">
                  <c:v>81059040</c:v>
                </c:pt>
                <c:pt idx="3">
                  <c:v>81205450</c:v>
                </c:pt>
                <c:pt idx="4">
                  <c:v>82081278</c:v>
                </c:pt>
                <c:pt idx="5">
                  <c:v>82748982</c:v>
                </c:pt>
                <c:pt idx="6">
                  <c:v>82735286</c:v>
                </c:pt>
                <c:pt idx="7">
                  <c:v>83412226</c:v>
                </c:pt>
                <c:pt idx="8">
                  <c:v>83758096</c:v>
                </c:pt>
                <c:pt idx="9">
                  <c:v>86283908</c:v>
                </c:pt>
                <c:pt idx="10">
                  <c:v>83181436</c:v>
                </c:pt>
                <c:pt idx="11">
                  <c:v>89600616</c:v>
                </c:pt>
                <c:pt idx="12">
                  <c:v>91581352</c:v>
                </c:pt>
                <c:pt idx="13">
                  <c:v>94900490</c:v>
                </c:pt>
                <c:pt idx="14">
                  <c:v>96110490</c:v>
                </c:pt>
                <c:pt idx="15">
                  <c:v>105714620</c:v>
                </c:pt>
                <c:pt idx="16">
                  <c:v>117314812</c:v>
                </c:pt>
                <c:pt idx="17">
                  <c:v>135014612</c:v>
                </c:pt>
                <c:pt idx="18">
                  <c:v>161021840</c:v>
                </c:pt>
                <c:pt idx="19">
                  <c:v>238968666</c:v>
                </c:pt>
                <c:pt idx="20">
                  <c:v>239324566</c:v>
                </c:pt>
                <c:pt idx="21">
                  <c:v>373827102</c:v>
                </c:pt>
                <c:pt idx="22">
                  <c:v>409649138</c:v>
                </c:pt>
                <c:pt idx="23">
                  <c:v>432842654</c:v>
                </c:pt>
                <c:pt idx="24">
                  <c:v>446538688</c:v>
                </c:pt>
                <c:pt idx="25">
                  <c:v>456633620</c:v>
                </c:pt>
                <c:pt idx="26">
                  <c:v>464800844</c:v>
                </c:pt>
                <c:pt idx="27">
                  <c:v>469933588</c:v>
                </c:pt>
                <c:pt idx="28">
                  <c:v>474899376</c:v>
                </c:pt>
                <c:pt idx="29">
                  <c:v>478355828</c:v>
                </c:pt>
                <c:pt idx="30">
                  <c:v>501779718</c:v>
                </c:pt>
                <c:pt idx="31">
                  <c:v>508650988</c:v>
                </c:pt>
                <c:pt idx="32">
                  <c:v>517505212</c:v>
                </c:pt>
                <c:pt idx="33">
                  <c:v>515865450</c:v>
                </c:pt>
                <c:pt idx="34">
                  <c:v>514292200</c:v>
                </c:pt>
                <c:pt idx="35">
                  <c:v>522593428</c:v>
                </c:pt>
                <c:pt idx="36">
                  <c:v>527962160</c:v>
                </c:pt>
                <c:pt idx="37">
                  <c:v>559967854</c:v>
                </c:pt>
                <c:pt idx="38">
                  <c:v>611634248</c:v>
                </c:pt>
                <c:pt idx="39">
                  <c:v>706443050</c:v>
                </c:pt>
              </c:numCache>
            </c:numRef>
          </c:val>
          <c:smooth val="0"/>
          <c:extLst>
            <c:ext xmlns:c16="http://schemas.microsoft.com/office/drawing/2014/chart" uri="{C3380CC4-5D6E-409C-BE32-E72D297353CC}">
              <c16:uniqueId val="{00000000-69AB-4770-83FD-88644FB02CC4}"/>
            </c:ext>
          </c:extLst>
        </c:ser>
        <c:dLbls>
          <c:showLegendKey val="0"/>
          <c:showVal val="0"/>
          <c:showCatName val="0"/>
          <c:showSerName val="0"/>
          <c:showPercent val="0"/>
          <c:showBubbleSize val="0"/>
        </c:dLbls>
        <c:marker val="1"/>
        <c:smooth val="0"/>
        <c:axId val="712445487"/>
        <c:axId val="707692975"/>
      </c:lineChart>
      <c:catAx>
        <c:axId val="71244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707692975"/>
        <c:crosses val="autoZero"/>
        <c:auto val="1"/>
        <c:lblAlgn val="ctr"/>
        <c:lblOffset val="100"/>
        <c:noMultiLvlLbl val="0"/>
      </c:catAx>
      <c:valAx>
        <c:axId val="707692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ltLang="zh-CN"/>
                  <a:t>cycles</a:t>
                </a:r>
                <a:endParaRPr lang="zh-CN" alt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712445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solidFill>
        <a:schemeClr val="lt1"/>
      </a:solidFill>
      <a:sp3d/>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03AC38-F786-4966-A135-94B4F3FDB92C}" type="doc">
      <dgm:prSet loTypeId="urn:microsoft.com/office/officeart/2005/8/layout/pyramid1" loCatId="pyramid" qsTypeId="urn:microsoft.com/office/officeart/2005/8/quickstyle/3d2" qsCatId="3D" csTypeId="urn:microsoft.com/office/officeart/2005/8/colors/colorful2" csCatId="colorful" phldr="1"/>
      <dgm:spPr/>
    </dgm:pt>
    <dgm:pt modelId="{A0F28911-546F-4B37-B9C2-0FC48991BE80}">
      <dgm:prSet phldrT="[文本]" custT="1"/>
      <dgm:spPr/>
      <dgm:t>
        <a:bodyPr/>
        <a:lstStyle/>
        <a:p>
          <a:pPr algn="ctr"/>
          <a:r>
            <a:rPr lang="zh-CN" altLang="en-US" sz="1200">
              <a:latin typeface="Times New Roman" pitchFamily="18" charset="0"/>
              <a:cs typeface="Times New Roman" pitchFamily="18" charset="0"/>
            </a:rPr>
            <a:t>多核</a:t>
          </a:r>
          <a:endParaRPr lang="en-US" altLang="zh-CN" sz="1200">
            <a:latin typeface="Times New Roman" pitchFamily="18" charset="0"/>
            <a:cs typeface="Times New Roman" pitchFamily="18" charset="0"/>
          </a:endParaRPr>
        </a:p>
        <a:p>
          <a:pPr algn="ctr"/>
          <a:r>
            <a:rPr lang="zh-CN" altLang="en-US" sz="1200">
              <a:latin typeface="Times New Roman" pitchFamily="18" charset="0"/>
              <a:cs typeface="Times New Roman" pitchFamily="18" charset="0"/>
            </a:rPr>
            <a:t>处理器</a:t>
          </a:r>
        </a:p>
      </dgm:t>
    </dgm:pt>
    <dgm:pt modelId="{83575088-5FF0-4F9C-8DCF-D297D4DBE956}" type="parTrans" cxnId="{2EB7BF52-0E70-45A0-80C8-D91AA44CD089}">
      <dgm:prSet/>
      <dgm:spPr/>
      <dgm:t>
        <a:bodyPr/>
        <a:lstStyle/>
        <a:p>
          <a:pPr algn="ctr"/>
          <a:endParaRPr lang="zh-CN" altLang="en-US" sz="1200">
            <a:latin typeface="Times New Roman" pitchFamily="18" charset="0"/>
            <a:cs typeface="Times New Roman" pitchFamily="18" charset="0"/>
          </a:endParaRPr>
        </a:p>
      </dgm:t>
    </dgm:pt>
    <dgm:pt modelId="{E1FA2BBE-11BD-46C0-A4D6-B2BF7B80EFE7}" type="sibTrans" cxnId="{2EB7BF52-0E70-45A0-80C8-D91AA44CD089}">
      <dgm:prSet/>
      <dgm:spPr/>
      <dgm:t>
        <a:bodyPr/>
        <a:lstStyle/>
        <a:p>
          <a:pPr algn="ctr"/>
          <a:endParaRPr lang="zh-CN" altLang="en-US" sz="1200">
            <a:latin typeface="Times New Roman" pitchFamily="18" charset="0"/>
            <a:cs typeface="Times New Roman" pitchFamily="18" charset="0"/>
          </a:endParaRPr>
        </a:p>
      </dgm:t>
    </dgm:pt>
    <dgm:pt modelId="{DA78AF2E-ADB3-44A8-9569-446CC4CBAFE6}">
      <dgm:prSet phldrT="[文本]" custT="1"/>
      <dgm:spPr/>
      <dgm:t>
        <a:bodyPr/>
        <a:lstStyle/>
        <a:p>
          <a:pPr algn="ctr"/>
          <a:r>
            <a:rPr lang="zh-CN" altLang="en-US" sz="1200">
              <a:latin typeface="Times New Roman" pitchFamily="18" charset="0"/>
              <a:cs typeface="Times New Roman" pitchFamily="18" charset="0"/>
            </a:rPr>
            <a:t>协处理器</a:t>
          </a:r>
        </a:p>
      </dgm:t>
    </dgm:pt>
    <dgm:pt modelId="{1266011A-682A-4DC1-B6A8-7D1AC5D7C9E6}" type="parTrans" cxnId="{3485498B-A1A8-439C-8311-25E5CF66F58B}">
      <dgm:prSet/>
      <dgm:spPr/>
      <dgm:t>
        <a:bodyPr/>
        <a:lstStyle/>
        <a:p>
          <a:pPr algn="ctr"/>
          <a:endParaRPr lang="zh-CN" altLang="en-US" sz="1200">
            <a:latin typeface="Times New Roman" pitchFamily="18" charset="0"/>
            <a:cs typeface="Times New Roman" pitchFamily="18" charset="0"/>
          </a:endParaRPr>
        </a:p>
      </dgm:t>
    </dgm:pt>
    <dgm:pt modelId="{1E30A110-FB0E-45F4-ACBB-F6B41804C3C3}" type="sibTrans" cxnId="{3485498B-A1A8-439C-8311-25E5CF66F58B}">
      <dgm:prSet/>
      <dgm:spPr/>
      <dgm:t>
        <a:bodyPr/>
        <a:lstStyle/>
        <a:p>
          <a:pPr algn="ctr"/>
          <a:endParaRPr lang="zh-CN" altLang="en-US" sz="1200">
            <a:latin typeface="Times New Roman" pitchFamily="18" charset="0"/>
            <a:cs typeface="Times New Roman" pitchFamily="18" charset="0"/>
          </a:endParaRPr>
        </a:p>
      </dgm:t>
    </dgm:pt>
    <dgm:pt modelId="{B0C6BBE3-8F24-4DE7-AEFA-10F818FBA12F}">
      <dgm:prSet phldrT="[文本]" custT="1"/>
      <dgm:spPr/>
      <dgm:t>
        <a:bodyPr/>
        <a:lstStyle/>
        <a:p>
          <a:pPr algn="ctr"/>
          <a:r>
            <a:rPr lang="zh-CN" altLang="en-US" sz="1200">
              <a:latin typeface="Times New Roman" pitchFamily="18" charset="0"/>
              <a:cs typeface="Times New Roman" pitchFamily="18" charset="0"/>
            </a:rPr>
            <a:t>内存</a:t>
          </a:r>
        </a:p>
      </dgm:t>
    </dgm:pt>
    <dgm:pt modelId="{DD7F308E-3966-4BC9-9F5D-DF78F80860FF}" type="parTrans" cxnId="{7DF723ED-E8D5-4B58-AF5E-78A352354BEB}">
      <dgm:prSet/>
      <dgm:spPr/>
      <dgm:t>
        <a:bodyPr/>
        <a:lstStyle/>
        <a:p>
          <a:pPr algn="ctr"/>
          <a:endParaRPr lang="zh-CN" altLang="en-US" sz="1200">
            <a:latin typeface="Times New Roman" pitchFamily="18" charset="0"/>
            <a:cs typeface="Times New Roman" pitchFamily="18" charset="0"/>
          </a:endParaRPr>
        </a:p>
      </dgm:t>
    </dgm:pt>
    <dgm:pt modelId="{66F87E18-2F65-4025-845A-84526CD040BB}" type="sibTrans" cxnId="{7DF723ED-E8D5-4B58-AF5E-78A352354BEB}">
      <dgm:prSet/>
      <dgm:spPr/>
      <dgm:t>
        <a:bodyPr/>
        <a:lstStyle/>
        <a:p>
          <a:pPr algn="ctr"/>
          <a:endParaRPr lang="zh-CN" altLang="en-US" sz="1200">
            <a:latin typeface="Times New Roman" pitchFamily="18" charset="0"/>
            <a:cs typeface="Times New Roman" pitchFamily="18" charset="0"/>
          </a:endParaRPr>
        </a:p>
      </dgm:t>
    </dgm:pt>
    <dgm:pt modelId="{8D98A96A-B0B9-44B4-A9E4-458C7F3469B0}">
      <dgm:prSet phldrT="[文本]" custT="1"/>
      <dgm:spPr/>
      <dgm:t>
        <a:bodyPr/>
        <a:lstStyle/>
        <a:p>
          <a:pPr algn="ctr"/>
          <a:r>
            <a:rPr lang="en-US" altLang="zh-CN" sz="1200">
              <a:latin typeface="Times New Roman" pitchFamily="18" charset="0"/>
              <a:cs typeface="Times New Roman" pitchFamily="18" charset="0"/>
            </a:rPr>
            <a:t>flash memory/PCM</a:t>
          </a:r>
          <a:r>
            <a:rPr lang="zh-CN" altLang="en-US" sz="1200">
              <a:latin typeface="Times New Roman" pitchFamily="18" charset="0"/>
              <a:cs typeface="Times New Roman" pitchFamily="18" charset="0"/>
            </a:rPr>
            <a:t>闪存</a:t>
          </a:r>
        </a:p>
      </dgm:t>
    </dgm:pt>
    <dgm:pt modelId="{E35FBC7A-8E43-40E8-A397-CE21F0BAA462}" type="parTrans" cxnId="{F9E73A52-95C6-4F9C-BCCF-0A7DB16E057C}">
      <dgm:prSet/>
      <dgm:spPr/>
      <dgm:t>
        <a:bodyPr/>
        <a:lstStyle/>
        <a:p>
          <a:pPr algn="ctr"/>
          <a:endParaRPr lang="zh-CN" altLang="en-US" sz="1200">
            <a:latin typeface="Times New Roman" pitchFamily="18" charset="0"/>
            <a:cs typeface="Times New Roman" pitchFamily="18" charset="0"/>
          </a:endParaRPr>
        </a:p>
      </dgm:t>
    </dgm:pt>
    <dgm:pt modelId="{9FF511C1-F77C-4832-8C08-7AACBA1CDC9E}" type="sibTrans" cxnId="{F9E73A52-95C6-4F9C-BCCF-0A7DB16E057C}">
      <dgm:prSet/>
      <dgm:spPr/>
      <dgm:t>
        <a:bodyPr/>
        <a:lstStyle/>
        <a:p>
          <a:pPr algn="ctr"/>
          <a:endParaRPr lang="zh-CN" altLang="en-US" sz="1200">
            <a:latin typeface="Times New Roman" pitchFamily="18" charset="0"/>
            <a:cs typeface="Times New Roman" pitchFamily="18" charset="0"/>
          </a:endParaRPr>
        </a:p>
      </dgm:t>
    </dgm:pt>
    <dgm:pt modelId="{96FD4848-F2A0-4F17-8798-1A7FC06EB7C9}">
      <dgm:prSet phldrT="[文本]" custT="1"/>
      <dgm:spPr/>
      <dgm:t>
        <a:bodyPr/>
        <a:lstStyle/>
        <a:p>
          <a:pPr algn="ctr"/>
          <a:r>
            <a:rPr lang="zh-CN" altLang="en-US" sz="1200">
              <a:latin typeface="Times New Roman" pitchFamily="18" charset="0"/>
              <a:cs typeface="Times New Roman" pitchFamily="18" charset="0"/>
            </a:rPr>
            <a:t>磁盘</a:t>
          </a:r>
        </a:p>
      </dgm:t>
    </dgm:pt>
    <dgm:pt modelId="{A719186D-82B8-4BE6-AA3E-15351E98EA02}" type="parTrans" cxnId="{DDA48D6B-9D2A-4D7E-8B00-DBD070E3872A}">
      <dgm:prSet/>
      <dgm:spPr/>
      <dgm:t>
        <a:bodyPr/>
        <a:lstStyle/>
        <a:p>
          <a:pPr algn="ctr"/>
          <a:endParaRPr lang="zh-CN" altLang="en-US" sz="1200">
            <a:latin typeface="Times New Roman" pitchFamily="18" charset="0"/>
            <a:cs typeface="Times New Roman" pitchFamily="18" charset="0"/>
          </a:endParaRPr>
        </a:p>
      </dgm:t>
    </dgm:pt>
    <dgm:pt modelId="{37FDAB31-728A-48FD-BBD9-8A4C7E8DE48D}" type="sibTrans" cxnId="{DDA48D6B-9D2A-4D7E-8B00-DBD070E3872A}">
      <dgm:prSet/>
      <dgm:spPr/>
      <dgm:t>
        <a:bodyPr/>
        <a:lstStyle/>
        <a:p>
          <a:pPr algn="ctr"/>
          <a:endParaRPr lang="zh-CN" altLang="en-US" sz="1200">
            <a:latin typeface="Times New Roman" pitchFamily="18" charset="0"/>
            <a:cs typeface="Times New Roman" pitchFamily="18" charset="0"/>
          </a:endParaRPr>
        </a:p>
      </dgm:t>
    </dgm:pt>
    <dgm:pt modelId="{992F23FE-555C-4FCB-922C-EA6E1BF385EA}">
      <dgm:prSet phldrT="[文本]" custT="1"/>
      <dgm:spPr/>
      <dgm:t>
        <a:bodyPr/>
        <a:lstStyle/>
        <a:p>
          <a:pPr algn="ctr"/>
          <a:r>
            <a:rPr lang="zh-CN" altLang="en-US" sz="1200">
              <a:latin typeface="Times New Roman" pitchFamily="18" charset="0"/>
              <a:cs typeface="Times New Roman" pitchFamily="18" charset="0"/>
            </a:rPr>
            <a:t>磁带</a:t>
          </a:r>
        </a:p>
      </dgm:t>
    </dgm:pt>
    <dgm:pt modelId="{56078A23-6F57-4AB7-9964-85C8351E0A86}" type="parTrans" cxnId="{516B9697-DEBA-4121-8C27-B30A3FA6E25E}">
      <dgm:prSet/>
      <dgm:spPr/>
      <dgm:t>
        <a:bodyPr/>
        <a:lstStyle/>
        <a:p>
          <a:pPr algn="ctr"/>
          <a:endParaRPr lang="zh-CN" altLang="en-US" sz="1200">
            <a:latin typeface="Times New Roman" pitchFamily="18" charset="0"/>
            <a:cs typeface="Times New Roman" pitchFamily="18" charset="0"/>
          </a:endParaRPr>
        </a:p>
      </dgm:t>
    </dgm:pt>
    <dgm:pt modelId="{5F4C804C-9719-403B-B533-DAA6B7B1ECA5}" type="sibTrans" cxnId="{516B9697-DEBA-4121-8C27-B30A3FA6E25E}">
      <dgm:prSet/>
      <dgm:spPr/>
      <dgm:t>
        <a:bodyPr/>
        <a:lstStyle/>
        <a:p>
          <a:pPr algn="ctr"/>
          <a:endParaRPr lang="zh-CN" altLang="en-US" sz="1200">
            <a:latin typeface="Times New Roman" pitchFamily="18" charset="0"/>
            <a:cs typeface="Times New Roman" pitchFamily="18" charset="0"/>
          </a:endParaRPr>
        </a:p>
      </dgm:t>
    </dgm:pt>
    <dgm:pt modelId="{845DB7C4-4D0B-4428-B1AC-FE2132566AC9}">
      <dgm:prSet phldrT="[文本]" custT="1"/>
      <dgm:spPr/>
      <dgm:t>
        <a:bodyPr/>
        <a:lstStyle/>
        <a:p>
          <a:pPr algn="ctr"/>
          <a:r>
            <a:rPr lang="zh-CN" altLang="en-US" sz="1200">
              <a:latin typeface="Times New Roman" pitchFamily="18" charset="0"/>
              <a:cs typeface="Times New Roman" pitchFamily="18" charset="0"/>
            </a:rPr>
            <a:t>存储集群</a:t>
          </a:r>
        </a:p>
      </dgm:t>
    </dgm:pt>
    <dgm:pt modelId="{D4C23650-060E-4EB8-B612-69B9476BFA4F}" type="parTrans" cxnId="{868EB441-99B4-4971-94A7-DB4D680C757B}">
      <dgm:prSet/>
      <dgm:spPr/>
      <dgm:t>
        <a:bodyPr/>
        <a:lstStyle/>
        <a:p>
          <a:pPr algn="ctr"/>
          <a:endParaRPr lang="zh-CN" altLang="en-US" sz="1200">
            <a:latin typeface="Times New Roman" pitchFamily="18" charset="0"/>
            <a:cs typeface="Times New Roman" pitchFamily="18" charset="0"/>
          </a:endParaRPr>
        </a:p>
      </dgm:t>
    </dgm:pt>
    <dgm:pt modelId="{9084E7DD-7A62-42DE-9EC1-E25E5E8D7B75}" type="sibTrans" cxnId="{868EB441-99B4-4971-94A7-DB4D680C757B}">
      <dgm:prSet/>
      <dgm:spPr/>
      <dgm:t>
        <a:bodyPr/>
        <a:lstStyle/>
        <a:p>
          <a:pPr algn="ctr"/>
          <a:endParaRPr lang="zh-CN" altLang="en-US" sz="1200">
            <a:latin typeface="Times New Roman" pitchFamily="18" charset="0"/>
            <a:cs typeface="Times New Roman" pitchFamily="18" charset="0"/>
          </a:endParaRPr>
        </a:p>
      </dgm:t>
    </dgm:pt>
    <dgm:pt modelId="{572504F7-8375-4910-8586-B102086ABD22}" type="pres">
      <dgm:prSet presAssocID="{8103AC38-F786-4966-A135-94B4F3FDB92C}" presName="Name0" presStyleCnt="0">
        <dgm:presLayoutVars>
          <dgm:dir/>
          <dgm:animLvl val="lvl"/>
          <dgm:resizeHandles val="exact"/>
        </dgm:presLayoutVars>
      </dgm:prSet>
      <dgm:spPr/>
    </dgm:pt>
    <dgm:pt modelId="{6B2BD960-9BD9-439A-ACDE-07A6F1E7FB5E}" type="pres">
      <dgm:prSet presAssocID="{A0F28911-546F-4B37-B9C2-0FC48991BE80}" presName="Name8" presStyleCnt="0"/>
      <dgm:spPr/>
    </dgm:pt>
    <dgm:pt modelId="{A1BA2FF0-E4FC-4F1E-B970-90AD444DB1FC}" type="pres">
      <dgm:prSet presAssocID="{A0F28911-546F-4B37-B9C2-0FC48991BE80}" presName="level" presStyleLbl="node1" presStyleIdx="0" presStyleCnt="7">
        <dgm:presLayoutVars>
          <dgm:chMax val="1"/>
          <dgm:bulletEnabled val="1"/>
        </dgm:presLayoutVars>
      </dgm:prSet>
      <dgm:spPr/>
    </dgm:pt>
    <dgm:pt modelId="{C0B4C17B-4971-4A9F-BA8C-3381EE548F2F}" type="pres">
      <dgm:prSet presAssocID="{A0F28911-546F-4B37-B9C2-0FC48991BE80}" presName="levelTx" presStyleLbl="revTx" presStyleIdx="0" presStyleCnt="0">
        <dgm:presLayoutVars>
          <dgm:chMax val="1"/>
          <dgm:bulletEnabled val="1"/>
        </dgm:presLayoutVars>
      </dgm:prSet>
      <dgm:spPr/>
    </dgm:pt>
    <dgm:pt modelId="{4C937C19-96C0-4D37-B7E6-2A1DADA82AC9}" type="pres">
      <dgm:prSet presAssocID="{DA78AF2E-ADB3-44A8-9569-446CC4CBAFE6}" presName="Name8" presStyleCnt="0"/>
      <dgm:spPr/>
    </dgm:pt>
    <dgm:pt modelId="{12C583B1-DBB9-4B43-8D33-BFA40BA914D7}" type="pres">
      <dgm:prSet presAssocID="{DA78AF2E-ADB3-44A8-9569-446CC4CBAFE6}" presName="level" presStyleLbl="node1" presStyleIdx="1" presStyleCnt="7">
        <dgm:presLayoutVars>
          <dgm:chMax val="1"/>
          <dgm:bulletEnabled val="1"/>
        </dgm:presLayoutVars>
      </dgm:prSet>
      <dgm:spPr/>
    </dgm:pt>
    <dgm:pt modelId="{2E73F267-25A5-453E-A962-D50612C60E81}" type="pres">
      <dgm:prSet presAssocID="{DA78AF2E-ADB3-44A8-9569-446CC4CBAFE6}" presName="levelTx" presStyleLbl="revTx" presStyleIdx="0" presStyleCnt="0">
        <dgm:presLayoutVars>
          <dgm:chMax val="1"/>
          <dgm:bulletEnabled val="1"/>
        </dgm:presLayoutVars>
      </dgm:prSet>
      <dgm:spPr/>
    </dgm:pt>
    <dgm:pt modelId="{9F145BD3-F4ED-4D7E-8E81-46200AAA0114}" type="pres">
      <dgm:prSet presAssocID="{B0C6BBE3-8F24-4DE7-AEFA-10F818FBA12F}" presName="Name8" presStyleCnt="0"/>
      <dgm:spPr/>
    </dgm:pt>
    <dgm:pt modelId="{D9A61F02-D666-485A-BC0E-C161240EF10E}" type="pres">
      <dgm:prSet presAssocID="{B0C6BBE3-8F24-4DE7-AEFA-10F818FBA12F}" presName="level" presStyleLbl="node1" presStyleIdx="2" presStyleCnt="7">
        <dgm:presLayoutVars>
          <dgm:chMax val="1"/>
          <dgm:bulletEnabled val="1"/>
        </dgm:presLayoutVars>
      </dgm:prSet>
      <dgm:spPr/>
    </dgm:pt>
    <dgm:pt modelId="{A5D9827D-15A2-41BC-A028-3FDA3F077315}" type="pres">
      <dgm:prSet presAssocID="{B0C6BBE3-8F24-4DE7-AEFA-10F818FBA12F}" presName="levelTx" presStyleLbl="revTx" presStyleIdx="0" presStyleCnt="0">
        <dgm:presLayoutVars>
          <dgm:chMax val="1"/>
          <dgm:bulletEnabled val="1"/>
        </dgm:presLayoutVars>
      </dgm:prSet>
      <dgm:spPr/>
    </dgm:pt>
    <dgm:pt modelId="{6798DDB6-1024-4513-8B5E-99DE3C6AA2A2}" type="pres">
      <dgm:prSet presAssocID="{8D98A96A-B0B9-44B4-A9E4-458C7F3469B0}" presName="Name8" presStyleCnt="0"/>
      <dgm:spPr/>
    </dgm:pt>
    <dgm:pt modelId="{F2CDAD53-AA8C-494F-B61B-A7F8DE8A0C36}" type="pres">
      <dgm:prSet presAssocID="{8D98A96A-B0B9-44B4-A9E4-458C7F3469B0}" presName="level" presStyleLbl="node1" presStyleIdx="3" presStyleCnt="7">
        <dgm:presLayoutVars>
          <dgm:chMax val="1"/>
          <dgm:bulletEnabled val="1"/>
        </dgm:presLayoutVars>
      </dgm:prSet>
      <dgm:spPr/>
    </dgm:pt>
    <dgm:pt modelId="{FFE7B467-210B-423B-90EE-DDA07F17E853}" type="pres">
      <dgm:prSet presAssocID="{8D98A96A-B0B9-44B4-A9E4-458C7F3469B0}" presName="levelTx" presStyleLbl="revTx" presStyleIdx="0" presStyleCnt="0">
        <dgm:presLayoutVars>
          <dgm:chMax val="1"/>
          <dgm:bulletEnabled val="1"/>
        </dgm:presLayoutVars>
      </dgm:prSet>
      <dgm:spPr/>
    </dgm:pt>
    <dgm:pt modelId="{01CB5ECA-6CD7-4DFB-96D3-B355EA480D30}" type="pres">
      <dgm:prSet presAssocID="{96FD4848-F2A0-4F17-8798-1A7FC06EB7C9}" presName="Name8" presStyleCnt="0"/>
      <dgm:spPr/>
    </dgm:pt>
    <dgm:pt modelId="{C3316F88-5543-41E7-84E4-63D7E5B36D36}" type="pres">
      <dgm:prSet presAssocID="{96FD4848-F2A0-4F17-8798-1A7FC06EB7C9}" presName="level" presStyleLbl="node1" presStyleIdx="4" presStyleCnt="7">
        <dgm:presLayoutVars>
          <dgm:chMax val="1"/>
          <dgm:bulletEnabled val="1"/>
        </dgm:presLayoutVars>
      </dgm:prSet>
      <dgm:spPr/>
    </dgm:pt>
    <dgm:pt modelId="{713CB6F3-6EB1-4EFF-AB1E-C7781475C451}" type="pres">
      <dgm:prSet presAssocID="{96FD4848-F2A0-4F17-8798-1A7FC06EB7C9}" presName="levelTx" presStyleLbl="revTx" presStyleIdx="0" presStyleCnt="0">
        <dgm:presLayoutVars>
          <dgm:chMax val="1"/>
          <dgm:bulletEnabled val="1"/>
        </dgm:presLayoutVars>
      </dgm:prSet>
      <dgm:spPr/>
    </dgm:pt>
    <dgm:pt modelId="{00CD8526-1AB9-427A-800B-F7F229858FB4}" type="pres">
      <dgm:prSet presAssocID="{992F23FE-555C-4FCB-922C-EA6E1BF385EA}" presName="Name8" presStyleCnt="0"/>
      <dgm:spPr/>
    </dgm:pt>
    <dgm:pt modelId="{9F29CD80-E4C8-41F6-B693-FF2601A6D201}" type="pres">
      <dgm:prSet presAssocID="{992F23FE-555C-4FCB-922C-EA6E1BF385EA}" presName="level" presStyleLbl="node1" presStyleIdx="5" presStyleCnt="7">
        <dgm:presLayoutVars>
          <dgm:chMax val="1"/>
          <dgm:bulletEnabled val="1"/>
        </dgm:presLayoutVars>
      </dgm:prSet>
      <dgm:spPr/>
    </dgm:pt>
    <dgm:pt modelId="{4C51DFE9-DDE6-45B9-9F64-6CEB6C21E2D3}" type="pres">
      <dgm:prSet presAssocID="{992F23FE-555C-4FCB-922C-EA6E1BF385EA}" presName="levelTx" presStyleLbl="revTx" presStyleIdx="0" presStyleCnt="0">
        <dgm:presLayoutVars>
          <dgm:chMax val="1"/>
          <dgm:bulletEnabled val="1"/>
        </dgm:presLayoutVars>
      </dgm:prSet>
      <dgm:spPr/>
    </dgm:pt>
    <dgm:pt modelId="{28468112-D3C5-4757-8C82-3115194CBC25}" type="pres">
      <dgm:prSet presAssocID="{845DB7C4-4D0B-4428-B1AC-FE2132566AC9}" presName="Name8" presStyleCnt="0"/>
      <dgm:spPr/>
    </dgm:pt>
    <dgm:pt modelId="{CD66D2DB-2909-495A-9D67-E8504AE9C703}" type="pres">
      <dgm:prSet presAssocID="{845DB7C4-4D0B-4428-B1AC-FE2132566AC9}" presName="level" presStyleLbl="node1" presStyleIdx="6" presStyleCnt="7">
        <dgm:presLayoutVars>
          <dgm:chMax val="1"/>
          <dgm:bulletEnabled val="1"/>
        </dgm:presLayoutVars>
      </dgm:prSet>
      <dgm:spPr/>
    </dgm:pt>
    <dgm:pt modelId="{0027C6B2-3B69-40B3-91E8-73BE7CC7B93B}" type="pres">
      <dgm:prSet presAssocID="{845DB7C4-4D0B-4428-B1AC-FE2132566AC9}" presName="levelTx" presStyleLbl="revTx" presStyleIdx="0" presStyleCnt="0">
        <dgm:presLayoutVars>
          <dgm:chMax val="1"/>
          <dgm:bulletEnabled val="1"/>
        </dgm:presLayoutVars>
      </dgm:prSet>
      <dgm:spPr/>
    </dgm:pt>
  </dgm:ptLst>
  <dgm:cxnLst>
    <dgm:cxn modelId="{2CEC6C2A-A289-43F0-9129-9344E000E65D}" type="presOf" srcId="{DA78AF2E-ADB3-44A8-9569-446CC4CBAFE6}" destId="{2E73F267-25A5-453E-A962-D50612C60E81}" srcOrd="1" destOrd="0" presId="urn:microsoft.com/office/officeart/2005/8/layout/pyramid1"/>
    <dgm:cxn modelId="{4BA9A431-889C-4A66-8696-24B9430B5A36}" type="presOf" srcId="{8D98A96A-B0B9-44B4-A9E4-458C7F3469B0}" destId="{FFE7B467-210B-423B-90EE-DDA07F17E853}" srcOrd="1" destOrd="0" presId="urn:microsoft.com/office/officeart/2005/8/layout/pyramid1"/>
    <dgm:cxn modelId="{EDCC2936-F0F9-4320-A506-334ABC9BF3D3}" type="presOf" srcId="{8D98A96A-B0B9-44B4-A9E4-458C7F3469B0}" destId="{F2CDAD53-AA8C-494F-B61B-A7F8DE8A0C36}" srcOrd="0" destOrd="0" presId="urn:microsoft.com/office/officeart/2005/8/layout/pyramid1"/>
    <dgm:cxn modelId="{868EB441-99B4-4971-94A7-DB4D680C757B}" srcId="{8103AC38-F786-4966-A135-94B4F3FDB92C}" destId="{845DB7C4-4D0B-4428-B1AC-FE2132566AC9}" srcOrd="6" destOrd="0" parTransId="{D4C23650-060E-4EB8-B612-69B9476BFA4F}" sibTransId="{9084E7DD-7A62-42DE-9EC1-E25E5E8D7B75}"/>
    <dgm:cxn modelId="{4A2D2468-64FF-4F99-8094-F500010D56C8}" type="presOf" srcId="{A0F28911-546F-4B37-B9C2-0FC48991BE80}" destId="{A1BA2FF0-E4FC-4F1E-B970-90AD444DB1FC}" srcOrd="0" destOrd="0" presId="urn:microsoft.com/office/officeart/2005/8/layout/pyramid1"/>
    <dgm:cxn modelId="{DDA48D6B-9D2A-4D7E-8B00-DBD070E3872A}" srcId="{8103AC38-F786-4966-A135-94B4F3FDB92C}" destId="{96FD4848-F2A0-4F17-8798-1A7FC06EB7C9}" srcOrd="4" destOrd="0" parTransId="{A719186D-82B8-4BE6-AA3E-15351E98EA02}" sibTransId="{37FDAB31-728A-48FD-BBD9-8A4C7E8DE48D}"/>
    <dgm:cxn modelId="{E2BCE44B-9AF4-46FE-8781-346ACBA69FDF}" type="presOf" srcId="{B0C6BBE3-8F24-4DE7-AEFA-10F818FBA12F}" destId="{D9A61F02-D666-485A-BC0E-C161240EF10E}" srcOrd="0" destOrd="0" presId="urn:microsoft.com/office/officeart/2005/8/layout/pyramid1"/>
    <dgm:cxn modelId="{F9E73A52-95C6-4F9C-BCCF-0A7DB16E057C}" srcId="{8103AC38-F786-4966-A135-94B4F3FDB92C}" destId="{8D98A96A-B0B9-44B4-A9E4-458C7F3469B0}" srcOrd="3" destOrd="0" parTransId="{E35FBC7A-8E43-40E8-A397-CE21F0BAA462}" sibTransId="{9FF511C1-F77C-4832-8C08-7AACBA1CDC9E}"/>
    <dgm:cxn modelId="{2EB7BF52-0E70-45A0-80C8-D91AA44CD089}" srcId="{8103AC38-F786-4966-A135-94B4F3FDB92C}" destId="{A0F28911-546F-4B37-B9C2-0FC48991BE80}" srcOrd="0" destOrd="0" parTransId="{83575088-5FF0-4F9C-8DCF-D297D4DBE956}" sibTransId="{E1FA2BBE-11BD-46C0-A4D6-B2BF7B80EFE7}"/>
    <dgm:cxn modelId="{9C4E0756-4693-48DB-886B-1EBC26BBBE7A}" type="presOf" srcId="{992F23FE-555C-4FCB-922C-EA6E1BF385EA}" destId="{4C51DFE9-DDE6-45B9-9F64-6CEB6C21E2D3}" srcOrd="1" destOrd="0" presId="urn:microsoft.com/office/officeart/2005/8/layout/pyramid1"/>
    <dgm:cxn modelId="{C34B1379-0588-4B4B-B2D5-7AEDA1737FC5}" type="presOf" srcId="{B0C6BBE3-8F24-4DE7-AEFA-10F818FBA12F}" destId="{A5D9827D-15A2-41BC-A028-3FDA3F077315}" srcOrd="1" destOrd="0" presId="urn:microsoft.com/office/officeart/2005/8/layout/pyramid1"/>
    <dgm:cxn modelId="{F6778389-5302-4C61-A18B-1AB3EF0F2A91}" type="presOf" srcId="{845DB7C4-4D0B-4428-B1AC-FE2132566AC9}" destId="{0027C6B2-3B69-40B3-91E8-73BE7CC7B93B}" srcOrd="1" destOrd="0" presId="urn:microsoft.com/office/officeart/2005/8/layout/pyramid1"/>
    <dgm:cxn modelId="{3485498B-A1A8-439C-8311-25E5CF66F58B}" srcId="{8103AC38-F786-4966-A135-94B4F3FDB92C}" destId="{DA78AF2E-ADB3-44A8-9569-446CC4CBAFE6}" srcOrd="1" destOrd="0" parTransId="{1266011A-682A-4DC1-B6A8-7D1AC5D7C9E6}" sibTransId="{1E30A110-FB0E-45F4-ACBB-F6B41804C3C3}"/>
    <dgm:cxn modelId="{516B9697-DEBA-4121-8C27-B30A3FA6E25E}" srcId="{8103AC38-F786-4966-A135-94B4F3FDB92C}" destId="{992F23FE-555C-4FCB-922C-EA6E1BF385EA}" srcOrd="5" destOrd="0" parTransId="{56078A23-6F57-4AB7-9964-85C8351E0A86}" sibTransId="{5F4C804C-9719-403B-B533-DAA6B7B1ECA5}"/>
    <dgm:cxn modelId="{D225AB9B-8A57-42F5-A6F3-31B314E7F790}" type="presOf" srcId="{992F23FE-555C-4FCB-922C-EA6E1BF385EA}" destId="{9F29CD80-E4C8-41F6-B693-FF2601A6D201}" srcOrd="0" destOrd="0" presId="urn:microsoft.com/office/officeart/2005/8/layout/pyramid1"/>
    <dgm:cxn modelId="{B8C32BA3-54C4-443C-BF1C-8E254326E3AB}" type="presOf" srcId="{96FD4848-F2A0-4F17-8798-1A7FC06EB7C9}" destId="{C3316F88-5543-41E7-84E4-63D7E5B36D36}" srcOrd="0" destOrd="0" presId="urn:microsoft.com/office/officeart/2005/8/layout/pyramid1"/>
    <dgm:cxn modelId="{92A897A9-D953-4476-818D-C74E9E5A5811}" type="presOf" srcId="{DA78AF2E-ADB3-44A8-9569-446CC4CBAFE6}" destId="{12C583B1-DBB9-4B43-8D33-BFA40BA914D7}" srcOrd="0" destOrd="0" presId="urn:microsoft.com/office/officeart/2005/8/layout/pyramid1"/>
    <dgm:cxn modelId="{9E02E7BD-6A12-47C1-83D3-EB05142A2E44}" type="presOf" srcId="{A0F28911-546F-4B37-B9C2-0FC48991BE80}" destId="{C0B4C17B-4971-4A9F-BA8C-3381EE548F2F}" srcOrd="1" destOrd="0" presId="urn:microsoft.com/office/officeart/2005/8/layout/pyramid1"/>
    <dgm:cxn modelId="{A80F04DA-BEDA-497F-8C74-6BDFCE1E96EE}" type="presOf" srcId="{96FD4848-F2A0-4F17-8798-1A7FC06EB7C9}" destId="{713CB6F3-6EB1-4EFF-AB1E-C7781475C451}" srcOrd="1" destOrd="0" presId="urn:microsoft.com/office/officeart/2005/8/layout/pyramid1"/>
    <dgm:cxn modelId="{BC7766E6-72E6-4C7E-82E2-7A0683F7A03C}" type="presOf" srcId="{8103AC38-F786-4966-A135-94B4F3FDB92C}" destId="{572504F7-8375-4910-8586-B102086ABD22}" srcOrd="0" destOrd="0" presId="urn:microsoft.com/office/officeart/2005/8/layout/pyramid1"/>
    <dgm:cxn modelId="{82B2F7EA-8345-4412-9951-19C0F4D47FF3}" type="presOf" srcId="{845DB7C4-4D0B-4428-B1AC-FE2132566AC9}" destId="{CD66D2DB-2909-495A-9D67-E8504AE9C703}" srcOrd="0" destOrd="0" presId="urn:microsoft.com/office/officeart/2005/8/layout/pyramid1"/>
    <dgm:cxn modelId="{7DF723ED-E8D5-4B58-AF5E-78A352354BEB}" srcId="{8103AC38-F786-4966-A135-94B4F3FDB92C}" destId="{B0C6BBE3-8F24-4DE7-AEFA-10F818FBA12F}" srcOrd="2" destOrd="0" parTransId="{DD7F308E-3966-4BC9-9F5D-DF78F80860FF}" sibTransId="{66F87E18-2F65-4025-845A-84526CD040BB}"/>
    <dgm:cxn modelId="{4E61D02B-CC8D-4BCE-B1FD-04072E719347}" type="presParOf" srcId="{572504F7-8375-4910-8586-B102086ABD22}" destId="{6B2BD960-9BD9-439A-ACDE-07A6F1E7FB5E}" srcOrd="0" destOrd="0" presId="urn:microsoft.com/office/officeart/2005/8/layout/pyramid1"/>
    <dgm:cxn modelId="{CB7E7F0C-8873-4A6C-9E5A-D27A794A6EFA}" type="presParOf" srcId="{6B2BD960-9BD9-439A-ACDE-07A6F1E7FB5E}" destId="{A1BA2FF0-E4FC-4F1E-B970-90AD444DB1FC}" srcOrd="0" destOrd="0" presId="urn:microsoft.com/office/officeart/2005/8/layout/pyramid1"/>
    <dgm:cxn modelId="{AB0EE2DF-654B-426A-9D42-BD1E339F6088}" type="presParOf" srcId="{6B2BD960-9BD9-439A-ACDE-07A6F1E7FB5E}" destId="{C0B4C17B-4971-4A9F-BA8C-3381EE548F2F}" srcOrd="1" destOrd="0" presId="urn:microsoft.com/office/officeart/2005/8/layout/pyramid1"/>
    <dgm:cxn modelId="{3B7A62D9-00BB-4872-A6E0-455B655C7954}" type="presParOf" srcId="{572504F7-8375-4910-8586-B102086ABD22}" destId="{4C937C19-96C0-4D37-B7E6-2A1DADA82AC9}" srcOrd="1" destOrd="0" presId="urn:microsoft.com/office/officeart/2005/8/layout/pyramid1"/>
    <dgm:cxn modelId="{579BE523-4DD0-4105-A305-0D35EEF93E2F}" type="presParOf" srcId="{4C937C19-96C0-4D37-B7E6-2A1DADA82AC9}" destId="{12C583B1-DBB9-4B43-8D33-BFA40BA914D7}" srcOrd="0" destOrd="0" presId="urn:microsoft.com/office/officeart/2005/8/layout/pyramid1"/>
    <dgm:cxn modelId="{25BD53B2-B25A-4C79-9A54-6316EDE09230}" type="presParOf" srcId="{4C937C19-96C0-4D37-B7E6-2A1DADA82AC9}" destId="{2E73F267-25A5-453E-A962-D50612C60E81}" srcOrd="1" destOrd="0" presId="urn:microsoft.com/office/officeart/2005/8/layout/pyramid1"/>
    <dgm:cxn modelId="{553124A5-8F59-4F4D-BBEB-D9BCDF243ED6}" type="presParOf" srcId="{572504F7-8375-4910-8586-B102086ABD22}" destId="{9F145BD3-F4ED-4D7E-8E81-46200AAA0114}" srcOrd="2" destOrd="0" presId="urn:microsoft.com/office/officeart/2005/8/layout/pyramid1"/>
    <dgm:cxn modelId="{276A3311-95D6-4E33-9B0E-D26D27B234C5}" type="presParOf" srcId="{9F145BD3-F4ED-4D7E-8E81-46200AAA0114}" destId="{D9A61F02-D666-485A-BC0E-C161240EF10E}" srcOrd="0" destOrd="0" presId="urn:microsoft.com/office/officeart/2005/8/layout/pyramid1"/>
    <dgm:cxn modelId="{14D43C34-2FAC-4D28-B334-6AA5B89FD5A2}" type="presParOf" srcId="{9F145BD3-F4ED-4D7E-8E81-46200AAA0114}" destId="{A5D9827D-15A2-41BC-A028-3FDA3F077315}" srcOrd="1" destOrd="0" presId="urn:microsoft.com/office/officeart/2005/8/layout/pyramid1"/>
    <dgm:cxn modelId="{3DDCEFDA-28F7-4447-99F5-ACBD4E207D40}" type="presParOf" srcId="{572504F7-8375-4910-8586-B102086ABD22}" destId="{6798DDB6-1024-4513-8B5E-99DE3C6AA2A2}" srcOrd="3" destOrd="0" presId="urn:microsoft.com/office/officeart/2005/8/layout/pyramid1"/>
    <dgm:cxn modelId="{F5803EDD-3626-46D2-A2CD-7FB755D1E84A}" type="presParOf" srcId="{6798DDB6-1024-4513-8B5E-99DE3C6AA2A2}" destId="{F2CDAD53-AA8C-494F-B61B-A7F8DE8A0C36}" srcOrd="0" destOrd="0" presId="urn:microsoft.com/office/officeart/2005/8/layout/pyramid1"/>
    <dgm:cxn modelId="{B0E1A67E-5CE6-4274-9314-A529EB905589}" type="presParOf" srcId="{6798DDB6-1024-4513-8B5E-99DE3C6AA2A2}" destId="{FFE7B467-210B-423B-90EE-DDA07F17E853}" srcOrd="1" destOrd="0" presId="urn:microsoft.com/office/officeart/2005/8/layout/pyramid1"/>
    <dgm:cxn modelId="{39475062-738C-489F-AC34-8DDCC42729EA}" type="presParOf" srcId="{572504F7-8375-4910-8586-B102086ABD22}" destId="{01CB5ECA-6CD7-4DFB-96D3-B355EA480D30}" srcOrd="4" destOrd="0" presId="urn:microsoft.com/office/officeart/2005/8/layout/pyramid1"/>
    <dgm:cxn modelId="{6047540B-3B26-461F-9BFC-2CF83EE304F4}" type="presParOf" srcId="{01CB5ECA-6CD7-4DFB-96D3-B355EA480D30}" destId="{C3316F88-5543-41E7-84E4-63D7E5B36D36}" srcOrd="0" destOrd="0" presId="urn:microsoft.com/office/officeart/2005/8/layout/pyramid1"/>
    <dgm:cxn modelId="{A7B7BCDF-894B-4948-AA47-17F89F8A4EE9}" type="presParOf" srcId="{01CB5ECA-6CD7-4DFB-96D3-B355EA480D30}" destId="{713CB6F3-6EB1-4EFF-AB1E-C7781475C451}" srcOrd="1" destOrd="0" presId="urn:microsoft.com/office/officeart/2005/8/layout/pyramid1"/>
    <dgm:cxn modelId="{458EDD24-A913-449B-A3E4-1578087161B0}" type="presParOf" srcId="{572504F7-8375-4910-8586-B102086ABD22}" destId="{00CD8526-1AB9-427A-800B-F7F229858FB4}" srcOrd="5" destOrd="0" presId="urn:microsoft.com/office/officeart/2005/8/layout/pyramid1"/>
    <dgm:cxn modelId="{1F873CA4-040F-4145-A2B4-5ACDCF2D6225}" type="presParOf" srcId="{00CD8526-1AB9-427A-800B-F7F229858FB4}" destId="{9F29CD80-E4C8-41F6-B693-FF2601A6D201}" srcOrd="0" destOrd="0" presId="urn:microsoft.com/office/officeart/2005/8/layout/pyramid1"/>
    <dgm:cxn modelId="{18C59DA2-F90E-4C98-B32D-63568917FC8D}" type="presParOf" srcId="{00CD8526-1AB9-427A-800B-F7F229858FB4}" destId="{4C51DFE9-DDE6-45B9-9F64-6CEB6C21E2D3}" srcOrd="1" destOrd="0" presId="urn:microsoft.com/office/officeart/2005/8/layout/pyramid1"/>
    <dgm:cxn modelId="{1A5923DA-9431-4D88-A54A-CF9B32E1C9B0}" type="presParOf" srcId="{572504F7-8375-4910-8586-B102086ABD22}" destId="{28468112-D3C5-4757-8C82-3115194CBC25}" srcOrd="6" destOrd="0" presId="urn:microsoft.com/office/officeart/2005/8/layout/pyramid1"/>
    <dgm:cxn modelId="{E16D62B6-DD99-4829-8D51-70AA6A982FC5}" type="presParOf" srcId="{28468112-D3C5-4757-8C82-3115194CBC25}" destId="{CD66D2DB-2909-495A-9D67-E8504AE9C703}" srcOrd="0" destOrd="0" presId="urn:microsoft.com/office/officeart/2005/8/layout/pyramid1"/>
    <dgm:cxn modelId="{7E4D9EF3-D3E4-49D2-8B6D-0E06F7803BE9}" type="presParOf" srcId="{28468112-D3C5-4757-8C82-3115194CBC25}" destId="{0027C6B2-3B69-40B3-91E8-73BE7CC7B93B}" srcOrd="1" destOrd="0" presId="urn:microsoft.com/office/officeart/2005/8/layout/pyramid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A2FF0-E4FC-4F1E-B970-90AD444DB1FC}">
      <dsp:nvSpPr>
        <dsp:cNvPr id="0" name=""/>
        <dsp:cNvSpPr/>
      </dsp:nvSpPr>
      <dsp:spPr>
        <a:xfrm>
          <a:off x="2084886" y="0"/>
          <a:ext cx="694962" cy="439873"/>
        </a:xfrm>
        <a:prstGeom prst="trapezoid">
          <a:avLst>
            <a:gd name="adj" fmla="val 7899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多核</a:t>
          </a:r>
          <a:endParaRPr lang="en-US" altLang="zh-CN" sz="1200" kern="1200">
            <a:latin typeface="Times New Roman" pitchFamily="18" charset="0"/>
            <a:cs typeface="Times New Roman" pitchFamily="18" charset="0"/>
          </a:endParaRPr>
        </a:p>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处理器</a:t>
          </a:r>
        </a:p>
      </dsp:txBody>
      <dsp:txXfrm>
        <a:off x="2084886" y="0"/>
        <a:ext cx="694962" cy="439873"/>
      </dsp:txXfrm>
    </dsp:sp>
    <dsp:sp modelId="{12C583B1-DBB9-4B43-8D33-BFA40BA914D7}">
      <dsp:nvSpPr>
        <dsp:cNvPr id="0" name=""/>
        <dsp:cNvSpPr/>
      </dsp:nvSpPr>
      <dsp:spPr>
        <a:xfrm>
          <a:off x="1737405" y="439873"/>
          <a:ext cx="1389924" cy="439873"/>
        </a:xfrm>
        <a:prstGeom prst="trapezoid">
          <a:avLst>
            <a:gd name="adj" fmla="val 78996"/>
          </a:avLst>
        </a:prstGeom>
        <a:gradFill rotWithShape="0">
          <a:gsLst>
            <a:gs pos="0">
              <a:schemeClr val="accent2">
                <a:hueOff val="780253"/>
                <a:satOff val="-973"/>
                <a:lumOff val="229"/>
                <a:alphaOff val="0"/>
                <a:shade val="51000"/>
                <a:satMod val="130000"/>
              </a:schemeClr>
            </a:gs>
            <a:gs pos="80000">
              <a:schemeClr val="accent2">
                <a:hueOff val="780253"/>
                <a:satOff val="-973"/>
                <a:lumOff val="229"/>
                <a:alphaOff val="0"/>
                <a:shade val="93000"/>
                <a:satMod val="130000"/>
              </a:schemeClr>
            </a:gs>
            <a:gs pos="100000">
              <a:schemeClr val="accent2">
                <a:hueOff val="780253"/>
                <a:satOff val="-973"/>
                <a:lumOff val="2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协处理器</a:t>
          </a:r>
        </a:p>
      </dsp:txBody>
      <dsp:txXfrm>
        <a:off x="1980642" y="439873"/>
        <a:ext cx="903450" cy="439873"/>
      </dsp:txXfrm>
    </dsp:sp>
    <dsp:sp modelId="{D9A61F02-D666-485A-BC0E-C161240EF10E}">
      <dsp:nvSpPr>
        <dsp:cNvPr id="0" name=""/>
        <dsp:cNvSpPr/>
      </dsp:nvSpPr>
      <dsp:spPr>
        <a:xfrm>
          <a:off x="1389924" y="879747"/>
          <a:ext cx="2084886" cy="439873"/>
        </a:xfrm>
        <a:prstGeom prst="trapezoid">
          <a:avLst>
            <a:gd name="adj" fmla="val 78996"/>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内存</a:t>
          </a:r>
        </a:p>
      </dsp:txBody>
      <dsp:txXfrm>
        <a:off x="1754779" y="879747"/>
        <a:ext cx="1355176" cy="439873"/>
      </dsp:txXfrm>
    </dsp:sp>
    <dsp:sp modelId="{F2CDAD53-AA8C-494F-B61B-A7F8DE8A0C36}">
      <dsp:nvSpPr>
        <dsp:cNvPr id="0" name=""/>
        <dsp:cNvSpPr/>
      </dsp:nvSpPr>
      <dsp:spPr>
        <a:xfrm>
          <a:off x="1042443" y="1319620"/>
          <a:ext cx="2779848" cy="439873"/>
        </a:xfrm>
        <a:prstGeom prst="trapezoid">
          <a:avLst>
            <a:gd name="adj" fmla="val 78996"/>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a:latin typeface="Times New Roman" pitchFamily="18" charset="0"/>
              <a:cs typeface="Times New Roman" pitchFamily="18" charset="0"/>
            </a:rPr>
            <a:t>flash memory/PCM</a:t>
          </a:r>
          <a:r>
            <a:rPr lang="zh-CN" altLang="en-US" sz="1200" kern="1200">
              <a:latin typeface="Times New Roman" pitchFamily="18" charset="0"/>
              <a:cs typeface="Times New Roman" pitchFamily="18" charset="0"/>
            </a:rPr>
            <a:t>闪存</a:t>
          </a:r>
        </a:p>
      </dsp:txBody>
      <dsp:txXfrm>
        <a:off x="1528916" y="1319620"/>
        <a:ext cx="1806901" cy="439873"/>
      </dsp:txXfrm>
    </dsp:sp>
    <dsp:sp modelId="{C3316F88-5543-41E7-84E4-63D7E5B36D36}">
      <dsp:nvSpPr>
        <dsp:cNvPr id="0" name=""/>
        <dsp:cNvSpPr/>
      </dsp:nvSpPr>
      <dsp:spPr>
        <a:xfrm>
          <a:off x="694962" y="1759494"/>
          <a:ext cx="3474810" cy="439873"/>
        </a:xfrm>
        <a:prstGeom prst="trapezoid">
          <a:avLst>
            <a:gd name="adj" fmla="val 78996"/>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磁盘</a:t>
          </a:r>
        </a:p>
      </dsp:txBody>
      <dsp:txXfrm>
        <a:off x="1303054" y="1759494"/>
        <a:ext cx="2258626" cy="439873"/>
      </dsp:txXfrm>
    </dsp:sp>
    <dsp:sp modelId="{9F29CD80-E4C8-41F6-B693-FF2601A6D201}">
      <dsp:nvSpPr>
        <dsp:cNvPr id="0" name=""/>
        <dsp:cNvSpPr/>
      </dsp:nvSpPr>
      <dsp:spPr>
        <a:xfrm>
          <a:off x="347481" y="2199367"/>
          <a:ext cx="4169772" cy="439873"/>
        </a:xfrm>
        <a:prstGeom prst="trapezoid">
          <a:avLst>
            <a:gd name="adj" fmla="val 78996"/>
          </a:avLst>
        </a:prstGeom>
        <a:gradFill rotWithShape="0">
          <a:gsLst>
            <a:gs pos="0">
              <a:schemeClr val="accent2">
                <a:hueOff val="3901266"/>
                <a:satOff val="-4866"/>
                <a:lumOff val="1144"/>
                <a:alphaOff val="0"/>
                <a:shade val="51000"/>
                <a:satMod val="130000"/>
              </a:schemeClr>
            </a:gs>
            <a:gs pos="80000">
              <a:schemeClr val="accent2">
                <a:hueOff val="3901266"/>
                <a:satOff val="-4866"/>
                <a:lumOff val="1144"/>
                <a:alphaOff val="0"/>
                <a:shade val="93000"/>
                <a:satMod val="130000"/>
              </a:schemeClr>
            </a:gs>
            <a:gs pos="100000">
              <a:schemeClr val="accent2">
                <a:hueOff val="3901266"/>
                <a:satOff val="-4866"/>
                <a:lumOff val="11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磁带</a:t>
          </a:r>
        </a:p>
      </dsp:txBody>
      <dsp:txXfrm>
        <a:off x="1077191" y="2199367"/>
        <a:ext cx="2710352" cy="439873"/>
      </dsp:txXfrm>
    </dsp:sp>
    <dsp:sp modelId="{CD66D2DB-2909-495A-9D67-E8504AE9C703}">
      <dsp:nvSpPr>
        <dsp:cNvPr id="0" name=""/>
        <dsp:cNvSpPr/>
      </dsp:nvSpPr>
      <dsp:spPr>
        <a:xfrm>
          <a:off x="0" y="2639241"/>
          <a:ext cx="4864735" cy="439873"/>
        </a:xfrm>
        <a:prstGeom prst="trapezoid">
          <a:avLst>
            <a:gd name="adj" fmla="val 7899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CN" altLang="en-US" sz="1200" kern="1200">
              <a:latin typeface="Times New Roman" pitchFamily="18" charset="0"/>
              <a:cs typeface="Times New Roman" pitchFamily="18" charset="0"/>
            </a:rPr>
            <a:t>存储集群</a:t>
          </a:r>
        </a:p>
      </dsp:txBody>
      <dsp:txXfrm>
        <a:off x="851328" y="2639241"/>
        <a:ext cx="3162077" cy="43987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463379-9F64-4630-BF61-06A11BE86AD3}" type="datetimeFigureOut">
              <a:rPr lang="zh-CN" altLang="en-US" smtClean="0"/>
              <a:t>2025/9/9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CEBB1-29F6-4DD0-A20A-49F07B6D6B29}" type="slidenum">
              <a:rPr lang="zh-CN" altLang="en-US" smtClean="0"/>
              <a:t>‹#›</a:t>
            </a:fld>
            <a:endParaRPr lang="zh-CN" altLang="en-US"/>
          </a:p>
        </p:txBody>
      </p:sp>
    </p:spTree>
    <p:extLst>
      <p:ext uri="{BB962C8B-B14F-4D97-AF65-F5344CB8AC3E}">
        <p14:creationId xmlns:p14="http://schemas.microsoft.com/office/powerpoint/2010/main" val="1027203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a:t>
            </a:fld>
            <a:endParaRPr lang="zh-CN" altLang="en-US"/>
          </a:p>
        </p:txBody>
      </p:sp>
    </p:spTree>
    <p:extLst>
      <p:ext uri="{BB962C8B-B14F-4D97-AF65-F5344CB8AC3E}">
        <p14:creationId xmlns:p14="http://schemas.microsoft.com/office/powerpoint/2010/main" val="226006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#include "</a:t>
            </a:r>
            <a:r>
              <a:rPr lang="en-US" altLang="zh-CN" dirty="0" err="1"/>
              <a:t>vec.h</a:t>
            </a:r>
            <a:r>
              <a:rPr lang="en-US" altLang="zh-CN" dirty="0"/>
              <a:t>"</a:t>
            </a:r>
          </a:p>
          <a:p>
            <a:r>
              <a:rPr lang="en-US" altLang="zh-CN" dirty="0"/>
              <a:t>#include "</a:t>
            </a:r>
            <a:r>
              <a:rPr lang="en-US" altLang="zh-CN" dirty="0" err="1"/>
              <a:t>stdio.h</a:t>
            </a:r>
            <a:r>
              <a:rPr lang="en-US" altLang="zh-CN" dirty="0"/>
              <a:t>"</a:t>
            </a:r>
          </a:p>
          <a:p>
            <a:r>
              <a:rPr lang="en-US" altLang="zh-CN" dirty="0"/>
              <a:t>#include "</a:t>
            </a:r>
            <a:r>
              <a:rPr lang="en-US" altLang="zh-CN" dirty="0" err="1"/>
              <a:t>stdlib.h</a:t>
            </a:r>
            <a:r>
              <a:rPr lang="en-US" altLang="zh-CN" dirty="0"/>
              <a:t>"</a:t>
            </a:r>
          </a:p>
          <a:p>
            <a:r>
              <a:rPr lang="en-US" altLang="zh-CN" dirty="0"/>
              <a:t>#include "</a:t>
            </a:r>
            <a:r>
              <a:rPr lang="en-US" altLang="zh-CN" dirty="0" err="1"/>
              <a:t>time.h</a:t>
            </a:r>
            <a:r>
              <a:rPr lang="en-US" altLang="zh-CN" dirty="0"/>
              <a: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M 64</a:t>
            </a:r>
          </a:p>
          <a:p>
            <a:r>
              <a:rPr lang="en-US" altLang="zh-CN" dirty="0"/>
              <a:t>#define N 1024</a:t>
            </a:r>
          </a:p>
          <a:p>
            <a:endParaRPr lang="en-US" altLang="zh-CN" dirty="0"/>
          </a:p>
          <a:p>
            <a:r>
              <a:rPr lang="en-US" altLang="zh-CN" dirty="0"/>
              <a:t>int </a:t>
            </a:r>
            <a:r>
              <a:rPr lang="en-US" altLang="zh-CN" dirty="0" err="1"/>
              <a:t>sumarrayrows</a:t>
            </a:r>
            <a:r>
              <a:rPr lang="en-US" altLang="zh-CN" dirty="0"/>
              <a:t>(int a[M][N]){</a:t>
            </a:r>
          </a:p>
          <a:p>
            <a:r>
              <a:rPr lang="en-US" altLang="zh-CN" dirty="0"/>
              <a:t>	int </a:t>
            </a:r>
            <a:r>
              <a:rPr lang="en-US" altLang="zh-CN" dirty="0" err="1"/>
              <a:t>i,j,sum</a:t>
            </a:r>
            <a:r>
              <a:rPr lang="en-US" altLang="zh-CN" dirty="0"/>
              <a:t>=0;</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for (j=0;j&lt;</a:t>
            </a:r>
            <a:r>
              <a:rPr lang="en-US" altLang="zh-CN" dirty="0" err="1"/>
              <a:t>N;j</a:t>
            </a:r>
            <a:r>
              <a:rPr lang="en-US" altLang="zh-CN" dirty="0"/>
              <a:t>++)</a:t>
            </a:r>
          </a:p>
          <a:p>
            <a:r>
              <a:rPr lang="en-US" altLang="zh-CN" dirty="0"/>
              <a:t>			sum+=a[</a:t>
            </a:r>
            <a:r>
              <a:rPr lang="en-US" altLang="zh-CN" dirty="0" err="1"/>
              <a:t>i</a:t>
            </a:r>
            <a:r>
              <a:rPr lang="en-US" altLang="zh-CN" dirty="0"/>
              <a:t>][j];</a:t>
            </a:r>
          </a:p>
          <a:p>
            <a:r>
              <a:rPr lang="en-US" altLang="zh-CN" dirty="0"/>
              <a:t>	return sum;</a:t>
            </a:r>
          </a:p>
          <a:p>
            <a:r>
              <a:rPr lang="en-US" altLang="zh-CN" dirty="0"/>
              <a:t>}</a:t>
            </a:r>
          </a:p>
          <a:p>
            <a:r>
              <a:rPr lang="en-US" altLang="zh-CN" dirty="0"/>
              <a:t>int </a:t>
            </a:r>
            <a:r>
              <a:rPr lang="en-US" altLang="zh-CN" dirty="0" err="1"/>
              <a:t>sumarraycols</a:t>
            </a:r>
            <a:r>
              <a:rPr lang="en-US" altLang="zh-CN" dirty="0"/>
              <a:t>(int a[M][N]){</a:t>
            </a:r>
          </a:p>
          <a:p>
            <a:r>
              <a:rPr lang="en-US" altLang="zh-CN" dirty="0"/>
              <a:t>	int </a:t>
            </a:r>
            <a:r>
              <a:rPr lang="en-US" altLang="zh-CN" dirty="0" err="1"/>
              <a:t>i,j,sum</a:t>
            </a:r>
            <a:r>
              <a:rPr lang="en-US" altLang="zh-CN" dirty="0"/>
              <a:t>=0;</a:t>
            </a:r>
          </a:p>
          <a:p>
            <a:r>
              <a:rPr lang="en-US" altLang="zh-CN" dirty="0"/>
              <a:t>	for (j=0;j&lt;</a:t>
            </a:r>
            <a:r>
              <a:rPr lang="en-US" altLang="zh-CN" dirty="0" err="1"/>
              <a:t>N;j</a:t>
            </a:r>
            <a:r>
              <a:rPr lang="en-US" altLang="zh-CN" dirty="0"/>
              <a:t>++)</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sum+=a[</a:t>
            </a:r>
            <a:r>
              <a:rPr lang="en-US" altLang="zh-CN" dirty="0" err="1"/>
              <a:t>i</a:t>
            </a:r>
            <a:r>
              <a:rPr lang="en-US" altLang="zh-CN" dirty="0"/>
              <a:t>][j];</a:t>
            </a:r>
          </a:p>
          <a:p>
            <a:r>
              <a:rPr lang="en-US" altLang="zh-CN" dirty="0"/>
              <a:t>	return sum;</a:t>
            </a:r>
          </a:p>
          <a:p>
            <a:r>
              <a:rPr lang="en-US" altLang="zh-CN" dirty="0"/>
              <a:t>}</a:t>
            </a:r>
          </a:p>
          <a:p>
            <a:endParaRPr lang="en-US" altLang="zh-CN" dirty="0"/>
          </a:p>
          <a:p>
            <a:r>
              <a:rPr lang="en-US" altLang="zh-CN" dirty="0"/>
              <a:t>int main(){</a:t>
            </a:r>
          </a:p>
          <a:p>
            <a:r>
              <a:rPr lang="en-US" altLang="zh-CN" dirty="0"/>
              <a:t>	uint64_t timer;</a:t>
            </a:r>
          </a:p>
          <a:p>
            <a:r>
              <a:rPr lang="en-US" altLang="zh-CN" dirty="0"/>
              <a:t>	double </a:t>
            </a:r>
            <a:r>
              <a:rPr lang="en-US" altLang="zh-CN" dirty="0" err="1"/>
              <a:t>cycleselem</a:t>
            </a:r>
            <a:r>
              <a:rPr lang="en-US" altLang="zh-CN" dirty="0"/>
              <a:t>;</a:t>
            </a:r>
          </a:p>
          <a:p>
            <a:r>
              <a:rPr lang="en-US" altLang="zh-CN" dirty="0"/>
              <a:t>	int </a:t>
            </a:r>
            <a:r>
              <a:rPr lang="en-US" altLang="zh-CN" dirty="0" err="1"/>
              <a:t>i,j,sumArray</a:t>
            </a:r>
            <a:r>
              <a:rPr lang="en-US" altLang="zh-CN" dirty="0"/>
              <a:t>=0;</a:t>
            </a:r>
          </a:p>
          <a:p>
            <a:r>
              <a:rPr lang="en-US" altLang="zh-CN" dirty="0"/>
              <a:t>	int a[M][N];</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for (j=0;j&lt;</a:t>
            </a:r>
            <a:r>
              <a:rPr lang="en-US" altLang="zh-CN" dirty="0" err="1"/>
              <a:t>N;j</a:t>
            </a:r>
            <a:r>
              <a:rPr lang="en-US" altLang="zh-CN" dirty="0"/>
              <a:t>++)</a:t>
            </a:r>
          </a:p>
          <a:p>
            <a:r>
              <a:rPr lang="en-US" altLang="zh-CN" dirty="0"/>
              <a:t>			a[</a:t>
            </a:r>
            <a:r>
              <a:rPr lang="en-US" altLang="zh-CN" dirty="0" err="1"/>
              <a:t>i</a:t>
            </a:r>
            <a:r>
              <a:rPr lang="en-US" altLang="zh-CN" dirty="0"/>
              <a:t>][j]=1;</a:t>
            </a:r>
          </a:p>
          <a:p>
            <a:r>
              <a:rPr lang="en-US" altLang="zh-CN" dirty="0"/>
              <a:t>	</a:t>
            </a:r>
            <a:r>
              <a:rPr lang="en-US" altLang="zh-CN" dirty="0" err="1"/>
              <a:t>startTimer</a:t>
            </a:r>
            <a:r>
              <a:rPr lang="en-US" altLang="zh-CN" dirty="0"/>
              <a:t>(&amp;timer);</a:t>
            </a:r>
          </a:p>
          <a:p>
            <a:r>
              <a:rPr lang="en-US" altLang="zh-CN" dirty="0"/>
              <a:t>	</a:t>
            </a:r>
            <a:r>
              <a:rPr lang="en-US" altLang="zh-CN" dirty="0" err="1"/>
              <a:t>sumArray</a:t>
            </a:r>
            <a:r>
              <a:rPr lang="en-US" altLang="zh-CN" dirty="0"/>
              <a:t>=</a:t>
            </a:r>
            <a:r>
              <a:rPr lang="en-US" altLang="zh-CN" dirty="0" err="1"/>
              <a:t>sumarrayrows</a:t>
            </a:r>
            <a:r>
              <a:rPr lang="en-US" altLang="zh-CN" dirty="0"/>
              <a:t>(a);</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a:t>
            </a:r>
            <a:r>
              <a:rPr lang="en-US" altLang="zh-CN" dirty="0" err="1"/>
              <a:t>sumarray</a:t>
            </a:r>
            <a:r>
              <a:rPr lang="en-US" altLang="zh-CN" dirty="0"/>
              <a:t> by rows is %</a:t>
            </a:r>
            <a:r>
              <a:rPr lang="en-US" altLang="zh-CN" dirty="0" err="1"/>
              <a:t>ld</a:t>
            </a:r>
            <a:r>
              <a:rPr lang="en-US" altLang="zh-CN" dirty="0"/>
              <a:t>, </a:t>
            </a:r>
            <a:r>
              <a:rPr lang="en-US" altLang="zh-CN" dirty="0" err="1"/>
              <a:t>cycles_per_elem</a:t>
            </a:r>
            <a:r>
              <a:rPr lang="en-US" altLang="zh-CN" dirty="0"/>
              <a:t>:%4.1lf\n",</a:t>
            </a:r>
            <a:r>
              <a:rPr lang="en-US" altLang="zh-CN" dirty="0" err="1"/>
              <a:t>sumArray,cycleselem</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sumArray</a:t>
            </a:r>
            <a:r>
              <a:rPr lang="en-US" altLang="zh-CN" dirty="0"/>
              <a:t>=</a:t>
            </a:r>
            <a:r>
              <a:rPr lang="en-US" altLang="zh-CN" dirty="0" err="1"/>
              <a:t>sumarraycols</a:t>
            </a:r>
            <a:r>
              <a:rPr lang="en-US" altLang="zh-CN" dirty="0"/>
              <a:t>(a);</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a:t>
            </a:r>
            <a:r>
              <a:rPr lang="en-US" altLang="zh-CN" dirty="0" err="1"/>
              <a:t>sumarray</a:t>
            </a:r>
            <a:r>
              <a:rPr lang="en-US" altLang="zh-CN" dirty="0"/>
              <a:t> by cols is %</a:t>
            </a:r>
            <a:r>
              <a:rPr lang="en-US" altLang="zh-CN" dirty="0" err="1"/>
              <a:t>ld</a:t>
            </a:r>
            <a:r>
              <a:rPr lang="en-US" altLang="zh-CN" dirty="0"/>
              <a:t>, </a:t>
            </a:r>
            <a:r>
              <a:rPr lang="en-US" altLang="zh-CN" dirty="0" err="1"/>
              <a:t>cycles_per_elem</a:t>
            </a:r>
            <a:r>
              <a:rPr lang="en-US" altLang="zh-CN" dirty="0"/>
              <a:t>:%4.1lf\n",</a:t>
            </a:r>
            <a:r>
              <a:rPr lang="en-US" altLang="zh-CN" dirty="0" err="1"/>
              <a:t>sumArray,cycleselem</a:t>
            </a:r>
            <a:r>
              <a:rPr lang="en-US" altLang="zh-CN" dirty="0"/>
              <a:t>);</a:t>
            </a:r>
          </a:p>
          <a:p>
            <a:r>
              <a:rPr lang="en-US" altLang="zh-CN" dirty="0"/>
              <a:t>	return 0;</a:t>
            </a:r>
          </a:p>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74</a:t>
            </a:fld>
            <a:endParaRPr lang="zh-CN" altLang="en-US"/>
          </a:p>
        </p:txBody>
      </p:sp>
    </p:spTree>
    <p:extLst>
      <p:ext uri="{BB962C8B-B14F-4D97-AF65-F5344CB8AC3E}">
        <p14:creationId xmlns:p14="http://schemas.microsoft.com/office/powerpoint/2010/main" val="3238564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#include "</a:t>
            </a:r>
            <a:r>
              <a:rPr lang="en-US" altLang="zh-CN" dirty="0" err="1"/>
              <a:t>vec.h</a:t>
            </a:r>
            <a:r>
              <a:rPr lang="en-US" altLang="zh-CN" dirty="0"/>
              <a:t>"</a:t>
            </a:r>
          </a:p>
          <a:p>
            <a:r>
              <a:rPr lang="en-US" altLang="zh-CN" dirty="0"/>
              <a:t>#include "</a:t>
            </a:r>
            <a:r>
              <a:rPr lang="en-US" altLang="zh-CN" dirty="0" err="1"/>
              <a:t>stdio.h</a:t>
            </a:r>
            <a:r>
              <a:rPr lang="en-US" altLang="zh-CN" dirty="0"/>
              <a:t>"</a:t>
            </a:r>
          </a:p>
          <a:p>
            <a:r>
              <a:rPr lang="en-US" altLang="zh-CN" dirty="0"/>
              <a:t>#include "</a:t>
            </a:r>
            <a:r>
              <a:rPr lang="en-US" altLang="zh-CN" dirty="0" err="1"/>
              <a:t>stdlib.h</a:t>
            </a:r>
            <a:r>
              <a:rPr lang="en-US" altLang="zh-CN" dirty="0"/>
              <a:t>"</a:t>
            </a:r>
          </a:p>
          <a:p>
            <a:r>
              <a:rPr lang="en-US" altLang="zh-CN" dirty="0"/>
              <a:t>#include "</a:t>
            </a:r>
            <a:r>
              <a:rPr lang="en-US" altLang="zh-CN" dirty="0" err="1"/>
              <a:t>time.h</a:t>
            </a:r>
            <a:r>
              <a:rPr lang="en-US" altLang="zh-CN" dirty="0"/>
              <a: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M 1024</a:t>
            </a:r>
          </a:p>
          <a:p>
            <a:r>
              <a:rPr lang="en-US" altLang="zh-CN" dirty="0"/>
              <a:t>#define N 1024</a:t>
            </a:r>
          </a:p>
          <a:p>
            <a:endParaRPr lang="en-US" altLang="zh-CN" dirty="0"/>
          </a:p>
          <a:p>
            <a:r>
              <a:rPr lang="en-US" altLang="zh-CN" dirty="0"/>
              <a:t>int </a:t>
            </a:r>
            <a:r>
              <a:rPr lang="en-US" altLang="zh-CN" dirty="0" err="1"/>
              <a:t>sumarrayrows</a:t>
            </a:r>
            <a:r>
              <a:rPr lang="en-US" altLang="zh-CN" dirty="0"/>
              <a:t>(int a[M][N]){</a:t>
            </a:r>
          </a:p>
          <a:p>
            <a:r>
              <a:rPr lang="en-US" altLang="zh-CN" dirty="0"/>
              <a:t>	int </a:t>
            </a:r>
            <a:r>
              <a:rPr lang="en-US" altLang="zh-CN" dirty="0" err="1"/>
              <a:t>i,j,sum</a:t>
            </a:r>
            <a:r>
              <a:rPr lang="en-US" altLang="zh-CN" dirty="0"/>
              <a:t>=0;</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for (j=0;j&lt;</a:t>
            </a:r>
            <a:r>
              <a:rPr lang="en-US" altLang="zh-CN" dirty="0" err="1"/>
              <a:t>N;j</a:t>
            </a:r>
            <a:r>
              <a:rPr lang="en-US" altLang="zh-CN" dirty="0"/>
              <a:t>++)</a:t>
            </a:r>
          </a:p>
          <a:p>
            <a:r>
              <a:rPr lang="en-US" altLang="zh-CN" dirty="0"/>
              <a:t>			sum+=a[</a:t>
            </a:r>
            <a:r>
              <a:rPr lang="en-US" altLang="zh-CN" dirty="0" err="1"/>
              <a:t>i</a:t>
            </a:r>
            <a:r>
              <a:rPr lang="en-US" altLang="zh-CN" dirty="0"/>
              <a:t>][j];</a:t>
            </a:r>
          </a:p>
          <a:p>
            <a:r>
              <a:rPr lang="en-US" altLang="zh-CN" dirty="0"/>
              <a:t>	return sum;</a:t>
            </a:r>
          </a:p>
          <a:p>
            <a:r>
              <a:rPr lang="en-US" altLang="zh-CN" dirty="0"/>
              <a:t>}</a:t>
            </a:r>
          </a:p>
          <a:p>
            <a:r>
              <a:rPr lang="en-US" altLang="zh-CN" dirty="0"/>
              <a:t>int </a:t>
            </a:r>
            <a:r>
              <a:rPr lang="en-US" altLang="zh-CN" dirty="0" err="1"/>
              <a:t>sumarraycols</a:t>
            </a:r>
            <a:r>
              <a:rPr lang="en-US" altLang="zh-CN" dirty="0"/>
              <a:t>(int a[M][N]){</a:t>
            </a:r>
          </a:p>
          <a:p>
            <a:r>
              <a:rPr lang="en-US" altLang="zh-CN" dirty="0"/>
              <a:t>	int </a:t>
            </a:r>
            <a:r>
              <a:rPr lang="en-US" altLang="zh-CN" dirty="0" err="1"/>
              <a:t>i,j,sum</a:t>
            </a:r>
            <a:r>
              <a:rPr lang="en-US" altLang="zh-CN" dirty="0"/>
              <a:t>=0;</a:t>
            </a:r>
          </a:p>
          <a:p>
            <a:r>
              <a:rPr lang="en-US" altLang="zh-CN" dirty="0"/>
              <a:t>	for (j=0;j&lt;</a:t>
            </a:r>
            <a:r>
              <a:rPr lang="en-US" altLang="zh-CN" dirty="0" err="1"/>
              <a:t>N;j</a:t>
            </a:r>
            <a:r>
              <a:rPr lang="en-US" altLang="zh-CN" dirty="0"/>
              <a:t>++)</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sum+=a[</a:t>
            </a:r>
            <a:r>
              <a:rPr lang="en-US" altLang="zh-CN" dirty="0" err="1"/>
              <a:t>i</a:t>
            </a:r>
            <a:r>
              <a:rPr lang="en-US" altLang="zh-CN" dirty="0"/>
              <a:t>][j];</a:t>
            </a:r>
          </a:p>
          <a:p>
            <a:r>
              <a:rPr lang="en-US" altLang="zh-CN" dirty="0"/>
              <a:t>	return sum;</a:t>
            </a:r>
          </a:p>
          <a:p>
            <a:r>
              <a:rPr lang="en-US" altLang="zh-CN" dirty="0"/>
              <a:t>}</a:t>
            </a:r>
          </a:p>
          <a:p>
            <a:endParaRPr lang="en-US" altLang="zh-CN" dirty="0"/>
          </a:p>
          <a:p>
            <a:r>
              <a:rPr lang="en-US" altLang="zh-CN" dirty="0"/>
              <a:t>int main(){</a:t>
            </a:r>
          </a:p>
          <a:p>
            <a:r>
              <a:rPr lang="en-US" altLang="zh-CN" dirty="0"/>
              <a:t>	uint64_t timer;</a:t>
            </a:r>
          </a:p>
          <a:p>
            <a:r>
              <a:rPr lang="en-US" altLang="zh-CN" dirty="0"/>
              <a:t>	double </a:t>
            </a:r>
            <a:r>
              <a:rPr lang="en-US" altLang="zh-CN" dirty="0" err="1"/>
              <a:t>cycleselem</a:t>
            </a:r>
            <a:r>
              <a:rPr lang="en-US" altLang="zh-CN" dirty="0"/>
              <a:t>;</a:t>
            </a:r>
          </a:p>
          <a:p>
            <a:r>
              <a:rPr lang="en-US" altLang="zh-CN" dirty="0"/>
              <a:t>	int </a:t>
            </a:r>
            <a:r>
              <a:rPr lang="en-US" altLang="zh-CN" dirty="0" err="1"/>
              <a:t>i,j,sumArray</a:t>
            </a:r>
            <a:r>
              <a:rPr lang="en-US" altLang="zh-CN" dirty="0"/>
              <a:t>=0;</a:t>
            </a:r>
          </a:p>
          <a:p>
            <a:r>
              <a:rPr lang="en-US" altLang="zh-CN" dirty="0"/>
              <a:t>	int a[M][N];</a:t>
            </a:r>
          </a:p>
          <a:p>
            <a:r>
              <a:rPr lang="en-US" altLang="zh-CN" dirty="0"/>
              <a:t>	for (</a:t>
            </a:r>
            <a:r>
              <a:rPr lang="en-US" altLang="zh-CN" dirty="0" err="1"/>
              <a:t>i</a:t>
            </a:r>
            <a:r>
              <a:rPr lang="en-US" altLang="zh-CN" dirty="0"/>
              <a:t>=0;i&lt;</a:t>
            </a:r>
            <a:r>
              <a:rPr lang="en-US" altLang="zh-CN" dirty="0" err="1"/>
              <a:t>M;i</a:t>
            </a:r>
            <a:r>
              <a:rPr lang="en-US" altLang="zh-CN" dirty="0"/>
              <a:t>++)</a:t>
            </a:r>
          </a:p>
          <a:p>
            <a:r>
              <a:rPr lang="en-US" altLang="zh-CN" dirty="0"/>
              <a:t>		for (j=0;j&lt;</a:t>
            </a:r>
            <a:r>
              <a:rPr lang="en-US" altLang="zh-CN" dirty="0" err="1"/>
              <a:t>N;j</a:t>
            </a:r>
            <a:r>
              <a:rPr lang="en-US" altLang="zh-CN" dirty="0"/>
              <a:t>++)</a:t>
            </a:r>
          </a:p>
          <a:p>
            <a:r>
              <a:rPr lang="en-US" altLang="zh-CN" dirty="0"/>
              <a:t>			a[</a:t>
            </a:r>
            <a:r>
              <a:rPr lang="en-US" altLang="zh-CN" dirty="0" err="1"/>
              <a:t>i</a:t>
            </a:r>
            <a:r>
              <a:rPr lang="en-US" altLang="zh-CN" dirty="0"/>
              <a:t>][j]=1;</a:t>
            </a:r>
          </a:p>
          <a:p>
            <a:r>
              <a:rPr lang="en-US" altLang="zh-CN" dirty="0"/>
              <a:t>	char choice;</a:t>
            </a:r>
          </a:p>
          <a:p>
            <a:r>
              <a:rPr lang="en-US" altLang="zh-CN" dirty="0"/>
              <a:t>	</a:t>
            </a:r>
            <a:r>
              <a:rPr lang="en-US" altLang="zh-CN" dirty="0" err="1"/>
              <a:t>printf</a:t>
            </a:r>
            <a:r>
              <a:rPr lang="en-US" altLang="zh-CN" dirty="0"/>
              <a:t>("Input R for row, C for col:");</a:t>
            </a:r>
          </a:p>
          <a:p>
            <a:r>
              <a:rPr lang="en-US" altLang="zh-CN" dirty="0"/>
              <a:t>	</a:t>
            </a:r>
            <a:r>
              <a:rPr lang="en-US" altLang="zh-CN" dirty="0" err="1"/>
              <a:t>scanf</a:t>
            </a:r>
            <a:r>
              <a:rPr lang="en-US" altLang="zh-CN" dirty="0"/>
              <a:t>("%</a:t>
            </a:r>
            <a:r>
              <a:rPr lang="en-US" altLang="zh-CN" dirty="0" err="1"/>
              <a:t>c",&amp;choice</a:t>
            </a:r>
            <a:r>
              <a:rPr lang="en-US" altLang="zh-CN" dirty="0"/>
              <a:t>);</a:t>
            </a:r>
          </a:p>
          <a:p>
            <a:r>
              <a:rPr lang="en-US" altLang="zh-CN" dirty="0"/>
              <a:t>	if (choice=='R'){</a:t>
            </a:r>
          </a:p>
          <a:p>
            <a:r>
              <a:rPr lang="en-US" altLang="zh-CN" dirty="0"/>
              <a:t>	</a:t>
            </a:r>
            <a:r>
              <a:rPr lang="en-US" altLang="zh-CN" dirty="0" err="1"/>
              <a:t>startTimer</a:t>
            </a:r>
            <a:r>
              <a:rPr lang="en-US" altLang="zh-CN" dirty="0"/>
              <a:t>(&amp;timer);</a:t>
            </a:r>
          </a:p>
          <a:p>
            <a:r>
              <a:rPr lang="en-US" altLang="zh-CN" dirty="0"/>
              <a:t>	</a:t>
            </a:r>
            <a:r>
              <a:rPr lang="en-US" altLang="zh-CN" dirty="0" err="1"/>
              <a:t>sumArray</a:t>
            </a:r>
            <a:r>
              <a:rPr lang="en-US" altLang="zh-CN" dirty="0"/>
              <a:t>=</a:t>
            </a:r>
            <a:r>
              <a:rPr lang="en-US" altLang="zh-CN" dirty="0" err="1"/>
              <a:t>sumarrayrows</a:t>
            </a:r>
            <a:r>
              <a:rPr lang="en-US" altLang="zh-CN" dirty="0"/>
              <a:t>(a);</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a:t>
            </a:r>
            <a:r>
              <a:rPr lang="en-US" altLang="zh-CN" dirty="0" err="1"/>
              <a:t>sumarray</a:t>
            </a:r>
            <a:r>
              <a:rPr lang="en-US" altLang="zh-CN" dirty="0"/>
              <a:t> by rows is %</a:t>
            </a:r>
            <a:r>
              <a:rPr lang="en-US" altLang="zh-CN" dirty="0" err="1"/>
              <a:t>ld</a:t>
            </a:r>
            <a:r>
              <a:rPr lang="en-US" altLang="zh-CN" dirty="0"/>
              <a:t>, </a:t>
            </a:r>
            <a:r>
              <a:rPr lang="en-US" altLang="zh-CN" dirty="0" err="1"/>
              <a:t>cycles_per_elem</a:t>
            </a:r>
            <a:r>
              <a:rPr lang="en-US" altLang="zh-CN" dirty="0"/>
              <a:t>:%4.1lf\n",</a:t>
            </a:r>
            <a:r>
              <a:rPr lang="en-US" altLang="zh-CN" dirty="0" err="1"/>
              <a:t>sumArray,cycleselem</a:t>
            </a:r>
            <a:r>
              <a:rPr lang="en-US" altLang="zh-CN" dirty="0"/>
              <a:t>);</a:t>
            </a:r>
          </a:p>
          <a:p>
            <a:r>
              <a:rPr lang="en-US" altLang="zh-CN" dirty="0"/>
              <a:t>	}</a:t>
            </a:r>
          </a:p>
          <a:p>
            <a:r>
              <a:rPr lang="en-US" altLang="zh-CN" dirty="0"/>
              <a:t>	else{</a:t>
            </a:r>
          </a:p>
          <a:p>
            <a:r>
              <a:rPr lang="en-US" altLang="zh-CN" dirty="0"/>
              <a:t>	</a:t>
            </a:r>
            <a:r>
              <a:rPr lang="en-US" altLang="zh-CN" dirty="0" err="1"/>
              <a:t>startTimer</a:t>
            </a:r>
            <a:r>
              <a:rPr lang="en-US" altLang="zh-CN" dirty="0"/>
              <a:t>(&amp;timer);</a:t>
            </a:r>
          </a:p>
          <a:p>
            <a:r>
              <a:rPr lang="en-US" altLang="zh-CN" dirty="0"/>
              <a:t>	</a:t>
            </a:r>
            <a:r>
              <a:rPr lang="en-US" altLang="zh-CN" dirty="0" err="1"/>
              <a:t>sumArray</a:t>
            </a:r>
            <a:r>
              <a:rPr lang="en-US" altLang="zh-CN" dirty="0"/>
              <a:t>=</a:t>
            </a:r>
            <a:r>
              <a:rPr lang="en-US" altLang="zh-CN" dirty="0" err="1"/>
              <a:t>sumarraycols</a:t>
            </a:r>
            <a:r>
              <a:rPr lang="en-US" altLang="zh-CN" dirty="0"/>
              <a:t>(a);</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a:t>
            </a:r>
            <a:r>
              <a:rPr lang="en-US" altLang="zh-CN" dirty="0" err="1"/>
              <a:t>sumarray</a:t>
            </a:r>
            <a:r>
              <a:rPr lang="en-US" altLang="zh-CN" dirty="0"/>
              <a:t> by cols is %</a:t>
            </a:r>
            <a:r>
              <a:rPr lang="en-US" altLang="zh-CN" dirty="0" err="1"/>
              <a:t>ld</a:t>
            </a:r>
            <a:r>
              <a:rPr lang="en-US" altLang="zh-CN" dirty="0"/>
              <a:t>, </a:t>
            </a:r>
            <a:r>
              <a:rPr lang="en-US" altLang="zh-CN" dirty="0" err="1"/>
              <a:t>cycles_per_elem</a:t>
            </a:r>
            <a:r>
              <a:rPr lang="en-US" altLang="zh-CN" dirty="0"/>
              <a:t>:%4.1lf\n",</a:t>
            </a:r>
            <a:r>
              <a:rPr lang="en-US" altLang="zh-CN" dirty="0" err="1"/>
              <a:t>sumArray,cycleselem</a:t>
            </a:r>
            <a:r>
              <a:rPr lang="en-US" altLang="zh-CN" dirty="0"/>
              <a:t>);</a:t>
            </a:r>
          </a:p>
          <a:p>
            <a:r>
              <a:rPr lang="en-US" altLang="zh-CN" dirty="0"/>
              <a:t>	}</a:t>
            </a:r>
          </a:p>
          <a:p>
            <a:r>
              <a:rPr lang="en-US" altLang="zh-CN" dirty="0"/>
              <a:t>	return 0;</a:t>
            </a:r>
          </a:p>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76</a:t>
            </a:fld>
            <a:endParaRPr lang="zh-CN" altLang="en-US"/>
          </a:p>
        </p:txBody>
      </p:sp>
    </p:spTree>
    <p:extLst>
      <p:ext uri="{BB962C8B-B14F-4D97-AF65-F5344CB8AC3E}">
        <p14:creationId xmlns:p14="http://schemas.microsoft.com/office/powerpoint/2010/main" val="3671587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#include "</a:t>
            </a:r>
            <a:r>
              <a:rPr lang="en-US" altLang="zh-CN" dirty="0" err="1"/>
              <a:t>vec.h</a:t>
            </a:r>
            <a:r>
              <a:rPr lang="en-US" altLang="zh-CN" dirty="0"/>
              <a:t>"</a:t>
            </a:r>
          </a:p>
          <a:p>
            <a:r>
              <a:rPr lang="en-US" altLang="zh-CN" dirty="0"/>
              <a:t>#include "</a:t>
            </a:r>
            <a:r>
              <a:rPr lang="en-US" altLang="zh-CN" dirty="0" err="1"/>
              <a:t>stdio.h</a:t>
            </a:r>
            <a:r>
              <a:rPr lang="en-US" altLang="zh-CN" dirty="0"/>
              <a:t>"</a:t>
            </a:r>
          </a:p>
          <a:p>
            <a:r>
              <a:rPr lang="en-US" altLang="zh-CN" dirty="0"/>
              <a:t>#include "</a:t>
            </a:r>
            <a:r>
              <a:rPr lang="en-US" altLang="zh-CN" dirty="0" err="1"/>
              <a:t>stdlib.h</a:t>
            </a:r>
            <a:r>
              <a:rPr lang="en-US" altLang="zh-CN" dirty="0"/>
              <a:t>"</a:t>
            </a:r>
          </a:p>
          <a:p>
            <a:r>
              <a:rPr lang="en-US" altLang="zh-CN" dirty="0"/>
              <a:t>#include "</a:t>
            </a:r>
            <a:r>
              <a:rPr lang="en-US" altLang="zh-CN" dirty="0" err="1"/>
              <a:t>time.h</a:t>
            </a:r>
            <a:r>
              <a:rPr lang="en-US" altLang="zh-CN" dirty="0"/>
              <a: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N 1024</a:t>
            </a:r>
          </a:p>
          <a:p>
            <a:r>
              <a:rPr lang="en-US" altLang="zh-CN" dirty="0"/>
              <a:t>#define M 256</a:t>
            </a:r>
          </a:p>
          <a:p>
            <a:r>
              <a:rPr lang="en-US" altLang="zh-CN" dirty="0"/>
              <a:t>typedef struct{</a:t>
            </a:r>
          </a:p>
          <a:p>
            <a:r>
              <a:rPr lang="en-US" altLang="zh-CN" dirty="0"/>
              <a:t>	int vel[M];</a:t>
            </a:r>
          </a:p>
          <a:p>
            <a:r>
              <a:rPr lang="en-US" altLang="zh-CN" dirty="0"/>
              <a:t>	int acc[M];</a:t>
            </a:r>
          </a:p>
          <a:p>
            <a:r>
              <a:rPr lang="en-US" altLang="zh-CN" dirty="0"/>
              <a:t>}point;</a:t>
            </a:r>
          </a:p>
          <a:p>
            <a:r>
              <a:rPr lang="en-US" altLang="zh-CN" dirty="0"/>
              <a:t>point p[N];</a:t>
            </a:r>
          </a:p>
          <a:p>
            <a:r>
              <a:rPr lang="en-US" altLang="zh-CN" dirty="0"/>
              <a:t>void clear1(point *p, int n){</a:t>
            </a:r>
          </a:p>
          <a:p>
            <a:r>
              <a:rPr lang="en-US" altLang="zh-CN" dirty="0"/>
              <a:t>	int </a:t>
            </a:r>
            <a:r>
              <a:rPr lang="en-US" altLang="zh-CN" dirty="0" err="1"/>
              <a:t>i,j</a:t>
            </a:r>
            <a:r>
              <a:rPr lang="en-US" altLang="zh-CN" dirty="0"/>
              <a:t>;</a:t>
            </a:r>
          </a:p>
          <a:p>
            <a:r>
              <a:rPr lang="en-US" altLang="zh-CN" dirty="0"/>
              <a:t>	for (</a:t>
            </a:r>
            <a:r>
              <a:rPr lang="en-US" altLang="zh-CN" dirty="0" err="1"/>
              <a:t>i</a:t>
            </a:r>
            <a:r>
              <a:rPr lang="en-US" altLang="zh-CN" dirty="0"/>
              <a:t>=0;i&lt;</a:t>
            </a:r>
            <a:r>
              <a:rPr lang="en-US" altLang="zh-CN" dirty="0" err="1"/>
              <a:t>n;i</a:t>
            </a:r>
            <a:r>
              <a:rPr lang="en-US" altLang="zh-CN" dirty="0"/>
              <a:t>++){</a:t>
            </a:r>
          </a:p>
          <a:p>
            <a:r>
              <a:rPr lang="en-US" altLang="zh-CN" dirty="0"/>
              <a:t>		for (j=0;j&lt;</a:t>
            </a:r>
            <a:r>
              <a:rPr lang="en-US" altLang="zh-CN" dirty="0" err="1"/>
              <a:t>M;j</a:t>
            </a:r>
            <a:r>
              <a:rPr lang="en-US" altLang="zh-CN" dirty="0"/>
              <a:t>++)</a:t>
            </a:r>
          </a:p>
          <a:p>
            <a:r>
              <a:rPr lang="en-US" altLang="zh-CN" dirty="0"/>
              <a:t>			p[</a:t>
            </a:r>
            <a:r>
              <a:rPr lang="en-US" altLang="zh-CN" dirty="0" err="1"/>
              <a:t>i</a:t>
            </a:r>
            <a:r>
              <a:rPr lang="en-US" altLang="zh-CN" dirty="0"/>
              <a:t>].vel[j]=0;</a:t>
            </a:r>
          </a:p>
          <a:p>
            <a:r>
              <a:rPr lang="en-US" altLang="zh-CN" dirty="0"/>
              <a:t>		for (j=0;j&lt;</a:t>
            </a:r>
            <a:r>
              <a:rPr lang="en-US" altLang="zh-CN" dirty="0" err="1"/>
              <a:t>M;j</a:t>
            </a:r>
            <a:r>
              <a:rPr lang="en-US" altLang="zh-CN" dirty="0"/>
              <a:t>++)</a:t>
            </a:r>
          </a:p>
          <a:p>
            <a:r>
              <a:rPr lang="en-US" altLang="zh-CN" dirty="0"/>
              <a:t>			p[</a:t>
            </a:r>
            <a:r>
              <a:rPr lang="en-US" altLang="zh-CN" dirty="0" err="1"/>
              <a:t>i</a:t>
            </a:r>
            <a:r>
              <a:rPr lang="en-US" altLang="zh-CN" dirty="0"/>
              <a:t>].acc[j]=0;</a:t>
            </a:r>
          </a:p>
          <a:p>
            <a:r>
              <a:rPr lang="en-US" altLang="zh-CN" dirty="0"/>
              <a:t>	}</a:t>
            </a:r>
          </a:p>
          <a:p>
            <a:r>
              <a:rPr lang="en-US" altLang="zh-CN" dirty="0"/>
              <a:t>	return;</a:t>
            </a:r>
          </a:p>
          <a:p>
            <a:r>
              <a:rPr lang="en-US" altLang="zh-CN" dirty="0"/>
              <a:t>}</a:t>
            </a:r>
          </a:p>
          <a:p>
            <a:r>
              <a:rPr lang="en-US" altLang="zh-CN" dirty="0"/>
              <a:t>void clear2(point *p, int n){</a:t>
            </a:r>
          </a:p>
          <a:p>
            <a:r>
              <a:rPr lang="en-US" altLang="zh-CN" dirty="0"/>
              <a:t>	int </a:t>
            </a:r>
            <a:r>
              <a:rPr lang="en-US" altLang="zh-CN" dirty="0" err="1"/>
              <a:t>i,j</a:t>
            </a:r>
            <a:r>
              <a:rPr lang="en-US" altLang="zh-CN" dirty="0"/>
              <a:t>;</a:t>
            </a:r>
          </a:p>
          <a:p>
            <a:r>
              <a:rPr lang="en-US" altLang="zh-CN" dirty="0"/>
              <a:t>	for (</a:t>
            </a:r>
            <a:r>
              <a:rPr lang="en-US" altLang="zh-CN" dirty="0" err="1"/>
              <a:t>i</a:t>
            </a:r>
            <a:r>
              <a:rPr lang="en-US" altLang="zh-CN" dirty="0"/>
              <a:t>=0;i&lt;</a:t>
            </a:r>
            <a:r>
              <a:rPr lang="en-US" altLang="zh-CN" dirty="0" err="1"/>
              <a:t>n;i</a:t>
            </a:r>
            <a:r>
              <a:rPr lang="en-US" altLang="zh-CN" dirty="0"/>
              <a:t>++){</a:t>
            </a:r>
          </a:p>
          <a:p>
            <a:r>
              <a:rPr lang="en-US" altLang="zh-CN" dirty="0"/>
              <a:t>		for (j=0;j&lt;</a:t>
            </a:r>
            <a:r>
              <a:rPr lang="en-US" altLang="zh-CN" dirty="0" err="1"/>
              <a:t>M;j</a:t>
            </a:r>
            <a:r>
              <a:rPr lang="en-US" altLang="zh-CN" dirty="0"/>
              <a:t>++){</a:t>
            </a:r>
          </a:p>
          <a:p>
            <a:r>
              <a:rPr lang="en-US" altLang="zh-CN" dirty="0"/>
              <a:t>			p[</a:t>
            </a:r>
            <a:r>
              <a:rPr lang="en-US" altLang="zh-CN" dirty="0" err="1"/>
              <a:t>i</a:t>
            </a:r>
            <a:r>
              <a:rPr lang="en-US" altLang="zh-CN" dirty="0"/>
              <a:t>].vel[j]=0;</a:t>
            </a:r>
          </a:p>
          <a:p>
            <a:r>
              <a:rPr lang="en-US" altLang="zh-CN" dirty="0"/>
              <a:t>			p[</a:t>
            </a:r>
            <a:r>
              <a:rPr lang="en-US" altLang="zh-CN" dirty="0" err="1"/>
              <a:t>i</a:t>
            </a:r>
            <a:r>
              <a:rPr lang="en-US" altLang="zh-CN" dirty="0"/>
              <a:t>].acc[j]=0;</a:t>
            </a:r>
          </a:p>
          <a:p>
            <a:r>
              <a:rPr lang="en-US" altLang="zh-CN" dirty="0"/>
              <a:t>		}</a:t>
            </a:r>
          </a:p>
          <a:p>
            <a:r>
              <a:rPr lang="en-US" altLang="zh-CN" dirty="0"/>
              <a:t>	}</a:t>
            </a:r>
          </a:p>
          <a:p>
            <a:r>
              <a:rPr lang="en-US" altLang="zh-CN" dirty="0"/>
              <a:t>	return;</a:t>
            </a:r>
          </a:p>
          <a:p>
            <a:r>
              <a:rPr lang="en-US" altLang="zh-CN" dirty="0"/>
              <a:t>}</a:t>
            </a:r>
          </a:p>
          <a:p>
            <a:r>
              <a:rPr lang="en-US" altLang="zh-CN" dirty="0"/>
              <a:t>void clear3(point *p, int n){</a:t>
            </a:r>
          </a:p>
          <a:p>
            <a:r>
              <a:rPr lang="en-US" altLang="zh-CN" dirty="0"/>
              <a:t>	int </a:t>
            </a:r>
            <a:r>
              <a:rPr lang="en-US" altLang="zh-CN" dirty="0" err="1"/>
              <a:t>i,j</a:t>
            </a:r>
            <a:r>
              <a:rPr lang="en-US" altLang="zh-CN" dirty="0"/>
              <a:t>;</a:t>
            </a:r>
          </a:p>
          <a:p>
            <a:r>
              <a:rPr lang="en-US" altLang="zh-CN" dirty="0"/>
              <a:t>	for (j=0;j&lt;</a:t>
            </a:r>
            <a:r>
              <a:rPr lang="en-US" altLang="zh-CN" dirty="0" err="1"/>
              <a:t>M;j</a:t>
            </a:r>
            <a:r>
              <a:rPr lang="en-US" altLang="zh-CN" dirty="0"/>
              <a:t>++){</a:t>
            </a:r>
          </a:p>
          <a:p>
            <a:r>
              <a:rPr lang="en-US" altLang="zh-CN" dirty="0"/>
              <a:t>		for (</a:t>
            </a:r>
            <a:r>
              <a:rPr lang="en-US" altLang="zh-CN" dirty="0" err="1"/>
              <a:t>i</a:t>
            </a:r>
            <a:r>
              <a:rPr lang="en-US" altLang="zh-CN" dirty="0"/>
              <a:t>=0;i&lt;</a:t>
            </a:r>
            <a:r>
              <a:rPr lang="en-US" altLang="zh-CN" dirty="0" err="1"/>
              <a:t>n;i</a:t>
            </a:r>
            <a:r>
              <a:rPr lang="en-US" altLang="zh-CN" dirty="0"/>
              <a:t>++)</a:t>
            </a:r>
          </a:p>
          <a:p>
            <a:r>
              <a:rPr lang="en-US" altLang="zh-CN" dirty="0"/>
              <a:t>			p[</a:t>
            </a:r>
            <a:r>
              <a:rPr lang="en-US" altLang="zh-CN" dirty="0" err="1"/>
              <a:t>i</a:t>
            </a:r>
            <a:r>
              <a:rPr lang="en-US" altLang="zh-CN" dirty="0"/>
              <a:t>].vel[j]=0;</a:t>
            </a:r>
          </a:p>
          <a:p>
            <a:r>
              <a:rPr lang="en-US" altLang="zh-CN" dirty="0"/>
              <a:t>		for (</a:t>
            </a:r>
            <a:r>
              <a:rPr lang="en-US" altLang="zh-CN" dirty="0" err="1"/>
              <a:t>i</a:t>
            </a:r>
            <a:r>
              <a:rPr lang="en-US" altLang="zh-CN" dirty="0"/>
              <a:t>=0;i&lt;</a:t>
            </a:r>
            <a:r>
              <a:rPr lang="en-US" altLang="zh-CN" dirty="0" err="1"/>
              <a:t>n;i</a:t>
            </a:r>
            <a:r>
              <a:rPr lang="en-US" altLang="zh-CN" dirty="0"/>
              <a:t>++)</a:t>
            </a:r>
          </a:p>
          <a:p>
            <a:r>
              <a:rPr lang="en-US" altLang="zh-CN" dirty="0"/>
              <a:t>			p[</a:t>
            </a:r>
            <a:r>
              <a:rPr lang="en-US" altLang="zh-CN" dirty="0" err="1"/>
              <a:t>i</a:t>
            </a:r>
            <a:r>
              <a:rPr lang="en-US" altLang="zh-CN" dirty="0"/>
              <a:t>].acc[j]=0;</a:t>
            </a:r>
          </a:p>
          <a:p>
            <a:r>
              <a:rPr lang="en-US" altLang="zh-CN" dirty="0"/>
              <a:t>	}</a:t>
            </a:r>
          </a:p>
          <a:p>
            <a:r>
              <a:rPr lang="en-US" altLang="zh-CN" dirty="0"/>
              <a:t>	return;</a:t>
            </a:r>
          </a:p>
          <a:p>
            <a:r>
              <a:rPr lang="en-US" altLang="zh-CN" dirty="0"/>
              <a:t>}</a:t>
            </a:r>
          </a:p>
          <a:p>
            <a:endParaRPr lang="en-US" altLang="zh-CN" dirty="0"/>
          </a:p>
          <a:p>
            <a:r>
              <a:rPr lang="en-US" altLang="zh-CN" dirty="0"/>
              <a:t>int main(){</a:t>
            </a:r>
          </a:p>
          <a:p>
            <a:r>
              <a:rPr lang="en-US" altLang="zh-CN" dirty="0"/>
              <a:t>	uint64_t timer;</a:t>
            </a:r>
          </a:p>
          <a:p>
            <a:r>
              <a:rPr lang="en-US" altLang="zh-CN" dirty="0"/>
              <a:t>	double </a:t>
            </a:r>
            <a:r>
              <a:rPr lang="en-US" altLang="zh-CN" dirty="0" err="1"/>
              <a:t>cycleselem</a:t>
            </a:r>
            <a:r>
              <a:rPr lang="en-US" altLang="zh-CN" dirty="0"/>
              <a:t>;</a:t>
            </a:r>
          </a:p>
          <a:p>
            <a:r>
              <a:rPr lang="en-US" altLang="zh-CN" dirty="0"/>
              <a:t>	</a:t>
            </a:r>
            <a:r>
              <a:rPr lang="en-US" altLang="zh-CN" dirty="0" err="1"/>
              <a:t>startTimer</a:t>
            </a:r>
            <a:r>
              <a:rPr lang="en-US" altLang="zh-CN" dirty="0"/>
              <a:t>(&amp;timer);</a:t>
            </a:r>
          </a:p>
          <a:p>
            <a:r>
              <a:rPr lang="en-US" altLang="zh-CN" dirty="0"/>
              <a:t>	clear1(</a:t>
            </a:r>
            <a:r>
              <a:rPr lang="en-US" altLang="zh-CN" dirty="0" err="1"/>
              <a:t>p,N</a:t>
            </a:r>
            <a:r>
              <a:rPr lang="en-US" altLang="zh-CN" dirty="0"/>
              <a:t>);</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("clear1 function </a:t>
            </a:r>
            <a:r>
              <a:rPr lang="en-US" altLang="zh-CN" dirty="0" err="1"/>
              <a:t>cycles_per_elem</a:t>
            </a:r>
            <a:r>
              <a:rPr lang="en-US" altLang="zh-CN" dirty="0"/>
              <a:t>:%4.1lf\n",</a:t>
            </a:r>
            <a:r>
              <a:rPr lang="en-US" altLang="zh-CN" dirty="0" err="1"/>
              <a:t>cycleselem</a:t>
            </a:r>
            <a:r>
              <a:rPr lang="en-US" altLang="zh-CN" dirty="0"/>
              <a:t>);</a:t>
            </a:r>
          </a:p>
          <a:p>
            <a:r>
              <a:rPr lang="en-US" altLang="zh-CN" dirty="0"/>
              <a:t>	</a:t>
            </a:r>
            <a:r>
              <a:rPr lang="en-US" altLang="zh-CN" dirty="0" err="1"/>
              <a:t>startTimer</a:t>
            </a:r>
            <a:r>
              <a:rPr lang="en-US" altLang="zh-CN" dirty="0"/>
              <a:t>(&amp;timer);</a:t>
            </a:r>
          </a:p>
          <a:p>
            <a:r>
              <a:rPr lang="en-US" altLang="zh-CN" dirty="0"/>
              <a:t>	clear2(</a:t>
            </a:r>
            <a:r>
              <a:rPr lang="en-US" altLang="zh-CN" dirty="0" err="1"/>
              <a:t>p,N</a:t>
            </a:r>
            <a:r>
              <a:rPr lang="en-US" altLang="zh-CN" dirty="0"/>
              <a:t>);</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("clear2 function </a:t>
            </a:r>
            <a:r>
              <a:rPr lang="en-US" altLang="zh-CN" dirty="0" err="1"/>
              <a:t>cycles_per_elem</a:t>
            </a:r>
            <a:r>
              <a:rPr lang="en-US" altLang="zh-CN" dirty="0"/>
              <a:t>:%4.1lf\n",</a:t>
            </a:r>
            <a:r>
              <a:rPr lang="en-US" altLang="zh-CN" dirty="0" err="1"/>
              <a:t>cycleselem</a:t>
            </a:r>
            <a:r>
              <a:rPr lang="en-US" altLang="zh-CN" dirty="0"/>
              <a:t>);</a:t>
            </a:r>
          </a:p>
          <a:p>
            <a:r>
              <a:rPr lang="en-US" altLang="zh-CN" dirty="0"/>
              <a:t>	</a:t>
            </a:r>
            <a:r>
              <a:rPr lang="en-US" altLang="zh-CN" dirty="0" err="1"/>
              <a:t>startTimer</a:t>
            </a:r>
            <a:r>
              <a:rPr lang="en-US" altLang="zh-CN" dirty="0"/>
              <a:t>(&amp;timer);</a:t>
            </a:r>
          </a:p>
          <a:p>
            <a:r>
              <a:rPr lang="en-US" altLang="zh-CN" dirty="0"/>
              <a:t>	clear3(</a:t>
            </a:r>
            <a:r>
              <a:rPr lang="en-US" altLang="zh-CN" dirty="0" err="1"/>
              <a:t>p,N</a:t>
            </a:r>
            <a:r>
              <a:rPr lang="en-US" altLang="zh-CN" dirty="0"/>
              <a:t>);</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=((double)timer)/(M*N);</a:t>
            </a:r>
          </a:p>
          <a:p>
            <a:r>
              <a:rPr lang="en-US" altLang="zh-CN" dirty="0"/>
              <a:t>	</a:t>
            </a:r>
            <a:r>
              <a:rPr lang="en-US" altLang="zh-CN" dirty="0" err="1"/>
              <a:t>printf</a:t>
            </a:r>
            <a:r>
              <a:rPr lang="en-US" altLang="zh-CN" dirty="0"/>
              <a:t>("clear3 function </a:t>
            </a:r>
            <a:r>
              <a:rPr lang="en-US" altLang="zh-CN" dirty="0" err="1"/>
              <a:t>cycles_per_elem</a:t>
            </a:r>
            <a:r>
              <a:rPr lang="en-US" altLang="zh-CN" dirty="0"/>
              <a:t>:%4.1lf\n",</a:t>
            </a:r>
            <a:r>
              <a:rPr lang="en-US" altLang="zh-CN" dirty="0" err="1"/>
              <a:t>cycleselem</a:t>
            </a:r>
            <a:r>
              <a:rPr lang="en-US" altLang="zh-CN" dirty="0"/>
              <a:t>);</a:t>
            </a:r>
          </a:p>
          <a:p>
            <a:r>
              <a:rPr lang="en-US" altLang="zh-CN" dirty="0"/>
              <a:t>	return 0;</a:t>
            </a:r>
          </a:p>
          <a:p>
            <a:r>
              <a:rPr lang="en-US" altLang="zh-CN" dirty="0"/>
              <a:t>}	</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81</a:t>
            </a:fld>
            <a:endParaRPr lang="zh-CN" altLang="en-US"/>
          </a:p>
        </p:txBody>
      </p:sp>
    </p:spTree>
    <p:extLst>
      <p:ext uri="{BB962C8B-B14F-4D97-AF65-F5344CB8AC3E}">
        <p14:creationId xmlns:p14="http://schemas.microsoft.com/office/powerpoint/2010/main" val="3655020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16CEBB1-29F6-4DD0-A20A-49F07B6D6B29}" type="slidenum">
              <a:rPr lang="zh-CN" altLang="en-US" smtClean="0"/>
              <a:t>134</a:t>
            </a:fld>
            <a:endParaRPr lang="zh-CN" altLang="en-US"/>
          </a:p>
        </p:txBody>
      </p:sp>
    </p:spTree>
    <p:extLst>
      <p:ext uri="{BB962C8B-B14F-4D97-AF65-F5344CB8AC3E}">
        <p14:creationId xmlns:p14="http://schemas.microsoft.com/office/powerpoint/2010/main" val="106621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body"/>
          </p:nvPr>
        </p:nvSpPr>
        <p:spPr>
          <a:xfrm>
            <a:off x="974391" y="4554201"/>
            <a:ext cx="5354925" cy="4314943"/>
          </a:xfrm>
          <a:noFill/>
          <a:ln/>
        </p:spPr>
        <p:txBody>
          <a:bodyPr wrap="none" anchor="ctr"/>
          <a:lstStyle/>
          <a:p>
            <a:endParaRPr lang="en-US"/>
          </a:p>
        </p:txBody>
      </p:sp>
      <p:sp>
        <p:nvSpPr>
          <p:cNvPr id="39939" name="Text Box 3"/>
          <p:cNvSpPr txBox="1">
            <a:spLocks noChangeArrowheads="1"/>
          </p:cNvSpPr>
          <p:nvPr/>
        </p:nvSpPr>
        <p:spPr bwMode="auto">
          <a:xfrm>
            <a:off x="1278663" y="726094"/>
            <a:ext cx="4754835" cy="3582609"/>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171</a:t>
            </a:fld>
            <a:endParaRPr lang="zh-CN" altLang="en-US"/>
          </a:p>
        </p:txBody>
      </p:sp>
    </p:spTree>
    <p:extLst>
      <p:ext uri="{BB962C8B-B14F-4D97-AF65-F5344CB8AC3E}">
        <p14:creationId xmlns:p14="http://schemas.microsoft.com/office/powerpoint/2010/main" val="2091313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mountain.c</a:t>
            </a:r>
            <a:r>
              <a:rPr lang="en-US" altLang="zh-CN" dirty="0"/>
              <a:t> - Generate the memory mountain. */</a:t>
            </a:r>
          </a:p>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"fcyc2.h" /* measurement routines */</a:t>
            </a:r>
          </a:p>
          <a:p>
            <a:r>
              <a:rPr lang="en-US" altLang="zh-CN" dirty="0"/>
              <a:t>//#include "</a:t>
            </a:r>
            <a:r>
              <a:rPr lang="en-US" altLang="zh-CN" dirty="0" err="1"/>
              <a:t>clock.h</a:t>
            </a:r>
            <a:r>
              <a:rPr lang="en-US" altLang="zh-CN" dirty="0"/>
              <a:t>" /* routines to access the cycle counter */</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#include &lt;sys/</a:t>
            </a:r>
            <a:r>
              <a:rPr lang="en-US" altLang="zh-CN" dirty="0" err="1"/>
              <a:t>time.h</a:t>
            </a:r>
            <a:r>
              <a:rPr lang="en-US" altLang="zh-CN" dirty="0"/>
              <a:t>&gt;           /* </a:t>
            </a:r>
            <a:r>
              <a:rPr lang="en-US" altLang="zh-CN" dirty="0" err="1"/>
              <a:t>gettimeofday</a:t>
            </a:r>
            <a:r>
              <a:rPr lang="en-US" altLang="zh-CN" dirty="0"/>
              <a:t> */</a:t>
            </a:r>
          </a:p>
          <a:p>
            <a:endParaRPr lang="en-US" altLang="zh-CN" dirty="0"/>
          </a:p>
          <a:p>
            <a:r>
              <a:rPr lang="en-US" altLang="zh-CN" dirty="0"/>
              <a:t>#define MINBYTES (1 &lt;&lt; 11)  /* Working set size ranges from 2 KB */</a:t>
            </a:r>
          </a:p>
          <a:p>
            <a:r>
              <a:rPr lang="en-US" altLang="zh-CN" dirty="0"/>
              <a:t>#define MAXBYTES (1 &lt;&lt; 27)  /* ... up to 128 MB */</a:t>
            </a:r>
          </a:p>
          <a:p>
            <a:r>
              <a:rPr lang="en-US" altLang="zh-CN" dirty="0"/>
              <a:t>#define MAXSTRIDE 64        /* Strides range from 1 to 64 </a:t>
            </a:r>
            <a:r>
              <a:rPr lang="en-US" altLang="zh-CN" dirty="0" err="1"/>
              <a:t>elems</a:t>
            </a:r>
            <a:r>
              <a:rPr lang="en-US" altLang="zh-CN" dirty="0"/>
              <a:t> */</a:t>
            </a:r>
          </a:p>
          <a:p>
            <a:r>
              <a:rPr lang="en-US" altLang="zh-CN" dirty="0"/>
              <a:t>#define MAXELEMS MAXBYTES/</a:t>
            </a:r>
            <a:r>
              <a:rPr lang="en-US" altLang="zh-CN" dirty="0" err="1"/>
              <a:t>sizeof</a:t>
            </a:r>
            <a:r>
              <a:rPr lang="en-US" altLang="zh-CN" dirty="0"/>
              <a:t>(double) </a:t>
            </a:r>
          </a:p>
          <a:p>
            <a:endParaRPr lang="en-US" altLang="zh-CN" dirty="0"/>
          </a:p>
          <a:p>
            <a:r>
              <a:rPr lang="en-US" altLang="zh-CN" dirty="0"/>
              <a:t>/* $begin </a:t>
            </a:r>
            <a:r>
              <a:rPr lang="en-US" altLang="zh-CN" dirty="0" err="1"/>
              <a:t>mountainfuns</a:t>
            </a:r>
            <a:r>
              <a:rPr lang="en-US" altLang="zh-CN" dirty="0"/>
              <a:t> */</a:t>
            </a:r>
          </a:p>
          <a:p>
            <a:r>
              <a:rPr lang="en-US" altLang="zh-CN" dirty="0"/>
              <a:t>double data[MAXELEMS];      /* The global array we'll be traversing */</a:t>
            </a:r>
          </a:p>
          <a:p>
            <a:endParaRPr lang="en-US" altLang="zh-CN" dirty="0"/>
          </a:p>
          <a:p>
            <a:r>
              <a:rPr lang="en-US" altLang="zh-CN" dirty="0"/>
              <a:t>/* $end </a:t>
            </a:r>
            <a:r>
              <a:rPr lang="en-US" altLang="zh-CN" dirty="0" err="1"/>
              <a:t>mountainfuns</a:t>
            </a:r>
            <a:r>
              <a:rPr lang="en-US" altLang="zh-CN" dirty="0"/>
              <a:t> */</a:t>
            </a:r>
          </a:p>
          <a:p>
            <a:r>
              <a:rPr lang="en-US" altLang="zh-CN" dirty="0"/>
              <a:t>/* $end </a:t>
            </a:r>
            <a:r>
              <a:rPr lang="en-US" altLang="zh-CN" dirty="0" err="1"/>
              <a:t>mountainmain</a:t>
            </a:r>
            <a:r>
              <a:rPr lang="en-US" altLang="zh-CN" dirty="0"/>
              <a:t> */</a:t>
            </a:r>
          </a:p>
          <a:p>
            <a:r>
              <a:rPr lang="en-US" altLang="zh-CN" dirty="0"/>
              <a:t>void </a:t>
            </a:r>
            <a:r>
              <a:rPr lang="en-US" altLang="zh-CN" dirty="0" err="1"/>
              <a:t>init_data</a:t>
            </a:r>
            <a:r>
              <a:rPr lang="en-US" altLang="zh-CN" dirty="0"/>
              <a:t>(double *data, int n);</a:t>
            </a:r>
          </a:p>
          <a:p>
            <a:r>
              <a:rPr lang="en-US" altLang="zh-CN" dirty="0"/>
              <a:t>void test(int </a:t>
            </a:r>
            <a:r>
              <a:rPr lang="en-US" altLang="zh-CN" dirty="0" err="1"/>
              <a:t>elems</a:t>
            </a:r>
            <a:r>
              <a:rPr lang="en-US" altLang="zh-CN" dirty="0"/>
              <a:t>, int stride);</a:t>
            </a:r>
          </a:p>
          <a:p>
            <a:r>
              <a:rPr lang="en-US" altLang="zh-CN" dirty="0"/>
              <a:t>long run(int size, int stride);</a:t>
            </a:r>
          </a:p>
          <a:p>
            <a:endParaRPr lang="en-US" altLang="zh-CN" dirty="0"/>
          </a:p>
          <a:p>
            <a:r>
              <a:rPr lang="en-US" altLang="zh-CN" dirty="0"/>
              <a:t>/* $begin </a:t>
            </a:r>
            <a:r>
              <a:rPr lang="en-US" altLang="zh-CN" dirty="0" err="1"/>
              <a:t>mountainmain</a:t>
            </a:r>
            <a:r>
              <a:rPr lang="en-US" altLang="zh-CN" dirty="0"/>
              <a:t> */</a:t>
            </a:r>
          </a:p>
          <a:p>
            <a:r>
              <a:rPr lang="en-US" altLang="zh-CN" dirty="0"/>
              <a:t>int main()</a:t>
            </a:r>
          </a:p>
          <a:p>
            <a:r>
              <a:rPr lang="en-US" altLang="zh-CN" dirty="0"/>
              <a:t>{</a:t>
            </a:r>
          </a:p>
          <a:p>
            <a:r>
              <a:rPr lang="en-US" altLang="zh-CN" dirty="0"/>
              <a:t>    int size;        /* Working set size (in bytes) */</a:t>
            </a:r>
          </a:p>
          <a:p>
            <a:r>
              <a:rPr lang="en-US" altLang="zh-CN" dirty="0"/>
              <a:t>    int stride;      /* Stride (in array elements) */</a:t>
            </a:r>
          </a:p>
          <a:p>
            <a:r>
              <a:rPr lang="en-US" altLang="zh-CN" dirty="0"/>
              <a:t>    double </a:t>
            </a:r>
            <a:r>
              <a:rPr lang="en-US" altLang="zh-CN" dirty="0" err="1"/>
              <a:t>Mhz</a:t>
            </a:r>
            <a:r>
              <a:rPr lang="en-US" altLang="zh-CN" dirty="0"/>
              <a:t>;      /* Clock frequency */</a:t>
            </a:r>
          </a:p>
          <a:p>
            <a:endParaRPr lang="en-US" altLang="zh-CN" dirty="0"/>
          </a:p>
          <a:p>
            <a:r>
              <a:rPr lang="en-US" altLang="zh-CN" dirty="0"/>
              <a:t>    </a:t>
            </a:r>
            <a:r>
              <a:rPr lang="en-US" altLang="zh-CN" dirty="0" err="1"/>
              <a:t>init_data</a:t>
            </a:r>
            <a:r>
              <a:rPr lang="en-US" altLang="zh-CN" dirty="0"/>
              <a:t>(data, MAXELEMS); /* Initialize each element in data */</a:t>
            </a:r>
          </a:p>
          <a:p>
            <a:r>
              <a:rPr lang="en-US" altLang="zh-CN" dirty="0"/>
              <a:t>//    </a:t>
            </a:r>
            <a:r>
              <a:rPr lang="en-US" altLang="zh-CN" dirty="0" err="1"/>
              <a:t>Mhz</a:t>
            </a:r>
            <a:r>
              <a:rPr lang="en-US" altLang="zh-CN" dirty="0"/>
              <a:t> = </a:t>
            </a:r>
            <a:r>
              <a:rPr lang="en-US" altLang="zh-CN" dirty="0" err="1"/>
              <a:t>mhz</a:t>
            </a:r>
            <a:r>
              <a:rPr lang="en-US" altLang="zh-CN" dirty="0"/>
              <a:t>(0);              /* Estimate the clock frequency */</a:t>
            </a:r>
          </a:p>
          <a:p>
            <a:r>
              <a:rPr lang="en-US" altLang="zh-CN" dirty="0"/>
              <a:t>/* $end </a:t>
            </a:r>
            <a:r>
              <a:rPr lang="en-US" altLang="zh-CN" dirty="0" err="1"/>
              <a:t>mountainmain</a:t>
            </a:r>
            <a:r>
              <a:rPr lang="en-US" altLang="zh-CN" dirty="0"/>
              <a:t> */</a:t>
            </a:r>
          </a:p>
          <a:p>
            <a:r>
              <a:rPr lang="en-US" altLang="zh-CN" dirty="0"/>
              <a:t>    /* Not shown in the text */</a:t>
            </a:r>
          </a:p>
          <a:p>
            <a:r>
              <a:rPr lang="en-US" altLang="zh-CN" dirty="0"/>
              <a:t>//    </a:t>
            </a:r>
            <a:r>
              <a:rPr lang="en-US" altLang="zh-CN" dirty="0" err="1"/>
              <a:t>printf</a:t>
            </a:r>
            <a:r>
              <a:rPr lang="en-US" altLang="zh-CN" dirty="0"/>
              <a:t>("Clock frequency is approx. %.1f MHz\n", </a:t>
            </a:r>
            <a:r>
              <a:rPr lang="en-US" altLang="zh-CN" dirty="0" err="1"/>
              <a:t>Mhz</a:t>
            </a:r>
            <a:r>
              <a:rPr lang="en-US" altLang="zh-CN" dirty="0"/>
              <a:t>);</a:t>
            </a:r>
          </a:p>
          <a:p>
            <a:r>
              <a:rPr lang="en-US" altLang="zh-CN" dirty="0"/>
              <a:t>//    </a:t>
            </a:r>
            <a:r>
              <a:rPr lang="en-US" altLang="zh-CN" dirty="0" err="1"/>
              <a:t>printf</a:t>
            </a:r>
            <a:r>
              <a:rPr lang="en-US" altLang="zh-CN" dirty="0"/>
              <a:t>("Memory mountain (MB/sec)\n");</a:t>
            </a:r>
          </a:p>
          <a:p>
            <a:r>
              <a:rPr lang="en-US" altLang="zh-CN" dirty="0"/>
              <a:t>    </a:t>
            </a:r>
            <a:r>
              <a:rPr lang="en-US" altLang="zh-CN" dirty="0" err="1"/>
              <a:t>printf</a:t>
            </a:r>
            <a:r>
              <a:rPr lang="en-US" altLang="zh-CN" dirty="0"/>
              <a:t>("Memory mountain (cycles)\n");</a:t>
            </a:r>
          </a:p>
          <a:p>
            <a:endParaRPr lang="en-US" altLang="zh-CN" dirty="0"/>
          </a:p>
          <a:p>
            <a:r>
              <a:rPr lang="en-US" altLang="zh-CN" dirty="0"/>
              <a:t>    </a:t>
            </a:r>
            <a:r>
              <a:rPr lang="en-US" altLang="zh-CN" dirty="0" err="1"/>
              <a:t>printf</a:t>
            </a:r>
            <a:r>
              <a:rPr lang="en-US" altLang="zh-CN" dirty="0"/>
              <a:t>("\t");</a:t>
            </a:r>
          </a:p>
          <a:p>
            <a:r>
              <a:rPr lang="en-US" altLang="zh-CN" dirty="0"/>
              <a:t>    for (stride = 1; stride &lt;= MAXSTRIDE; stride++)</a:t>
            </a:r>
          </a:p>
          <a:p>
            <a:r>
              <a:rPr lang="en-US" altLang="zh-CN" dirty="0"/>
              <a:t>	</a:t>
            </a:r>
            <a:r>
              <a:rPr lang="en-US" altLang="zh-CN" dirty="0" err="1"/>
              <a:t>printf</a:t>
            </a:r>
            <a:r>
              <a:rPr lang="en-US" altLang="zh-CN" dirty="0"/>
              <a:t>("</a:t>
            </a:r>
            <a:r>
              <a:rPr lang="en-US" altLang="zh-CN" dirty="0" err="1"/>
              <a:t>s%d</a:t>
            </a:r>
            <a:r>
              <a:rPr lang="en-US" altLang="zh-CN" dirty="0"/>
              <a:t>\t", stride);</a:t>
            </a:r>
          </a:p>
          <a:p>
            <a:r>
              <a:rPr lang="en-US" altLang="zh-CN" dirty="0"/>
              <a:t>    </a:t>
            </a:r>
            <a:r>
              <a:rPr lang="en-US" altLang="zh-CN" dirty="0" err="1"/>
              <a:t>printf</a:t>
            </a:r>
            <a:r>
              <a:rPr lang="en-US" altLang="zh-CN" dirty="0"/>
              <a:t>("\n");</a:t>
            </a:r>
          </a:p>
          <a:p>
            <a:endParaRPr lang="en-US" altLang="zh-CN" dirty="0"/>
          </a:p>
          <a:p>
            <a:r>
              <a:rPr lang="en-US" altLang="zh-CN" dirty="0"/>
              <a:t> /* $begin </a:t>
            </a:r>
            <a:r>
              <a:rPr lang="en-US" altLang="zh-CN" dirty="0" err="1"/>
              <a:t>mountainmain</a:t>
            </a:r>
            <a:r>
              <a:rPr lang="en-US" altLang="zh-CN" dirty="0"/>
              <a:t> */</a:t>
            </a:r>
          </a:p>
          <a:p>
            <a:r>
              <a:rPr lang="en-US" altLang="zh-CN" dirty="0"/>
              <a:t>    for (size = MAXBYTES; size &gt;= MINBYTES; size &gt;&gt;= 1) {</a:t>
            </a:r>
          </a:p>
          <a:p>
            <a:r>
              <a:rPr lang="en-US" altLang="zh-CN" dirty="0"/>
              <a:t>/* $end </a:t>
            </a:r>
            <a:r>
              <a:rPr lang="en-US" altLang="zh-CN" dirty="0" err="1"/>
              <a:t>mountainmain</a:t>
            </a:r>
            <a:r>
              <a:rPr lang="en-US" altLang="zh-CN" dirty="0"/>
              <a:t> */</a:t>
            </a:r>
          </a:p>
          <a:p>
            <a:r>
              <a:rPr lang="en-US" altLang="zh-CN" dirty="0"/>
              <a:t>	/* Not shown in the text */</a:t>
            </a:r>
          </a:p>
          <a:p>
            <a:r>
              <a:rPr lang="en-US" altLang="zh-CN" dirty="0"/>
              <a:t>	if (size &gt; (1 &lt;&lt; 20))</a:t>
            </a:r>
          </a:p>
          <a:p>
            <a:r>
              <a:rPr lang="en-US" altLang="zh-CN" dirty="0"/>
              <a:t>	    </a:t>
            </a:r>
            <a:r>
              <a:rPr lang="en-US" altLang="zh-CN" dirty="0" err="1"/>
              <a:t>printf</a:t>
            </a:r>
            <a:r>
              <a:rPr lang="en-US" altLang="zh-CN" dirty="0"/>
              <a:t>("%</a:t>
            </a:r>
            <a:r>
              <a:rPr lang="en-US" altLang="zh-CN" dirty="0" err="1"/>
              <a:t>dM</a:t>
            </a:r>
            <a:r>
              <a:rPr lang="en-US" altLang="zh-CN" dirty="0"/>
              <a:t>\t", size / (1 &lt;&lt; 20));</a:t>
            </a:r>
          </a:p>
          <a:p>
            <a:r>
              <a:rPr lang="en-US" altLang="zh-CN" dirty="0"/>
              <a:t>	else</a:t>
            </a:r>
          </a:p>
          <a:p>
            <a:r>
              <a:rPr lang="en-US" altLang="zh-CN" dirty="0"/>
              <a:t>	    </a:t>
            </a:r>
            <a:r>
              <a:rPr lang="en-US" altLang="zh-CN" dirty="0" err="1"/>
              <a:t>printf</a:t>
            </a:r>
            <a:r>
              <a:rPr lang="en-US" altLang="zh-CN" dirty="0"/>
              <a:t>("%</a:t>
            </a:r>
            <a:r>
              <a:rPr lang="en-US" altLang="zh-CN" dirty="0" err="1"/>
              <a:t>dK</a:t>
            </a:r>
            <a:r>
              <a:rPr lang="en-US" altLang="zh-CN" dirty="0"/>
              <a:t>\t", size / 1024);</a:t>
            </a:r>
          </a:p>
          <a:p>
            <a:endParaRPr lang="en-US" altLang="zh-CN" dirty="0"/>
          </a:p>
          <a:p>
            <a:r>
              <a:rPr lang="en-US" altLang="zh-CN" dirty="0"/>
              <a:t>/* $begin </a:t>
            </a:r>
            <a:r>
              <a:rPr lang="en-US" altLang="zh-CN" dirty="0" err="1"/>
              <a:t>mountainmain</a:t>
            </a:r>
            <a:r>
              <a:rPr lang="en-US" altLang="zh-CN" dirty="0"/>
              <a:t> */</a:t>
            </a:r>
          </a:p>
          <a:p>
            <a:r>
              <a:rPr lang="en-US" altLang="zh-CN" dirty="0"/>
              <a:t>	for (stride = 1; stride &lt;= MAXSTRIDE; stride++) {</a:t>
            </a:r>
          </a:p>
          <a:p>
            <a:r>
              <a:rPr lang="en-US" altLang="zh-CN" dirty="0"/>
              <a:t>	    </a:t>
            </a:r>
            <a:r>
              <a:rPr lang="en-US" altLang="zh-CN" dirty="0" err="1"/>
              <a:t>printf</a:t>
            </a:r>
            <a:r>
              <a:rPr lang="en-US" altLang="zh-CN" dirty="0"/>
              <a:t>("%</a:t>
            </a:r>
            <a:r>
              <a:rPr lang="en-US" altLang="zh-CN" dirty="0" err="1"/>
              <a:t>ld</a:t>
            </a:r>
            <a:r>
              <a:rPr lang="en-US" altLang="zh-CN" dirty="0"/>
              <a:t>\t", run(size, stride));</a:t>
            </a:r>
          </a:p>
          <a:p>
            <a:r>
              <a:rPr lang="en-US" altLang="zh-CN" dirty="0"/>
              <a:t>	    </a:t>
            </a:r>
          </a:p>
          <a:p>
            <a:r>
              <a:rPr lang="en-US" altLang="zh-CN" dirty="0"/>
              <a:t>	}</a:t>
            </a:r>
          </a:p>
          <a:p>
            <a:r>
              <a:rPr lang="en-US" altLang="zh-CN" dirty="0"/>
              <a:t>	</a:t>
            </a:r>
            <a:r>
              <a:rPr lang="en-US" altLang="zh-CN" dirty="0" err="1"/>
              <a:t>printf</a:t>
            </a:r>
            <a:r>
              <a:rPr lang="en-US" altLang="zh-CN" dirty="0"/>
              <a:t>("\n");</a:t>
            </a:r>
          </a:p>
          <a:p>
            <a:r>
              <a:rPr lang="en-US" altLang="zh-CN" dirty="0"/>
              <a:t>    }</a:t>
            </a:r>
          </a:p>
          <a:p>
            <a:r>
              <a:rPr lang="en-US" altLang="zh-CN" dirty="0"/>
              <a:t>    exit(0);</a:t>
            </a:r>
          </a:p>
          <a:p>
            <a:r>
              <a:rPr lang="en-US" altLang="zh-CN" dirty="0"/>
              <a:t>}</a:t>
            </a:r>
          </a:p>
          <a:p>
            <a:r>
              <a:rPr lang="en-US" altLang="zh-CN" dirty="0"/>
              <a:t>/* $end </a:t>
            </a:r>
            <a:r>
              <a:rPr lang="en-US" altLang="zh-CN" dirty="0" err="1"/>
              <a:t>mountainmain</a:t>
            </a:r>
            <a:r>
              <a:rPr lang="en-US" altLang="zh-CN" dirty="0"/>
              <a:t> */</a:t>
            </a:r>
          </a:p>
          <a:p>
            <a:endParaRPr lang="en-US" altLang="zh-CN" dirty="0"/>
          </a:p>
          <a:p>
            <a:r>
              <a:rPr lang="en-US" altLang="zh-CN" dirty="0"/>
              <a:t>/* </a:t>
            </a:r>
            <a:r>
              <a:rPr lang="en-US" altLang="zh-CN" dirty="0" err="1"/>
              <a:t>init_data</a:t>
            </a:r>
            <a:r>
              <a:rPr lang="en-US" altLang="zh-CN" dirty="0"/>
              <a:t> - initializes the array */</a:t>
            </a:r>
          </a:p>
          <a:p>
            <a:r>
              <a:rPr lang="en-US" altLang="zh-CN" dirty="0"/>
              <a:t>void </a:t>
            </a:r>
            <a:r>
              <a:rPr lang="en-US" altLang="zh-CN" dirty="0" err="1"/>
              <a:t>init_data</a:t>
            </a:r>
            <a:r>
              <a:rPr lang="en-US" altLang="zh-CN" dirty="0"/>
              <a:t>(double *data, int n)</a:t>
            </a:r>
          </a:p>
          <a:p>
            <a:r>
              <a:rPr lang="en-US" altLang="zh-CN" dirty="0"/>
              <a:t>{</a:t>
            </a:r>
          </a:p>
          <a:p>
            <a:r>
              <a:rPr lang="en-US" altLang="zh-CN" dirty="0"/>
              <a:t>    int </a:t>
            </a:r>
            <a:r>
              <a:rPr lang="en-US" altLang="zh-CN" dirty="0" err="1"/>
              <a:t>i</a:t>
            </a:r>
            <a:r>
              <a:rPr lang="en-US" altLang="zh-CN" dirty="0"/>
              <a:t>;</a:t>
            </a:r>
          </a:p>
          <a:p>
            <a:endParaRPr lang="en-US" altLang="zh-CN" dirty="0"/>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a:t>
            </a:r>
          </a:p>
          <a:p>
            <a:r>
              <a:rPr lang="en-US" altLang="zh-CN" dirty="0"/>
              <a:t>	data[</a:t>
            </a:r>
            <a:r>
              <a:rPr lang="en-US" altLang="zh-CN" dirty="0" err="1"/>
              <a:t>i</a:t>
            </a:r>
            <a:r>
              <a:rPr lang="en-US" altLang="zh-CN" dirty="0"/>
              <a:t>] = </a:t>
            </a:r>
            <a:r>
              <a:rPr lang="en-US" altLang="zh-CN" dirty="0" err="1"/>
              <a:t>i</a:t>
            </a:r>
            <a:r>
              <a:rPr lang="en-US" altLang="zh-CN" dirty="0"/>
              <a:t>;</a:t>
            </a:r>
          </a:p>
          <a:p>
            <a:r>
              <a:rPr lang="en-US" altLang="zh-CN" dirty="0"/>
              <a:t>}</a:t>
            </a:r>
          </a:p>
          <a:p>
            <a:endParaRPr lang="en-US" altLang="zh-CN" dirty="0"/>
          </a:p>
          <a:p>
            <a:r>
              <a:rPr lang="en-US" altLang="zh-CN" dirty="0"/>
              <a:t>/* $begin </a:t>
            </a:r>
            <a:r>
              <a:rPr lang="en-US" altLang="zh-CN" dirty="0" err="1"/>
              <a:t>mountainfuns</a:t>
            </a:r>
            <a:r>
              <a:rPr lang="en-US" altLang="zh-CN" dirty="0"/>
              <a:t> */</a:t>
            </a:r>
          </a:p>
          <a:p>
            <a:r>
              <a:rPr lang="en-US" altLang="zh-CN" dirty="0"/>
              <a:t>/*</a:t>
            </a:r>
          </a:p>
          <a:p>
            <a:r>
              <a:rPr lang="en-US" altLang="zh-CN" dirty="0"/>
              <a:t> * test - Iterate over first "</a:t>
            </a:r>
            <a:r>
              <a:rPr lang="en-US" altLang="zh-CN" dirty="0" err="1"/>
              <a:t>elems</a:t>
            </a:r>
            <a:r>
              <a:rPr lang="en-US" altLang="zh-CN" dirty="0"/>
              <a:t>" elements of array "data" </a:t>
            </a:r>
          </a:p>
          <a:p>
            <a:r>
              <a:rPr lang="en-US" altLang="zh-CN" dirty="0"/>
              <a:t> *        with stride of "stride".</a:t>
            </a:r>
          </a:p>
          <a:p>
            <a:r>
              <a:rPr lang="en-US" altLang="zh-CN" dirty="0"/>
              <a:t> */</a:t>
            </a:r>
          </a:p>
          <a:p>
            <a:r>
              <a:rPr lang="en-US" altLang="zh-CN" dirty="0"/>
              <a:t>void test(int </a:t>
            </a:r>
            <a:r>
              <a:rPr lang="en-US" altLang="zh-CN" dirty="0" err="1"/>
              <a:t>elems</a:t>
            </a:r>
            <a:r>
              <a:rPr lang="en-US" altLang="zh-CN" dirty="0"/>
              <a:t>, int stride) /* The test function */</a:t>
            </a:r>
          </a:p>
          <a:p>
            <a:r>
              <a:rPr lang="en-US" altLang="zh-CN" dirty="0"/>
              <a:t>{</a:t>
            </a:r>
          </a:p>
          <a:p>
            <a:r>
              <a:rPr lang="en-US" altLang="zh-CN" dirty="0"/>
              <a:t>    int </a:t>
            </a:r>
            <a:r>
              <a:rPr lang="en-US" altLang="zh-CN" dirty="0" err="1"/>
              <a:t>i</a:t>
            </a:r>
            <a:r>
              <a:rPr lang="en-US" altLang="zh-CN" dirty="0"/>
              <a:t>;</a:t>
            </a:r>
          </a:p>
          <a:p>
            <a:r>
              <a:rPr lang="en-US" altLang="zh-CN" dirty="0"/>
              <a:t>    double result = 0.0; </a:t>
            </a:r>
          </a:p>
          <a:p>
            <a:r>
              <a:rPr lang="en-US" altLang="zh-CN" dirty="0"/>
              <a:t>    volatile double sink; </a:t>
            </a:r>
          </a:p>
          <a:p>
            <a:endParaRPr lang="en-US" altLang="zh-CN" dirty="0"/>
          </a:p>
          <a:p>
            <a:r>
              <a:rPr lang="en-US" altLang="zh-CN" dirty="0"/>
              <a:t>    for (</a:t>
            </a:r>
            <a:r>
              <a:rPr lang="en-US" altLang="zh-CN" dirty="0" err="1"/>
              <a:t>i</a:t>
            </a:r>
            <a:r>
              <a:rPr lang="en-US" altLang="zh-CN" dirty="0"/>
              <a:t> = 0; </a:t>
            </a:r>
            <a:r>
              <a:rPr lang="en-US" altLang="zh-CN" dirty="0" err="1"/>
              <a:t>i</a:t>
            </a:r>
            <a:r>
              <a:rPr lang="en-US" altLang="zh-CN" dirty="0"/>
              <a:t> &lt; </a:t>
            </a:r>
            <a:r>
              <a:rPr lang="en-US" altLang="zh-CN" dirty="0" err="1"/>
              <a:t>elems</a:t>
            </a:r>
            <a:r>
              <a:rPr lang="en-US" altLang="zh-CN" dirty="0"/>
              <a:t>; </a:t>
            </a:r>
            <a:r>
              <a:rPr lang="en-US" altLang="zh-CN" dirty="0" err="1"/>
              <a:t>i</a:t>
            </a:r>
            <a:r>
              <a:rPr lang="en-US" altLang="zh-CN" dirty="0"/>
              <a:t> += stride) {</a:t>
            </a:r>
          </a:p>
          <a:p>
            <a:r>
              <a:rPr lang="en-US" altLang="zh-CN" dirty="0"/>
              <a:t>	result += data[</a:t>
            </a:r>
            <a:r>
              <a:rPr lang="en-US" altLang="zh-CN" dirty="0" err="1"/>
              <a:t>i</a:t>
            </a:r>
            <a:r>
              <a:rPr lang="en-US" altLang="zh-CN" dirty="0"/>
              <a:t>];  </a:t>
            </a:r>
          </a:p>
          <a:p>
            <a:r>
              <a:rPr lang="en-US" altLang="zh-CN" dirty="0"/>
              <a:t>    }</a:t>
            </a:r>
          </a:p>
          <a:p>
            <a:r>
              <a:rPr lang="en-US" altLang="zh-CN" dirty="0"/>
              <a:t>    sink = result; /* So compiler doesn't optimize away the loop */</a:t>
            </a:r>
          </a:p>
          <a:p>
            <a:r>
              <a:rPr lang="en-US" altLang="zh-CN" dirty="0"/>
              <a:t>}</a:t>
            </a:r>
          </a:p>
          <a:p>
            <a:r>
              <a:rPr lang="en-US" altLang="zh-CN" dirty="0"/>
              <a:t>void test1(int </a:t>
            </a:r>
            <a:r>
              <a:rPr lang="en-US" altLang="zh-CN" dirty="0" err="1"/>
              <a:t>elems</a:t>
            </a:r>
            <a:r>
              <a:rPr lang="en-US" altLang="zh-CN" dirty="0"/>
              <a:t>, int stride) {</a:t>
            </a:r>
          </a:p>
          <a:p>
            <a:r>
              <a:rPr lang="en-US" altLang="zh-CN" dirty="0"/>
              <a:t>    long </a:t>
            </a:r>
            <a:r>
              <a:rPr lang="en-US" altLang="zh-CN" dirty="0" err="1"/>
              <a:t>i</a:t>
            </a:r>
            <a:r>
              <a:rPr lang="en-US" altLang="zh-CN" dirty="0"/>
              <a:t>, sx2=stride*2, sx3=stride*3, sx4=stride*4;</a:t>
            </a:r>
          </a:p>
          <a:p>
            <a:r>
              <a:rPr lang="en-US" altLang="zh-CN" dirty="0"/>
              <a:t>    long acc0 = 0, acc1 = 0, acc2 = 0, acc3 = 0;</a:t>
            </a:r>
          </a:p>
          <a:p>
            <a:r>
              <a:rPr lang="en-US" altLang="zh-CN" dirty="0"/>
              <a:t>    long length = </a:t>
            </a:r>
            <a:r>
              <a:rPr lang="en-US" altLang="zh-CN" dirty="0" err="1"/>
              <a:t>elems</a:t>
            </a:r>
            <a:r>
              <a:rPr lang="en-US" altLang="zh-CN" dirty="0"/>
              <a:t>, limit = length - sx4;</a:t>
            </a:r>
          </a:p>
          <a:p>
            <a:r>
              <a:rPr lang="en-US" altLang="zh-CN" dirty="0"/>
              <a:t>    volatile double sink; </a:t>
            </a:r>
          </a:p>
          <a:p>
            <a:endParaRPr lang="en-US" altLang="zh-CN" dirty="0"/>
          </a:p>
          <a:p>
            <a:r>
              <a:rPr lang="en-US" altLang="zh-CN" dirty="0"/>
              <a:t>    /* Combine 4 elements at a time */</a:t>
            </a:r>
          </a:p>
          <a:p>
            <a:r>
              <a:rPr lang="en-US" altLang="zh-CN" dirty="0"/>
              <a:t>    for (</a:t>
            </a:r>
            <a:r>
              <a:rPr lang="en-US" altLang="zh-CN" dirty="0" err="1"/>
              <a:t>i</a:t>
            </a:r>
            <a:r>
              <a:rPr lang="en-US" altLang="zh-CN" dirty="0"/>
              <a:t> = 0; </a:t>
            </a:r>
            <a:r>
              <a:rPr lang="en-US" altLang="zh-CN" dirty="0" err="1"/>
              <a:t>i</a:t>
            </a:r>
            <a:r>
              <a:rPr lang="en-US" altLang="zh-CN" dirty="0"/>
              <a:t> &lt; limit; </a:t>
            </a:r>
            <a:r>
              <a:rPr lang="en-US" altLang="zh-CN" dirty="0" err="1"/>
              <a:t>i</a:t>
            </a:r>
            <a:r>
              <a:rPr lang="en-US" altLang="zh-CN" dirty="0"/>
              <a:t> += sx4) {</a:t>
            </a:r>
          </a:p>
          <a:p>
            <a:r>
              <a:rPr lang="en-US" altLang="zh-CN" dirty="0"/>
              <a:t>        acc0 = acc0 + data[</a:t>
            </a:r>
            <a:r>
              <a:rPr lang="en-US" altLang="zh-CN" dirty="0" err="1"/>
              <a:t>i</a:t>
            </a:r>
            <a:r>
              <a:rPr lang="en-US" altLang="zh-CN" dirty="0"/>
              <a:t>];</a:t>
            </a:r>
          </a:p>
          <a:p>
            <a:r>
              <a:rPr lang="en-US" altLang="zh-CN" dirty="0"/>
              <a:t>        acc1 = acc1 + data[</a:t>
            </a:r>
            <a:r>
              <a:rPr lang="en-US" altLang="zh-CN" dirty="0" err="1"/>
              <a:t>i+stride</a:t>
            </a:r>
            <a:r>
              <a:rPr lang="en-US" altLang="zh-CN" dirty="0"/>
              <a:t>];</a:t>
            </a:r>
          </a:p>
          <a:p>
            <a:r>
              <a:rPr lang="en-US" altLang="zh-CN" dirty="0"/>
              <a:t>        acc2 = acc2 + data[i+sx2];</a:t>
            </a:r>
          </a:p>
          <a:p>
            <a:r>
              <a:rPr lang="en-US" altLang="zh-CN" dirty="0"/>
              <a:t>        acc3 = acc3 + data[i+sx3];</a:t>
            </a:r>
          </a:p>
          <a:p>
            <a:r>
              <a:rPr lang="en-US" altLang="zh-CN" dirty="0"/>
              <a:t>    }</a:t>
            </a:r>
          </a:p>
          <a:p>
            <a:endParaRPr lang="en-US" altLang="zh-CN" dirty="0"/>
          </a:p>
          <a:p>
            <a:r>
              <a:rPr lang="en-US" altLang="zh-CN" dirty="0"/>
              <a:t>    /* Finish any remaining elements */</a:t>
            </a:r>
          </a:p>
          <a:p>
            <a:r>
              <a:rPr lang="en-US" altLang="zh-CN" dirty="0"/>
              <a:t>    for (; </a:t>
            </a:r>
            <a:r>
              <a:rPr lang="en-US" altLang="zh-CN" dirty="0" err="1"/>
              <a:t>i</a:t>
            </a:r>
            <a:r>
              <a:rPr lang="en-US" altLang="zh-CN" dirty="0"/>
              <a:t> &lt; length; </a:t>
            </a:r>
            <a:r>
              <a:rPr lang="en-US" altLang="zh-CN" dirty="0" err="1"/>
              <a:t>i</a:t>
            </a:r>
            <a:r>
              <a:rPr lang="en-US" altLang="zh-CN" dirty="0"/>
              <a:t>++) {</a:t>
            </a:r>
          </a:p>
          <a:p>
            <a:r>
              <a:rPr lang="en-US" altLang="zh-CN" dirty="0"/>
              <a:t>        acc0 = acc0 + data[</a:t>
            </a:r>
            <a:r>
              <a:rPr lang="en-US" altLang="zh-CN" dirty="0" err="1"/>
              <a:t>i</a:t>
            </a:r>
            <a:r>
              <a:rPr lang="en-US" altLang="zh-CN" dirty="0"/>
              <a:t>];</a:t>
            </a:r>
          </a:p>
          <a:p>
            <a:r>
              <a:rPr lang="en-US" altLang="zh-CN" dirty="0"/>
              <a:t>    }</a:t>
            </a:r>
          </a:p>
          <a:p>
            <a:r>
              <a:rPr lang="en-US" altLang="zh-CN" dirty="0"/>
              <a:t>    sink = ((acc0 + acc1) + (acc2 + acc3));</a:t>
            </a:r>
          </a:p>
          <a:p>
            <a:r>
              <a:rPr lang="en-US" altLang="zh-CN" dirty="0"/>
              <a:t>}</a:t>
            </a:r>
          </a:p>
          <a:p>
            <a:endParaRPr lang="en-US" altLang="zh-CN" dirty="0"/>
          </a:p>
          <a:p>
            <a:r>
              <a:rPr lang="en-US" altLang="zh-CN" dirty="0"/>
              <a:t>/* </a:t>
            </a:r>
          </a:p>
          <a:p>
            <a:r>
              <a:rPr lang="en-US" altLang="zh-CN" dirty="0"/>
              <a:t> * run - Run test(</a:t>
            </a:r>
            <a:r>
              <a:rPr lang="en-US" altLang="zh-CN" dirty="0" err="1"/>
              <a:t>elems</a:t>
            </a:r>
            <a:r>
              <a:rPr lang="en-US" altLang="zh-CN" dirty="0"/>
              <a:t>, stride) and return read throughput (MB/s).</a:t>
            </a:r>
          </a:p>
          <a:p>
            <a:r>
              <a:rPr lang="en-US" altLang="zh-CN" dirty="0"/>
              <a:t> *       "size" is in bytes, "stride" is in array elements, and </a:t>
            </a:r>
          </a:p>
          <a:p>
            <a:r>
              <a:rPr lang="en-US" altLang="zh-CN" dirty="0"/>
              <a:t> *       </a:t>
            </a:r>
            <a:r>
              <a:rPr lang="en-US" altLang="zh-CN" dirty="0" err="1"/>
              <a:t>Mhz</a:t>
            </a:r>
            <a:r>
              <a:rPr lang="en-US" altLang="zh-CN" dirty="0"/>
              <a:t> is CPU clock frequency in Mhz.</a:t>
            </a:r>
          </a:p>
          <a:p>
            <a:r>
              <a:rPr lang="en-US" altLang="zh-CN" dirty="0"/>
              <a:t> */</a:t>
            </a:r>
          </a:p>
          <a:p>
            <a:r>
              <a:rPr lang="en-US" altLang="zh-CN" dirty="0"/>
              <a:t>long run(int size, int stride)</a:t>
            </a:r>
          </a:p>
          <a:p>
            <a:r>
              <a:rPr lang="en-US" altLang="zh-CN" dirty="0"/>
              <a:t>{   </a:t>
            </a:r>
          </a:p>
          <a:p>
            <a:r>
              <a:rPr lang="en-US" altLang="zh-CN" dirty="0"/>
              <a:t>    long cycles;</a:t>
            </a:r>
          </a:p>
          <a:p>
            <a:r>
              <a:rPr lang="en-US" altLang="zh-CN" dirty="0"/>
              <a:t>    int </a:t>
            </a:r>
            <a:r>
              <a:rPr lang="en-US" altLang="zh-CN" dirty="0" err="1"/>
              <a:t>elems</a:t>
            </a:r>
            <a:r>
              <a:rPr lang="en-US" altLang="zh-CN" dirty="0"/>
              <a:t> = size / </a:t>
            </a:r>
            <a:r>
              <a:rPr lang="en-US" altLang="zh-CN" dirty="0" err="1"/>
              <a:t>sizeof</a:t>
            </a:r>
            <a:r>
              <a:rPr lang="en-US" altLang="zh-CN" dirty="0"/>
              <a:t>(double);       </a:t>
            </a:r>
          </a:p>
          <a:p>
            <a:r>
              <a:rPr lang="en-US" altLang="zh-CN" dirty="0"/>
              <a:t>	uint64_t timer;</a:t>
            </a:r>
          </a:p>
          <a:p>
            <a:r>
              <a:rPr lang="en-US" altLang="zh-CN" dirty="0"/>
              <a:t>    struct </a:t>
            </a:r>
            <a:r>
              <a:rPr lang="en-US" altLang="zh-CN" dirty="0" err="1"/>
              <a:t>timeval</a:t>
            </a:r>
            <a:r>
              <a:rPr lang="en-US" altLang="zh-CN" dirty="0"/>
              <a:t> start, end;</a:t>
            </a:r>
          </a:p>
          <a:p>
            <a:endParaRPr lang="en-US" altLang="zh-CN" dirty="0"/>
          </a:p>
          <a:p>
            <a:r>
              <a:rPr lang="en-US" altLang="zh-CN" dirty="0"/>
              <a:t>    test1(</a:t>
            </a:r>
            <a:r>
              <a:rPr lang="en-US" altLang="zh-CN" dirty="0" err="1"/>
              <a:t>elems</a:t>
            </a:r>
            <a:r>
              <a:rPr lang="en-US" altLang="zh-CN" dirty="0"/>
              <a:t>, stride);                     /* warm up the cache */       //</a:t>
            </a:r>
            <a:r>
              <a:rPr lang="en-US" altLang="zh-CN" dirty="0" err="1"/>
              <a:t>line:mem:warmup</a:t>
            </a:r>
            <a:endParaRPr lang="en-US" altLang="zh-CN" dirty="0"/>
          </a:p>
          <a:p>
            <a:r>
              <a:rPr lang="en-US" altLang="zh-CN" dirty="0"/>
              <a:t>    </a:t>
            </a:r>
            <a:r>
              <a:rPr lang="en-US" altLang="zh-CN" dirty="0" err="1"/>
              <a:t>gettimeofday</a:t>
            </a:r>
            <a:r>
              <a:rPr lang="en-US" altLang="zh-CN" dirty="0"/>
              <a:t>(&amp;start, NULL);</a:t>
            </a:r>
          </a:p>
          <a:p>
            <a:r>
              <a:rPr lang="en-US" altLang="zh-CN" dirty="0"/>
              <a:t>	</a:t>
            </a:r>
            <a:r>
              <a:rPr lang="en-US" altLang="zh-CN" dirty="0" err="1"/>
              <a:t>startTimer</a:t>
            </a:r>
            <a:r>
              <a:rPr lang="en-US" altLang="zh-CN" dirty="0"/>
              <a:t>(&amp;timer);</a:t>
            </a:r>
          </a:p>
          <a:p>
            <a:r>
              <a:rPr lang="en-US" altLang="zh-CN" dirty="0"/>
              <a:t>    test1(</a:t>
            </a:r>
            <a:r>
              <a:rPr lang="en-US" altLang="zh-CN" dirty="0" err="1"/>
              <a:t>elems</a:t>
            </a:r>
            <a:r>
              <a:rPr lang="en-US" altLang="zh-CN" dirty="0"/>
              <a:t>, stride);                     /* warm up the cache */       //</a:t>
            </a:r>
            <a:r>
              <a:rPr lang="en-US" altLang="zh-CN" dirty="0" err="1"/>
              <a:t>line:mem:warmup</a:t>
            </a:r>
            <a:endParaRPr lang="en-US" altLang="zh-CN" dirty="0"/>
          </a:p>
          <a:p>
            <a:r>
              <a:rPr lang="en-US" altLang="zh-CN" dirty="0"/>
              <a:t>	</a:t>
            </a:r>
            <a:r>
              <a:rPr lang="en-US" altLang="zh-CN" dirty="0" err="1"/>
              <a:t>stopTimer</a:t>
            </a:r>
            <a:r>
              <a:rPr lang="en-US" altLang="zh-CN" dirty="0"/>
              <a:t>(&amp;timer); </a:t>
            </a:r>
          </a:p>
          <a:p>
            <a:r>
              <a:rPr lang="en-US" altLang="zh-CN" dirty="0"/>
              <a:t>    </a:t>
            </a:r>
            <a:r>
              <a:rPr lang="en-US" altLang="zh-CN" dirty="0" err="1"/>
              <a:t>gettimeofday</a:t>
            </a:r>
            <a:r>
              <a:rPr lang="en-US" altLang="zh-CN" dirty="0"/>
              <a:t>(&amp;end, NULL);</a:t>
            </a:r>
          </a:p>
          <a:p>
            <a:r>
              <a:rPr lang="en-US" altLang="zh-CN" dirty="0"/>
              <a:t>	double </a:t>
            </a:r>
            <a:r>
              <a:rPr lang="en-US" altLang="zh-CN" dirty="0" err="1"/>
              <a:t>diff_usec</a:t>
            </a:r>
            <a:r>
              <a:rPr lang="en-US" altLang="zh-CN" dirty="0"/>
              <a:t> = (((end).</a:t>
            </a:r>
            <a:r>
              <a:rPr lang="en-US" altLang="zh-CN" dirty="0" err="1"/>
              <a:t>tv_sec</a:t>
            </a:r>
            <a:r>
              <a:rPr lang="en-US" altLang="zh-CN" dirty="0"/>
              <a:t>*1000000L + (end).</a:t>
            </a:r>
            <a:r>
              <a:rPr lang="en-US" altLang="zh-CN" dirty="0" err="1"/>
              <a:t>tv_usec</a:t>
            </a:r>
            <a:r>
              <a:rPr lang="en-US" altLang="zh-CN" dirty="0"/>
              <a:t>)</a:t>
            </a:r>
          </a:p>
          <a:p>
            <a:r>
              <a:rPr lang="en-US" altLang="zh-CN" dirty="0"/>
              <a:t>                        - ((start).</a:t>
            </a:r>
            <a:r>
              <a:rPr lang="en-US" altLang="zh-CN" dirty="0" err="1"/>
              <a:t>tv_sec</a:t>
            </a:r>
            <a:r>
              <a:rPr lang="en-US" altLang="zh-CN" dirty="0"/>
              <a:t>*1000000L+(start).</a:t>
            </a:r>
            <a:r>
              <a:rPr lang="en-US" altLang="zh-CN" dirty="0" err="1"/>
              <a:t>tv_usec</a:t>
            </a:r>
            <a:r>
              <a:rPr lang="en-US" altLang="zh-CN" dirty="0"/>
              <a:t>));</a:t>
            </a:r>
          </a:p>
          <a:p>
            <a:r>
              <a:rPr lang="en-US" altLang="zh-CN" dirty="0"/>
              <a:t>	double sec=</a:t>
            </a:r>
            <a:r>
              <a:rPr lang="en-US" altLang="zh-CN" dirty="0" err="1"/>
              <a:t>end.tv_sec-start.tv_sec</a:t>
            </a:r>
            <a:r>
              <a:rPr lang="en-US" altLang="zh-CN" dirty="0"/>
              <a:t>;</a:t>
            </a:r>
          </a:p>
          <a:p>
            <a:r>
              <a:rPr lang="en-US" altLang="zh-CN" dirty="0"/>
              <a:t>    cycles = timer;  /* call test(</a:t>
            </a:r>
            <a:r>
              <a:rPr lang="en-US" altLang="zh-CN" dirty="0" err="1"/>
              <a:t>elems,stride</a:t>
            </a:r>
            <a:r>
              <a:rPr lang="en-US" altLang="zh-CN" dirty="0"/>
              <a:t>) */ //</a:t>
            </a:r>
            <a:r>
              <a:rPr lang="en-US" altLang="zh-CN" dirty="0" err="1"/>
              <a:t>line:mem:fcyc</a:t>
            </a:r>
            <a:endParaRPr lang="en-US" altLang="zh-CN" dirty="0"/>
          </a:p>
          <a:p>
            <a:r>
              <a:rPr lang="en-US" altLang="zh-CN" dirty="0"/>
              <a:t>    return cycles; /* convert cycles to MB/s */  //</a:t>
            </a:r>
            <a:r>
              <a:rPr lang="en-US" altLang="zh-CN" dirty="0" err="1"/>
              <a:t>line:mem:bwcompute</a:t>
            </a:r>
            <a:endParaRPr lang="en-US" altLang="zh-CN" dirty="0"/>
          </a:p>
          <a:p>
            <a:r>
              <a:rPr lang="en-US" altLang="zh-CN" dirty="0"/>
              <a:t>//    return (size / stride) / (</a:t>
            </a:r>
            <a:r>
              <a:rPr lang="en-US" altLang="zh-CN" dirty="0" err="1"/>
              <a:t>diff_usec</a:t>
            </a:r>
            <a:r>
              <a:rPr lang="en-US" altLang="zh-CN" dirty="0"/>
              <a:t>); /* convert cycles to MB/s */  //</a:t>
            </a:r>
            <a:r>
              <a:rPr lang="en-US" altLang="zh-CN" dirty="0" err="1"/>
              <a:t>line:mem:bwcompute</a:t>
            </a:r>
            <a:endParaRPr lang="en-US" altLang="zh-CN" dirty="0"/>
          </a:p>
          <a:p>
            <a:r>
              <a:rPr lang="en-US" altLang="zh-CN" dirty="0"/>
              <a:t>//    return   timer/(size / stride); /* convert cycles to MB/s */  //</a:t>
            </a:r>
            <a:r>
              <a:rPr lang="en-US" altLang="zh-CN" dirty="0" err="1"/>
              <a:t>line:mem:bwcompute</a:t>
            </a:r>
            <a:endParaRPr lang="en-US" altLang="zh-CN" dirty="0"/>
          </a:p>
          <a:p>
            <a:r>
              <a:rPr lang="en-US" altLang="zh-CN" dirty="0"/>
              <a:t>}</a:t>
            </a:r>
          </a:p>
          <a:p>
            <a:r>
              <a:rPr lang="en-US" altLang="zh-CN" dirty="0"/>
              <a:t>/* $end </a:t>
            </a:r>
            <a:r>
              <a:rPr lang="en-US" altLang="zh-CN" dirty="0" err="1"/>
              <a:t>mountainfuns</a:t>
            </a:r>
            <a:r>
              <a:rPr lang="en-US" altLang="zh-CN" dirty="0"/>
              <a:t>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172</a:t>
            </a:fld>
            <a:endParaRPr lang="zh-CN" altLang="en-US"/>
          </a:p>
        </p:txBody>
      </p:sp>
    </p:spTree>
    <p:extLst>
      <p:ext uri="{BB962C8B-B14F-4D97-AF65-F5344CB8AC3E}">
        <p14:creationId xmlns:p14="http://schemas.microsoft.com/office/powerpoint/2010/main" val="3263448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#include &lt;sys/</a:t>
            </a:r>
            <a:r>
              <a:rPr lang="en-US" altLang="zh-CN" dirty="0" err="1"/>
              <a:t>time.h</a:t>
            </a:r>
            <a:r>
              <a:rPr lang="en-US" altLang="zh-CN" dirty="0"/>
              <a:t>&gt;           /* </a:t>
            </a:r>
            <a:r>
              <a:rPr lang="en-US" altLang="zh-CN" dirty="0" err="1"/>
              <a:t>gettimeofday</a:t>
            </a:r>
            <a:r>
              <a:rPr lang="en-US" altLang="zh-CN" dirty="0"/>
              <a:t> */</a:t>
            </a:r>
          </a:p>
          <a:p>
            <a:endParaRPr lang="en-US" altLang="zh-CN" dirty="0"/>
          </a:p>
          <a:p>
            <a:r>
              <a:rPr lang="en-US" altLang="zh-CN" dirty="0"/>
              <a:t>#define L1 (1&lt;&lt;15)    /* Working set size for L1 cache 32KB */</a:t>
            </a:r>
          </a:p>
          <a:p>
            <a:r>
              <a:rPr lang="en-US" altLang="zh-CN" dirty="0"/>
              <a:t>#define L2 (1&lt;&lt;18)    /* Working set size for L2 cache 256KB */</a:t>
            </a:r>
          </a:p>
          <a:p>
            <a:r>
              <a:rPr lang="en-US" altLang="zh-CN" dirty="0"/>
              <a:t>#define L3 (1&lt;&lt;20)*2.5    /* Working set size for L3 cache 2.5MB */</a:t>
            </a:r>
          </a:p>
          <a:p>
            <a:r>
              <a:rPr lang="en-US" altLang="zh-CN" dirty="0"/>
              <a:t>#define LLC (1&lt;&lt;20)*55    /* Working set size for LLC cache 55MB */</a:t>
            </a:r>
          </a:p>
          <a:p>
            <a:r>
              <a:rPr lang="en-US" altLang="zh-CN" dirty="0"/>
              <a:t>#define MAXELEMS 60000000 </a:t>
            </a:r>
          </a:p>
          <a:p>
            <a:r>
              <a:rPr lang="en-US" altLang="zh-CN" dirty="0"/>
              <a:t>#define random(x) (rand()%x)</a:t>
            </a:r>
          </a:p>
          <a:p>
            <a:r>
              <a:rPr lang="en-US" altLang="zh-CN" dirty="0"/>
              <a:t>void </a:t>
            </a:r>
            <a:r>
              <a:rPr lang="en-US" altLang="zh-CN" dirty="0" err="1"/>
              <a:t>init_data</a:t>
            </a:r>
            <a:r>
              <a:rPr lang="en-US" altLang="zh-CN" dirty="0"/>
              <a:t>(</a:t>
            </a:r>
            <a:r>
              <a:rPr lang="en-US" altLang="zh-CN" dirty="0" err="1"/>
              <a:t>int</a:t>
            </a:r>
            <a:r>
              <a:rPr lang="en-US" altLang="zh-CN" dirty="0"/>
              <a:t> *data, int n, int cardinality);</a:t>
            </a:r>
          </a:p>
          <a:p>
            <a:r>
              <a:rPr lang="en-US" altLang="zh-CN" dirty="0"/>
              <a:t>void test(int *data, int *vector, int n);</a:t>
            </a:r>
          </a:p>
          <a:p>
            <a:r>
              <a:rPr lang="en-US" altLang="zh-CN" dirty="0"/>
              <a:t>long run(int *data, int *vector, int n);</a:t>
            </a:r>
          </a:p>
          <a:p>
            <a:r>
              <a:rPr lang="en-US" altLang="zh-CN" dirty="0"/>
              <a:t>/* $begin </a:t>
            </a:r>
            <a:r>
              <a:rPr lang="en-US" altLang="zh-CN" dirty="0" err="1"/>
              <a:t>mountainmain</a:t>
            </a:r>
            <a:r>
              <a:rPr lang="en-US" altLang="zh-CN" dirty="0"/>
              <a:t> */</a:t>
            </a:r>
          </a:p>
          <a:p>
            <a:r>
              <a:rPr lang="en-US" altLang="zh-CN" dirty="0"/>
              <a:t>int main()</a:t>
            </a:r>
          </a:p>
          <a:p>
            <a:r>
              <a:rPr lang="en-US" altLang="zh-CN" dirty="0"/>
              <a:t>{</a:t>
            </a:r>
          </a:p>
          <a:p>
            <a:r>
              <a:rPr lang="en-US" altLang="zh-CN" dirty="0"/>
              <a:t>	int * data=(int *)malloc(</a:t>
            </a:r>
            <a:r>
              <a:rPr lang="en-US" altLang="zh-CN" dirty="0" err="1"/>
              <a:t>sizeof</a:t>
            </a:r>
            <a:r>
              <a:rPr lang="en-US" altLang="zh-CN" dirty="0"/>
              <a:t>(int) * MAXELEMS);      /* foreign key column*/</a:t>
            </a:r>
          </a:p>
          <a:p>
            <a:r>
              <a:rPr lang="en-US" altLang="zh-CN" dirty="0"/>
              <a:t>    </a:t>
            </a:r>
            <a:r>
              <a:rPr lang="en-US" altLang="zh-CN" dirty="0" err="1"/>
              <a:t>printf</a:t>
            </a:r>
            <a:r>
              <a:rPr lang="en-US" altLang="zh-CN" dirty="0"/>
              <a:t>("vector join(cycles)\n");</a:t>
            </a:r>
          </a:p>
          <a:p>
            <a:r>
              <a:rPr lang="en-US" altLang="zh-CN" dirty="0"/>
              <a:t>    </a:t>
            </a:r>
            <a:r>
              <a:rPr lang="en-US" altLang="zh-CN" dirty="0" err="1"/>
              <a:t>printf</a:t>
            </a:r>
            <a:r>
              <a:rPr lang="en-US" altLang="zh-CN" dirty="0"/>
              <a:t>("\t");</a:t>
            </a:r>
          </a:p>
          <a:p>
            <a:r>
              <a:rPr lang="en-US" altLang="zh-CN" dirty="0"/>
              <a:t>	int step;</a:t>
            </a:r>
          </a:p>
          <a:p>
            <a:r>
              <a:rPr lang="en-US" altLang="zh-CN" dirty="0"/>
              <a:t>    for (step = 10; step &lt;= 100; step+=10)</a:t>
            </a:r>
          </a:p>
          <a:p>
            <a:r>
              <a:rPr lang="en-US" altLang="zh-CN" dirty="0"/>
              <a:t>	</a:t>
            </a:r>
            <a:r>
              <a:rPr lang="en-US" altLang="zh-CN" dirty="0" err="1"/>
              <a:t>printf</a:t>
            </a:r>
            <a:r>
              <a:rPr lang="en-US" altLang="zh-CN" dirty="0"/>
              <a:t>("%d%\t", step);</a:t>
            </a:r>
          </a:p>
          <a:p>
            <a:r>
              <a:rPr lang="en-US" altLang="zh-CN" dirty="0"/>
              <a:t>    </a:t>
            </a:r>
            <a:r>
              <a:rPr lang="en-US" altLang="zh-CN" dirty="0" err="1"/>
              <a:t>printf</a:t>
            </a:r>
            <a:r>
              <a:rPr lang="en-US" altLang="zh-CN" dirty="0"/>
              <a:t>("\n");</a:t>
            </a:r>
          </a:p>
          <a:p>
            <a:r>
              <a:rPr lang="en-US" altLang="zh-CN" dirty="0"/>
              <a:t>	/*vector join for L1 cache sets*/</a:t>
            </a:r>
          </a:p>
          <a:p>
            <a:r>
              <a:rPr lang="en-US" altLang="zh-CN" dirty="0"/>
              <a:t>	</a:t>
            </a:r>
            <a:r>
              <a:rPr lang="en-US" altLang="zh-CN" dirty="0" err="1"/>
              <a:t>printf</a:t>
            </a:r>
            <a:r>
              <a:rPr lang="en-US" altLang="zh-CN" dirty="0"/>
              <a:t>("L1\t");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=L1/4*step/100;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L2 cache sets*/</a:t>
            </a:r>
          </a:p>
          <a:p>
            <a:r>
              <a:rPr lang="en-US" altLang="zh-CN" dirty="0"/>
              <a:t>	</a:t>
            </a:r>
            <a:r>
              <a:rPr lang="en-US" altLang="zh-CN" dirty="0" err="1"/>
              <a:t>printf</a:t>
            </a:r>
            <a:r>
              <a:rPr lang="en-US" altLang="zh-CN" dirty="0"/>
              <a:t>("L2\t");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=L2/4*step/100;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L3 cache sets*/</a:t>
            </a:r>
          </a:p>
          <a:p>
            <a:r>
              <a:rPr lang="en-US" altLang="zh-CN" dirty="0"/>
              <a:t>	</a:t>
            </a:r>
            <a:r>
              <a:rPr lang="en-US" altLang="zh-CN" dirty="0" err="1"/>
              <a:t>printf</a:t>
            </a:r>
            <a:r>
              <a:rPr lang="en-US" altLang="zh-CN" dirty="0"/>
              <a:t>("L3\t");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=L3/4*step/100;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LLC cache sets*/</a:t>
            </a:r>
          </a:p>
          <a:p>
            <a:r>
              <a:rPr lang="en-US" altLang="zh-CN" dirty="0"/>
              <a:t>	</a:t>
            </a:r>
            <a:r>
              <a:rPr lang="en-US" altLang="zh-CN" dirty="0" err="1"/>
              <a:t>printf</a:t>
            </a:r>
            <a:r>
              <a:rPr lang="en-US" altLang="zh-CN" dirty="0"/>
              <a:t>("LLC\t");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=LLC/4*step/100;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exit(0);</a:t>
            </a:r>
          </a:p>
          <a:p>
            <a:r>
              <a:rPr lang="en-US" altLang="zh-CN" dirty="0"/>
              <a:t>}</a:t>
            </a:r>
          </a:p>
          <a:p>
            <a:r>
              <a:rPr lang="en-US" altLang="zh-CN" dirty="0"/>
              <a:t>/* </a:t>
            </a:r>
            <a:r>
              <a:rPr lang="en-US" altLang="zh-CN" dirty="0" err="1"/>
              <a:t>init_data</a:t>
            </a:r>
            <a:r>
              <a:rPr lang="en-US" altLang="zh-CN" dirty="0"/>
              <a:t> - initializes the array */</a:t>
            </a:r>
          </a:p>
          <a:p>
            <a:r>
              <a:rPr lang="en-US" altLang="zh-CN" dirty="0"/>
              <a:t>void </a:t>
            </a:r>
            <a:r>
              <a:rPr lang="en-US" altLang="zh-CN" dirty="0" err="1"/>
              <a:t>init_data</a:t>
            </a:r>
            <a:r>
              <a:rPr lang="en-US" altLang="zh-CN" dirty="0"/>
              <a:t>(</a:t>
            </a:r>
            <a:r>
              <a:rPr lang="en-US" altLang="zh-CN" dirty="0" err="1"/>
              <a:t>int</a:t>
            </a:r>
            <a:r>
              <a:rPr lang="en-US" altLang="zh-CN" dirty="0"/>
              <a:t> *data, int n, int cardinality)</a:t>
            </a:r>
          </a:p>
          <a:p>
            <a:r>
              <a:rPr lang="en-US" altLang="zh-CN" dirty="0"/>
              <a:t>{</a:t>
            </a:r>
          </a:p>
          <a:p>
            <a:r>
              <a:rPr lang="en-US" altLang="zh-CN" dirty="0"/>
              <a:t>    int </a:t>
            </a:r>
            <a:r>
              <a:rPr lang="en-US" altLang="zh-CN" dirty="0" err="1"/>
              <a:t>i</a:t>
            </a:r>
            <a:r>
              <a:rPr lang="en-US" altLang="zh-CN" dirty="0"/>
              <a:t>;</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a:t>
            </a:r>
          </a:p>
          <a:p>
            <a:r>
              <a:rPr lang="en-US" altLang="zh-CN" dirty="0"/>
              <a:t>		data[</a:t>
            </a:r>
            <a:r>
              <a:rPr lang="en-US" altLang="zh-CN" dirty="0" err="1"/>
              <a:t>i</a:t>
            </a:r>
            <a:r>
              <a:rPr lang="en-US" altLang="zh-CN" dirty="0"/>
              <a:t>] = random(cardinality);</a:t>
            </a:r>
          </a:p>
          <a:p>
            <a:r>
              <a:rPr lang="en-US" altLang="zh-CN" dirty="0"/>
              <a:t>}</a:t>
            </a:r>
          </a:p>
          <a:p>
            <a:r>
              <a:rPr lang="en-US" altLang="zh-CN" dirty="0"/>
              <a:t>void test(int *data, int *vector, int n) /* The test function */</a:t>
            </a:r>
          </a:p>
          <a:p>
            <a:r>
              <a:rPr lang="en-US" altLang="zh-CN" dirty="0"/>
              <a:t>{</a:t>
            </a:r>
          </a:p>
          <a:p>
            <a:r>
              <a:rPr lang="en-US" altLang="zh-CN" dirty="0"/>
              <a:t>    int </a:t>
            </a:r>
            <a:r>
              <a:rPr lang="en-US" altLang="zh-CN" dirty="0" err="1"/>
              <a:t>i</a:t>
            </a:r>
            <a:r>
              <a:rPr lang="en-US" altLang="zh-CN" dirty="0"/>
              <a:t>;</a:t>
            </a:r>
          </a:p>
          <a:p>
            <a:r>
              <a:rPr lang="en-US" altLang="zh-CN" dirty="0"/>
              <a:t>    int result = 0; </a:t>
            </a:r>
          </a:p>
          <a:p>
            <a:r>
              <a:rPr lang="en-US" altLang="zh-CN" dirty="0"/>
              <a:t>    volatile int sink=0; </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if(vector[data[</a:t>
            </a:r>
            <a:r>
              <a:rPr lang="en-US" altLang="zh-CN" dirty="0" err="1"/>
              <a:t>i</a:t>
            </a:r>
            <a:r>
              <a:rPr lang="en-US" altLang="zh-CN" dirty="0"/>
              <a:t>]]==1)  /*foreign key referenced vector position*/</a:t>
            </a:r>
          </a:p>
          <a:p>
            <a:r>
              <a:rPr lang="en-US" altLang="zh-CN" dirty="0"/>
              <a:t>			result++;</a:t>
            </a:r>
          </a:p>
          <a:p>
            <a:r>
              <a:rPr lang="en-US" altLang="zh-CN" dirty="0"/>
              <a:t>    }</a:t>
            </a:r>
          </a:p>
          <a:p>
            <a:r>
              <a:rPr lang="en-US" altLang="zh-CN" dirty="0"/>
              <a:t>    sink = result; /* So compiler doesn't optimize away the loop */</a:t>
            </a:r>
          </a:p>
          <a:p>
            <a:r>
              <a:rPr lang="en-US" altLang="zh-CN" dirty="0"/>
              <a:t>//	</a:t>
            </a:r>
            <a:r>
              <a:rPr lang="en-US" altLang="zh-CN" dirty="0" err="1"/>
              <a:t>printf</a:t>
            </a:r>
            <a:r>
              <a:rPr lang="en-US" altLang="zh-CN" dirty="0"/>
              <a:t>("[%</a:t>
            </a:r>
            <a:r>
              <a:rPr lang="en-US" altLang="zh-CN" dirty="0" err="1"/>
              <a:t>ld</a:t>
            </a:r>
            <a:r>
              <a:rPr lang="en-US" altLang="zh-CN" dirty="0"/>
              <a:t>]",sink);</a:t>
            </a:r>
          </a:p>
          <a:p>
            <a:r>
              <a:rPr lang="en-US" altLang="zh-CN" dirty="0"/>
              <a:t>}</a:t>
            </a:r>
          </a:p>
          <a:p>
            <a:r>
              <a:rPr lang="en-US" altLang="zh-CN" dirty="0"/>
              <a:t>long run(int *data, int *vector, int n)</a:t>
            </a:r>
          </a:p>
          <a:p>
            <a:r>
              <a:rPr lang="en-US" altLang="zh-CN" dirty="0"/>
              <a:t>{   </a:t>
            </a:r>
          </a:p>
          <a:p>
            <a:r>
              <a:rPr lang="en-US" altLang="zh-CN" dirty="0"/>
              <a:t>    long cycles;</a:t>
            </a:r>
          </a:p>
          <a:p>
            <a:r>
              <a:rPr lang="en-US" altLang="zh-CN" dirty="0"/>
              <a:t>	uint64_t timer;</a:t>
            </a:r>
          </a:p>
          <a:p>
            <a:r>
              <a:rPr lang="en-US" altLang="zh-CN" dirty="0"/>
              <a:t>    test(data, </a:t>
            </a:r>
            <a:r>
              <a:rPr lang="en-US" altLang="zh-CN" dirty="0" err="1"/>
              <a:t>vector,n</a:t>
            </a:r>
            <a:r>
              <a:rPr lang="en-US" altLang="zh-CN" dirty="0"/>
              <a:t>);                     /* warm up the cache */       //</a:t>
            </a:r>
            <a:r>
              <a:rPr lang="en-US" altLang="zh-CN" dirty="0" err="1"/>
              <a:t>line:mem:warmup</a:t>
            </a:r>
            <a:endParaRPr lang="en-US" altLang="zh-CN" dirty="0"/>
          </a:p>
          <a:p>
            <a:r>
              <a:rPr lang="en-US" altLang="zh-CN" dirty="0"/>
              <a:t>	</a:t>
            </a:r>
            <a:r>
              <a:rPr lang="en-US" altLang="zh-CN" dirty="0" err="1"/>
              <a:t>startTimer</a:t>
            </a:r>
            <a:r>
              <a:rPr lang="en-US" altLang="zh-CN" dirty="0"/>
              <a:t>(&amp;timer);</a:t>
            </a:r>
          </a:p>
          <a:p>
            <a:r>
              <a:rPr lang="en-US" altLang="zh-CN" dirty="0"/>
              <a:t>    test(data, </a:t>
            </a:r>
            <a:r>
              <a:rPr lang="en-US" altLang="zh-CN" dirty="0" err="1"/>
              <a:t>vector,n</a:t>
            </a:r>
            <a:r>
              <a:rPr lang="en-US" altLang="zh-CN" dirty="0"/>
              <a:t>);                     /* test for cache locality */    </a:t>
            </a:r>
          </a:p>
          <a:p>
            <a:r>
              <a:rPr lang="en-US" altLang="zh-CN" dirty="0"/>
              <a:t>	</a:t>
            </a:r>
            <a:r>
              <a:rPr lang="en-US" altLang="zh-CN" dirty="0" err="1"/>
              <a:t>stopTimer</a:t>
            </a:r>
            <a:r>
              <a:rPr lang="en-US" altLang="zh-CN" dirty="0"/>
              <a:t>(&amp;timer); </a:t>
            </a:r>
          </a:p>
          <a:p>
            <a:r>
              <a:rPr lang="en-US" altLang="zh-CN" dirty="0"/>
              <a:t>    cycles = timer;  </a:t>
            </a:r>
          </a:p>
          <a:p>
            <a:r>
              <a:rPr lang="en-US" altLang="zh-CN" dirty="0"/>
              <a:t>    return cycles; </a:t>
            </a:r>
          </a:p>
          <a:p>
            <a:r>
              <a:rPr lang="en-US" altLang="zh-CN" dirty="0"/>
              <a:t>}</a:t>
            </a:r>
          </a:p>
          <a:p>
            <a:r>
              <a:rPr lang="en-US" altLang="zh-CN" dirty="0"/>
              <a:t>/* $end </a:t>
            </a:r>
            <a:r>
              <a:rPr lang="en-US" altLang="zh-CN" dirty="0" err="1"/>
              <a:t>mountainfuns</a:t>
            </a:r>
            <a:r>
              <a:rPr lang="en-US" altLang="zh-CN" dirty="0"/>
              <a:t>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177</a:t>
            </a:fld>
            <a:endParaRPr lang="zh-CN" altLang="en-US"/>
          </a:p>
        </p:txBody>
      </p:sp>
    </p:spTree>
    <p:extLst>
      <p:ext uri="{BB962C8B-B14F-4D97-AF65-F5344CB8AC3E}">
        <p14:creationId xmlns:p14="http://schemas.microsoft.com/office/powerpoint/2010/main" val="1237047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#include &lt;sys/</a:t>
            </a:r>
            <a:r>
              <a:rPr lang="en-US" altLang="zh-CN" dirty="0" err="1"/>
              <a:t>time.h</a:t>
            </a:r>
            <a:r>
              <a:rPr lang="en-US" altLang="zh-CN" dirty="0"/>
              <a:t>&gt;           /* </a:t>
            </a:r>
            <a:r>
              <a:rPr lang="en-US" altLang="zh-CN" dirty="0" err="1"/>
              <a:t>gettimeofday</a:t>
            </a:r>
            <a:r>
              <a:rPr lang="en-US" altLang="zh-CN" dirty="0"/>
              <a:t> */</a:t>
            </a:r>
          </a:p>
          <a:p>
            <a:endParaRPr lang="en-US" altLang="zh-CN" dirty="0"/>
          </a:p>
          <a:p>
            <a:r>
              <a:rPr lang="en-US" altLang="zh-CN" dirty="0"/>
              <a:t>#define L1 (1&lt;&lt;15)    /* Working set size for L1 cache 32KB */</a:t>
            </a:r>
          </a:p>
          <a:p>
            <a:r>
              <a:rPr lang="en-US" altLang="zh-CN" dirty="0"/>
              <a:t>#define L2 (1&lt;&lt;18)    /* Working set size for L2 cache 256KB */</a:t>
            </a:r>
          </a:p>
          <a:p>
            <a:r>
              <a:rPr lang="en-US" altLang="zh-CN" dirty="0"/>
              <a:t>#define L3 (1&lt;&lt;20)*2.5    /* Working set size for L3 cache 2.5MB */</a:t>
            </a:r>
          </a:p>
          <a:p>
            <a:r>
              <a:rPr lang="en-US" altLang="zh-CN" dirty="0"/>
              <a:t>#define LLC (1&lt;&lt;20)*55    /* Working set size for LLC cache 55MB */</a:t>
            </a:r>
          </a:p>
          <a:p>
            <a:r>
              <a:rPr lang="en-US" altLang="zh-CN" dirty="0"/>
              <a:t>#define MAXELEMS 60000000 </a:t>
            </a:r>
          </a:p>
          <a:p>
            <a:r>
              <a:rPr lang="en-US" altLang="zh-CN" dirty="0"/>
              <a:t>#define random(x) (rand()%x)</a:t>
            </a:r>
          </a:p>
          <a:p>
            <a:r>
              <a:rPr lang="en-US" altLang="zh-CN"/>
              <a:t>void init_data(int </a:t>
            </a:r>
            <a:r>
              <a:rPr lang="en-US" altLang="zh-CN" dirty="0"/>
              <a:t>*data, int n, int cardinality);</a:t>
            </a:r>
          </a:p>
          <a:p>
            <a:r>
              <a:rPr lang="en-US" altLang="zh-CN" dirty="0"/>
              <a:t>void test(int *data, int *vector, int n);</a:t>
            </a:r>
          </a:p>
          <a:p>
            <a:r>
              <a:rPr lang="en-US" altLang="zh-CN" dirty="0"/>
              <a:t>long run(int *data, int *vector, int n);</a:t>
            </a:r>
          </a:p>
          <a:p>
            <a:r>
              <a:rPr lang="en-US" altLang="zh-CN" dirty="0"/>
              <a:t>/* $begin </a:t>
            </a:r>
            <a:r>
              <a:rPr lang="en-US" altLang="zh-CN" dirty="0" err="1"/>
              <a:t>mountainmain</a:t>
            </a:r>
            <a:r>
              <a:rPr lang="en-US" altLang="zh-CN" dirty="0"/>
              <a:t> */</a:t>
            </a:r>
          </a:p>
          <a:p>
            <a:r>
              <a:rPr lang="en-US" altLang="zh-CN" dirty="0"/>
              <a:t>int main()</a:t>
            </a:r>
          </a:p>
          <a:p>
            <a:r>
              <a:rPr lang="en-US" altLang="zh-CN" dirty="0"/>
              <a:t>{</a:t>
            </a:r>
          </a:p>
          <a:p>
            <a:r>
              <a:rPr lang="en-US" altLang="zh-CN" dirty="0"/>
              <a:t>	int * data=(int *)malloc(</a:t>
            </a:r>
            <a:r>
              <a:rPr lang="en-US" altLang="zh-CN" dirty="0" err="1"/>
              <a:t>sizeof</a:t>
            </a:r>
            <a:r>
              <a:rPr lang="en-US" altLang="zh-CN" dirty="0"/>
              <a:t>(int) * MAXELEMS);      /* foreign key column*/</a:t>
            </a:r>
          </a:p>
          <a:p>
            <a:r>
              <a:rPr lang="en-US" altLang="zh-CN" dirty="0"/>
              <a:t>    </a:t>
            </a:r>
            <a:r>
              <a:rPr lang="en-US" altLang="zh-CN" dirty="0" err="1"/>
              <a:t>printf</a:t>
            </a:r>
            <a:r>
              <a:rPr lang="en-US" altLang="zh-CN" dirty="0"/>
              <a:t>("vector join(cycles)\n");</a:t>
            </a:r>
          </a:p>
          <a:p>
            <a:r>
              <a:rPr lang="en-US" altLang="zh-CN" dirty="0"/>
              <a:t>    </a:t>
            </a:r>
            <a:r>
              <a:rPr lang="en-US" altLang="zh-CN" dirty="0" err="1"/>
              <a:t>printf</a:t>
            </a:r>
            <a:r>
              <a:rPr lang="en-US" altLang="zh-CN" dirty="0"/>
              <a:t>("\t");</a:t>
            </a:r>
          </a:p>
          <a:p>
            <a:r>
              <a:rPr lang="en-US" altLang="zh-CN" dirty="0"/>
              <a:t>	int step;</a:t>
            </a:r>
          </a:p>
          <a:p>
            <a:r>
              <a:rPr lang="en-US" altLang="zh-CN" dirty="0"/>
              <a:t>    for (step = 10; step &lt;= 100; step+=10)</a:t>
            </a:r>
          </a:p>
          <a:p>
            <a:r>
              <a:rPr lang="en-US" altLang="zh-CN" dirty="0"/>
              <a:t>	</a:t>
            </a:r>
            <a:r>
              <a:rPr lang="en-US" altLang="zh-CN" dirty="0" err="1"/>
              <a:t>printf</a:t>
            </a:r>
            <a:r>
              <a:rPr lang="en-US" altLang="zh-CN" dirty="0"/>
              <a:t>("%d%\t", step);</a:t>
            </a:r>
          </a:p>
          <a:p>
            <a:r>
              <a:rPr lang="en-US" altLang="zh-CN" dirty="0"/>
              <a:t>    </a:t>
            </a:r>
            <a:r>
              <a:rPr lang="en-US" altLang="zh-CN" dirty="0" err="1"/>
              <a:t>printf</a:t>
            </a:r>
            <a:r>
              <a:rPr lang="en-US" altLang="zh-CN" dirty="0"/>
              <a:t>("\n");</a:t>
            </a:r>
          </a:p>
          <a:p>
            <a:r>
              <a:rPr lang="en-US" altLang="zh-CN" dirty="0"/>
              <a:t>	/*vector join for L1 cache sets*/</a:t>
            </a:r>
          </a:p>
          <a:p>
            <a:r>
              <a:rPr lang="en-US" altLang="zh-CN" dirty="0"/>
              <a:t>	</a:t>
            </a:r>
            <a:r>
              <a:rPr lang="en-US" altLang="zh-CN" dirty="0" err="1"/>
              <a:t>printf</a:t>
            </a:r>
            <a:r>
              <a:rPr lang="en-US" altLang="zh-CN" dirty="0"/>
              <a:t>("L1\t");</a:t>
            </a:r>
          </a:p>
          <a:p>
            <a:r>
              <a:rPr lang="en-US" altLang="zh-CN" dirty="0"/>
              <a:t>    for (step = 10; step &lt;= 100; step+=10){</a:t>
            </a:r>
          </a:p>
          <a:p>
            <a:r>
              <a:rPr lang="en-US" altLang="zh-CN" dirty="0"/>
              <a:t>		</a:t>
            </a:r>
            <a:r>
              <a:rPr lang="en-US" altLang="zh-CN" err="1"/>
              <a:t>int</a:t>
            </a:r>
            <a:r>
              <a:rPr lang="en-US" altLang="zh-CN"/>
              <a:t> i,vector_len=L1/4*step/100</a:t>
            </a:r>
            <a:r>
              <a:rPr lang="en-US" altLang="zh-CN" dirty="0"/>
              <a:t>;</a:t>
            </a:r>
          </a:p>
          <a:p>
            <a:r>
              <a:rPr lang="en-US" altLang="zh-CN" dirty="0"/>
              <a:t>	</a:t>
            </a:r>
            <a:r>
              <a:rPr lang="en-US" altLang="zh-CN"/>
              <a:t>	init_data(data, MAXELEMS,vector_len</a:t>
            </a:r>
            <a:r>
              <a:rPr lang="en-US" altLang="zh-CN" dirty="0"/>
              <a:t>); /* Initialize foreign key elements in data */</a:t>
            </a:r>
          </a:p>
          <a:p>
            <a:r>
              <a:rPr lang="en-US" altLang="zh-CN" dirty="0"/>
              <a:t>		int * vector=(int *)malloc(</a:t>
            </a:r>
            <a:r>
              <a:rPr lang="en-US" altLang="zh-CN" dirty="0" err="1"/>
              <a:t>sizeof</a:t>
            </a:r>
            <a:r>
              <a:rPr lang="en-US" altLang="zh-CN" dirty="0"/>
              <a:t>(int) </a:t>
            </a:r>
            <a:r>
              <a:rPr lang="en-US" altLang="zh-CN"/>
              <a:t>* vector_len</a:t>
            </a:r>
            <a:r>
              <a:rPr lang="en-US" altLang="zh-CN" dirty="0"/>
              <a:t>);   /* Initialize primary key vector elements in vector */</a:t>
            </a:r>
          </a:p>
          <a:p>
            <a:r>
              <a:rPr lang="en-US" altLang="zh-CN" dirty="0"/>
              <a:t>		for </a:t>
            </a:r>
            <a:r>
              <a:rPr lang="en-US" altLang="zh-CN"/>
              <a:t>(i=0;i&lt;vector_len;i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L2 cache sets*/</a:t>
            </a:r>
          </a:p>
          <a:p>
            <a:r>
              <a:rPr lang="en-US" altLang="zh-CN" dirty="0"/>
              <a:t>	</a:t>
            </a:r>
            <a:r>
              <a:rPr lang="en-US" altLang="zh-CN" dirty="0" err="1"/>
              <a:t>printf</a:t>
            </a:r>
            <a:r>
              <a:rPr lang="en-US" altLang="zh-CN" dirty="0"/>
              <a:t>("L2\t");</a:t>
            </a:r>
          </a:p>
          <a:p>
            <a:r>
              <a:rPr lang="en-US" altLang="zh-CN" dirty="0"/>
              <a:t>    for (step = 10; step &lt;= 100; step+=10){</a:t>
            </a:r>
          </a:p>
          <a:p>
            <a:r>
              <a:rPr lang="en-US" altLang="zh-CN" dirty="0"/>
              <a:t>		</a:t>
            </a:r>
            <a:r>
              <a:rPr lang="en-US" altLang="zh-CN" err="1"/>
              <a:t>int</a:t>
            </a:r>
            <a:r>
              <a:rPr lang="en-US" altLang="zh-CN"/>
              <a:t> i,vector_len=L2/4*step/100</a:t>
            </a:r>
            <a:r>
              <a:rPr lang="en-US" altLang="zh-CN" dirty="0"/>
              <a:t>;</a:t>
            </a:r>
          </a:p>
          <a:p>
            <a:r>
              <a:rPr lang="en-US" altLang="zh-CN" dirty="0"/>
              <a:t>	</a:t>
            </a:r>
            <a:r>
              <a:rPr lang="en-US" altLang="zh-CN"/>
              <a:t>	init_data(data, MAXELEMS,vector_len</a:t>
            </a:r>
            <a:r>
              <a:rPr lang="en-US" altLang="zh-CN" dirty="0"/>
              <a:t>); /* Initialize foreign key elements in data */</a:t>
            </a:r>
          </a:p>
          <a:p>
            <a:r>
              <a:rPr lang="en-US" altLang="zh-CN" dirty="0"/>
              <a:t>		int * vector=(int *)malloc(</a:t>
            </a:r>
            <a:r>
              <a:rPr lang="en-US" altLang="zh-CN" dirty="0" err="1"/>
              <a:t>sizeof</a:t>
            </a:r>
            <a:r>
              <a:rPr lang="en-US" altLang="zh-CN" dirty="0"/>
              <a:t>(int) </a:t>
            </a:r>
            <a:r>
              <a:rPr lang="en-US" altLang="zh-CN"/>
              <a:t>* vector_len</a:t>
            </a:r>
            <a:r>
              <a:rPr lang="en-US" altLang="zh-CN" dirty="0"/>
              <a:t>);   /* Initialize primary key vector elements in vector */</a:t>
            </a:r>
          </a:p>
          <a:p>
            <a:r>
              <a:rPr lang="en-US" altLang="zh-CN" dirty="0"/>
              <a:t>		for </a:t>
            </a:r>
            <a:r>
              <a:rPr lang="en-US" altLang="zh-CN"/>
              <a:t>(i=0;i&lt;vector_len;i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L3 cache sets*/</a:t>
            </a:r>
          </a:p>
          <a:p>
            <a:r>
              <a:rPr lang="en-US" altLang="zh-CN" dirty="0"/>
              <a:t>	</a:t>
            </a:r>
            <a:r>
              <a:rPr lang="en-US" altLang="zh-CN" dirty="0" err="1"/>
              <a:t>printf</a:t>
            </a:r>
            <a:r>
              <a:rPr lang="en-US" altLang="zh-CN" dirty="0"/>
              <a:t>("L3\t");</a:t>
            </a:r>
          </a:p>
          <a:p>
            <a:r>
              <a:rPr lang="en-US" altLang="zh-CN" dirty="0"/>
              <a:t>    for (step = 10; step &lt;= 100; step+=10){</a:t>
            </a:r>
          </a:p>
          <a:p>
            <a:r>
              <a:rPr lang="en-US" altLang="zh-CN" dirty="0"/>
              <a:t>		</a:t>
            </a:r>
            <a:r>
              <a:rPr lang="en-US" altLang="zh-CN" err="1"/>
              <a:t>int</a:t>
            </a:r>
            <a:r>
              <a:rPr lang="en-US" altLang="zh-CN"/>
              <a:t> i,vector_len=L3/4*step/100</a:t>
            </a:r>
            <a:r>
              <a:rPr lang="en-US" altLang="zh-CN" dirty="0"/>
              <a:t>;</a:t>
            </a:r>
          </a:p>
          <a:p>
            <a:r>
              <a:rPr lang="en-US" altLang="zh-CN" dirty="0"/>
              <a:t>	</a:t>
            </a:r>
            <a:r>
              <a:rPr lang="en-US" altLang="zh-CN"/>
              <a:t>	init_data(data, MAXELEMS,vector_len</a:t>
            </a:r>
            <a:r>
              <a:rPr lang="en-US" altLang="zh-CN" dirty="0"/>
              <a:t>); /* Initialize foreign key elements in data */</a:t>
            </a:r>
          </a:p>
          <a:p>
            <a:r>
              <a:rPr lang="en-US" altLang="zh-CN" dirty="0"/>
              <a:t>		int * vector=(int *)malloc(</a:t>
            </a:r>
            <a:r>
              <a:rPr lang="en-US" altLang="zh-CN" dirty="0" err="1"/>
              <a:t>sizeof</a:t>
            </a:r>
            <a:r>
              <a:rPr lang="en-US" altLang="zh-CN" dirty="0"/>
              <a:t>(int) </a:t>
            </a:r>
            <a:r>
              <a:rPr lang="en-US" altLang="zh-CN"/>
              <a:t>* vector_len</a:t>
            </a:r>
            <a:r>
              <a:rPr lang="en-US" altLang="zh-CN" dirty="0"/>
              <a:t>);   /* Initialize primary key vector elements in vector */</a:t>
            </a:r>
          </a:p>
          <a:p>
            <a:r>
              <a:rPr lang="en-US" altLang="zh-CN" dirty="0"/>
              <a:t>		for </a:t>
            </a:r>
            <a:r>
              <a:rPr lang="en-US" altLang="zh-CN"/>
              <a:t>(i=0;i&lt;vector_len;i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LLC cache sets*/</a:t>
            </a:r>
          </a:p>
          <a:p>
            <a:r>
              <a:rPr lang="en-US" altLang="zh-CN" dirty="0"/>
              <a:t>	</a:t>
            </a:r>
            <a:r>
              <a:rPr lang="en-US" altLang="zh-CN" dirty="0" err="1"/>
              <a:t>printf</a:t>
            </a:r>
            <a:r>
              <a:rPr lang="en-US" altLang="zh-CN" dirty="0"/>
              <a:t>("LLC\t");</a:t>
            </a:r>
          </a:p>
          <a:p>
            <a:r>
              <a:rPr lang="en-US" altLang="zh-CN" dirty="0"/>
              <a:t>    for (step = 10; step &lt;= 100; step+=10){</a:t>
            </a:r>
          </a:p>
          <a:p>
            <a:r>
              <a:rPr lang="en-US" altLang="zh-CN" dirty="0"/>
              <a:t>		</a:t>
            </a:r>
            <a:r>
              <a:rPr lang="en-US" altLang="zh-CN" err="1"/>
              <a:t>int</a:t>
            </a:r>
            <a:r>
              <a:rPr lang="en-US" altLang="zh-CN"/>
              <a:t> i,vector_len=LLC/4*step/100</a:t>
            </a:r>
            <a:r>
              <a:rPr lang="en-US" altLang="zh-CN" dirty="0"/>
              <a:t>;</a:t>
            </a:r>
          </a:p>
          <a:p>
            <a:r>
              <a:rPr lang="en-US" altLang="zh-CN" dirty="0"/>
              <a:t>	</a:t>
            </a:r>
            <a:r>
              <a:rPr lang="en-US" altLang="zh-CN"/>
              <a:t>	init_data(data, MAXELEMS,vector_len</a:t>
            </a:r>
            <a:r>
              <a:rPr lang="en-US" altLang="zh-CN" dirty="0"/>
              <a:t>); /* Initialize foreign key elements in data */</a:t>
            </a:r>
          </a:p>
          <a:p>
            <a:r>
              <a:rPr lang="en-US" altLang="zh-CN" dirty="0"/>
              <a:t>		int * vector=(int *)malloc(</a:t>
            </a:r>
            <a:r>
              <a:rPr lang="en-US" altLang="zh-CN" dirty="0" err="1"/>
              <a:t>sizeof</a:t>
            </a:r>
            <a:r>
              <a:rPr lang="en-US" altLang="zh-CN" dirty="0"/>
              <a:t>(int) </a:t>
            </a:r>
            <a:r>
              <a:rPr lang="en-US" altLang="zh-CN"/>
              <a:t>* vector_len</a:t>
            </a:r>
            <a:r>
              <a:rPr lang="en-US" altLang="zh-CN" dirty="0"/>
              <a:t>);   /* Initialize primary key vector elements in vector */</a:t>
            </a:r>
          </a:p>
          <a:p>
            <a:r>
              <a:rPr lang="en-US" altLang="zh-CN" dirty="0"/>
              <a:t>		for </a:t>
            </a:r>
            <a:r>
              <a:rPr lang="en-US" altLang="zh-CN"/>
              <a:t>(i=0;i&lt;vector_len;i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exit(0);</a:t>
            </a:r>
          </a:p>
          <a:p>
            <a:r>
              <a:rPr lang="en-US" altLang="zh-CN" dirty="0"/>
              <a:t>}</a:t>
            </a:r>
          </a:p>
          <a:p>
            <a:r>
              <a:rPr lang="en-US" altLang="zh-CN"/>
              <a:t>/* init_data </a:t>
            </a:r>
            <a:r>
              <a:rPr lang="en-US" altLang="zh-CN" dirty="0"/>
              <a:t>- initializes the array */</a:t>
            </a:r>
          </a:p>
          <a:p>
            <a:r>
              <a:rPr lang="en-US" altLang="zh-CN"/>
              <a:t>void init_data(int </a:t>
            </a:r>
            <a:r>
              <a:rPr lang="en-US" altLang="zh-CN" dirty="0"/>
              <a:t>*data, int n, int cardinality)</a:t>
            </a:r>
          </a:p>
          <a:p>
            <a:r>
              <a:rPr lang="en-US" altLang="zh-CN" dirty="0"/>
              <a:t>{</a:t>
            </a:r>
          </a:p>
          <a:p>
            <a:r>
              <a:rPr lang="en-US" altLang="zh-CN" dirty="0"/>
              <a:t>    int </a:t>
            </a:r>
            <a:r>
              <a:rPr lang="en-US" altLang="zh-CN" dirty="0" err="1"/>
              <a:t>i</a:t>
            </a:r>
            <a:r>
              <a:rPr lang="en-US" altLang="zh-CN" dirty="0"/>
              <a:t>;</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a:t>
            </a:r>
          </a:p>
          <a:p>
            <a:r>
              <a:rPr lang="en-US" altLang="zh-CN" dirty="0"/>
              <a:t>		data[</a:t>
            </a:r>
            <a:r>
              <a:rPr lang="en-US" altLang="zh-CN" dirty="0" err="1"/>
              <a:t>i</a:t>
            </a:r>
            <a:r>
              <a:rPr lang="en-US" altLang="zh-CN" dirty="0"/>
              <a:t>] = random(cardinality);</a:t>
            </a:r>
          </a:p>
          <a:p>
            <a:r>
              <a:rPr lang="en-US" altLang="zh-CN" dirty="0"/>
              <a:t>}</a:t>
            </a:r>
          </a:p>
          <a:p>
            <a:r>
              <a:rPr lang="en-US" altLang="zh-CN" dirty="0"/>
              <a:t>void test(int *data, int *vector, int n) /* The test function */</a:t>
            </a:r>
          </a:p>
          <a:p>
            <a:r>
              <a:rPr lang="en-US" altLang="zh-CN" dirty="0"/>
              <a:t>{</a:t>
            </a:r>
          </a:p>
          <a:p>
            <a:r>
              <a:rPr lang="en-US" altLang="zh-CN" dirty="0"/>
              <a:t>    int </a:t>
            </a:r>
            <a:r>
              <a:rPr lang="en-US" altLang="zh-CN" dirty="0" err="1"/>
              <a:t>i</a:t>
            </a:r>
            <a:r>
              <a:rPr lang="en-US" altLang="zh-CN" dirty="0"/>
              <a:t>;</a:t>
            </a:r>
          </a:p>
          <a:p>
            <a:r>
              <a:rPr lang="en-US" altLang="zh-CN" dirty="0"/>
              <a:t>    int result = 0; </a:t>
            </a:r>
          </a:p>
          <a:p>
            <a:r>
              <a:rPr lang="en-US" altLang="zh-CN" dirty="0"/>
              <a:t>    volatile int sink=0; </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if(vector[data[</a:t>
            </a:r>
            <a:r>
              <a:rPr lang="en-US" altLang="zh-CN" dirty="0" err="1"/>
              <a:t>i</a:t>
            </a:r>
            <a:r>
              <a:rPr lang="en-US" altLang="zh-CN" dirty="0"/>
              <a:t>]]==1)  /*foreign key referenced vector position*/</a:t>
            </a:r>
          </a:p>
          <a:p>
            <a:r>
              <a:rPr lang="en-US" altLang="zh-CN" dirty="0"/>
              <a:t>			result++;</a:t>
            </a:r>
          </a:p>
          <a:p>
            <a:r>
              <a:rPr lang="en-US" altLang="zh-CN" dirty="0"/>
              <a:t>    }</a:t>
            </a:r>
          </a:p>
          <a:p>
            <a:r>
              <a:rPr lang="en-US" altLang="zh-CN" dirty="0"/>
              <a:t>    sink = result; /* So compiler doesn't optimize away the loop */</a:t>
            </a:r>
          </a:p>
          <a:p>
            <a:r>
              <a:rPr lang="en-US" altLang="zh-CN" dirty="0"/>
              <a:t>//	</a:t>
            </a:r>
            <a:r>
              <a:rPr lang="en-US" altLang="zh-CN" dirty="0" err="1"/>
              <a:t>printf</a:t>
            </a:r>
            <a:r>
              <a:rPr lang="en-US" altLang="zh-CN" dirty="0"/>
              <a:t>("[%</a:t>
            </a:r>
            <a:r>
              <a:rPr lang="en-US" altLang="zh-CN" dirty="0" err="1"/>
              <a:t>ld</a:t>
            </a:r>
            <a:r>
              <a:rPr lang="en-US" altLang="zh-CN" dirty="0"/>
              <a:t>]",sink);</a:t>
            </a:r>
          </a:p>
          <a:p>
            <a:r>
              <a:rPr lang="en-US" altLang="zh-CN" dirty="0"/>
              <a:t>}</a:t>
            </a:r>
          </a:p>
          <a:p>
            <a:r>
              <a:rPr lang="en-US" altLang="zh-CN" dirty="0"/>
              <a:t>long run(int *data, int *vector, int n)</a:t>
            </a:r>
          </a:p>
          <a:p>
            <a:r>
              <a:rPr lang="en-US" altLang="zh-CN" dirty="0"/>
              <a:t>{   </a:t>
            </a:r>
          </a:p>
          <a:p>
            <a:r>
              <a:rPr lang="en-US" altLang="zh-CN" dirty="0"/>
              <a:t>    long cycles;</a:t>
            </a:r>
          </a:p>
          <a:p>
            <a:r>
              <a:rPr lang="en-US" altLang="zh-CN"/>
              <a:t>	uint64_t </a:t>
            </a:r>
            <a:r>
              <a:rPr lang="en-US" altLang="zh-CN" dirty="0"/>
              <a:t>timer;</a:t>
            </a:r>
          </a:p>
          <a:p>
            <a:r>
              <a:rPr lang="en-US" altLang="zh-CN" dirty="0"/>
              <a:t>    test(data, </a:t>
            </a:r>
            <a:r>
              <a:rPr lang="en-US" altLang="zh-CN" dirty="0" err="1"/>
              <a:t>vector,n</a:t>
            </a:r>
            <a:r>
              <a:rPr lang="en-US" altLang="zh-CN" dirty="0"/>
              <a:t>);                     /* warm up the cache */       //</a:t>
            </a:r>
            <a:r>
              <a:rPr lang="en-US" altLang="zh-CN" dirty="0" err="1"/>
              <a:t>line:mem:warmup</a:t>
            </a:r>
            <a:endParaRPr lang="en-US" altLang="zh-CN" dirty="0"/>
          </a:p>
          <a:p>
            <a:r>
              <a:rPr lang="en-US" altLang="zh-CN" dirty="0"/>
              <a:t>	</a:t>
            </a:r>
            <a:r>
              <a:rPr lang="en-US" altLang="zh-CN" dirty="0" err="1"/>
              <a:t>startTimer</a:t>
            </a:r>
            <a:r>
              <a:rPr lang="en-US" altLang="zh-CN" dirty="0"/>
              <a:t>(&amp;timer);</a:t>
            </a:r>
          </a:p>
          <a:p>
            <a:r>
              <a:rPr lang="en-US" altLang="zh-CN" dirty="0"/>
              <a:t>    test(data, </a:t>
            </a:r>
            <a:r>
              <a:rPr lang="en-US" altLang="zh-CN" dirty="0" err="1"/>
              <a:t>vector,n</a:t>
            </a:r>
            <a:r>
              <a:rPr lang="en-US" altLang="zh-CN" dirty="0"/>
              <a:t>);                     /* test for cache locality */    </a:t>
            </a:r>
          </a:p>
          <a:p>
            <a:r>
              <a:rPr lang="en-US" altLang="zh-CN" dirty="0"/>
              <a:t>	</a:t>
            </a:r>
            <a:r>
              <a:rPr lang="en-US" altLang="zh-CN" dirty="0" err="1"/>
              <a:t>stopTimer</a:t>
            </a:r>
            <a:r>
              <a:rPr lang="en-US" altLang="zh-CN" dirty="0"/>
              <a:t>(&amp;timer); </a:t>
            </a:r>
          </a:p>
          <a:p>
            <a:r>
              <a:rPr lang="en-US" altLang="zh-CN" dirty="0"/>
              <a:t>    cycles = timer;  </a:t>
            </a:r>
          </a:p>
          <a:p>
            <a:r>
              <a:rPr lang="en-US" altLang="zh-CN" dirty="0"/>
              <a:t>    return cycles; </a:t>
            </a:r>
          </a:p>
          <a:p>
            <a:r>
              <a:rPr lang="en-US" altLang="zh-CN" dirty="0"/>
              <a:t>}</a:t>
            </a:r>
          </a:p>
          <a:p>
            <a:r>
              <a:rPr lang="en-US" altLang="zh-CN" dirty="0"/>
              <a:t>/* $end </a:t>
            </a:r>
            <a:r>
              <a:rPr lang="en-US" altLang="zh-CN" dirty="0" err="1"/>
              <a:t>mountainfuns</a:t>
            </a:r>
            <a:r>
              <a:rPr lang="en-US" altLang="zh-CN" dirty="0"/>
              <a:t>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178</a:t>
            </a:fld>
            <a:endParaRPr lang="zh-CN" altLang="en-US"/>
          </a:p>
        </p:txBody>
      </p:sp>
    </p:spTree>
    <p:extLst>
      <p:ext uri="{BB962C8B-B14F-4D97-AF65-F5344CB8AC3E}">
        <p14:creationId xmlns:p14="http://schemas.microsoft.com/office/powerpoint/2010/main" val="199143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#include &lt;sys/</a:t>
            </a:r>
            <a:r>
              <a:rPr lang="en-US" altLang="zh-CN" dirty="0" err="1"/>
              <a:t>time.h</a:t>
            </a:r>
            <a:r>
              <a:rPr lang="en-US" altLang="zh-CN" dirty="0"/>
              <a:t>&gt;           /* </a:t>
            </a:r>
            <a:r>
              <a:rPr lang="en-US" altLang="zh-CN" dirty="0" err="1"/>
              <a:t>gettimeofday</a:t>
            </a:r>
            <a:r>
              <a:rPr lang="en-US" altLang="zh-CN" dirty="0"/>
              <a:t> */</a:t>
            </a:r>
          </a:p>
          <a:p>
            <a:endParaRPr lang="en-US" altLang="zh-CN" dirty="0"/>
          </a:p>
          <a:p>
            <a:r>
              <a:rPr lang="en-US" altLang="zh-CN" dirty="0"/>
              <a:t>#define L1 (1&lt;&lt;15)    /* Working set size for L1 cache 32KB */</a:t>
            </a:r>
          </a:p>
          <a:p>
            <a:r>
              <a:rPr lang="en-US" altLang="zh-CN" dirty="0"/>
              <a:t>#define L2 (1&lt;&lt;18)    /* Working set size for L2 cache 256KB */</a:t>
            </a:r>
          </a:p>
          <a:p>
            <a:r>
              <a:rPr lang="en-US" altLang="zh-CN" dirty="0"/>
              <a:t>#define L3 (1&lt;&lt;20)*2.5    /* Working set size for L3 cache 2.5MB */</a:t>
            </a:r>
          </a:p>
          <a:p>
            <a:r>
              <a:rPr lang="en-US" altLang="zh-CN" dirty="0"/>
              <a:t>#define LLC (1&lt;&lt;20)*55    /* Working set size for LLC cache 55MB */</a:t>
            </a:r>
          </a:p>
          <a:p>
            <a:r>
              <a:rPr lang="en-US" altLang="zh-CN" dirty="0"/>
              <a:t>#define MAXELEMS 60000000 </a:t>
            </a:r>
          </a:p>
          <a:p>
            <a:r>
              <a:rPr lang="en-US" altLang="zh-CN" dirty="0"/>
              <a:t>#define random(x) (rand()%x)</a:t>
            </a:r>
          </a:p>
          <a:p>
            <a:r>
              <a:rPr lang="en-US" altLang="zh-CN" dirty="0"/>
              <a:t>void </a:t>
            </a:r>
            <a:r>
              <a:rPr lang="en-US" altLang="zh-CN" dirty="0" err="1"/>
              <a:t>init_data</a:t>
            </a:r>
            <a:r>
              <a:rPr lang="en-US" altLang="zh-CN" dirty="0"/>
              <a:t>(</a:t>
            </a:r>
            <a:r>
              <a:rPr lang="en-US" altLang="zh-CN" dirty="0" err="1"/>
              <a:t>int</a:t>
            </a:r>
            <a:r>
              <a:rPr lang="en-US" altLang="zh-CN" dirty="0"/>
              <a:t> *data, int n, int cardinality);</a:t>
            </a:r>
          </a:p>
          <a:p>
            <a:r>
              <a:rPr lang="en-US" altLang="zh-CN" dirty="0"/>
              <a:t>void test(int *data, int *vector, int n);</a:t>
            </a:r>
          </a:p>
          <a:p>
            <a:r>
              <a:rPr lang="en-US" altLang="zh-CN" dirty="0"/>
              <a:t>long run(int *data, int *vector, int n);</a:t>
            </a:r>
          </a:p>
          <a:p>
            <a:r>
              <a:rPr lang="en-US" altLang="zh-CN" dirty="0"/>
              <a:t>/* $begin </a:t>
            </a:r>
            <a:r>
              <a:rPr lang="en-US" altLang="zh-CN" dirty="0" err="1"/>
              <a:t>mountainmain</a:t>
            </a:r>
            <a:r>
              <a:rPr lang="en-US" altLang="zh-CN" dirty="0"/>
              <a:t> */</a:t>
            </a:r>
          </a:p>
          <a:p>
            <a:r>
              <a:rPr lang="en-US" altLang="zh-CN" dirty="0"/>
              <a:t>int main()</a:t>
            </a:r>
          </a:p>
          <a:p>
            <a:r>
              <a:rPr lang="en-US" altLang="zh-CN" dirty="0"/>
              <a:t>{</a:t>
            </a:r>
          </a:p>
          <a:p>
            <a:r>
              <a:rPr lang="en-US" altLang="zh-CN" dirty="0"/>
              <a:t>	int * data=(int *)malloc(</a:t>
            </a:r>
            <a:r>
              <a:rPr lang="en-US" altLang="zh-CN" dirty="0" err="1"/>
              <a:t>sizeof</a:t>
            </a:r>
            <a:r>
              <a:rPr lang="en-US" altLang="zh-CN" dirty="0"/>
              <a:t>(int) * MAXELEMS);      /* foreign key column*/</a:t>
            </a:r>
          </a:p>
          <a:p>
            <a:r>
              <a:rPr lang="en-US" altLang="zh-CN" dirty="0"/>
              <a:t>    </a:t>
            </a:r>
            <a:r>
              <a:rPr lang="en-US" altLang="zh-CN" dirty="0" err="1"/>
              <a:t>printf</a:t>
            </a:r>
            <a:r>
              <a:rPr lang="en-US" altLang="zh-CN" dirty="0"/>
              <a:t>("vector join(cycles)\n");</a:t>
            </a:r>
          </a:p>
          <a:p>
            <a:r>
              <a:rPr lang="en-US" altLang="zh-CN" dirty="0"/>
              <a:t>    </a:t>
            </a:r>
            <a:r>
              <a:rPr lang="en-US" altLang="zh-CN" dirty="0" err="1"/>
              <a:t>printf</a:t>
            </a:r>
            <a:r>
              <a:rPr lang="en-US" altLang="zh-CN" dirty="0"/>
              <a:t>("\t");</a:t>
            </a:r>
          </a:p>
          <a:p>
            <a:r>
              <a:rPr lang="en-US" altLang="zh-CN" dirty="0"/>
              <a:t>	int step;</a:t>
            </a:r>
          </a:p>
          <a:p>
            <a:r>
              <a:rPr lang="en-US" altLang="zh-CN" dirty="0"/>
              <a:t>    for (step = 10; step &lt;= 100; step+=10)</a:t>
            </a:r>
          </a:p>
          <a:p>
            <a:r>
              <a:rPr lang="en-US" altLang="zh-CN" dirty="0"/>
              <a:t>	</a:t>
            </a:r>
            <a:r>
              <a:rPr lang="en-US" altLang="zh-CN" dirty="0" err="1"/>
              <a:t>printf</a:t>
            </a:r>
            <a:r>
              <a:rPr lang="en-US" altLang="zh-CN" dirty="0"/>
              <a:t>("%d%\t", step);</a:t>
            </a:r>
          </a:p>
          <a:p>
            <a:r>
              <a:rPr lang="en-US" altLang="zh-CN" dirty="0"/>
              <a:t>    </a:t>
            </a:r>
            <a:r>
              <a:rPr lang="en-US" altLang="zh-CN" dirty="0" err="1"/>
              <a:t>printf</a:t>
            </a:r>
            <a:r>
              <a:rPr lang="en-US" altLang="zh-CN" dirty="0"/>
              <a:t>("\n");</a:t>
            </a:r>
          </a:p>
          <a:p>
            <a:r>
              <a:rPr lang="en-US" altLang="zh-CN" dirty="0"/>
              <a:t>	/*vector join for L1 cache sets*/</a:t>
            </a:r>
          </a:p>
          <a:p>
            <a:r>
              <a:rPr lang="en-US" altLang="zh-CN" dirty="0"/>
              <a:t>	</a:t>
            </a:r>
            <a:r>
              <a:rPr lang="en-US" altLang="zh-CN" dirty="0" err="1"/>
              <a:t>printf</a:t>
            </a:r>
            <a:r>
              <a:rPr lang="en-US" altLang="zh-CN" dirty="0"/>
              <a:t>("L1\t");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=L1/4*step/100;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L2 cache sets*/</a:t>
            </a:r>
          </a:p>
          <a:p>
            <a:r>
              <a:rPr lang="en-US" altLang="zh-CN" dirty="0"/>
              <a:t>	</a:t>
            </a:r>
            <a:r>
              <a:rPr lang="en-US" altLang="zh-CN" dirty="0" err="1"/>
              <a:t>printf</a:t>
            </a:r>
            <a:r>
              <a:rPr lang="en-US" altLang="zh-CN" dirty="0"/>
              <a:t>("L2\t");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=L2/4*step/100;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L3 cache sets*/</a:t>
            </a:r>
          </a:p>
          <a:p>
            <a:r>
              <a:rPr lang="en-US" altLang="zh-CN" dirty="0"/>
              <a:t>	</a:t>
            </a:r>
            <a:r>
              <a:rPr lang="en-US" altLang="zh-CN" dirty="0" err="1"/>
              <a:t>printf</a:t>
            </a:r>
            <a:r>
              <a:rPr lang="en-US" altLang="zh-CN" dirty="0"/>
              <a:t>("L3\t");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=L3/4*step/100;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/*vector join for LLC cache sets*/</a:t>
            </a:r>
          </a:p>
          <a:p>
            <a:r>
              <a:rPr lang="en-US" altLang="zh-CN" dirty="0"/>
              <a:t>	</a:t>
            </a:r>
            <a:r>
              <a:rPr lang="en-US" altLang="zh-CN" dirty="0" err="1"/>
              <a:t>printf</a:t>
            </a:r>
            <a:r>
              <a:rPr lang="en-US" altLang="zh-CN" dirty="0"/>
              <a:t>("LLC\t");</a:t>
            </a:r>
          </a:p>
          <a:p>
            <a:r>
              <a:rPr lang="en-US" altLang="zh-CN" dirty="0"/>
              <a:t>    for (step = 10; step &lt;= 100; step+=10){</a:t>
            </a:r>
          </a:p>
          <a:p>
            <a:r>
              <a:rPr lang="en-US" altLang="zh-CN" dirty="0"/>
              <a:t>		</a:t>
            </a:r>
            <a:r>
              <a:rPr lang="en-US" altLang="zh-CN" dirty="0" err="1"/>
              <a:t>int</a:t>
            </a:r>
            <a:r>
              <a:rPr lang="en-US" altLang="zh-CN" dirty="0"/>
              <a:t> </a:t>
            </a:r>
            <a:r>
              <a:rPr lang="en-US" altLang="zh-CN" dirty="0" err="1"/>
              <a:t>i,vector_len</a:t>
            </a:r>
            <a:r>
              <a:rPr lang="en-US" altLang="zh-CN" dirty="0"/>
              <a:t>=LLC/4*step/100;</a:t>
            </a:r>
          </a:p>
          <a:p>
            <a:r>
              <a:rPr lang="en-US" altLang="zh-CN" dirty="0"/>
              <a:t>		</a:t>
            </a:r>
            <a:r>
              <a:rPr lang="en-US" altLang="zh-CN" dirty="0" err="1"/>
              <a:t>init_data</a:t>
            </a:r>
            <a:r>
              <a:rPr lang="en-US" altLang="zh-CN" dirty="0"/>
              <a:t>(data, </a:t>
            </a:r>
            <a:r>
              <a:rPr lang="en-US" altLang="zh-CN" dirty="0" err="1"/>
              <a:t>MAXELEMS,vector_len</a:t>
            </a:r>
            <a:r>
              <a:rPr lang="en-US" altLang="zh-CN" dirty="0"/>
              <a:t>); /* Initialize foreign key elements in data */</a:t>
            </a:r>
          </a:p>
          <a:p>
            <a:r>
              <a:rPr lang="en-US" altLang="zh-CN" dirty="0"/>
              <a:t>		int * vector=(int *)malloc(</a:t>
            </a:r>
            <a:r>
              <a:rPr lang="en-US" altLang="zh-CN" dirty="0" err="1"/>
              <a:t>sizeof</a:t>
            </a:r>
            <a:r>
              <a:rPr lang="en-US" altLang="zh-CN" dirty="0"/>
              <a:t>(int) * </a:t>
            </a:r>
            <a:r>
              <a:rPr lang="en-US" altLang="zh-CN" dirty="0" err="1"/>
              <a:t>vector_len</a:t>
            </a:r>
            <a:r>
              <a:rPr lang="en-US" altLang="zh-CN" dirty="0"/>
              <a:t>);   /* Initialize primary key vector elements in vector */</a:t>
            </a:r>
          </a:p>
          <a:p>
            <a:r>
              <a:rPr lang="en-US" altLang="zh-CN" dirty="0"/>
              <a:t>		for (</a:t>
            </a:r>
            <a:r>
              <a:rPr lang="en-US" altLang="zh-CN" dirty="0" err="1"/>
              <a:t>i</a:t>
            </a:r>
            <a:r>
              <a:rPr lang="en-US" altLang="zh-CN" dirty="0"/>
              <a:t>=0;i&lt;</a:t>
            </a:r>
            <a:r>
              <a:rPr lang="en-US" altLang="zh-CN" dirty="0" err="1"/>
              <a:t>vector_len;i</a:t>
            </a:r>
            <a:r>
              <a:rPr lang="en-US" altLang="zh-CN" dirty="0"/>
              <a:t>++)</a:t>
            </a:r>
          </a:p>
          <a:p>
            <a:r>
              <a:rPr lang="en-US" altLang="zh-CN" dirty="0"/>
              <a:t>			vector[</a:t>
            </a:r>
            <a:r>
              <a:rPr lang="en-US" altLang="zh-CN" dirty="0" err="1"/>
              <a:t>i</a:t>
            </a:r>
            <a:r>
              <a:rPr lang="en-US" altLang="zh-CN" dirty="0"/>
              <a:t>]=1;</a:t>
            </a:r>
          </a:p>
          <a:p>
            <a:r>
              <a:rPr lang="en-US" altLang="zh-CN" dirty="0"/>
              <a:t>		</a:t>
            </a:r>
            <a:r>
              <a:rPr lang="en-US" altLang="zh-CN" dirty="0" err="1"/>
              <a:t>printf</a:t>
            </a:r>
            <a:r>
              <a:rPr lang="en-US" altLang="zh-CN" dirty="0"/>
              <a:t>("%</a:t>
            </a:r>
            <a:r>
              <a:rPr lang="en-US" altLang="zh-CN" dirty="0" err="1"/>
              <a:t>ld</a:t>
            </a:r>
            <a:r>
              <a:rPr lang="en-US" altLang="zh-CN" dirty="0"/>
              <a:t>\t", run(</a:t>
            </a:r>
            <a:r>
              <a:rPr lang="en-US" altLang="zh-CN" dirty="0" err="1"/>
              <a:t>data,vector,MAXELEMS</a:t>
            </a:r>
            <a:r>
              <a:rPr lang="en-US" altLang="zh-CN" dirty="0"/>
              <a:t>));</a:t>
            </a:r>
          </a:p>
          <a:p>
            <a:r>
              <a:rPr lang="en-US" altLang="zh-CN" dirty="0"/>
              <a:t>	}</a:t>
            </a:r>
          </a:p>
          <a:p>
            <a:r>
              <a:rPr lang="en-US" altLang="zh-CN" dirty="0"/>
              <a:t>	</a:t>
            </a:r>
            <a:r>
              <a:rPr lang="en-US" altLang="zh-CN" dirty="0" err="1"/>
              <a:t>printf</a:t>
            </a:r>
            <a:r>
              <a:rPr lang="en-US" altLang="zh-CN" dirty="0"/>
              <a:t>("\n");</a:t>
            </a:r>
          </a:p>
          <a:p>
            <a:r>
              <a:rPr lang="en-US" altLang="zh-CN" dirty="0"/>
              <a:t>    exit(0);</a:t>
            </a:r>
          </a:p>
          <a:p>
            <a:r>
              <a:rPr lang="en-US" altLang="zh-CN" dirty="0"/>
              <a:t>}</a:t>
            </a:r>
          </a:p>
          <a:p>
            <a:r>
              <a:rPr lang="en-US" altLang="zh-CN" dirty="0"/>
              <a:t>/* </a:t>
            </a:r>
            <a:r>
              <a:rPr lang="en-US" altLang="zh-CN" dirty="0" err="1"/>
              <a:t>init_data</a:t>
            </a:r>
            <a:r>
              <a:rPr lang="en-US" altLang="zh-CN" dirty="0"/>
              <a:t> - initializes the array */</a:t>
            </a:r>
          </a:p>
          <a:p>
            <a:r>
              <a:rPr lang="en-US" altLang="zh-CN" dirty="0"/>
              <a:t>void </a:t>
            </a:r>
            <a:r>
              <a:rPr lang="en-US" altLang="zh-CN" dirty="0" err="1"/>
              <a:t>init_data</a:t>
            </a:r>
            <a:r>
              <a:rPr lang="en-US" altLang="zh-CN" dirty="0"/>
              <a:t>(</a:t>
            </a:r>
            <a:r>
              <a:rPr lang="en-US" altLang="zh-CN" dirty="0" err="1"/>
              <a:t>int</a:t>
            </a:r>
            <a:r>
              <a:rPr lang="en-US" altLang="zh-CN" dirty="0"/>
              <a:t> *data, int n, int cardinality)</a:t>
            </a:r>
          </a:p>
          <a:p>
            <a:r>
              <a:rPr lang="en-US" altLang="zh-CN" dirty="0"/>
              <a:t>{</a:t>
            </a:r>
          </a:p>
          <a:p>
            <a:r>
              <a:rPr lang="en-US" altLang="zh-CN" dirty="0"/>
              <a:t>    int </a:t>
            </a:r>
            <a:r>
              <a:rPr lang="en-US" altLang="zh-CN" dirty="0" err="1"/>
              <a:t>i</a:t>
            </a:r>
            <a:r>
              <a:rPr lang="en-US" altLang="zh-CN" dirty="0"/>
              <a:t>;</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a:t>
            </a:r>
          </a:p>
          <a:p>
            <a:r>
              <a:rPr lang="en-US" altLang="zh-CN" dirty="0"/>
              <a:t>		data[</a:t>
            </a:r>
            <a:r>
              <a:rPr lang="en-US" altLang="zh-CN" dirty="0" err="1"/>
              <a:t>i</a:t>
            </a:r>
            <a:r>
              <a:rPr lang="en-US" altLang="zh-CN" dirty="0"/>
              <a:t>] = random(cardinality);</a:t>
            </a:r>
          </a:p>
          <a:p>
            <a:r>
              <a:rPr lang="en-US" altLang="zh-CN" dirty="0"/>
              <a:t>}</a:t>
            </a:r>
          </a:p>
          <a:p>
            <a:r>
              <a:rPr lang="en-US" altLang="zh-CN" dirty="0"/>
              <a:t>void test(int *data, int *vector, int n) /* The test function */</a:t>
            </a:r>
          </a:p>
          <a:p>
            <a:r>
              <a:rPr lang="en-US" altLang="zh-CN" dirty="0"/>
              <a:t>{</a:t>
            </a:r>
          </a:p>
          <a:p>
            <a:r>
              <a:rPr lang="en-US" altLang="zh-CN" dirty="0"/>
              <a:t>    int </a:t>
            </a:r>
            <a:r>
              <a:rPr lang="en-US" altLang="zh-CN" dirty="0" err="1"/>
              <a:t>i</a:t>
            </a:r>
            <a:r>
              <a:rPr lang="en-US" altLang="zh-CN" dirty="0"/>
              <a:t>;</a:t>
            </a:r>
          </a:p>
          <a:p>
            <a:r>
              <a:rPr lang="en-US" altLang="zh-CN" dirty="0"/>
              <a:t>    int result = 0; </a:t>
            </a:r>
          </a:p>
          <a:p>
            <a:r>
              <a:rPr lang="en-US" altLang="zh-CN" dirty="0"/>
              <a:t>    volatile int sink=0; </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if(vector[data[</a:t>
            </a:r>
            <a:r>
              <a:rPr lang="en-US" altLang="zh-CN" dirty="0" err="1"/>
              <a:t>i</a:t>
            </a:r>
            <a:r>
              <a:rPr lang="en-US" altLang="zh-CN" dirty="0"/>
              <a:t>]]==1)  /*foreign key referenced vector position*/</a:t>
            </a:r>
          </a:p>
          <a:p>
            <a:r>
              <a:rPr lang="en-US" altLang="zh-CN" dirty="0"/>
              <a:t>			result++;</a:t>
            </a:r>
          </a:p>
          <a:p>
            <a:r>
              <a:rPr lang="en-US" altLang="zh-CN" dirty="0"/>
              <a:t>    }</a:t>
            </a:r>
          </a:p>
          <a:p>
            <a:r>
              <a:rPr lang="en-US" altLang="zh-CN" dirty="0"/>
              <a:t>    sink = result; /* So compiler doesn't optimize away the loop */</a:t>
            </a:r>
          </a:p>
          <a:p>
            <a:r>
              <a:rPr lang="en-US" altLang="zh-CN" dirty="0"/>
              <a:t>//	</a:t>
            </a:r>
            <a:r>
              <a:rPr lang="en-US" altLang="zh-CN" dirty="0" err="1"/>
              <a:t>printf</a:t>
            </a:r>
            <a:r>
              <a:rPr lang="en-US" altLang="zh-CN" dirty="0"/>
              <a:t>("[%</a:t>
            </a:r>
            <a:r>
              <a:rPr lang="en-US" altLang="zh-CN" dirty="0" err="1"/>
              <a:t>ld</a:t>
            </a:r>
            <a:r>
              <a:rPr lang="en-US" altLang="zh-CN" dirty="0"/>
              <a:t>]",sink);</a:t>
            </a:r>
          </a:p>
          <a:p>
            <a:r>
              <a:rPr lang="en-US" altLang="zh-CN" dirty="0"/>
              <a:t>}</a:t>
            </a:r>
          </a:p>
          <a:p>
            <a:r>
              <a:rPr lang="en-US" altLang="zh-CN" dirty="0"/>
              <a:t>long run(int *data, int *vector, int n)</a:t>
            </a:r>
          </a:p>
          <a:p>
            <a:r>
              <a:rPr lang="en-US" altLang="zh-CN" dirty="0"/>
              <a:t>{   </a:t>
            </a:r>
          </a:p>
          <a:p>
            <a:r>
              <a:rPr lang="en-US" altLang="zh-CN" dirty="0"/>
              <a:t>    long cycles;</a:t>
            </a:r>
          </a:p>
          <a:p>
            <a:r>
              <a:rPr lang="en-US" altLang="zh-CN" dirty="0"/>
              <a:t>	uint64_t timer;</a:t>
            </a:r>
          </a:p>
          <a:p>
            <a:r>
              <a:rPr lang="en-US" altLang="zh-CN" dirty="0"/>
              <a:t>    test(data, </a:t>
            </a:r>
            <a:r>
              <a:rPr lang="en-US" altLang="zh-CN" dirty="0" err="1"/>
              <a:t>vector,n</a:t>
            </a:r>
            <a:r>
              <a:rPr lang="en-US" altLang="zh-CN" dirty="0"/>
              <a:t>);                     /* warm up the cache */       //</a:t>
            </a:r>
            <a:r>
              <a:rPr lang="en-US" altLang="zh-CN" dirty="0" err="1"/>
              <a:t>line:mem:warmup</a:t>
            </a:r>
            <a:endParaRPr lang="en-US" altLang="zh-CN" dirty="0"/>
          </a:p>
          <a:p>
            <a:r>
              <a:rPr lang="en-US" altLang="zh-CN" dirty="0"/>
              <a:t>	</a:t>
            </a:r>
            <a:r>
              <a:rPr lang="en-US" altLang="zh-CN" dirty="0" err="1"/>
              <a:t>startTimer</a:t>
            </a:r>
            <a:r>
              <a:rPr lang="en-US" altLang="zh-CN" dirty="0"/>
              <a:t>(&amp;timer);</a:t>
            </a:r>
          </a:p>
          <a:p>
            <a:r>
              <a:rPr lang="en-US" altLang="zh-CN" dirty="0"/>
              <a:t>    test(data, </a:t>
            </a:r>
            <a:r>
              <a:rPr lang="en-US" altLang="zh-CN" dirty="0" err="1"/>
              <a:t>vector,n</a:t>
            </a:r>
            <a:r>
              <a:rPr lang="en-US" altLang="zh-CN" dirty="0"/>
              <a:t>);                     /* test for cache locality */    </a:t>
            </a:r>
          </a:p>
          <a:p>
            <a:r>
              <a:rPr lang="en-US" altLang="zh-CN" dirty="0"/>
              <a:t>	</a:t>
            </a:r>
            <a:r>
              <a:rPr lang="en-US" altLang="zh-CN" dirty="0" err="1"/>
              <a:t>stopTimer</a:t>
            </a:r>
            <a:r>
              <a:rPr lang="en-US" altLang="zh-CN" dirty="0"/>
              <a:t>(&amp;timer); </a:t>
            </a:r>
          </a:p>
          <a:p>
            <a:r>
              <a:rPr lang="en-US" altLang="zh-CN" dirty="0"/>
              <a:t>    cycles = timer;  </a:t>
            </a:r>
          </a:p>
          <a:p>
            <a:r>
              <a:rPr lang="en-US" altLang="zh-CN" dirty="0"/>
              <a:t>    return cycles; </a:t>
            </a:r>
          </a:p>
          <a:p>
            <a:r>
              <a:rPr lang="en-US" altLang="zh-CN" dirty="0"/>
              <a:t>}</a:t>
            </a:r>
          </a:p>
          <a:p>
            <a:r>
              <a:rPr lang="en-US" altLang="zh-CN" dirty="0"/>
              <a:t>/* $end </a:t>
            </a:r>
            <a:r>
              <a:rPr lang="en-US" altLang="zh-CN" dirty="0" err="1"/>
              <a:t>mountainfuns</a:t>
            </a:r>
            <a:r>
              <a:rPr lang="en-US" altLang="zh-CN" dirty="0"/>
              <a:t> */</a:t>
            </a: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179</a:t>
            </a:fld>
            <a:endParaRPr lang="zh-CN" altLang="en-US"/>
          </a:p>
        </p:txBody>
      </p:sp>
    </p:spTree>
    <p:extLst>
      <p:ext uri="{BB962C8B-B14F-4D97-AF65-F5344CB8AC3E}">
        <p14:creationId xmlns:p14="http://schemas.microsoft.com/office/powerpoint/2010/main" val="413011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mountain.c</a:t>
            </a:r>
            <a:r>
              <a:rPr lang="en-US" altLang="zh-CN" dirty="0"/>
              <a:t> - Generate the memory mountain. */</a:t>
            </a:r>
          </a:p>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MINMATRIX 1250</a:t>
            </a:r>
          </a:p>
          <a:p>
            <a:r>
              <a:rPr lang="en-US" altLang="zh-CN" dirty="0"/>
              <a:t>#define MAXMATRIX 2000</a:t>
            </a:r>
          </a:p>
          <a:p>
            <a:r>
              <a:rPr lang="en-US" altLang="zh-CN" dirty="0"/>
              <a:t>#define INITVALUE 2 </a:t>
            </a:r>
          </a:p>
          <a:p>
            <a:r>
              <a:rPr lang="en-US" altLang="zh-CN" dirty="0"/>
              <a:t>typedef long DTYPE;</a:t>
            </a:r>
          </a:p>
          <a:p>
            <a:endParaRPr lang="en-US" altLang="zh-CN" dirty="0"/>
          </a:p>
          <a:p>
            <a:r>
              <a:rPr lang="en-US" altLang="zh-CN"/>
              <a:t>void init_matrix(DTYPE </a:t>
            </a:r>
            <a:r>
              <a:rPr lang="en-US" altLang="zh-CN" dirty="0"/>
              <a:t>**p,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p[</a:t>
            </a:r>
            <a:r>
              <a:rPr lang="en-US" altLang="zh-CN" dirty="0" err="1"/>
              <a:t>i</a:t>
            </a:r>
            <a:r>
              <a:rPr lang="en-US" altLang="zh-CN" dirty="0"/>
              <a:t>][j]= INITVALUE;</a:t>
            </a:r>
          </a:p>
          <a:p>
            <a:r>
              <a:rPr lang="en-US" altLang="zh-CN" dirty="0"/>
              <a:t>            }</a:t>
            </a:r>
          </a:p>
          <a:p>
            <a:r>
              <a:rPr lang="en-US" altLang="zh-CN" dirty="0"/>
              <a:t>        }</a:t>
            </a:r>
          </a:p>
          <a:p>
            <a:r>
              <a:rPr lang="en-US" altLang="zh-CN" dirty="0"/>
              <a:t>}</a:t>
            </a:r>
          </a:p>
          <a:p>
            <a:r>
              <a:rPr lang="en-US" altLang="zh-CN"/>
              <a:t>void display_matrix(DTYPE </a:t>
            </a:r>
            <a:r>
              <a:rPr lang="en-US" altLang="zh-CN" dirty="0"/>
              <a:t>**p,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a:t>
            </a:r>
            <a:r>
              <a:rPr lang="en-US" altLang="zh-CN" dirty="0" err="1"/>
              <a:t>printf</a:t>
            </a:r>
            <a:r>
              <a:rPr lang="en-US" altLang="zh-CN" dirty="0"/>
              <a:t>("%d ",p[</a:t>
            </a:r>
            <a:r>
              <a:rPr lang="en-US" altLang="zh-CN" dirty="0" err="1"/>
              <a:t>i</a:t>
            </a:r>
            <a:r>
              <a:rPr lang="en-US" altLang="zh-CN" dirty="0"/>
              <a:t>][j]);</a:t>
            </a:r>
          </a:p>
          <a:p>
            <a:r>
              <a:rPr lang="en-US" altLang="zh-CN" dirty="0"/>
              <a:t>            }</a:t>
            </a:r>
          </a:p>
          <a:p>
            <a:r>
              <a:rPr lang="en-US" altLang="zh-CN" dirty="0"/>
              <a:t>             </a:t>
            </a:r>
            <a:r>
              <a:rPr lang="en-US" altLang="zh-CN" dirty="0" err="1"/>
              <a:t>printf</a:t>
            </a:r>
            <a:r>
              <a:rPr lang="en-US" altLang="zh-CN" dirty="0"/>
              <a:t>("\n");</a:t>
            </a:r>
          </a:p>
          <a:p>
            <a:r>
              <a:rPr lang="en-US" altLang="zh-CN" dirty="0"/>
              <a:t>        }</a:t>
            </a:r>
          </a:p>
          <a:p>
            <a:r>
              <a:rPr lang="en-US" altLang="zh-CN" dirty="0"/>
              <a:t>}</a:t>
            </a:r>
          </a:p>
          <a:p>
            <a:r>
              <a:rPr lang="en-US" altLang="zh-CN"/>
              <a:t>void m_ijk(DTYPE </a:t>
            </a:r>
            <a:r>
              <a:rPr lang="en-US" altLang="zh-CN" dirty="0"/>
              <a:t>**a, DTYPE **b, DTYPE **c, int n){</a:t>
            </a:r>
          </a:p>
          <a:p>
            <a:r>
              <a:rPr lang="en-US" altLang="zh-CN" dirty="0"/>
              <a:t>	int </a:t>
            </a:r>
            <a:r>
              <a:rPr lang="en-US" altLang="zh-CN" dirty="0" err="1"/>
              <a:t>i,j,k</a:t>
            </a:r>
            <a:r>
              <a:rPr lang="en-US" altLang="zh-CN" dirty="0"/>
              <a:t>;</a:t>
            </a:r>
          </a:p>
          <a:p>
            <a:r>
              <a:rPr lang="en-US" altLang="zh-CN" dirty="0"/>
              <a:t>	DTYPE sum;</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for(j=0;j&lt;</a:t>
            </a:r>
            <a:r>
              <a:rPr lang="en-US" altLang="zh-CN" dirty="0" err="1"/>
              <a:t>n;j</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a:t>void m_jik(DTYPE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sum;</a:t>
            </a:r>
          </a:p>
          <a:p>
            <a:r>
              <a:rPr lang="en-US" altLang="zh-CN" dirty="0"/>
              <a:t>	for(j=0;j&lt;</a:t>
            </a:r>
            <a:r>
              <a:rPr lang="en-US" altLang="zh-CN" dirty="0" err="1"/>
              <a:t>n;j</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a:t>void m_jki(DTYPE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for(j=0;j&lt;</a:t>
            </a:r>
            <a:r>
              <a:rPr lang="en-US" altLang="zh-CN" dirty="0" err="1"/>
              <a:t>n;j</a:t>
            </a:r>
            <a:r>
              <a:rPr lang="en-US" altLang="zh-CN" dirty="0"/>
              <a:t>++)</a:t>
            </a:r>
          </a:p>
          <a:p>
            <a:r>
              <a:rPr lang="en-US" altLang="zh-CN" dirty="0"/>
              <a:t>		for(k=0;k&lt;</a:t>
            </a:r>
            <a:r>
              <a:rPr lang="en-US" altLang="zh-CN" dirty="0" err="1"/>
              <a:t>n;k</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a:t>void m_kji(DTYPE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for(j=0;j&lt;</a:t>
            </a:r>
            <a:r>
              <a:rPr lang="en-US" altLang="zh-CN" dirty="0" err="1"/>
              <a:t>n;j</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a:t>void m_kij(DTYPE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][j]+=r*b[k][j];</a:t>
            </a:r>
          </a:p>
          <a:p>
            <a:r>
              <a:rPr lang="en-US" altLang="zh-CN" dirty="0"/>
              <a:t>			}</a:t>
            </a:r>
          </a:p>
          <a:p>
            <a:r>
              <a:rPr lang="en-US" altLang="zh-CN" dirty="0"/>
              <a:t>}</a:t>
            </a:r>
          </a:p>
          <a:p>
            <a:r>
              <a:rPr lang="en-US" altLang="zh-CN"/>
              <a:t>void m_ikj(DTYPE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for(k=0;k&lt;</a:t>
            </a:r>
            <a:r>
              <a:rPr lang="en-US" altLang="zh-CN" dirty="0" err="1"/>
              <a:t>n;k</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endParaRPr lang="en-US" altLang="zh-CN" dirty="0"/>
          </a:p>
          <a:p>
            <a:r>
              <a:rPr lang="en-US" altLang="zh-CN" dirty="0"/>
              <a:t>int main()</a:t>
            </a:r>
          </a:p>
          <a:p>
            <a:r>
              <a:rPr lang="en-US" altLang="zh-CN" dirty="0"/>
              <a:t>{</a:t>
            </a:r>
          </a:p>
          <a:p>
            <a:r>
              <a:rPr lang="en-US" altLang="zh-CN" dirty="0"/>
              <a:t>    </a:t>
            </a:r>
            <a:r>
              <a:rPr lang="en-US" altLang="zh-CN" err="1"/>
              <a:t>int</a:t>
            </a:r>
            <a:r>
              <a:rPr lang="en-US" altLang="zh-CN"/>
              <a:t> matrix_size,i,j,k</a:t>
            </a:r>
            <a:r>
              <a:rPr lang="en-US" altLang="zh-CN" dirty="0"/>
              <a:t>;        </a:t>
            </a:r>
          </a:p>
          <a:p>
            <a:r>
              <a:rPr lang="en-US" altLang="zh-CN"/>
              <a:t>	uint64_t </a:t>
            </a:r>
            <a:r>
              <a:rPr lang="en-US" altLang="zh-CN" dirty="0"/>
              <a:t>timer;</a:t>
            </a:r>
          </a:p>
          <a:p>
            <a:r>
              <a:rPr lang="en-US" altLang="zh-CN" dirty="0"/>
              <a:t>	double </a:t>
            </a:r>
            <a:r>
              <a:rPr lang="en-US" altLang="zh-CN" dirty="0" err="1"/>
              <a:t>cycleselem</a:t>
            </a:r>
            <a:r>
              <a:rPr lang="en-US" altLang="zh-CN" dirty="0"/>
              <a:t>;</a:t>
            </a:r>
          </a:p>
          <a:p>
            <a:r>
              <a:rPr lang="en-US" altLang="zh-CN" dirty="0"/>
              <a:t>	long </a:t>
            </a:r>
            <a:r>
              <a:rPr lang="en-US" altLang="zh-CN" dirty="0" err="1"/>
              <a:t>long</a:t>
            </a:r>
            <a:r>
              <a:rPr lang="en-US" altLang="zh-CN" dirty="0"/>
              <a:t> </a:t>
            </a:r>
            <a:r>
              <a:rPr lang="en-US" altLang="zh-CN" dirty="0" err="1"/>
              <a:t>iter</a:t>
            </a:r>
            <a:r>
              <a:rPr lang="en-US" altLang="zh-CN" dirty="0"/>
              <a:t>;</a:t>
            </a:r>
          </a:p>
          <a:p>
            <a:r>
              <a:rPr lang="en-US" altLang="zh-CN" dirty="0"/>
              <a:t>	DTYPE **A, **B, **C;</a:t>
            </a:r>
          </a:p>
          <a:p>
            <a:r>
              <a:rPr lang="en-US" altLang="zh-CN" dirty="0"/>
              <a:t>    </a:t>
            </a:r>
            <a:r>
              <a:rPr lang="en-US" altLang="zh-CN" dirty="0" err="1"/>
              <a:t>printf</a:t>
            </a:r>
            <a:r>
              <a:rPr lang="en-US" altLang="zh-CN" dirty="0"/>
              <a:t>("Matrix product (cycles)\n");</a:t>
            </a:r>
          </a:p>
          <a:p>
            <a:r>
              <a:rPr lang="en-US" altLang="zh-CN" dirty="0"/>
              <a:t>	/*print table head.*/</a:t>
            </a:r>
          </a:p>
          <a:p>
            <a:r>
              <a:rPr lang="en-US" altLang="zh-CN" dirty="0"/>
              <a:t>    </a:t>
            </a:r>
            <a:r>
              <a:rPr lang="en-US" altLang="zh-CN" dirty="0" err="1"/>
              <a:t>printf</a:t>
            </a:r>
            <a:r>
              <a:rPr lang="en-US" altLang="zh-CN" dirty="0"/>
              <a:t>("\t");</a:t>
            </a:r>
          </a:p>
          <a:p>
            <a:r>
              <a:rPr lang="en-US" altLang="zh-CN" dirty="0"/>
              <a:t>    for (</a:t>
            </a:r>
            <a:r>
              <a:rPr lang="en-US" altLang="zh-CN" dirty="0" err="1"/>
              <a:t>i</a:t>
            </a:r>
            <a:r>
              <a:rPr lang="en-US" altLang="zh-CN" dirty="0"/>
              <a:t>=0;i&lt;6;i++)</a:t>
            </a:r>
          </a:p>
          <a:p>
            <a:r>
              <a:rPr lang="en-US" altLang="zh-CN" dirty="0"/>
              <a:t>		</a:t>
            </a:r>
            <a:r>
              <a:rPr lang="en-US" altLang="zh-CN" dirty="0" err="1"/>
              <a:t>printf</a:t>
            </a:r>
            <a:r>
              <a:rPr lang="en-US" altLang="zh-CN" dirty="0"/>
              <a:t>("No.%</a:t>
            </a:r>
            <a:r>
              <a:rPr lang="en-US" altLang="zh-CN" dirty="0" err="1"/>
              <a:t>dfunction</a:t>
            </a:r>
            <a:r>
              <a:rPr lang="en-US" altLang="zh-CN" dirty="0"/>
              <a:t>\t", i+1);</a:t>
            </a:r>
          </a:p>
          <a:p>
            <a:r>
              <a:rPr lang="en-US" altLang="zh-CN" dirty="0"/>
              <a:t>    </a:t>
            </a:r>
            <a:r>
              <a:rPr lang="en-US" altLang="zh-CN" dirty="0" err="1"/>
              <a:t>printf</a:t>
            </a:r>
            <a:r>
              <a:rPr lang="en-US" altLang="zh-CN" dirty="0"/>
              <a:t>("\n");</a:t>
            </a:r>
          </a:p>
          <a:p>
            <a:r>
              <a:rPr lang="en-US" altLang="zh-CN" dirty="0"/>
              <a:t>    for </a:t>
            </a:r>
            <a:r>
              <a:rPr lang="en-US" altLang="zh-CN"/>
              <a:t>(matrix_size </a:t>
            </a:r>
            <a:r>
              <a:rPr lang="en-US" altLang="zh-CN" dirty="0"/>
              <a:t>= MINMATRIX</a:t>
            </a:r>
            <a:r>
              <a:rPr lang="en-US" altLang="zh-CN"/>
              <a:t>; matrix_size </a:t>
            </a:r>
            <a:r>
              <a:rPr lang="en-US" altLang="zh-CN" dirty="0"/>
              <a:t>&lt;= MAXMATRIX</a:t>
            </a:r>
            <a:r>
              <a:rPr lang="en-US" altLang="zh-CN"/>
              <a:t>; matrix_size</a:t>
            </a:r>
            <a:r>
              <a:rPr lang="en-US" altLang="zh-CN" dirty="0"/>
              <a:t>+=50) {</a:t>
            </a:r>
          </a:p>
          <a:p>
            <a:r>
              <a:rPr lang="en-US" altLang="zh-CN" dirty="0"/>
              <a:t>		</a:t>
            </a:r>
            <a:r>
              <a:rPr lang="en-US" altLang="zh-CN" dirty="0" err="1"/>
              <a:t>printf</a:t>
            </a:r>
            <a:r>
              <a:rPr lang="en-US" altLang="zh-CN"/>
              <a:t>("array_size</a:t>
            </a:r>
            <a:r>
              <a:rPr lang="en-US" altLang="zh-CN" dirty="0"/>
              <a:t>:%d\t</a:t>
            </a:r>
            <a:r>
              <a:rPr lang="en-US" altLang="zh-CN"/>
              <a:t>",matrix_size</a:t>
            </a:r>
            <a:r>
              <a:rPr lang="en-US" altLang="zh-CN" dirty="0"/>
              <a:t>);</a:t>
            </a:r>
          </a:p>
          <a:p>
            <a:r>
              <a:rPr lang="en-US" altLang="zh-CN" dirty="0"/>
              <a:t>		/*malloc multidimension array*/</a:t>
            </a:r>
          </a:p>
          <a:p>
            <a:r>
              <a:rPr lang="en-US" altLang="zh-CN" dirty="0"/>
              <a:t>		A=(DTYPE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A[</a:t>
            </a:r>
            <a:r>
              <a:rPr lang="en-US" altLang="zh-CN" dirty="0" err="1"/>
              <a:t>i</a:t>
            </a:r>
            <a:r>
              <a:rPr lang="en-US" altLang="zh-CN" dirty="0"/>
              <a:t>]=(DTYPE </a:t>
            </a:r>
            <a:r>
              <a:rPr lang="en-US" altLang="zh-CN"/>
              <a:t>*)malloc(matrix_size*sizeof(DTYPE</a:t>
            </a:r>
            <a:r>
              <a:rPr lang="en-US" altLang="zh-CN" dirty="0"/>
              <a:t>));</a:t>
            </a:r>
          </a:p>
          <a:p>
            <a:r>
              <a:rPr lang="en-US" altLang="zh-CN" dirty="0"/>
              <a:t>		B=(DTYPE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B[</a:t>
            </a:r>
            <a:r>
              <a:rPr lang="en-US" altLang="zh-CN" dirty="0" err="1"/>
              <a:t>i</a:t>
            </a:r>
            <a:r>
              <a:rPr lang="en-US" altLang="zh-CN" dirty="0"/>
              <a:t>]=(DTYPE </a:t>
            </a:r>
            <a:r>
              <a:rPr lang="en-US" altLang="zh-CN"/>
              <a:t>*)malloc(matrix_size*sizeof(DTYPE</a:t>
            </a:r>
            <a:r>
              <a:rPr lang="en-US" altLang="zh-CN" dirty="0"/>
              <a:t>));</a:t>
            </a:r>
          </a:p>
          <a:p>
            <a:r>
              <a:rPr lang="en-US" altLang="zh-CN" dirty="0"/>
              <a:t>		C=(DTYPE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C[</a:t>
            </a:r>
            <a:r>
              <a:rPr lang="en-US" altLang="zh-CN" dirty="0" err="1"/>
              <a:t>i</a:t>
            </a:r>
            <a:r>
              <a:rPr lang="en-US" altLang="zh-CN" dirty="0"/>
              <a:t>]=(DTYPE </a:t>
            </a:r>
            <a:r>
              <a:rPr lang="en-US" altLang="zh-CN"/>
              <a:t>*)malloc(matrix_size*sizeof(DTYPE</a:t>
            </a:r>
            <a:r>
              <a:rPr lang="en-US" altLang="zh-CN" dirty="0"/>
              <a:t>));</a:t>
            </a:r>
          </a:p>
          <a:p>
            <a:r>
              <a:rPr lang="en-US" altLang="zh-CN" dirty="0"/>
              <a:t>		/*initiate multidimension array*/</a:t>
            </a:r>
          </a:p>
          <a:p>
            <a:r>
              <a:rPr lang="en-US" altLang="zh-CN" dirty="0"/>
              <a:t>	</a:t>
            </a:r>
            <a:r>
              <a:rPr lang="en-US" altLang="zh-CN"/>
              <a:t>	init_matrix(A, matrix_size</a:t>
            </a:r>
            <a:r>
              <a:rPr lang="en-US" altLang="zh-CN" dirty="0"/>
              <a:t>);</a:t>
            </a:r>
          </a:p>
          <a:p>
            <a:r>
              <a:rPr lang="en-US" altLang="zh-CN" dirty="0"/>
              <a:t>	</a:t>
            </a:r>
            <a:r>
              <a:rPr lang="en-US" altLang="zh-CN"/>
              <a:t>	init_matrix(B, matrix_size</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a:t>	display_matrix(A, matrix_size</a:t>
            </a:r>
            <a:r>
              <a:rPr lang="en-US" altLang="zh-CN" dirty="0"/>
              <a:t>);</a:t>
            </a:r>
          </a:p>
          <a:p>
            <a:r>
              <a:rPr lang="en-US" altLang="zh-CN" dirty="0"/>
              <a:t>	</a:t>
            </a:r>
            <a:r>
              <a:rPr lang="en-US" altLang="zh-CN"/>
              <a:t>	iter=matrix_size*matrix_size*matrix_size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m_ijk(A,B,C,matrix_size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m_jik(A,B,C,matrix_size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m_jki(A,B,C,matrix_size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m_kji(A,B,C,matrix_size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m_kij(A,B,C,matrix_size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m_ikj(A,B,C,matrix_size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printf</a:t>
            </a:r>
            <a:r>
              <a:rPr lang="en-US" altLang="zh-CN" dirty="0"/>
              <a:t>("\n");</a:t>
            </a:r>
          </a:p>
          <a:p>
            <a:r>
              <a:rPr lang="en-US" altLang="zh-CN" dirty="0"/>
              <a:t>    }</a:t>
            </a:r>
          </a:p>
          <a:p>
            <a:r>
              <a:rPr lang="en-US" altLang="zh-CN" dirty="0"/>
              <a:t>    exit(0);</a:t>
            </a:r>
          </a:p>
          <a:p>
            <a:r>
              <a:rPr lang="en-US" altLang="zh-CN" dirty="0"/>
              <a:t>}</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183</a:t>
            </a:fld>
            <a:endParaRPr lang="zh-CN" altLang="en-US"/>
          </a:p>
        </p:txBody>
      </p:sp>
    </p:spTree>
    <p:extLst>
      <p:ext uri="{BB962C8B-B14F-4D97-AF65-F5344CB8AC3E}">
        <p14:creationId xmlns:p14="http://schemas.microsoft.com/office/powerpoint/2010/main" val="2114100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mountain.c</a:t>
            </a:r>
            <a:r>
              <a:rPr lang="en-US" altLang="zh-CN" dirty="0"/>
              <a:t> - Generate the memory mountain. */</a:t>
            </a:r>
          </a:p>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MINMATRIX 1250</a:t>
            </a:r>
          </a:p>
          <a:p>
            <a:r>
              <a:rPr lang="en-US" altLang="zh-CN" dirty="0"/>
              <a:t>#define MAXMATRIX 2000</a:t>
            </a:r>
          </a:p>
          <a:p>
            <a:r>
              <a:rPr lang="en-US" altLang="zh-CN" dirty="0"/>
              <a:t>#define INITVALUE 2 </a:t>
            </a:r>
          </a:p>
          <a:p>
            <a:r>
              <a:rPr lang="en-US" altLang="zh-CN" dirty="0"/>
              <a:t>typedef long DTYPE;</a:t>
            </a:r>
          </a:p>
          <a:p>
            <a:endParaRPr lang="en-US" altLang="zh-CN" dirty="0"/>
          </a:p>
          <a:p>
            <a:r>
              <a:rPr lang="en-US" altLang="zh-CN"/>
              <a:t>void init_matrix(DTYPE </a:t>
            </a:r>
            <a:r>
              <a:rPr lang="en-US" altLang="zh-CN" dirty="0"/>
              <a:t>**p,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p[</a:t>
            </a:r>
            <a:r>
              <a:rPr lang="en-US" altLang="zh-CN" dirty="0" err="1"/>
              <a:t>i</a:t>
            </a:r>
            <a:r>
              <a:rPr lang="en-US" altLang="zh-CN" dirty="0"/>
              <a:t>][j]= INITVALUE;</a:t>
            </a:r>
          </a:p>
          <a:p>
            <a:r>
              <a:rPr lang="en-US" altLang="zh-CN" dirty="0"/>
              <a:t>            }</a:t>
            </a:r>
          </a:p>
          <a:p>
            <a:r>
              <a:rPr lang="en-US" altLang="zh-CN" dirty="0"/>
              <a:t>        }</a:t>
            </a:r>
          </a:p>
          <a:p>
            <a:r>
              <a:rPr lang="en-US" altLang="zh-CN" dirty="0"/>
              <a:t>}</a:t>
            </a:r>
          </a:p>
          <a:p>
            <a:r>
              <a:rPr lang="en-US" altLang="zh-CN"/>
              <a:t>void display_matrix(DTYPE </a:t>
            </a:r>
            <a:r>
              <a:rPr lang="en-US" altLang="zh-CN" dirty="0"/>
              <a:t>**p,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a:t>
            </a:r>
            <a:r>
              <a:rPr lang="en-US" altLang="zh-CN" dirty="0" err="1"/>
              <a:t>printf</a:t>
            </a:r>
            <a:r>
              <a:rPr lang="en-US" altLang="zh-CN" dirty="0"/>
              <a:t>("%d ",p[</a:t>
            </a:r>
            <a:r>
              <a:rPr lang="en-US" altLang="zh-CN" dirty="0" err="1"/>
              <a:t>i</a:t>
            </a:r>
            <a:r>
              <a:rPr lang="en-US" altLang="zh-CN" dirty="0"/>
              <a:t>][j]);</a:t>
            </a:r>
          </a:p>
          <a:p>
            <a:r>
              <a:rPr lang="en-US" altLang="zh-CN" dirty="0"/>
              <a:t>            }</a:t>
            </a:r>
          </a:p>
          <a:p>
            <a:r>
              <a:rPr lang="en-US" altLang="zh-CN" dirty="0"/>
              <a:t>             </a:t>
            </a:r>
            <a:r>
              <a:rPr lang="en-US" altLang="zh-CN" dirty="0" err="1"/>
              <a:t>printf</a:t>
            </a:r>
            <a:r>
              <a:rPr lang="en-US" altLang="zh-CN" dirty="0"/>
              <a:t>("\n");</a:t>
            </a:r>
          </a:p>
          <a:p>
            <a:r>
              <a:rPr lang="en-US" altLang="zh-CN" dirty="0"/>
              <a:t>        }</a:t>
            </a:r>
          </a:p>
          <a:p>
            <a:r>
              <a:rPr lang="en-US" altLang="zh-CN" dirty="0"/>
              <a:t>}</a:t>
            </a:r>
          </a:p>
          <a:p>
            <a:r>
              <a:rPr lang="en-US" altLang="zh-CN"/>
              <a:t>void m_ijk(DTYPE </a:t>
            </a:r>
            <a:r>
              <a:rPr lang="en-US" altLang="zh-CN" dirty="0"/>
              <a:t>**a, DTYPE **b, DTYPE **c, int n){</a:t>
            </a:r>
          </a:p>
          <a:p>
            <a:r>
              <a:rPr lang="en-US" altLang="zh-CN" dirty="0"/>
              <a:t>	int </a:t>
            </a:r>
            <a:r>
              <a:rPr lang="en-US" altLang="zh-CN" dirty="0" err="1"/>
              <a:t>i,j,k</a:t>
            </a:r>
            <a:r>
              <a:rPr lang="en-US" altLang="zh-CN" dirty="0"/>
              <a:t>;</a:t>
            </a:r>
          </a:p>
          <a:p>
            <a:r>
              <a:rPr lang="en-US" altLang="zh-CN" dirty="0"/>
              <a:t>	DTYPE sum;</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for(j=0;j&lt;</a:t>
            </a:r>
            <a:r>
              <a:rPr lang="en-US" altLang="zh-CN" dirty="0" err="1"/>
              <a:t>n;j</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a:t>void m_jik(DTYPE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sum;</a:t>
            </a:r>
          </a:p>
          <a:p>
            <a:r>
              <a:rPr lang="en-US" altLang="zh-CN" dirty="0"/>
              <a:t>	for(j=0;j&lt;</a:t>
            </a:r>
            <a:r>
              <a:rPr lang="en-US" altLang="zh-CN" dirty="0" err="1"/>
              <a:t>n;j</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a:t>void m_jki(DTYPE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for(j=0;j&lt;</a:t>
            </a:r>
            <a:r>
              <a:rPr lang="en-US" altLang="zh-CN" dirty="0" err="1"/>
              <a:t>n;j</a:t>
            </a:r>
            <a:r>
              <a:rPr lang="en-US" altLang="zh-CN" dirty="0"/>
              <a:t>++)</a:t>
            </a:r>
          </a:p>
          <a:p>
            <a:r>
              <a:rPr lang="en-US" altLang="zh-CN" dirty="0"/>
              <a:t>		for(k=0;k&lt;</a:t>
            </a:r>
            <a:r>
              <a:rPr lang="en-US" altLang="zh-CN" dirty="0" err="1"/>
              <a:t>n;k</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a:t>void m_kji(DTYPE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for(j=0;j&lt;</a:t>
            </a:r>
            <a:r>
              <a:rPr lang="en-US" altLang="zh-CN" dirty="0" err="1"/>
              <a:t>n;j</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a:t>void m_kij(DTYPE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][j]+=r*b[k][j];</a:t>
            </a:r>
          </a:p>
          <a:p>
            <a:r>
              <a:rPr lang="en-US" altLang="zh-CN" dirty="0"/>
              <a:t>			}</a:t>
            </a:r>
          </a:p>
          <a:p>
            <a:r>
              <a:rPr lang="en-US" altLang="zh-CN" dirty="0"/>
              <a:t>}</a:t>
            </a:r>
          </a:p>
          <a:p>
            <a:r>
              <a:rPr lang="en-US" altLang="zh-CN"/>
              <a:t>void m_ikj(DTYPE </a:t>
            </a:r>
            <a:r>
              <a:rPr lang="en-US" altLang="zh-CN" dirty="0"/>
              <a:t>**a,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for(k=0;k&lt;</a:t>
            </a:r>
            <a:r>
              <a:rPr lang="en-US" altLang="zh-CN" dirty="0" err="1"/>
              <a:t>n;k</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endParaRPr lang="en-US" altLang="zh-CN" dirty="0"/>
          </a:p>
          <a:p>
            <a:r>
              <a:rPr lang="en-US" altLang="zh-CN" dirty="0"/>
              <a:t>int main()</a:t>
            </a:r>
          </a:p>
          <a:p>
            <a:r>
              <a:rPr lang="en-US" altLang="zh-CN" dirty="0"/>
              <a:t>{</a:t>
            </a:r>
          </a:p>
          <a:p>
            <a:r>
              <a:rPr lang="en-US" altLang="zh-CN" dirty="0"/>
              <a:t>    </a:t>
            </a:r>
            <a:r>
              <a:rPr lang="en-US" altLang="zh-CN" err="1"/>
              <a:t>int</a:t>
            </a:r>
            <a:r>
              <a:rPr lang="en-US" altLang="zh-CN"/>
              <a:t> matrix_size,i,j,k</a:t>
            </a:r>
            <a:r>
              <a:rPr lang="en-US" altLang="zh-CN" dirty="0"/>
              <a:t>;        </a:t>
            </a:r>
          </a:p>
          <a:p>
            <a:r>
              <a:rPr lang="en-US" altLang="zh-CN"/>
              <a:t>	uint64_t </a:t>
            </a:r>
            <a:r>
              <a:rPr lang="en-US" altLang="zh-CN" dirty="0"/>
              <a:t>timer;</a:t>
            </a:r>
          </a:p>
          <a:p>
            <a:r>
              <a:rPr lang="en-US" altLang="zh-CN" dirty="0"/>
              <a:t>	double </a:t>
            </a:r>
            <a:r>
              <a:rPr lang="en-US" altLang="zh-CN" dirty="0" err="1"/>
              <a:t>cycleselem</a:t>
            </a:r>
            <a:r>
              <a:rPr lang="en-US" altLang="zh-CN" dirty="0"/>
              <a:t>;</a:t>
            </a:r>
          </a:p>
          <a:p>
            <a:r>
              <a:rPr lang="en-US" altLang="zh-CN" dirty="0"/>
              <a:t>	long </a:t>
            </a:r>
            <a:r>
              <a:rPr lang="en-US" altLang="zh-CN" dirty="0" err="1"/>
              <a:t>long</a:t>
            </a:r>
            <a:r>
              <a:rPr lang="en-US" altLang="zh-CN" dirty="0"/>
              <a:t> </a:t>
            </a:r>
            <a:r>
              <a:rPr lang="en-US" altLang="zh-CN" dirty="0" err="1"/>
              <a:t>iter</a:t>
            </a:r>
            <a:r>
              <a:rPr lang="en-US" altLang="zh-CN" dirty="0"/>
              <a:t>;</a:t>
            </a:r>
          </a:p>
          <a:p>
            <a:r>
              <a:rPr lang="en-US" altLang="zh-CN" dirty="0"/>
              <a:t>	DTYPE **A, **B, **C;</a:t>
            </a:r>
          </a:p>
          <a:p>
            <a:r>
              <a:rPr lang="en-US" altLang="zh-CN" dirty="0"/>
              <a:t>    </a:t>
            </a:r>
            <a:r>
              <a:rPr lang="en-US" altLang="zh-CN" dirty="0" err="1"/>
              <a:t>printf</a:t>
            </a:r>
            <a:r>
              <a:rPr lang="en-US" altLang="zh-CN" dirty="0"/>
              <a:t>("Matrix product (cycles)\n");</a:t>
            </a:r>
          </a:p>
          <a:p>
            <a:r>
              <a:rPr lang="en-US" altLang="zh-CN" dirty="0"/>
              <a:t>	/*print table head.*/</a:t>
            </a:r>
          </a:p>
          <a:p>
            <a:r>
              <a:rPr lang="en-US" altLang="zh-CN" dirty="0"/>
              <a:t>    </a:t>
            </a:r>
            <a:r>
              <a:rPr lang="en-US" altLang="zh-CN" dirty="0" err="1"/>
              <a:t>printf</a:t>
            </a:r>
            <a:r>
              <a:rPr lang="en-US" altLang="zh-CN" dirty="0"/>
              <a:t>("\t");</a:t>
            </a:r>
          </a:p>
          <a:p>
            <a:r>
              <a:rPr lang="en-US" altLang="zh-CN" dirty="0"/>
              <a:t>    for (</a:t>
            </a:r>
            <a:r>
              <a:rPr lang="en-US" altLang="zh-CN" dirty="0" err="1"/>
              <a:t>i</a:t>
            </a:r>
            <a:r>
              <a:rPr lang="en-US" altLang="zh-CN" dirty="0"/>
              <a:t>=0;i&lt;6;i++)</a:t>
            </a:r>
          </a:p>
          <a:p>
            <a:r>
              <a:rPr lang="en-US" altLang="zh-CN" dirty="0"/>
              <a:t>		</a:t>
            </a:r>
            <a:r>
              <a:rPr lang="en-US" altLang="zh-CN" dirty="0" err="1"/>
              <a:t>printf</a:t>
            </a:r>
            <a:r>
              <a:rPr lang="en-US" altLang="zh-CN" dirty="0"/>
              <a:t>("No.%</a:t>
            </a:r>
            <a:r>
              <a:rPr lang="en-US" altLang="zh-CN" dirty="0" err="1"/>
              <a:t>dfunction</a:t>
            </a:r>
            <a:r>
              <a:rPr lang="en-US" altLang="zh-CN" dirty="0"/>
              <a:t>\t", i+1);</a:t>
            </a:r>
          </a:p>
          <a:p>
            <a:r>
              <a:rPr lang="en-US" altLang="zh-CN" dirty="0"/>
              <a:t>    </a:t>
            </a:r>
            <a:r>
              <a:rPr lang="en-US" altLang="zh-CN" dirty="0" err="1"/>
              <a:t>printf</a:t>
            </a:r>
            <a:r>
              <a:rPr lang="en-US" altLang="zh-CN" dirty="0"/>
              <a:t>("\n");</a:t>
            </a:r>
          </a:p>
          <a:p>
            <a:r>
              <a:rPr lang="en-US" altLang="zh-CN" dirty="0"/>
              <a:t>    for </a:t>
            </a:r>
            <a:r>
              <a:rPr lang="en-US" altLang="zh-CN"/>
              <a:t>(matrix_size </a:t>
            </a:r>
            <a:r>
              <a:rPr lang="en-US" altLang="zh-CN" dirty="0"/>
              <a:t>= MINMATRIX</a:t>
            </a:r>
            <a:r>
              <a:rPr lang="en-US" altLang="zh-CN"/>
              <a:t>; matrix_size </a:t>
            </a:r>
            <a:r>
              <a:rPr lang="en-US" altLang="zh-CN" dirty="0"/>
              <a:t>&lt;= MAXMATRIX</a:t>
            </a:r>
            <a:r>
              <a:rPr lang="en-US" altLang="zh-CN"/>
              <a:t>; matrix_size</a:t>
            </a:r>
            <a:r>
              <a:rPr lang="en-US" altLang="zh-CN" dirty="0"/>
              <a:t>+=50) {</a:t>
            </a:r>
          </a:p>
          <a:p>
            <a:r>
              <a:rPr lang="en-US" altLang="zh-CN" dirty="0"/>
              <a:t>		</a:t>
            </a:r>
            <a:r>
              <a:rPr lang="en-US" altLang="zh-CN" dirty="0" err="1"/>
              <a:t>printf</a:t>
            </a:r>
            <a:r>
              <a:rPr lang="en-US" altLang="zh-CN"/>
              <a:t>("array_size</a:t>
            </a:r>
            <a:r>
              <a:rPr lang="en-US" altLang="zh-CN" dirty="0"/>
              <a:t>:%d\t</a:t>
            </a:r>
            <a:r>
              <a:rPr lang="en-US" altLang="zh-CN"/>
              <a:t>",matrix_size</a:t>
            </a:r>
            <a:r>
              <a:rPr lang="en-US" altLang="zh-CN" dirty="0"/>
              <a:t>);</a:t>
            </a:r>
          </a:p>
          <a:p>
            <a:r>
              <a:rPr lang="en-US" altLang="zh-CN" dirty="0"/>
              <a:t>		/*malloc multidimension array*/</a:t>
            </a:r>
          </a:p>
          <a:p>
            <a:r>
              <a:rPr lang="en-US" altLang="zh-CN" dirty="0"/>
              <a:t>		A=(DTYPE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A[</a:t>
            </a:r>
            <a:r>
              <a:rPr lang="en-US" altLang="zh-CN" dirty="0" err="1"/>
              <a:t>i</a:t>
            </a:r>
            <a:r>
              <a:rPr lang="en-US" altLang="zh-CN" dirty="0"/>
              <a:t>]=(DTYPE </a:t>
            </a:r>
            <a:r>
              <a:rPr lang="en-US" altLang="zh-CN"/>
              <a:t>*)malloc(matrix_size*sizeof(DTYPE</a:t>
            </a:r>
            <a:r>
              <a:rPr lang="en-US" altLang="zh-CN" dirty="0"/>
              <a:t>));</a:t>
            </a:r>
          </a:p>
          <a:p>
            <a:r>
              <a:rPr lang="en-US" altLang="zh-CN" dirty="0"/>
              <a:t>		B=(DTYPE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B[</a:t>
            </a:r>
            <a:r>
              <a:rPr lang="en-US" altLang="zh-CN" dirty="0" err="1"/>
              <a:t>i</a:t>
            </a:r>
            <a:r>
              <a:rPr lang="en-US" altLang="zh-CN" dirty="0"/>
              <a:t>]=(DTYPE </a:t>
            </a:r>
            <a:r>
              <a:rPr lang="en-US" altLang="zh-CN"/>
              <a:t>*)malloc(matrix_size*sizeof(DTYPE</a:t>
            </a:r>
            <a:r>
              <a:rPr lang="en-US" altLang="zh-CN" dirty="0"/>
              <a:t>));</a:t>
            </a:r>
          </a:p>
          <a:p>
            <a:r>
              <a:rPr lang="en-US" altLang="zh-CN" dirty="0"/>
              <a:t>		C=(DTYPE </a:t>
            </a:r>
            <a:r>
              <a:rPr lang="en-US" altLang="zh-CN"/>
              <a:t>**)malloc(matrix_size*sizeof(DTYPE </a:t>
            </a:r>
            <a:r>
              <a:rPr lang="en-US" altLang="zh-CN" dirty="0"/>
              <a:t>*));</a:t>
            </a:r>
          </a:p>
          <a:p>
            <a:r>
              <a:rPr lang="en-US" altLang="zh-CN" dirty="0"/>
              <a:t>	</a:t>
            </a:r>
            <a:r>
              <a:rPr lang="en-US" altLang="zh-CN"/>
              <a:t>	for(i=0;i&lt;matrix_size;i</a:t>
            </a:r>
            <a:r>
              <a:rPr lang="en-US" altLang="zh-CN" dirty="0"/>
              <a:t>++)</a:t>
            </a:r>
          </a:p>
          <a:p>
            <a:r>
              <a:rPr lang="en-US" altLang="zh-CN" dirty="0"/>
              <a:t>			C[</a:t>
            </a:r>
            <a:r>
              <a:rPr lang="en-US" altLang="zh-CN" dirty="0" err="1"/>
              <a:t>i</a:t>
            </a:r>
            <a:r>
              <a:rPr lang="en-US" altLang="zh-CN" dirty="0"/>
              <a:t>]=(DTYPE </a:t>
            </a:r>
            <a:r>
              <a:rPr lang="en-US" altLang="zh-CN"/>
              <a:t>*)malloc(matrix_size*sizeof(DTYPE</a:t>
            </a:r>
            <a:r>
              <a:rPr lang="en-US" altLang="zh-CN" dirty="0"/>
              <a:t>));</a:t>
            </a:r>
          </a:p>
          <a:p>
            <a:r>
              <a:rPr lang="en-US" altLang="zh-CN" dirty="0"/>
              <a:t>		/*initiate multidimension array*/</a:t>
            </a:r>
          </a:p>
          <a:p>
            <a:r>
              <a:rPr lang="en-US" altLang="zh-CN" dirty="0"/>
              <a:t>	</a:t>
            </a:r>
            <a:r>
              <a:rPr lang="en-US" altLang="zh-CN"/>
              <a:t>	init_matrix(A, matrix_size</a:t>
            </a:r>
            <a:r>
              <a:rPr lang="en-US" altLang="zh-CN" dirty="0"/>
              <a:t>);</a:t>
            </a:r>
          </a:p>
          <a:p>
            <a:r>
              <a:rPr lang="en-US" altLang="zh-CN" dirty="0"/>
              <a:t>	</a:t>
            </a:r>
            <a:r>
              <a:rPr lang="en-US" altLang="zh-CN"/>
              <a:t>	init_matrix(B, matrix_size</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a:t>	display_matrix(A, matrix_size</a:t>
            </a:r>
            <a:r>
              <a:rPr lang="en-US" altLang="zh-CN" dirty="0"/>
              <a:t>);</a:t>
            </a:r>
          </a:p>
          <a:p>
            <a:r>
              <a:rPr lang="en-US" altLang="zh-CN" dirty="0"/>
              <a:t>	</a:t>
            </a:r>
            <a:r>
              <a:rPr lang="en-US" altLang="zh-CN"/>
              <a:t>	iter=matrix_size*matrix_size*matrix_size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m_ijk(A,B,C,matrix_size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m_jik(A,B,C,matrix_size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m_jki(A,B,C,matrix_size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m_kji(A,B,C,matrix_size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m_kij(A,B,C,matrix_size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a:t>	init_matrix(C, 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a:t>	m_ikj(A,B,C,matrix_size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printf</a:t>
            </a:r>
            <a:r>
              <a:rPr lang="en-US" altLang="zh-CN" dirty="0"/>
              <a:t>("\n");</a:t>
            </a:r>
          </a:p>
          <a:p>
            <a:r>
              <a:rPr lang="en-US" altLang="zh-CN" dirty="0"/>
              <a:t>    }</a:t>
            </a:r>
          </a:p>
          <a:p>
            <a:r>
              <a:rPr lang="en-US" altLang="zh-CN" dirty="0"/>
              <a:t>    exit(0);</a:t>
            </a:r>
          </a:p>
          <a:p>
            <a:r>
              <a:rPr lang="en-US" altLang="zh-CN" dirty="0"/>
              <a:t>}</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184</a:t>
            </a:fld>
            <a:endParaRPr lang="zh-CN" altLang="en-US"/>
          </a:p>
        </p:txBody>
      </p:sp>
    </p:spTree>
    <p:extLst>
      <p:ext uri="{BB962C8B-B14F-4D97-AF65-F5344CB8AC3E}">
        <p14:creationId xmlns:p14="http://schemas.microsoft.com/office/powerpoint/2010/main" val="182474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r>
              <a:rPr lang="en-US" altLang="zh-CN" dirty="0" err="1"/>
              <a:t>mountain.c</a:t>
            </a:r>
            <a:r>
              <a:rPr lang="en-US" altLang="zh-CN" dirty="0"/>
              <a:t> - Generate the memory mountain. */</a:t>
            </a:r>
          </a:p>
          <a:p>
            <a:r>
              <a:rPr lang="en-US" altLang="zh-CN" dirty="0"/>
              <a:t>/* $begin </a:t>
            </a:r>
            <a:r>
              <a:rPr lang="en-US" altLang="zh-CN" dirty="0" err="1"/>
              <a:t>mountainmain</a:t>
            </a:r>
            <a:r>
              <a:rPr lang="en-US" altLang="zh-CN" dirty="0"/>
              <a:t> */</a:t>
            </a:r>
          </a:p>
          <a:p>
            <a:r>
              <a:rPr lang="en-US" altLang="zh-CN" dirty="0"/>
              <a:t>#include &lt;</a:t>
            </a:r>
            <a:r>
              <a:rPr lang="en-US" altLang="zh-CN" dirty="0" err="1"/>
              <a:t>stdlib.h</a:t>
            </a:r>
            <a:r>
              <a:rPr lang="en-US" altLang="zh-CN" dirty="0"/>
              <a:t>&gt;</a:t>
            </a:r>
          </a:p>
          <a:p>
            <a:r>
              <a:rPr lang="en-US" altLang="zh-CN" dirty="0"/>
              <a:t>#include &lt;</a:t>
            </a:r>
            <a:r>
              <a:rPr lang="en-US" altLang="zh-CN" dirty="0" err="1"/>
              <a:t>stdio.h</a:t>
            </a:r>
            <a:r>
              <a:rPr lang="en-US" altLang="zh-CN" dirty="0"/>
              <a:t>&gt;</a:t>
            </a:r>
          </a:p>
          <a:p>
            <a:r>
              <a:rPr lang="en-US" altLang="zh-CN" dirty="0"/>
              <a:t>#include "</a:t>
            </a:r>
            <a:r>
              <a:rPr lang="en-US" altLang="zh-CN" dirty="0" err="1"/>
              <a:t>Rdtsc.h</a:t>
            </a:r>
            <a:r>
              <a:rPr lang="en-US" altLang="zh-CN" dirty="0"/>
              <a:t>"              /* </a:t>
            </a:r>
            <a:r>
              <a:rPr lang="en-US" altLang="zh-CN" dirty="0" err="1"/>
              <a:t>startTimer</a:t>
            </a:r>
            <a:r>
              <a:rPr lang="en-US" altLang="zh-CN" dirty="0"/>
              <a:t>, </a:t>
            </a:r>
            <a:r>
              <a:rPr lang="en-US" altLang="zh-CN" dirty="0" err="1"/>
              <a:t>stopTimer</a:t>
            </a:r>
            <a:r>
              <a:rPr lang="en-US" altLang="zh-CN" dirty="0"/>
              <a:t> */</a:t>
            </a:r>
          </a:p>
          <a:p>
            <a:r>
              <a:rPr lang="en-US" altLang="zh-CN" dirty="0"/>
              <a:t>#define MINMATRIX 50</a:t>
            </a:r>
          </a:p>
          <a:p>
            <a:r>
              <a:rPr lang="en-US" altLang="zh-CN" dirty="0"/>
              <a:t>#define MAXMATRIX 1000</a:t>
            </a:r>
          </a:p>
          <a:p>
            <a:r>
              <a:rPr lang="en-US" altLang="zh-CN" dirty="0"/>
              <a:t>#define INITVALUE 2 </a:t>
            </a:r>
          </a:p>
          <a:p>
            <a:r>
              <a:rPr lang="en-US" altLang="zh-CN" dirty="0"/>
              <a:t>#define BLOCK 8</a:t>
            </a:r>
          </a:p>
          <a:p>
            <a:r>
              <a:rPr lang="en-US" altLang="zh-CN" dirty="0"/>
              <a:t>typedef long DTYPE;</a:t>
            </a:r>
          </a:p>
          <a:p>
            <a:endParaRPr lang="en-US" altLang="zh-CN" dirty="0"/>
          </a:p>
          <a:p>
            <a:r>
              <a:rPr lang="en-US" altLang="zh-CN" dirty="0"/>
              <a:t>void </a:t>
            </a:r>
            <a:r>
              <a:rPr lang="en-US" altLang="zh-CN" dirty="0" err="1"/>
              <a:t>init_matrix</a:t>
            </a:r>
            <a:r>
              <a:rPr lang="en-US" altLang="zh-CN" dirty="0"/>
              <a:t>(DTYPE **p,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p[</a:t>
            </a:r>
            <a:r>
              <a:rPr lang="en-US" altLang="zh-CN" dirty="0" err="1"/>
              <a:t>i</a:t>
            </a:r>
            <a:r>
              <a:rPr lang="en-US" altLang="zh-CN" dirty="0"/>
              <a:t>][j]= INITVALUE;</a:t>
            </a:r>
          </a:p>
          <a:p>
            <a:r>
              <a:rPr lang="en-US" altLang="zh-CN" dirty="0"/>
              <a:t>            }</a:t>
            </a:r>
          </a:p>
          <a:p>
            <a:r>
              <a:rPr lang="en-US" altLang="zh-CN" dirty="0"/>
              <a:t>        }</a:t>
            </a:r>
          </a:p>
          <a:p>
            <a:r>
              <a:rPr lang="en-US" altLang="zh-CN" dirty="0"/>
              <a:t>}</a:t>
            </a:r>
          </a:p>
          <a:p>
            <a:r>
              <a:rPr lang="en-US" altLang="zh-CN" dirty="0"/>
              <a:t>void </a:t>
            </a:r>
            <a:r>
              <a:rPr lang="en-US" altLang="zh-CN" dirty="0" err="1"/>
              <a:t>display_matrix</a:t>
            </a:r>
            <a:r>
              <a:rPr lang="en-US" altLang="zh-CN" dirty="0"/>
              <a:t>(DTYPE **p, int n){</a:t>
            </a:r>
          </a:p>
          <a:p>
            <a:r>
              <a:rPr lang="en-US" altLang="zh-CN" dirty="0"/>
              <a:t>	int </a:t>
            </a:r>
            <a:r>
              <a:rPr lang="en-US" altLang="zh-CN" dirty="0" err="1"/>
              <a:t>i,j</a:t>
            </a:r>
            <a:r>
              <a:rPr lang="en-US" altLang="zh-CN" dirty="0"/>
              <a:t>;</a:t>
            </a:r>
          </a:p>
          <a:p>
            <a:r>
              <a:rPr lang="en-US" altLang="zh-CN" dirty="0"/>
              <a:t>	for (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 {</a:t>
            </a:r>
          </a:p>
          <a:p>
            <a:r>
              <a:rPr lang="en-US" altLang="zh-CN" dirty="0"/>
              <a:t>        for ( j = 0; j &lt; n ; </a:t>
            </a:r>
            <a:r>
              <a:rPr lang="en-US" altLang="zh-CN" dirty="0" err="1"/>
              <a:t>j++</a:t>
            </a:r>
            <a:r>
              <a:rPr lang="en-US" altLang="zh-CN" dirty="0"/>
              <a:t>) {</a:t>
            </a:r>
          </a:p>
          <a:p>
            <a:r>
              <a:rPr lang="en-US" altLang="zh-CN" dirty="0"/>
              <a:t>                </a:t>
            </a:r>
            <a:r>
              <a:rPr lang="en-US" altLang="zh-CN" dirty="0" err="1"/>
              <a:t>printf</a:t>
            </a:r>
            <a:r>
              <a:rPr lang="en-US" altLang="zh-CN" dirty="0"/>
              <a:t>("%d ",p[</a:t>
            </a:r>
            <a:r>
              <a:rPr lang="en-US" altLang="zh-CN" dirty="0" err="1"/>
              <a:t>i</a:t>
            </a:r>
            <a:r>
              <a:rPr lang="en-US" altLang="zh-CN" dirty="0"/>
              <a:t>][j]);</a:t>
            </a:r>
          </a:p>
          <a:p>
            <a:r>
              <a:rPr lang="en-US" altLang="zh-CN" dirty="0"/>
              <a:t>            }</a:t>
            </a:r>
          </a:p>
          <a:p>
            <a:r>
              <a:rPr lang="en-US" altLang="zh-CN" dirty="0"/>
              <a:t>             </a:t>
            </a:r>
            <a:r>
              <a:rPr lang="en-US" altLang="zh-CN" dirty="0" err="1"/>
              <a:t>printf</a:t>
            </a:r>
            <a:r>
              <a:rPr lang="en-US" altLang="zh-CN" dirty="0"/>
              <a:t>("\n");</a:t>
            </a:r>
          </a:p>
          <a:p>
            <a:r>
              <a:rPr lang="en-US" altLang="zh-CN" dirty="0"/>
              <a:t>        }</a:t>
            </a:r>
          </a:p>
          <a:p>
            <a:r>
              <a:rPr lang="en-US" altLang="zh-CN" dirty="0"/>
              <a:t>}</a:t>
            </a:r>
          </a:p>
          <a:p>
            <a:r>
              <a:rPr lang="en-US" altLang="zh-CN" dirty="0"/>
              <a:t>void </a:t>
            </a:r>
            <a:r>
              <a:rPr lang="en-US" altLang="zh-CN" dirty="0" err="1"/>
              <a:t>m_ijk</a:t>
            </a:r>
            <a:r>
              <a:rPr lang="en-US" altLang="zh-CN" dirty="0"/>
              <a:t>(DTYPE **a, DTYPE **b, DTYPE **c, int n){</a:t>
            </a:r>
          </a:p>
          <a:p>
            <a:r>
              <a:rPr lang="en-US" altLang="zh-CN" dirty="0"/>
              <a:t>	int </a:t>
            </a:r>
            <a:r>
              <a:rPr lang="en-US" altLang="zh-CN" dirty="0" err="1"/>
              <a:t>i,j,k</a:t>
            </a:r>
            <a:r>
              <a:rPr lang="en-US" altLang="zh-CN" dirty="0"/>
              <a:t>;</a:t>
            </a:r>
          </a:p>
          <a:p>
            <a:r>
              <a:rPr lang="en-US" altLang="zh-CN" dirty="0"/>
              <a:t>	DTYPE sum;</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for(j=0;j&lt;</a:t>
            </a:r>
            <a:r>
              <a:rPr lang="en-US" altLang="zh-CN" dirty="0" err="1"/>
              <a:t>n;j</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dirty="0"/>
              <a:t>void </a:t>
            </a:r>
            <a:r>
              <a:rPr lang="en-US" altLang="zh-CN" dirty="0" err="1"/>
              <a:t>m_jik</a:t>
            </a:r>
            <a:r>
              <a:rPr lang="en-US" altLang="zh-CN" dirty="0"/>
              <a:t>(DTYPE **a, DTYPE **b, DTYPE **c, int n){</a:t>
            </a:r>
          </a:p>
          <a:p>
            <a:r>
              <a:rPr lang="en-US" altLang="zh-CN" dirty="0"/>
              <a:t>	int </a:t>
            </a:r>
            <a:r>
              <a:rPr lang="en-US" altLang="zh-CN" dirty="0" err="1"/>
              <a:t>i,j,k</a:t>
            </a:r>
            <a:r>
              <a:rPr lang="en-US" altLang="zh-CN" dirty="0"/>
              <a:t>;</a:t>
            </a:r>
          </a:p>
          <a:p>
            <a:r>
              <a:rPr lang="en-US" altLang="zh-CN" dirty="0"/>
              <a:t>	double sum;</a:t>
            </a:r>
          </a:p>
          <a:p>
            <a:r>
              <a:rPr lang="en-US" altLang="zh-CN" dirty="0"/>
              <a:t>	for(j=0;j&lt;</a:t>
            </a:r>
            <a:r>
              <a:rPr lang="en-US" altLang="zh-CN" dirty="0" err="1"/>
              <a:t>n;j</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sum=0.0;</a:t>
            </a:r>
          </a:p>
          <a:p>
            <a:r>
              <a:rPr lang="en-US" altLang="zh-CN" dirty="0"/>
              <a:t>			for(k=0;k&lt;</a:t>
            </a:r>
            <a:r>
              <a:rPr lang="en-US" altLang="zh-CN" dirty="0" err="1"/>
              <a:t>n;k</a:t>
            </a:r>
            <a:r>
              <a:rPr lang="en-US" altLang="zh-CN" dirty="0"/>
              <a:t>++)</a:t>
            </a:r>
          </a:p>
          <a:p>
            <a:r>
              <a:rPr lang="en-US" altLang="zh-CN" dirty="0"/>
              <a:t>				sum+=a[</a:t>
            </a:r>
            <a:r>
              <a:rPr lang="en-US" altLang="zh-CN" dirty="0" err="1"/>
              <a:t>i</a:t>
            </a:r>
            <a:r>
              <a:rPr lang="en-US" altLang="zh-CN" dirty="0"/>
              <a:t>][k]*b[k][j];</a:t>
            </a:r>
          </a:p>
          <a:p>
            <a:r>
              <a:rPr lang="en-US" altLang="zh-CN" dirty="0"/>
              <a:t>		c[</a:t>
            </a:r>
            <a:r>
              <a:rPr lang="en-US" altLang="zh-CN" dirty="0" err="1"/>
              <a:t>i</a:t>
            </a:r>
            <a:r>
              <a:rPr lang="en-US" altLang="zh-CN" dirty="0"/>
              <a:t>][j]+=sum;</a:t>
            </a:r>
          </a:p>
          <a:p>
            <a:r>
              <a:rPr lang="en-US" altLang="zh-CN" dirty="0"/>
              <a:t>		}</a:t>
            </a:r>
          </a:p>
          <a:p>
            <a:r>
              <a:rPr lang="en-US" altLang="zh-CN" dirty="0"/>
              <a:t>}</a:t>
            </a:r>
          </a:p>
          <a:p>
            <a:r>
              <a:rPr lang="en-US" altLang="zh-CN" dirty="0"/>
              <a:t>void </a:t>
            </a:r>
            <a:r>
              <a:rPr lang="en-US" altLang="zh-CN" dirty="0" err="1"/>
              <a:t>m_jki</a:t>
            </a:r>
            <a:r>
              <a:rPr lang="en-US" altLang="zh-CN" dirty="0"/>
              <a:t>(DTYPE **a,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for(j=0;j&lt;</a:t>
            </a:r>
            <a:r>
              <a:rPr lang="en-US" altLang="zh-CN" dirty="0" err="1"/>
              <a:t>n;j</a:t>
            </a:r>
            <a:r>
              <a:rPr lang="en-US" altLang="zh-CN" dirty="0"/>
              <a:t>++)</a:t>
            </a:r>
          </a:p>
          <a:p>
            <a:r>
              <a:rPr lang="en-US" altLang="zh-CN" dirty="0"/>
              <a:t>		for(k=0;k&lt;</a:t>
            </a:r>
            <a:r>
              <a:rPr lang="en-US" altLang="zh-CN" dirty="0" err="1"/>
              <a:t>n;k</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dirty="0"/>
              <a:t>void </a:t>
            </a:r>
            <a:r>
              <a:rPr lang="en-US" altLang="zh-CN" dirty="0" err="1"/>
              <a:t>m_kji</a:t>
            </a:r>
            <a:r>
              <a:rPr lang="en-US" altLang="zh-CN" dirty="0"/>
              <a:t>(DTYPE **a,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for(j=0;j&lt;</a:t>
            </a:r>
            <a:r>
              <a:rPr lang="en-US" altLang="zh-CN" dirty="0" err="1"/>
              <a:t>n;j</a:t>
            </a:r>
            <a:r>
              <a:rPr lang="en-US" altLang="zh-CN" dirty="0"/>
              <a:t>++){</a:t>
            </a:r>
          </a:p>
          <a:p>
            <a:r>
              <a:rPr lang="en-US" altLang="zh-CN" dirty="0"/>
              <a:t>			r=b[k][j];</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dirty="0"/>
              <a:t>void </a:t>
            </a:r>
            <a:r>
              <a:rPr lang="en-US" altLang="zh-CN" dirty="0" err="1"/>
              <a:t>m_kij</a:t>
            </a:r>
            <a:r>
              <a:rPr lang="en-US" altLang="zh-CN" dirty="0"/>
              <a:t>(DTYPE **a,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for(k=0;k&lt;</a:t>
            </a:r>
            <a:r>
              <a:rPr lang="en-US" altLang="zh-CN" dirty="0" err="1"/>
              <a:t>n;k</a:t>
            </a:r>
            <a:r>
              <a:rPr lang="en-US" altLang="zh-CN" dirty="0"/>
              <a:t>++)</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][j]+=r*b[k][j];</a:t>
            </a:r>
          </a:p>
          <a:p>
            <a:r>
              <a:rPr lang="en-US" altLang="zh-CN" dirty="0"/>
              <a:t>			}</a:t>
            </a:r>
          </a:p>
          <a:p>
            <a:r>
              <a:rPr lang="en-US" altLang="zh-CN" dirty="0"/>
              <a:t>}</a:t>
            </a:r>
          </a:p>
          <a:p>
            <a:r>
              <a:rPr lang="en-US" altLang="zh-CN" dirty="0"/>
              <a:t>void </a:t>
            </a:r>
            <a:r>
              <a:rPr lang="en-US" altLang="zh-CN" dirty="0" err="1"/>
              <a:t>m_ikj</a:t>
            </a:r>
            <a:r>
              <a:rPr lang="en-US" altLang="zh-CN" dirty="0"/>
              <a:t>(DTYPE **a, DTYPE **b, DTYPE **c, int n){</a:t>
            </a:r>
          </a:p>
          <a:p>
            <a:r>
              <a:rPr lang="en-US" altLang="zh-CN" dirty="0"/>
              <a:t>	int </a:t>
            </a:r>
            <a:r>
              <a:rPr lang="en-US" altLang="zh-CN" dirty="0" err="1"/>
              <a:t>i,j,k</a:t>
            </a:r>
            <a:r>
              <a:rPr lang="en-US" altLang="zh-CN" dirty="0"/>
              <a:t>;</a:t>
            </a:r>
          </a:p>
          <a:p>
            <a:r>
              <a:rPr lang="en-US" altLang="zh-CN" dirty="0"/>
              <a:t>	double r;</a:t>
            </a:r>
          </a:p>
          <a:p>
            <a:r>
              <a:rPr lang="en-US" altLang="zh-CN" dirty="0"/>
              <a:t>	for(</a:t>
            </a:r>
            <a:r>
              <a:rPr lang="en-US" altLang="zh-CN" dirty="0" err="1"/>
              <a:t>i</a:t>
            </a:r>
            <a:r>
              <a:rPr lang="en-US" altLang="zh-CN" dirty="0"/>
              <a:t>=0;i&lt;</a:t>
            </a:r>
            <a:r>
              <a:rPr lang="en-US" altLang="zh-CN" dirty="0" err="1"/>
              <a:t>n;i</a:t>
            </a:r>
            <a:r>
              <a:rPr lang="en-US" altLang="zh-CN" dirty="0"/>
              <a:t>++)</a:t>
            </a:r>
          </a:p>
          <a:p>
            <a:r>
              <a:rPr lang="en-US" altLang="zh-CN" dirty="0"/>
              <a:t>		for(k=0;k&lt;</a:t>
            </a:r>
            <a:r>
              <a:rPr lang="en-US" altLang="zh-CN" dirty="0" err="1"/>
              <a:t>n;k</a:t>
            </a:r>
            <a:r>
              <a:rPr lang="en-US" altLang="zh-CN" dirty="0"/>
              <a:t>++){</a:t>
            </a:r>
          </a:p>
          <a:p>
            <a:r>
              <a:rPr lang="en-US" altLang="zh-CN" dirty="0"/>
              <a:t>			r=a[</a:t>
            </a:r>
            <a:r>
              <a:rPr lang="en-US" altLang="zh-CN" dirty="0" err="1"/>
              <a:t>i</a:t>
            </a:r>
            <a:r>
              <a:rPr lang="en-US" altLang="zh-CN" dirty="0"/>
              <a:t>][k];</a:t>
            </a:r>
          </a:p>
          <a:p>
            <a:r>
              <a:rPr lang="en-US" altLang="zh-CN" dirty="0"/>
              <a:t>			for(j=0;j&lt;</a:t>
            </a:r>
            <a:r>
              <a:rPr lang="en-US" altLang="zh-CN" dirty="0" err="1"/>
              <a:t>n;j</a:t>
            </a:r>
            <a:r>
              <a:rPr lang="en-US" altLang="zh-CN" dirty="0"/>
              <a:t>++)</a:t>
            </a:r>
          </a:p>
          <a:p>
            <a:r>
              <a:rPr lang="en-US" altLang="zh-CN" dirty="0"/>
              <a:t>				c[</a:t>
            </a:r>
            <a:r>
              <a:rPr lang="en-US" altLang="zh-CN" dirty="0" err="1"/>
              <a:t>i</a:t>
            </a:r>
            <a:r>
              <a:rPr lang="en-US" altLang="zh-CN" dirty="0"/>
              <a:t>][j]+=a[</a:t>
            </a:r>
            <a:r>
              <a:rPr lang="en-US" altLang="zh-CN" dirty="0" err="1"/>
              <a:t>i</a:t>
            </a:r>
            <a:r>
              <a:rPr lang="en-US" altLang="zh-CN" dirty="0"/>
              <a:t>][k]*r;</a:t>
            </a:r>
          </a:p>
          <a:p>
            <a:r>
              <a:rPr lang="en-US" altLang="zh-CN" dirty="0"/>
              <a:t>			}</a:t>
            </a:r>
          </a:p>
          <a:p>
            <a:r>
              <a:rPr lang="en-US" altLang="zh-CN" dirty="0"/>
              <a:t>}</a:t>
            </a:r>
          </a:p>
          <a:p>
            <a:r>
              <a:rPr lang="en-US" altLang="zh-CN" dirty="0"/>
              <a:t>void mmm(DTYPE **a, DTYPE **b, DTYPE **c, int n) {</a:t>
            </a:r>
          </a:p>
          <a:p>
            <a:r>
              <a:rPr lang="en-US" altLang="zh-CN" dirty="0"/>
              <a:t>    int </a:t>
            </a:r>
            <a:r>
              <a:rPr lang="en-US" altLang="zh-CN" dirty="0" err="1"/>
              <a:t>i</a:t>
            </a:r>
            <a:r>
              <a:rPr lang="en-US" altLang="zh-CN" dirty="0"/>
              <a:t>, j, k;</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a:t>
            </a:r>
          </a:p>
          <a:p>
            <a:r>
              <a:rPr lang="en-US" altLang="zh-CN" dirty="0"/>
              <a:t>	for (j = 0; j &lt; n; </a:t>
            </a:r>
            <a:r>
              <a:rPr lang="en-US" altLang="zh-CN" dirty="0" err="1"/>
              <a:t>j++</a:t>
            </a:r>
            <a:r>
              <a:rPr lang="en-US" altLang="zh-CN" dirty="0"/>
              <a:t>)</a:t>
            </a:r>
          </a:p>
          <a:p>
            <a:r>
              <a:rPr lang="en-US" altLang="zh-CN" dirty="0"/>
              <a:t>             for (k = 0; k &lt; n; k++)</a:t>
            </a:r>
          </a:p>
          <a:p>
            <a:r>
              <a:rPr lang="en-US" altLang="zh-CN" dirty="0"/>
              <a:t>	         c[</a:t>
            </a:r>
            <a:r>
              <a:rPr lang="en-US" altLang="zh-CN" dirty="0" err="1"/>
              <a:t>i</a:t>
            </a:r>
            <a:r>
              <a:rPr lang="en-US" altLang="zh-CN" dirty="0"/>
              <a:t>][j] += a[</a:t>
            </a:r>
            <a:r>
              <a:rPr lang="en-US" altLang="zh-CN" dirty="0" err="1"/>
              <a:t>i</a:t>
            </a:r>
            <a:r>
              <a:rPr lang="en-US" altLang="zh-CN" dirty="0"/>
              <a:t>][k] * b[k][j];</a:t>
            </a:r>
          </a:p>
          <a:p>
            <a:r>
              <a:rPr lang="en-US" altLang="zh-CN" dirty="0"/>
              <a:t>}</a:t>
            </a:r>
          </a:p>
          <a:p>
            <a:endParaRPr lang="en-US" altLang="zh-CN" dirty="0"/>
          </a:p>
          <a:p>
            <a:r>
              <a:rPr lang="en-US" altLang="zh-CN" dirty="0"/>
              <a:t>void </a:t>
            </a:r>
            <a:r>
              <a:rPr lang="en-US" altLang="zh-CN" dirty="0" err="1"/>
              <a:t>mmm_block</a:t>
            </a:r>
            <a:r>
              <a:rPr lang="en-US" altLang="zh-CN" dirty="0"/>
              <a:t>(DTYPE **a, DTYPE **b, DTYPE **c, int n) {</a:t>
            </a:r>
          </a:p>
          <a:p>
            <a:r>
              <a:rPr lang="en-US" altLang="zh-CN" dirty="0"/>
              <a:t>    int </a:t>
            </a:r>
            <a:r>
              <a:rPr lang="en-US" altLang="zh-CN" dirty="0" err="1"/>
              <a:t>i</a:t>
            </a:r>
            <a:r>
              <a:rPr lang="en-US" altLang="zh-CN" dirty="0"/>
              <a:t>, j, k, i1, j1, k1;</a:t>
            </a:r>
          </a:p>
          <a:p>
            <a:r>
              <a:rPr lang="en-US" altLang="zh-CN" dirty="0"/>
              <a:t>    for (</a:t>
            </a:r>
            <a:r>
              <a:rPr lang="en-US" altLang="zh-CN" dirty="0" err="1"/>
              <a:t>i</a:t>
            </a:r>
            <a:r>
              <a:rPr lang="en-US" altLang="zh-CN" dirty="0"/>
              <a:t> = 0; </a:t>
            </a:r>
            <a:r>
              <a:rPr lang="en-US" altLang="zh-CN" dirty="0" err="1"/>
              <a:t>i</a:t>
            </a:r>
            <a:r>
              <a:rPr lang="en-US" altLang="zh-CN" dirty="0"/>
              <a:t> &lt; n; </a:t>
            </a:r>
            <a:r>
              <a:rPr lang="en-US" altLang="zh-CN" dirty="0" err="1"/>
              <a:t>i</a:t>
            </a:r>
            <a:r>
              <a:rPr lang="en-US" altLang="zh-CN" dirty="0"/>
              <a:t>+=BLOCK)</a:t>
            </a:r>
          </a:p>
          <a:p>
            <a:r>
              <a:rPr lang="en-US" altLang="zh-CN" dirty="0"/>
              <a:t>		for (j = 0; j &lt; n; j+=BLOCK)</a:t>
            </a:r>
          </a:p>
          <a:p>
            <a:r>
              <a:rPr lang="en-US" altLang="zh-CN" dirty="0"/>
              <a:t>             for (k = 0; k &lt; n; k+=BLOCK)</a:t>
            </a:r>
          </a:p>
          <a:p>
            <a:r>
              <a:rPr lang="en-US" altLang="zh-CN" dirty="0"/>
              <a:t>		 /* B x B mini matrix multiplications */</a:t>
            </a:r>
          </a:p>
          <a:p>
            <a:r>
              <a:rPr lang="en-US" altLang="zh-CN" dirty="0"/>
              <a:t>                  for (i1 = </a:t>
            </a:r>
            <a:r>
              <a:rPr lang="en-US" altLang="zh-CN" dirty="0" err="1"/>
              <a:t>i</a:t>
            </a:r>
            <a:r>
              <a:rPr lang="en-US" altLang="zh-CN" dirty="0"/>
              <a:t>; i1 &lt; </a:t>
            </a:r>
            <a:r>
              <a:rPr lang="en-US" altLang="zh-CN" dirty="0" err="1"/>
              <a:t>i+BLOCK</a:t>
            </a:r>
            <a:r>
              <a:rPr lang="en-US" altLang="zh-CN" dirty="0"/>
              <a:t> &amp;&amp; i1&lt;n; i1++)</a:t>
            </a:r>
          </a:p>
          <a:p>
            <a:r>
              <a:rPr lang="en-US" altLang="zh-CN" dirty="0"/>
              <a:t>                      for (j1 = j; j1 &lt; </a:t>
            </a:r>
            <a:r>
              <a:rPr lang="en-US" altLang="zh-CN" dirty="0" err="1"/>
              <a:t>j+BLOCK</a:t>
            </a:r>
            <a:r>
              <a:rPr lang="en-US" altLang="zh-CN" dirty="0"/>
              <a:t> &amp;&amp; j1&lt;n; j1++)</a:t>
            </a:r>
          </a:p>
          <a:p>
            <a:r>
              <a:rPr lang="en-US" altLang="zh-CN" dirty="0"/>
              <a:t>                          for (k1 = k; k1 &lt; </a:t>
            </a:r>
            <a:r>
              <a:rPr lang="en-US" altLang="zh-CN" dirty="0" err="1"/>
              <a:t>k+BLOCK</a:t>
            </a:r>
            <a:r>
              <a:rPr lang="en-US" altLang="zh-CN" dirty="0"/>
              <a:t> &amp;&amp; k1&lt;n; k1++)</a:t>
            </a:r>
          </a:p>
          <a:p>
            <a:r>
              <a:rPr lang="en-US" altLang="zh-CN" dirty="0"/>
              <a:t>	                      c[i1][j1] += a[i1][k1]*b[k1][j1];</a:t>
            </a:r>
          </a:p>
          <a:p>
            <a:r>
              <a:rPr lang="en-US" altLang="zh-CN" dirty="0"/>
              <a:t>}</a:t>
            </a:r>
          </a:p>
          <a:p>
            <a:endParaRPr lang="en-US" altLang="zh-CN" dirty="0"/>
          </a:p>
          <a:p>
            <a:r>
              <a:rPr lang="en-US" altLang="zh-CN" dirty="0"/>
              <a:t>int main()</a:t>
            </a:r>
          </a:p>
          <a:p>
            <a:r>
              <a:rPr lang="en-US" altLang="zh-CN" dirty="0"/>
              <a:t>{</a:t>
            </a:r>
          </a:p>
          <a:p>
            <a:r>
              <a:rPr lang="en-US" altLang="zh-CN" dirty="0"/>
              <a:t>    </a:t>
            </a:r>
            <a:r>
              <a:rPr lang="en-US" altLang="zh-CN" dirty="0" err="1"/>
              <a:t>int</a:t>
            </a:r>
            <a:r>
              <a:rPr lang="en-US" altLang="zh-CN" dirty="0"/>
              <a:t> </a:t>
            </a:r>
            <a:r>
              <a:rPr lang="en-US" altLang="zh-CN" dirty="0" err="1"/>
              <a:t>matrix_size,i,j,k</a:t>
            </a:r>
            <a:r>
              <a:rPr lang="en-US" altLang="zh-CN" dirty="0"/>
              <a:t>;        </a:t>
            </a:r>
          </a:p>
          <a:p>
            <a:r>
              <a:rPr lang="en-US" altLang="zh-CN" dirty="0"/>
              <a:t>	uint64_t timer;</a:t>
            </a:r>
          </a:p>
          <a:p>
            <a:r>
              <a:rPr lang="en-US" altLang="zh-CN" dirty="0"/>
              <a:t>	double </a:t>
            </a:r>
            <a:r>
              <a:rPr lang="en-US" altLang="zh-CN" dirty="0" err="1"/>
              <a:t>cycleselem</a:t>
            </a:r>
            <a:r>
              <a:rPr lang="en-US" altLang="zh-CN" dirty="0"/>
              <a:t>;</a:t>
            </a:r>
          </a:p>
          <a:p>
            <a:r>
              <a:rPr lang="en-US" altLang="zh-CN" dirty="0"/>
              <a:t>	long </a:t>
            </a:r>
            <a:r>
              <a:rPr lang="en-US" altLang="zh-CN" dirty="0" err="1"/>
              <a:t>long</a:t>
            </a:r>
            <a:r>
              <a:rPr lang="en-US" altLang="zh-CN" dirty="0"/>
              <a:t> </a:t>
            </a:r>
            <a:r>
              <a:rPr lang="en-US" altLang="zh-CN" dirty="0" err="1"/>
              <a:t>iter</a:t>
            </a:r>
            <a:r>
              <a:rPr lang="en-US" altLang="zh-CN" dirty="0"/>
              <a:t>;</a:t>
            </a:r>
          </a:p>
          <a:p>
            <a:r>
              <a:rPr lang="en-US" altLang="zh-CN" dirty="0"/>
              <a:t>	DTYPE **A, **B, **C;</a:t>
            </a:r>
          </a:p>
          <a:p>
            <a:r>
              <a:rPr lang="en-US" altLang="zh-CN" dirty="0"/>
              <a:t>    </a:t>
            </a:r>
            <a:r>
              <a:rPr lang="en-US" altLang="zh-CN" dirty="0" err="1"/>
              <a:t>printf</a:t>
            </a:r>
            <a:r>
              <a:rPr lang="en-US" altLang="zh-CN" dirty="0"/>
              <a:t>("Matrix product (cycles)\n");</a:t>
            </a:r>
          </a:p>
          <a:p>
            <a:r>
              <a:rPr lang="en-US" altLang="zh-CN" dirty="0"/>
              <a:t>	/*print table head.*/</a:t>
            </a:r>
          </a:p>
          <a:p>
            <a:r>
              <a:rPr lang="en-US" altLang="zh-CN" dirty="0"/>
              <a:t>	</a:t>
            </a:r>
            <a:r>
              <a:rPr lang="en-US" altLang="zh-CN" dirty="0" err="1"/>
              <a:t>printf</a:t>
            </a:r>
            <a:r>
              <a:rPr lang="en-US" altLang="zh-CN" dirty="0"/>
              <a:t>("</a:t>
            </a:r>
            <a:r>
              <a:rPr lang="en-US" altLang="zh-CN" dirty="0" err="1"/>
              <a:t>M_size</a:t>
            </a:r>
            <a:r>
              <a:rPr lang="en-US" altLang="zh-CN" dirty="0"/>
              <a:t> \t </a:t>
            </a:r>
            <a:r>
              <a:rPr lang="en-US" altLang="zh-CN" dirty="0" err="1"/>
              <a:t>ijk</a:t>
            </a:r>
            <a:r>
              <a:rPr lang="en-US" altLang="zh-CN" dirty="0"/>
              <a:t> \t </a:t>
            </a:r>
            <a:r>
              <a:rPr lang="en-US" altLang="zh-CN" dirty="0" err="1"/>
              <a:t>jik</a:t>
            </a:r>
            <a:r>
              <a:rPr lang="en-US" altLang="zh-CN" dirty="0"/>
              <a:t> \t </a:t>
            </a:r>
            <a:r>
              <a:rPr lang="en-US" altLang="zh-CN" dirty="0" err="1"/>
              <a:t>jki</a:t>
            </a:r>
            <a:r>
              <a:rPr lang="en-US" altLang="zh-CN" dirty="0"/>
              <a:t> \t </a:t>
            </a:r>
            <a:r>
              <a:rPr lang="en-US" altLang="zh-CN" dirty="0" err="1"/>
              <a:t>kji</a:t>
            </a:r>
            <a:r>
              <a:rPr lang="en-US" altLang="zh-CN" dirty="0"/>
              <a:t> \t </a:t>
            </a:r>
            <a:r>
              <a:rPr lang="en-US" altLang="zh-CN" dirty="0" err="1"/>
              <a:t>kij</a:t>
            </a:r>
            <a:r>
              <a:rPr lang="en-US" altLang="zh-CN" dirty="0"/>
              <a:t> \t </a:t>
            </a:r>
            <a:r>
              <a:rPr lang="en-US" altLang="zh-CN" dirty="0" err="1"/>
              <a:t>ikj</a:t>
            </a:r>
            <a:r>
              <a:rPr lang="en-US" altLang="zh-CN" dirty="0"/>
              <a:t> \t mmm \t </a:t>
            </a:r>
            <a:r>
              <a:rPr lang="en-US" altLang="zh-CN" dirty="0" err="1"/>
              <a:t>mmm_block</a:t>
            </a:r>
            <a:r>
              <a:rPr lang="en-US" altLang="zh-CN" dirty="0"/>
              <a:t> \t", i+1);</a:t>
            </a:r>
          </a:p>
          <a:p>
            <a:r>
              <a:rPr lang="en-US" altLang="zh-CN" dirty="0"/>
              <a:t>    </a:t>
            </a:r>
            <a:r>
              <a:rPr lang="en-US" altLang="zh-CN" dirty="0" err="1"/>
              <a:t>printf</a:t>
            </a:r>
            <a:r>
              <a:rPr lang="en-US" altLang="zh-CN" dirty="0"/>
              <a:t>("\n");</a:t>
            </a:r>
          </a:p>
          <a:p>
            <a:r>
              <a:rPr lang="en-US" altLang="zh-CN" dirty="0"/>
              <a:t>    for (</a:t>
            </a:r>
            <a:r>
              <a:rPr lang="en-US" altLang="zh-CN" dirty="0" err="1"/>
              <a:t>matrix_size</a:t>
            </a:r>
            <a:r>
              <a:rPr lang="en-US" altLang="zh-CN" dirty="0"/>
              <a:t> = MINMATRIX; </a:t>
            </a:r>
            <a:r>
              <a:rPr lang="en-US" altLang="zh-CN" dirty="0" err="1"/>
              <a:t>matrix_size</a:t>
            </a:r>
            <a:r>
              <a:rPr lang="en-US" altLang="zh-CN" dirty="0"/>
              <a:t> &lt;= MAXMATRIX; </a:t>
            </a:r>
            <a:r>
              <a:rPr lang="en-US" altLang="zh-CN" dirty="0" err="1"/>
              <a:t>matrix_size</a:t>
            </a:r>
            <a:r>
              <a:rPr lang="en-US" altLang="zh-CN" dirty="0"/>
              <a:t>+=50) {</a:t>
            </a:r>
          </a:p>
          <a:p>
            <a:r>
              <a:rPr lang="en-US" altLang="zh-CN" dirty="0"/>
              <a:t>		</a:t>
            </a:r>
            <a:r>
              <a:rPr lang="en-US" altLang="zh-CN" dirty="0" err="1"/>
              <a:t>printf</a:t>
            </a:r>
            <a:r>
              <a:rPr lang="en-US" altLang="zh-CN" dirty="0"/>
              <a:t>("%d\t",</a:t>
            </a:r>
            <a:r>
              <a:rPr lang="en-US" altLang="zh-CN" dirty="0" err="1"/>
              <a:t>matrix_size</a:t>
            </a:r>
            <a:r>
              <a:rPr lang="en-US" altLang="zh-CN" dirty="0"/>
              <a:t>);</a:t>
            </a:r>
          </a:p>
          <a:p>
            <a:r>
              <a:rPr lang="en-US" altLang="zh-CN" dirty="0"/>
              <a:t>		/*malloc multidimension array*/</a:t>
            </a:r>
          </a:p>
          <a:p>
            <a:r>
              <a:rPr lang="en-US" altLang="zh-CN" dirty="0"/>
              <a:t>		A=(DTYPE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 *));</a:t>
            </a:r>
          </a:p>
          <a:p>
            <a:r>
              <a:rPr lang="en-US" altLang="zh-CN" dirty="0"/>
              <a:t>		for(</a:t>
            </a:r>
            <a:r>
              <a:rPr lang="en-US" altLang="zh-CN" dirty="0" err="1"/>
              <a:t>i</a:t>
            </a:r>
            <a:r>
              <a:rPr lang="en-US" altLang="zh-CN" dirty="0"/>
              <a:t>=0;i&lt;</a:t>
            </a:r>
            <a:r>
              <a:rPr lang="en-US" altLang="zh-CN" dirty="0" err="1"/>
              <a:t>matrix_size;i</a:t>
            </a:r>
            <a:r>
              <a:rPr lang="en-US" altLang="zh-CN" dirty="0"/>
              <a:t>++)</a:t>
            </a:r>
          </a:p>
          <a:p>
            <a:r>
              <a:rPr lang="en-US" altLang="zh-CN" dirty="0"/>
              <a:t>			A[</a:t>
            </a:r>
            <a:r>
              <a:rPr lang="en-US" altLang="zh-CN" dirty="0" err="1"/>
              <a:t>i</a:t>
            </a:r>
            <a:r>
              <a:rPr lang="en-US" altLang="zh-CN" dirty="0"/>
              <a:t>]=(DTYPE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a:t>
            </a:r>
          </a:p>
          <a:p>
            <a:r>
              <a:rPr lang="en-US" altLang="zh-CN" dirty="0"/>
              <a:t>		B=(DTYPE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 *));</a:t>
            </a:r>
          </a:p>
          <a:p>
            <a:r>
              <a:rPr lang="en-US" altLang="zh-CN" dirty="0"/>
              <a:t>		for(</a:t>
            </a:r>
            <a:r>
              <a:rPr lang="en-US" altLang="zh-CN" dirty="0" err="1"/>
              <a:t>i</a:t>
            </a:r>
            <a:r>
              <a:rPr lang="en-US" altLang="zh-CN" dirty="0"/>
              <a:t>=0;i&lt;</a:t>
            </a:r>
            <a:r>
              <a:rPr lang="en-US" altLang="zh-CN" dirty="0" err="1"/>
              <a:t>matrix_size;i</a:t>
            </a:r>
            <a:r>
              <a:rPr lang="en-US" altLang="zh-CN" dirty="0"/>
              <a:t>++)</a:t>
            </a:r>
          </a:p>
          <a:p>
            <a:r>
              <a:rPr lang="en-US" altLang="zh-CN" dirty="0"/>
              <a:t>			B[</a:t>
            </a:r>
            <a:r>
              <a:rPr lang="en-US" altLang="zh-CN" dirty="0" err="1"/>
              <a:t>i</a:t>
            </a:r>
            <a:r>
              <a:rPr lang="en-US" altLang="zh-CN" dirty="0"/>
              <a:t>]=(DTYPE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a:t>
            </a:r>
          </a:p>
          <a:p>
            <a:r>
              <a:rPr lang="en-US" altLang="zh-CN" dirty="0"/>
              <a:t>		C=(DTYPE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 *));</a:t>
            </a:r>
          </a:p>
          <a:p>
            <a:r>
              <a:rPr lang="en-US" altLang="zh-CN" dirty="0"/>
              <a:t>		for(</a:t>
            </a:r>
            <a:r>
              <a:rPr lang="en-US" altLang="zh-CN" dirty="0" err="1"/>
              <a:t>i</a:t>
            </a:r>
            <a:r>
              <a:rPr lang="en-US" altLang="zh-CN" dirty="0"/>
              <a:t>=0;i&lt;</a:t>
            </a:r>
            <a:r>
              <a:rPr lang="en-US" altLang="zh-CN" dirty="0" err="1"/>
              <a:t>matrix_size;i</a:t>
            </a:r>
            <a:r>
              <a:rPr lang="en-US" altLang="zh-CN" dirty="0"/>
              <a:t>++)</a:t>
            </a:r>
          </a:p>
          <a:p>
            <a:r>
              <a:rPr lang="en-US" altLang="zh-CN" dirty="0"/>
              <a:t>			C[</a:t>
            </a:r>
            <a:r>
              <a:rPr lang="en-US" altLang="zh-CN" dirty="0" err="1"/>
              <a:t>i</a:t>
            </a:r>
            <a:r>
              <a:rPr lang="en-US" altLang="zh-CN" dirty="0"/>
              <a:t>]=(DTYPE *)</a:t>
            </a:r>
            <a:r>
              <a:rPr lang="en-US" altLang="zh-CN" dirty="0" err="1"/>
              <a:t>malloc</a:t>
            </a:r>
            <a:r>
              <a:rPr lang="en-US" altLang="zh-CN" dirty="0"/>
              <a:t>(</a:t>
            </a:r>
            <a:r>
              <a:rPr lang="en-US" altLang="zh-CN" dirty="0" err="1"/>
              <a:t>matrix_size</a:t>
            </a:r>
            <a:r>
              <a:rPr lang="en-US" altLang="zh-CN" dirty="0"/>
              <a:t>*</a:t>
            </a:r>
            <a:r>
              <a:rPr lang="en-US" altLang="zh-CN" dirty="0" err="1"/>
              <a:t>sizeof</a:t>
            </a:r>
            <a:r>
              <a:rPr lang="en-US" altLang="zh-CN" dirty="0"/>
              <a:t>(DTYPE));</a:t>
            </a:r>
          </a:p>
          <a:p>
            <a:r>
              <a:rPr lang="en-US" altLang="zh-CN" dirty="0"/>
              <a:t>		/*initiate multidimension array*/</a:t>
            </a:r>
          </a:p>
          <a:p>
            <a:r>
              <a:rPr lang="en-US" altLang="zh-CN" dirty="0"/>
              <a:t>		</a:t>
            </a:r>
            <a:r>
              <a:rPr lang="en-US" altLang="zh-CN" dirty="0" err="1"/>
              <a:t>init_matrix</a:t>
            </a:r>
            <a:r>
              <a:rPr lang="en-US" altLang="zh-CN" dirty="0"/>
              <a:t>(A, </a:t>
            </a:r>
            <a:r>
              <a:rPr lang="en-US" altLang="zh-CN" dirty="0" err="1"/>
              <a:t>matrix_size</a:t>
            </a:r>
            <a:r>
              <a:rPr lang="en-US" altLang="zh-CN" dirty="0"/>
              <a:t>);</a:t>
            </a:r>
          </a:p>
          <a:p>
            <a:r>
              <a:rPr lang="en-US" altLang="zh-CN" dirty="0"/>
              <a:t>		</a:t>
            </a:r>
            <a:r>
              <a:rPr lang="en-US" altLang="zh-CN" dirty="0" err="1"/>
              <a:t>init_matrix</a:t>
            </a:r>
            <a:r>
              <a:rPr lang="en-US" altLang="zh-CN" dirty="0"/>
              <a:t>(B, </a:t>
            </a:r>
            <a:r>
              <a:rPr lang="en-US" altLang="zh-CN" dirty="0" err="1"/>
              <a:t>matrix_size</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display_matrix</a:t>
            </a:r>
            <a:r>
              <a:rPr lang="en-US" altLang="zh-CN" dirty="0"/>
              <a:t>(A, </a:t>
            </a:r>
            <a:r>
              <a:rPr lang="en-US" altLang="zh-CN" dirty="0" err="1"/>
              <a:t>matrix_size</a:t>
            </a:r>
            <a:r>
              <a:rPr lang="en-US" altLang="zh-CN" dirty="0"/>
              <a:t>);</a:t>
            </a:r>
          </a:p>
          <a:p>
            <a:r>
              <a:rPr lang="en-US" altLang="zh-CN" dirty="0"/>
              <a:t>		</a:t>
            </a:r>
            <a:r>
              <a:rPr lang="en-US" altLang="zh-CN" dirty="0" err="1"/>
              <a:t>iter</a:t>
            </a:r>
            <a:r>
              <a:rPr lang="en-US" altLang="zh-CN" dirty="0"/>
              <a:t>=</a:t>
            </a:r>
            <a:r>
              <a:rPr lang="en-US" altLang="zh-CN" dirty="0" err="1"/>
              <a:t>matrix_size</a:t>
            </a:r>
            <a:r>
              <a:rPr lang="en-US" altLang="zh-CN" dirty="0"/>
              <a:t>*</a:t>
            </a:r>
            <a:r>
              <a:rPr lang="en-US" altLang="zh-CN" dirty="0" err="1"/>
              <a:t>matrix_size</a:t>
            </a:r>
            <a:r>
              <a:rPr lang="en-US" altLang="zh-CN" dirty="0"/>
              <a:t>*</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m_ijk</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m_jik</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m_jki</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m_kji</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m_kij</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m_ikj</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mmm(</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init_matrix</a:t>
            </a:r>
            <a:r>
              <a:rPr lang="en-US" altLang="zh-CN" dirty="0"/>
              <a:t>(C, </a:t>
            </a:r>
            <a:r>
              <a:rPr lang="en-US" altLang="zh-CN" dirty="0" err="1"/>
              <a:t>matrix_size</a:t>
            </a:r>
            <a:r>
              <a:rPr lang="en-US" altLang="zh-CN" dirty="0"/>
              <a:t>);</a:t>
            </a:r>
          </a:p>
          <a:p>
            <a:r>
              <a:rPr lang="en-US" altLang="zh-CN" dirty="0"/>
              <a:t>		</a:t>
            </a:r>
            <a:r>
              <a:rPr lang="en-US" altLang="zh-CN" dirty="0" err="1"/>
              <a:t>startTimer</a:t>
            </a:r>
            <a:r>
              <a:rPr lang="en-US" altLang="zh-CN" dirty="0"/>
              <a:t>(&amp;timer);</a:t>
            </a:r>
          </a:p>
          <a:p>
            <a:r>
              <a:rPr lang="en-US" altLang="zh-CN" dirty="0"/>
              <a:t>		</a:t>
            </a:r>
            <a:r>
              <a:rPr lang="en-US" altLang="zh-CN" dirty="0" err="1"/>
              <a:t>mmm_block</a:t>
            </a:r>
            <a:r>
              <a:rPr lang="en-US" altLang="zh-CN" dirty="0"/>
              <a:t>(</a:t>
            </a:r>
            <a:r>
              <a:rPr lang="en-US" altLang="zh-CN" dirty="0" err="1"/>
              <a:t>A,B,C,matrix_size</a:t>
            </a:r>
            <a:r>
              <a:rPr lang="en-US" altLang="zh-CN" dirty="0"/>
              <a:t>);                    </a:t>
            </a:r>
          </a:p>
          <a:p>
            <a:r>
              <a:rPr lang="en-US" altLang="zh-CN" dirty="0"/>
              <a:t>		</a:t>
            </a:r>
            <a:r>
              <a:rPr lang="en-US" altLang="zh-CN" dirty="0" err="1"/>
              <a:t>stopTimer</a:t>
            </a:r>
            <a:r>
              <a:rPr lang="en-US" altLang="zh-CN" dirty="0"/>
              <a:t>(&amp;timer); </a:t>
            </a:r>
          </a:p>
          <a:p>
            <a:r>
              <a:rPr lang="en-US" altLang="zh-CN" dirty="0"/>
              <a:t>		</a:t>
            </a:r>
            <a:r>
              <a:rPr lang="en-US" altLang="zh-CN" dirty="0" err="1"/>
              <a:t>cycleselem</a:t>
            </a:r>
            <a:r>
              <a:rPr lang="en-US" altLang="zh-CN" dirty="0"/>
              <a:t>=(double)timer/</a:t>
            </a:r>
            <a:r>
              <a:rPr lang="en-US" altLang="zh-CN" dirty="0" err="1"/>
              <a:t>iter</a:t>
            </a:r>
            <a:r>
              <a:rPr lang="en-US" altLang="zh-CN" dirty="0"/>
              <a:t>;</a:t>
            </a:r>
          </a:p>
          <a:p>
            <a:r>
              <a:rPr lang="en-US" altLang="zh-CN" dirty="0"/>
              <a:t>		</a:t>
            </a:r>
            <a:r>
              <a:rPr lang="en-US" altLang="zh-CN" dirty="0" err="1"/>
              <a:t>printf</a:t>
            </a:r>
            <a:r>
              <a:rPr lang="en-US" altLang="zh-CN" dirty="0"/>
              <a:t>("%4.2lf\t",</a:t>
            </a:r>
            <a:r>
              <a:rPr lang="en-US" altLang="zh-CN" dirty="0" err="1"/>
              <a:t>cycleselem</a:t>
            </a:r>
            <a:r>
              <a:rPr lang="en-US" altLang="zh-CN" dirty="0"/>
              <a:t>);</a:t>
            </a:r>
          </a:p>
          <a:p>
            <a:r>
              <a:rPr lang="en-US" altLang="zh-CN" dirty="0"/>
              <a:t>/**/	</a:t>
            </a:r>
            <a:r>
              <a:rPr lang="en-US" altLang="zh-CN" dirty="0" err="1"/>
              <a:t>printf</a:t>
            </a:r>
            <a:r>
              <a:rPr lang="en-US" altLang="zh-CN" dirty="0"/>
              <a:t>("\n");</a:t>
            </a:r>
          </a:p>
          <a:p>
            <a:r>
              <a:rPr lang="en-US" altLang="zh-CN" dirty="0"/>
              <a:t>    }</a:t>
            </a:r>
          </a:p>
          <a:p>
            <a:r>
              <a:rPr lang="en-US" altLang="zh-CN" dirty="0"/>
              <a:t>    exit(0);</a:t>
            </a:r>
          </a:p>
          <a:p>
            <a:r>
              <a:rPr lang="en-US" altLang="zh-CN" dirty="0"/>
              <a:t>}</a:t>
            </a: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193</a:t>
            </a:fld>
            <a:endParaRPr lang="zh-CN" altLang="en-US"/>
          </a:p>
        </p:txBody>
      </p:sp>
    </p:spTree>
    <p:extLst>
      <p:ext uri="{BB962C8B-B14F-4D97-AF65-F5344CB8AC3E}">
        <p14:creationId xmlns:p14="http://schemas.microsoft.com/office/powerpoint/2010/main" val="537998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200</a:t>
            </a:fld>
            <a:endParaRPr lang="zh-CN" altLang="en-US"/>
          </a:p>
        </p:txBody>
      </p:sp>
    </p:spTree>
    <p:extLst>
      <p:ext uri="{BB962C8B-B14F-4D97-AF65-F5344CB8AC3E}">
        <p14:creationId xmlns:p14="http://schemas.microsoft.com/office/powerpoint/2010/main" val="24459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230313" y="711200"/>
            <a:ext cx="4833937" cy="3624263"/>
          </a:xfrm>
        </p:spPr>
      </p:sp>
      <p:sp>
        <p:nvSpPr>
          <p:cNvPr id="68611" name="Rectangle 3"/>
          <p:cNvSpPr>
            <a:spLocks noGrp="1" noChangeArrowheads="1"/>
          </p:cNvSpPr>
          <p:nvPr>
            <p:ph type="body" idx="1"/>
          </p:nvPr>
        </p:nvSpPr>
        <p:spPr>
          <a:xfrm>
            <a:off x="951202" y="4572145"/>
            <a:ext cx="5386817" cy="4331160"/>
          </a:xfrm>
          <a:noFill/>
          <a:ln/>
        </p:spPr>
        <p:txBody>
          <a:bodyPr lIns="94886" tIns="47442" rIns="94886" bIns="47442"/>
          <a:lstStyle/>
          <a:p>
            <a:r>
              <a:rPr lang="en-US" dirty="0"/>
              <a:t>Goal:</a:t>
            </a:r>
          </a:p>
          <a:p>
            <a:r>
              <a:rPr lang="en-US" dirty="0"/>
              <a:t>	Show the </a:t>
            </a:r>
            <a:r>
              <a:rPr lang="en-US" dirty="0" err="1"/>
              <a:t>inefficeincy</a:t>
            </a:r>
            <a:r>
              <a:rPr lang="en-US" dirty="0"/>
              <a:t> of current disk requests.</a:t>
            </a:r>
          </a:p>
          <a:p>
            <a:r>
              <a:rPr lang="en-US" dirty="0"/>
              <a:t>Conveyed Ideas:</a:t>
            </a:r>
          </a:p>
          <a:p>
            <a:r>
              <a:rPr lang="en-US" dirty="0"/>
              <a:t>	Rotational latency is wasted time that can be used to service tasks</a:t>
            </a:r>
          </a:p>
          <a:p>
            <a:r>
              <a:rPr lang="en-US" dirty="0"/>
              <a:t>Background Information:</a:t>
            </a:r>
          </a:p>
          <a:p>
            <a:r>
              <a:rPr lang="en-US" dirty="0"/>
              <a:t>	None.</a:t>
            </a:r>
          </a:p>
          <a:p>
            <a:r>
              <a:rPr lang="en-US" dirty="0"/>
              <a:t>Slide Background:</a:t>
            </a:r>
          </a:p>
          <a:p>
            <a:r>
              <a:rPr lang="en-US" dirty="0"/>
              <a:t>	None.</a:t>
            </a:r>
          </a:p>
          <a:p>
            <a:endParaRPr lang="en-US" dirty="0"/>
          </a:p>
          <a:p>
            <a:r>
              <a:rPr lang="en-US"/>
              <a:t>Kill text </a:t>
            </a:r>
            <a:r>
              <a:rPr lang="en-US" dirty="0"/>
              <a:t>and arrows</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62</a:t>
            </a:fld>
            <a:endParaRPr lang="zh-CN" altLang="en-US"/>
          </a:p>
        </p:txBody>
      </p:sp>
    </p:spTree>
    <p:extLst>
      <p:ext uri="{BB962C8B-B14F-4D97-AF65-F5344CB8AC3E}">
        <p14:creationId xmlns:p14="http://schemas.microsoft.com/office/powerpoint/2010/main" val="266647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1"/>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12" indent="0" algn="ctr">
              <a:buNone/>
              <a:defRPr>
                <a:solidFill>
                  <a:schemeClr val="tx1">
                    <a:tint val="75000"/>
                  </a:schemeClr>
                </a:solidFill>
              </a:defRPr>
            </a:lvl2pPr>
            <a:lvl3pPr marL="685622" indent="0" algn="ctr">
              <a:buNone/>
              <a:defRPr>
                <a:solidFill>
                  <a:schemeClr val="tx1">
                    <a:tint val="75000"/>
                  </a:schemeClr>
                </a:solidFill>
              </a:defRPr>
            </a:lvl3pPr>
            <a:lvl4pPr marL="1028435" indent="0" algn="ctr">
              <a:buNone/>
              <a:defRPr>
                <a:solidFill>
                  <a:schemeClr val="tx1">
                    <a:tint val="75000"/>
                  </a:schemeClr>
                </a:solidFill>
              </a:defRPr>
            </a:lvl4pPr>
            <a:lvl5pPr marL="1371245" indent="0" algn="ctr">
              <a:buNone/>
              <a:defRPr>
                <a:solidFill>
                  <a:schemeClr val="tx1">
                    <a:tint val="75000"/>
                  </a:schemeClr>
                </a:solidFill>
              </a:defRPr>
            </a:lvl5pPr>
            <a:lvl6pPr marL="1714057" indent="0" algn="ctr">
              <a:buNone/>
              <a:defRPr>
                <a:solidFill>
                  <a:schemeClr val="tx1">
                    <a:tint val="75000"/>
                  </a:schemeClr>
                </a:solidFill>
              </a:defRPr>
            </a:lvl6pPr>
            <a:lvl7pPr marL="2056868" indent="0" algn="ctr">
              <a:buNone/>
              <a:defRPr>
                <a:solidFill>
                  <a:schemeClr val="tx1">
                    <a:tint val="75000"/>
                  </a:schemeClr>
                </a:solidFill>
              </a:defRPr>
            </a:lvl7pPr>
            <a:lvl8pPr marL="2399680" indent="0" algn="ctr">
              <a:buNone/>
              <a:defRPr>
                <a:solidFill>
                  <a:schemeClr val="tx1">
                    <a:tint val="75000"/>
                  </a:schemeClr>
                </a:solidFill>
              </a:defRPr>
            </a:lvl8pPr>
            <a:lvl9pPr marL="274249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8B168EB-E298-45B2-8F7D-CDF15E3A530D}" type="datetime1">
              <a:rPr lang="zh-CN" altLang="en-US" smtClean="0"/>
              <a:t>2025/9/9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208927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16EB555-6AC2-4CE4-9F36-DEC5836FF4D4}" type="datetime1">
              <a:rPr lang="zh-CN" altLang="en-US" smtClean="0"/>
              <a:t>2025/9/9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373342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2375" y="274644"/>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3" y="274644"/>
            <a:ext cx="8080375"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CE21FD-B713-477E-BCFB-0366BA82C7BD}" type="datetime1">
              <a:rPr lang="zh-CN" altLang="en-US" smtClean="0"/>
              <a:t>2025/9/9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172923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83233" y="112875"/>
            <a:ext cx="7787208" cy="562395"/>
          </a:xfrm>
        </p:spPr>
        <p:txBody>
          <a:bodyPr>
            <a:normAutofit/>
          </a:bodyPr>
          <a:lstStyle>
            <a:lvl1pPr algn="l">
              <a:defRPr sz="3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defRPr>
            </a:lvl1pPr>
          </a:lstStyle>
          <a:p>
            <a:r>
              <a:rPr lang="zh-CN" altLang="en-US"/>
              <a:t>单击此处编辑母版标题样式</a:t>
            </a:r>
          </a:p>
        </p:txBody>
      </p:sp>
      <p:sp>
        <p:nvSpPr>
          <p:cNvPr id="3" name="内容占位符 2"/>
          <p:cNvSpPr>
            <a:spLocks noGrp="1"/>
          </p:cNvSpPr>
          <p:nvPr>
            <p:ph idx="1"/>
          </p:nvPr>
        </p:nvSpPr>
        <p:spPr>
          <a:xfrm>
            <a:off x="457200" y="837034"/>
            <a:ext cx="8229600" cy="5289136"/>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矩形 6">
            <a:extLst>
              <a:ext uri="{FF2B5EF4-FFF2-40B4-BE49-F238E27FC236}">
                <a16:creationId xmlns:a16="http://schemas.microsoft.com/office/drawing/2014/main" id="{7AE443BD-8F94-47DD-909E-FCC207A94E12}"/>
              </a:ext>
            </a:extLst>
          </p:cNvPr>
          <p:cNvSpPr/>
          <p:nvPr userDrawn="1"/>
        </p:nvSpPr>
        <p:spPr>
          <a:xfrm>
            <a:off x="1" y="116632"/>
            <a:ext cx="738572" cy="437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a:extLst>
              <a:ext uri="{FF2B5EF4-FFF2-40B4-BE49-F238E27FC236}">
                <a16:creationId xmlns:a16="http://schemas.microsoft.com/office/drawing/2014/main" id="{FFB0D252-E3C6-4808-A6CE-C8DD6263714B}"/>
              </a:ext>
            </a:extLst>
          </p:cNvPr>
          <p:cNvGrpSpPr/>
          <p:nvPr userDrawn="1"/>
        </p:nvGrpSpPr>
        <p:grpSpPr>
          <a:xfrm>
            <a:off x="144660" y="127078"/>
            <a:ext cx="431937" cy="616926"/>
            <a:chOff x="841002" y="373970"/>
            <a:chExt cx="504057" cy="822782"/>
          </a:xfrm>
          <a:solidFill>
            <a:srgbClr val="2F5EB0"/>
          </a:solidFill>
        </p:grpSpPr>
        <p:sp>
          <p:nvSpPr>
            <p:cNvPr id="9" name="矩形 8">
              <a:extLst>
                <a:ext uri="{FF2B5EF4-FFF2-40B4-BE49-F238E27FC236}">
                  <a16:creationId xmlns:a16="http://schemas.microsoft.com/office/drawing/2014/main" id="{74C242AE-7D83-4E8A-A404-9E322FEEBDEB}"/>
                </a:ext>
              </a:extLst>
            </p:cNvPr>
            <p:cNvSpPr/>
            <p:nvPr/>
          </p:nvSpPr>
          <p:spPr>
            <a:xfrm>
              <a:off x="841002" y="37397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等腰三角形 9">
              <a:extLst>
                <a:ext uri="{FF2B5EF4-FFF2-40B4-BE49-F238E27FC236}">
                  <a16:creationId xmlns:a16="http://schemas.microsoft.com/office/drawing/2014/main" id="{0F24F281-4631-4F16-B945-1977C3E93EC1}"/>
                </a:ext>
              </a:extLst>
            </p:cNvPr>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2" name="矩形 11">
            <a:extLst>
              <a:ext uri="{FF2B5EF4-FFF2-40B4-BE49-F238E27FC236}">
                <a16:creationId xmlns:a16="http://schemas.microsoft.com/office/drawing/2014/main" id="{50741F44-5492-4360-AAC1-4574F348C257}"/>
              </a:ext>
            </a:extLst>
          </p:cNvPr>
          <p:cNvSpPr/>
          <p:nvPr userDrawn="1"/>
        </p:nvSpPr>
        <p:spPr>
          <a:xfrm flipH="1">
            <a:off x="-1" y="6615071"/>
            <a:ext cx="9144001" cy="270313"/>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a:extLst>
              <a:ext uri="{FF2B5EF4-FFF2-40B4-BE49-F238E27FC236}">
                <a16:creationId xmlns:a16="http://schemas.microsoft.com/office/drawing/2014/main" id="{F91F4FFA-E97D-40AE-893A-8515F62CDFC9}"/>
              </a:ext>
            </a:extLst>
          </p:cNvPr>
          <p:cNvSpPr/>
          <p:nvPr userDrawn="1"/>
        </p:nvSpPr>
        <p:spPr>
          <a:xfrm flipH="1">
            <a:off x="-2" y="6668356"/>
            <a:ext cx="9144001" cy="2166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梯形 14">
            <a:extLst>
              <a:ext uri="{FF2B5EF4-FFF2-40B4-BE49-F238E27FC236}">
                <a16:creationId xmlns:a16="http://schemas.microsoft.com/office/drawing/2014/main" id="{5F93A48F-B27C-416B-BBC7-6B3185CFA11B}"/>
              </a:ext>
            </a:extLst>
          </p:cNvPr>
          <p:cNvSpPr/>
          <p:nvPr userDrawn="1"/>
        </p:nvSpPr>
        <p:spPr>
          <a:xfrm>
            <a:off x="7962742" y="6602819"/>
            <a:ext cx="648072" cy="270313"/>
          </a:xfrm>
          <a:prstGeom prst="trapezoid">
            <a:avLst>
              <a:gd name="adj" fmla="val 5352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p:cNvSpPr>
            <a:spLocks noGrp="1"/>
          </p:cNvSpPr>
          <p:nvPr>
            <p:ph type="sldNum" sz="quarter" idx="12"/>
          </p:nvPr>
        </p:nvSpPr>
        <p:spPr>
          <a:xfrm>
            <a:off x="7884058" y="6594820"/>
            <a:ext cx="802741" cy="286313"/>
          </a:xfrm>
        </p:spPr>
        <p:txBody>
          <a:bodyPr/>
          <a:lstStyle>
            <a:lvl1pPr algn="ctr">
              <a:defRPr sz="1200">
                <a:solidFill>
                  <a:schemeClr val="bg1"/>
                </a:solidFill>
              </a:defRPr>
            </a:lvl1pPr>
          </a:lstStyle>
          <a:p>
            <a:fld id="{6D62327B-ED8D-4CFC-ADD0-A75FA5CBE281}" type="slidenum">
              <a:rPr lang="zh-CN" altLang="en-US" smtClean="0"/>
              <a:pPr/>
              <a:t>‹#›</a:t>
            </a:fld>
            <a:endParaRPr lang="zh-CN" altLang="en-US" dirty="0"/>
          </a:p>
        </p:txBody>
      </p:sp>
      <p:sp>
        <p:nvSpPr>
          <p:cNvPr id="4" name="日期占位符 3"/>
          <p:cNvSpPr>
            <a:spLocks noGrp="1"/>
          </p:cNvSpPr>
          <p:nvPr>
            <p:ph type="dt" sz="half" idx="10"/>
          </p:nvPr>
        </p:nvSpPr>
        <p:spPr>
          <a:xfrm>
            <a:off x="457201" y="6668002"/>
            <a:ext cx="2133600" cy="182562"/>
          </a:xfrm>
        </p:spPr>
        <p:txBody>
          <a:bodyPr/>
          <a:lstStyle>
            <a:lvl1pPr>
              <a:defRPr>
                <a:solidFill>
                  <a:schemeClr val="bg1"/>
                </a:solidFill>
              </a:defRPr>
            </a:lvl1pPr>
          </a:lstStyle>
          <a:p>
            <a:fld id="{342CA798-357E-481B-8E1D-609499653827}" type="datetime1">
              <a:rPr lang="zh-CN" altLang="en-US" smtClean="0"/>
              <a:t>2025/9/9</a:t>
            </a:fld>
            <a:endParaRPr lang="zh-CN" altLang="en-US"/>
          </a:p>
        </p:txBody>
      </p:sp>
      <p:sp>
        <p:nvSpPr>
          <p:cNvPr id="5" name="页脚占位符 4"/>
          <p:cNvSpPr>
            <a:spLocks noGrp="1"/>
          </p:cNvSpPr>
          <p:nvPr>
            <p:ph type="ftr" sz="quarter" idx="11"/>
          </p:nvPr>
        </p:nvSpPr>
        <p:spPr>
          <a:xfrm>
            <a:off x="3124200" y="6668002"/>
            <a:ext cx="2895600" cy="182562"/>
          </a:xfrm>
        </p:spPr>
        <p:txBody>
          <a:bodyPr/>
          <a:lstStyle>
            <a:lvl1pPr>
              <a:defRPr>
                <a:solidFill>
                  <a:schemeClr val="bg1"/>
                </a:solidFill>
              </a:defRPr>
            </a:lvl1pPr>
          </a:lstStyle>
          <a:p>
            <a:endParaRPr lang="zh-CN" altLang="en-US" dirty="0"/>
          </a:p>
        </p:txBody>
      </p:sp>
    </p:spTree>
    <p:extLst>
      <p:ext uri="{BB962C8B-B14F-4D97-AF65-F5344CB8AC3E}">
        <p14:creationId xmlns:p14="http://schemas.microsoft.com/office/powerpoint/2010/main" val="282863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3EDDB94-E224-4A9A-81DD-70F20CE7459D}"/>
              </a:ext>
            </a:extLst>
          </p:cNvPr>
          <p:cNvSpPr/>
          <p:nvPr userDrawn="1"/>
        </p:nvSpPr>
        <p:spPr>
          <a:xfrm>
            <a:off x="-4522" y="999362"/>
            <a:ext cx="9144000" cy="1295807"/>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a:extLst>
              <a:ext uri="{FF2B5EF4-FFF2-40B4-BE49-F238E27FC236}">
                <a16:creationId xmlns:a16="http://schemas.microsoft.com/office/drawing/2014/main" id="{14FDF281-1498-4AB2-97AC-D3DA69A798D1}"/>
              </a:ext>
            </a:extLst>
          </p:cNvPr>
          <p:cNvSpPr/>
          <p:nvPr userDrawn="1"/>
        </p:nvSpPr>
        <p:spPr>
          <a:xfrm>
            <a:off x="-4521" y="857919"/>
            <a:ext cx="9165837" cy="1383258"/>
          </a:xfrm>
          <a:prstGeom prst="rect">
            <a:avLst/>
          </a:prstGeom>
          <a:gradFill>
            <a:gsLst>
              <a:gs pos="0">
                <a:srgbClr val="0E1A40"/>
              </a:gs>
              <a:gs pos="100000">
                <a:srgbClr val="2F5EB0"/>
              </a:gs>
            </a:gsLst>
            <a:lin ang="13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 8">
            <a:extLst>
              <a:ext uri="{FF2B5EF4-FFF2-40B4-BE49-F238E27FC236}">
                <a16:creationId xmlns:a16="http://schemas.microsoft.com/office/drawing/2014/main" id="{DE9A4BCB-4772-485B-84FE-200C6F4C70E7}"/>
              </a:ext>
            </a:extLst>
          </p:cNvPr>
          <p:cNvSpPr/>
          <p:nvPr userDrawn="1"/>
        </p:nvSpPr>
        <p:spPr>
          <a:xfrm>
            <a:off x="1386476" y="1539284"/>
            <a:ext cx="2753589" cy="431936"/>
          </a:xfrm>
          <a:prstGeom prst="roundRect">
            <a:avLst>
              <a:gd name="adj" fmla="val 0"/>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10" name="TextBox 9">
            <a:extLst>
              <a:ext uri="{FF2B5EF4-FFF2-40B4-BE49-F238E27FC236}">
                <a16:creationId xmlns:a16="http://schemas.microsoft.com/office/drawing/2014/main" id="{F3F948AC-C425-407B-9EC3-F75094A5A8BD}"/>
              </a:ext>
            </a:extLst>
          </p:cNvPr>
          <p:cNvSpPr txBox="1"/>
          <p:nvPr userDrawn="1"/>
        </p:nvSpPr>
        <p:spPr>
          <a:xfrm>
            <a:off x="1332484" y="1578906"/>
            <a:ext cx="2807581" cy="415370"/>
          </a:xfrm>
          <a:prstGeom prst="rect">
            <a:avLst/>
          </a:prstGeom>
          <a:noFill/>
        </p:spPr>
        <p:txBody>
          <a:bodyPr wrap="square" rtlCol="0">
            <a:spAutoFit/>
          </a:bodyPr>
          <a:lstStyle/>
          <a:p>
            <a:pPr algn="ctr"/>
            <a:r>
              <a:rPr lang="zh-CN" altLang="en-US" sz="2099" b="1" dirty="0">
                <a:solidFill>
                  <a:schemeClr val="bg1"/>
                </a:solidFill>
                <a:latin typeface="微软雅黑" pitchFamily="34" charset="-122"/>
                <a:ea typeface="微软雅黑" pitchFamily="34" charset="-122"/>
              </a:rPr>
              <a:t>前言 </a:t>
            </a:r>
            <a:r>
              <a:rPr lang="en-US" altLang="zh-CN" sz="2099" b="1" dirty="0">
                <a:solidFill>
                  <a:schemeClr val="bg1"/>
                </a:solidFill>
                <a:latin typeface="微软雅黑" pitchFamily="34" charset="-122"/>
                <a:ea typeface="微软雅黑" pitchFamily="34" charset="-122"/>
              </a:rPr>
              <a:t>/ </a:t>
            </a:r>
            <a:r>
              <a:rPr lang="en-US" altLang="zh-CN" sz="2099" b="1" dirty="0">
                <a:solidFill>
                  <a:schemeClr val="bg1"/>
                </a:solidFill>
                <a:latin typeface="Impact MT Std" pitchFamily="34" charset="0"/>
                <a:ea typeface="微软雅黑" panose="020B0503020204020204" pitchFamily="34" charset="-122"/>
              </a:rPr>
              <a:t>INTRODUCTION</a:t>
            </a:r>
            <a:endParaRPr lang="zh-CN" altLang="en-US" sz="2099" b="1" dirty="0">
              <a:solidFill>
                <a:schemeClr val="bg1"/>
              </a:solidFill>
              <a:latin typeface="Impact MT Std" pitchFamily="34" charset="0"/>
              <a:ea typeface="微软雅黑" panose="020B0503020204020204" pitchFamily="34" charset="-122"/>
            </a:endParaRPr>
          </a:p>
        </p:txBody>
      </p:sp>
      <p:pic>
        <p:nvPicPr>
          <p:cNvPr id="11" name="图片 10">
            <a:extLst>
              <a:ext uri="{FF2B5EF4-FFF2-40B4-BE49-F238E27FC236}">
                <a16:creationId xmlns:a16="http://schemas.microsoft.com/office/drawing/2014/main" id="{35443E7E-D6BB-44E0-834B-6C248B2F00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900" t="4646" r="9843"/>
          <a:stretch/>
        </p:blipFill>
        <p:spPr>
          <a:xfrm>
            <a:off x="6804247" y="1559391"/>
            <a:ext cx="1420847" cy="1004986"/>
          </a:xfrm>
          <a:prstGeom prst="rect">
            <a:avLst/>
          </a:prstGeom>
        </p:spPr>
      </p:pic>
      <p:sp>
        <p:nvSpPr>
          <p:cNvPr id="12" name="矩形 11">
            <a:extLst>
              <a:ext uri="{FF2B5EF4-FFF2-40B4-BE49-F238E27FC236}">
                <a16:creationId xmlns:a16="http://schemas.microsoft.com/office/drawing/2014/main" id="{1B9AA08F-471F-4A07-BA34-262C91C5A276}"/>
              </a:ext>
            </a:extLst>
          </p:cNvPr>
          <p:cNvSpPr/>
          <p:nvPr userDrawn="1"/>
        </p:nvSpPr>
        <p:spPr>
          <a:xfrm flipH="1">
            <a:off x="-1" y="5750654"/>
            <a:ext cx="9144001" cy="270313"/>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a:extLst>
              <a:ext uri="{FF2B5EF4-FFF2-40B4-BE49-F238E27FC236}">
                <a16:creationId xmlns:a16="http://schemas.microsoft.com/office/drawing/2014/main" id="{7E0B0B34-66F3-4A83-8811-43078C4B741C}"/>
              </a:ext>
            </a:extLst>
          </p:cNvPr>
          <p:cNvSpPr/>
          <p:nvPr userDrawn="1"/>
        </p:nvSpPr>
        <p:spPr>
          <a:xfrm flipH="1">
            <a:off x="-2" y="5803939"/>
            <a:ext cx="9144001" cy="2166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5">
            <a:extLst>
              <a:ext uri="{FF2B5EF4-FFF2-40B4-BE49-F238E27FC236}">
                <a16:creationId xmlns:a16="http://schemas.microsoft.com/office/drawing/2014/main" id="{533AC2DC-FE5F-4B62-B47D-924BCD0CE354}"/>
              </a:ext>
            </a:extLst>
          </p:cNvPr>
          <p:cNvSpPr/>
          <p:nvPr userDrawn="1"/>
        </p:nvSpPr>
        <p:spPr>
          <a:xfrm>
            <a:off x="7480479" y="5726510"/>
            <a:ext cx="763522" cy="83839"/>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a:extLst>
              <a:ext uri="{FF2B5EF4-FFF2-40B4-BE49-F238E27FC236}">
                <a16:creationId xmlns:a16="http://schemas.microsoft.com/office/drawing/2014/main" id="{966F9F20-73DF-4142-AE89-CF042936B117}"/>
              </a:ext>
            </a:extLst>
          </p:cNvPr>
          <p:cNvSpPr/>
          <p:nvPr userDrawn="1"/>
        </p:nvSpPr>
        <p:spPr>
          <a:xfrm>
            <a:off x="7548696" y="5726508"/>
            <a:ext cx="802741" cy="294105"/>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Rectangle 4">
            <a:extLst>
              <a:ext uri="{FF2B5EF4-FFF2-40B4-BE49-F238E27FC236}">
                <a16:creationId xmlns:a16="http://schemas.microsoft.com/office/drawing/2014/main" id="{6DB2DCAC-3EA2-4464-979B-9DF19A2DBB13}"/>
              </a:ext>
            </a:extLst>
          </p:cNvPr>
          <p:cNvSpPr txBox="1">
            <a:spLocks noChangeArrowheads="1"/>
          </p:cNvSpPr>
          <p:nvPr userDrawn="1"/>
        </p:nvSpPr>
        <p:spPr bwMode="auto">
          <a:xfrm>
            <a:off x="7649541" y="5726508"/>
            <a:ext cx="594460" cy="294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fld id="{41CAAC8C-7F0A-4185-8F66-2AEAC35050AC}" type="slidenum">
              <a:rPr lang="zh-CN" altLang="en-US" sz="1500" smtClean="0">
                <a:latin typeface="方正兰亭超细黑简体" panose="02000000000000000000" pitchFamily="2" charset="-122"/>
                <a:ea typeface="方正兰亭超细黑简体" panose="02000000000000000000" pitchFamily="2" charset="-122"/>
              </a:rPr>
              <a:t>‹#›</a:t>
            </a:fld>
            <a:endParaRPr lang="zh-CN" altLang="en-US" sz="1500" dirty="0">
              <a:latin typeface="方正兰亭超细黑简体" panose="02000000000000000000" pitchFamily="2" charset="-122"/>
              <a:ea typeface="方正兰亭超细黑简体" panose="02000000000000000000" pitchFamily="2" charset="-122"/>
            </a:endParaRPr>
          </a:p>
        </p:txBody>
      </p:sp>
      <p:sp>
        <p:nvSpPr>
          <p:cNvPr id="17" name="TextBox 9">
            <a:extLst>
              <a:ext uri="{FF2B5EF4-FFF2-40B4-BE49-F238E27FC236}">
                <a16:creationId xmlns:a16="http://schemas.microsoft.com/office/drawing/2014/main" id="{E86768CA-94CC-48C4-82A8-4EE44292A127}"/>
              </a:ext>
            </a:extLst>
          </p:cNvPr>
          <p:cNvSpPr>
            <a:spLocks noChangeArrowheads="1"/>
          </p:cNvSpPr>
          <p:nvPr userDrawn="1"/>
        </p:nvSpPr>
        <p:spPr bwMode="auto">
          <a:xfrm>
            <a:off x="683568" y="2617662"/>
            <a:ext cx="7920880" cy="263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hangingPunct="1">
              <a:lnSpc>
                <a:spcPts val="1650"/>
              </a:lnSpc>
              <a:spcAft>
                <a:spcPts val="900"/>
              </a:spcAft>
            </a:pPr>
            <a:r>
              <a:rPr lang="zh-CN" altLang="en-US" sz="2000" dirty="0">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第</a:t>
            </a:r>
            <a:r>
              <a:rPr lang="en-US" altLang="zh-CN" sz="2000" dirty="0">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6</a:t>
            </a:r>
            <a:r>
              <a:rPr lang="zh-CN" altLang="en-US" sz="2000" dirty="0">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rPr>
              <a:t>章 存储器层次结构</a:t>
            </a:r>
            <a:endParaRPr lang="en-US" altLang="zh-CN" sz="2000" dirty="0">
              <a:effectLst>
                <a:outerShdw blurRad="38100" dist="38100" dir="2700000" algn="tl">
                  <a:srgbClr val="000000">
                    <a:alpha val="43137"/>
                  </a:srgbClr>
                </a:outerShdw>
              </a:effectLst>
              <a:latin typeface="微软雅黑" pitchFamily="34" charset="-122"/>
              <a:ea typeface="微软雅黑" pitchFamily="34" charset="-122"/>
              <a:sym typeface="微软雅黑" pitchFamily="34" charset="-122"/>
            </a:endParaRPr>
          </a:p>
          <a:p>
            <a:pPr algn="just" eaLnBrk="1" hangingPunct="1">
              <a:lnSpc>
                <a:spcPts val="1650"/>
              </a:lnSpc>
              <a:spcAft>
                <a:spcPts val="900"/>
              </a:spcAft>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教学目标：</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了解现代计算主流存储技术及其基本工作原理</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掌握数据局部性原理及局部性优化技术</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理解现代计算机存储器的层次结构</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了解</a:t>
            </a:r>
            <a:r>
              <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rPr>
              <a:t>cache</a:t>
            </a: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的结构和工作原理</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编写</a:t>
            </a:r>
            <a:r>
              <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rPr>
              <a:t>cache</a:t>
            </a: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友好的代码</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a:p>
            <a:pPr marL="285750" indent="-285750" algn="just" eaLnBrk="1" hangingPunct="1">
              <a:lnSpc>
                <a:spcPts val="1650"/>
              </a:lnSpc>
              <a:spcAft>
                <a:spcPts val="900"/>
              </a:spcAft>
              <a:buFont typeface="Wingdings" panose="05000000000000000000" pitchFamily="2" charset="2"/>
              <a:buChar char="u"/>
            </a:pP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了解</a:t>
            </a:r>
            <a:r>
              <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rPr>
              <a:t>cache</a:t>
            </a: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对程序性能的影响及如何提高程序的</a:t>
            </a:r>
            <a:r>
              <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rPr>
              <a:t>cache</a:t>
            </a:r>
            <a:r>
              <a:rPr lang="zh-CN" altLang="en-US" sz="1400" dirty="0">
                <a:solidFill>
                  <a:schemeClr val="tx1">
                    <a:lumMod val="50000"/>
                    <a:lumOff val="50000"/>
                  </a:schemeClr>
                </a:solidFill>
                <a:latin typeface="微软雅黑" pitchFamily="34" charset="-122"/>
                <a:ea typeface="微软雅黑" pitchFamily="34" charset="-122"/>
                <a:sym typeface="微软雅黑" pitchFamily="34" charset="-122"/>
              </a:rPr>
              <a:t>局部性</a:t>
            </a:r>
            <a:endParaRPr lang="en-US" altLang="zh-CN" sz="1400" dirty="0">
              <a:solidFill>
                <a:schemeClr val="tx1">
                  <a:lumMod val="50000"/>
                  <a:lumOff val="50000"/>
                </a:schemeClr>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91319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41" presetClass="entr" presetSubtype="0" fill="hold" grpId="0" nodeType="withEffect">
                                  <p:stCondLst>
                                    <p:cond delay="500"/>
                                  </p:stCondLst>
                                  <p:iterate type="lt">
                                    <p:tmPct val="10000"/>
                                  </p:iterate>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0"/>
                                        </p:tgtEl>
                                        <p:attrNameLst>
                                          <p:attrName>ppt_y</p:attrName>
                                        </p:attrNameLst>
                                      </p:cBhvr>
                                      <p:tavLst>
                                        <p:tav tm="0">
                                          <p:val>
                                            <p:strVal val="#ppt_y"/>
                                          </p:val>
                                        </p:tav>
                                        <p:tav tm="100000">
                                          <p:val>
                                            <p:strVal val="#ppt_y"/>
                                          </p:val>
                                        </p:tav>
                                      </p:tavLst>
                                    </p:anim>
                                    <p:anim calcmode="lin" valueType="num">
                                      <p:cBhvr>
                                        <p:cTn id="1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0"/>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411788" cy="4525963"/>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91" y="1600206"/>
            <a:ext cx="5411787" cy="4525963"/>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F6FB2C-A5F1-4D3F-9BFD-B7FE21121B1C}" type="datetime1">
              <a:rPr lang="zh-CN" altLang="en-US" smtClean="0"/>
              <a:t>2025/9/9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348127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535113"/>
            <a:ext cx="4041775" cy="639762"/>
          </a:xfrm>
        </p:spPr>
        <p:txBody>
          <a:bodyPr anchor="b"/>
          <a:lstStyle>
            <a:lvl1pPr marL="0" indent="0">
              <a:buNone/>
              <a:defRPr sz="1800" b="1"/>
            </a:lvl1pPr>
            <a:lvl2pPr marL="342812" indent="0">
              <a:buNone/>
              <a:defRPr sz="1500" b="1"/>
            </a:lvl2pPr>
            <a:lvl3pPr marL="685622" indent="0">
              <a:buNone/>
              <a:defRPr sz="1350" b="1"/>
            </a:lvl3pPr>
            <a:lvl4pPr marL="1028435" indent="0">
              <a:buNone/>
              <a:defRPr sz="1200" b="1"/>
            </a:lvl4pPr>
            <a:lvl5pPr marL="1371245" indent="0">
              <a:buNone/>
              <a:defRPr sz="1200" b="1"/>
            </a:lvl5pPr>
            <a:lvl6pPr marL="1714057" indent="0">
              <a:buNone/>
              <a:defRPr sz="1200" b="1"/>
            </a:lvl6pPr>
            <a:lvl7pPr marL="2056868" indent="0">
              <a:buNone/>
              <a:defRPr sz="1200" b="1"/>
            </a:lvl7pPr>
            <a:lvl8pPr marL="2399680" indent="0">
              <a:buNone/>
              <a:defRPr sz="1200" b="1"/>
            </a:lvl8pPr>
            <a:lvl9pPr marL="2742491"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5B704AA-D4C6-4C5B-A0E8-A49183CB23F7}" type="datetime1">
              <a:rPr lang="zh-CN" altLang="en-US" smtClean="0"/>
              <a:t>2025/9/9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93338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58EDA96-312B-4E7A-A57A-A55526233C40}" type="datetime1">
              <a:rPr lang="zh-CN" altLang="en-US" smtClean="0"/>
              <a:t>2025/9/9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6" name="矩形 5">
            <a:extLst>
              <a:ext uri="{FF2B5EF4-FFF2-40B4-BE49-F238E27FC236}">
                <a16:creationId xmlns:a16="http://schemas.microsoft.com/office/drawing/2014/main" id="{046A8922-E4B0-4F96-BF06-E9A70B3A257E}"/>
              </a:ext>
            </a:extLst>
          </p:cNvPr>
          <p:cNvSpPr/>
          <p:nvPr userDrawn="1"/>
        </p:nvSpPr>
        <p:spPr>
          <a:xfrm>
            <a:off x="1" y="857919"/>
            <a:ext cx="738572" cy="437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 name="组合 6">
            <a:extLst>
              <a:ext uri="{FF2B5EF4-FFF2-40B4-BE49-F238E27FC236}">
                <a16:creationId xmlns:a16="http://schemas.microsoft.com/office/drawing/2014/main" id="{4C5442C8-F9DA-4C43-A98F-D60E59CDBD2F}"/>
              </a:ext>
            </a:extLst>
          </p:cNvPr>
          <p:cNvGrpSpPr/>
          <p:nvPr userDrawn="1"/>
        </p:nvGrpSpPr>
        <p:grpSpPr>
          <a:xfrm>
            <a:off x="144661" y="857920"/>
            <a:ext cx="431936" cy="627371"/>
            <a:chOff x="841003" y="360040"/>
            <a:chExt cx="504056" cy="836712"/>
          </a:xfrm>
          <a:solidFill>
            <a:srgbClr val="2F5EB0"/>
          </a:solidFill>
        </p:grpSpPr>
        <p:sp>
          <p:nvSpPr>
            <p:cNvPr id="8" name="矩形 7">
              <a:extLst>
                <a:ext uri="{FF2B5EF4-FFF2-40B4-BE49-F238E27FC236}">
                  <a16:creationId xmlns:a16="http://schemas.microsoft.com/office/drawing/2014/main" id="{CF8DB541-49B7-4AB5-B571-79014861FEB6}"/>
                </a:ext>
              </a:extLst>
            </p:cNvPr>
            <p:cNvSpPr/>
            <p:nvPr/>
          </p:nvSpPr>
          <p:spPr>
            <a:xfrm>
              <a:off x="841003" y="360040"/>
              <a:ext cx="504056" cy="548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等腰三角形 8">
              <a:extLst>
                <a:ext uri="{FF2B5EF4-FFF2-40B4-BE49-F238E27FC236}">
                  <a16:creationId xmlns:a16="http://schemas.microsoft.com/office/drawing/2014/main" id="{62520393-C897-4C8C-8DF1-5AC10686A504}"/>
                </a:ext>
              </a:extLst>
            </p:cNvPr>
            <p:cNvSpPr/>
            <p:nvPr/>
          </p:nvSpPr>
          <p:spPr>
            <a:xfrm rot="10800000">
              <a:off x="841003" y="908720"/>
              <a:ext cx="504056" cy="28803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1" name="矩形 10">
            <a:extLst>
              <a:ext uri="{FF2B5EF4-FFF2-40B4-BE49-F238E27FC236}">
                <a16:creationId xmlns:a16="http://schemas.microsoft.com/office/drawing/2014/main" id="{75C62CD3-441A-4E3F-8D57-145B73D2782F}"/>
              </a:ext>
            </a:extLst>
          </p:cNvPr>
          <p:cNvSpPr/>
          <p:nvPr userDrawn="1"/>
        </p:nvSpPr>
        <p:spPr>
          <a:xfrm flipH="1">
            <a:off x="-1" y="5750654"/>
            <a:ext cx="9144001" cy="270313"/>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D5D616B3-11A3-4D53-A661-3A5163AF163A}"/>
              </a:ext>
            </a:extLst>
          </p:cNvPr>
          <p:cNvSpPr/>
          <p:nvPr userDrawn="1"/>
        </p:nvSpPr>
        <p:spPr>
          <a:xfrm flipH="1">
            <a:off x="-2" y="5803939"/>
            <a:ext cx="9144001" cy="2166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5">
            <a:extLst>
              <a:ext uri="{FF2B5EF4-FFF2-40B4-BE49-F238E27FC236}">
                <a16:creationId xmlns:a16="http://schemas.microsoft.com/office/drawing/2014/main" id="{2102DD34-396B-4C7C-852E-FFC9B72390FD}"/>
              </a:ext>
            </a:extLst>
          </p:cNvPr>
          <p:cNvSpPr/>
          <p:nvPr userDrawn="1"/>
        </p:nvSpPr>
        <p:spPr>
          <a:xfrm>
            <a:off x="7480479" y="5726510"/>
            <a:ext cx="763522" cy="83839"/>
          </a:xfrm>
          <a:custGeom>
            <a:avLst/>
            <a:gdLst>
              <a:gd name="connsiteX0" fmla="*/ 0 w 926584"/>
              <a:gd name="connsiteY0" fmla="*/ 0 h 118098"/>
              <a:gd name="connsiteX1" fmla="*/ 926584 w 926584"/>
              <a:gd name="connsiteY1" fmla="*/ 0 h 118098"/>
              <a:gd name="connsiteX2" fmla="*/ 926584 w 926584"/>
              <a:gd name="connsiteY2" fmla="*/ 118098 h 118098"/>
              <a:gd name="connsiteX3" fmla="*/ 0 w 926584"/>
              <a:gd name="connsiteY3" fmla="*/ 118098 h 118098"/>
              <a:gd name="connsiteX4" fmla="*/ 0 w 926584"/>
              <a:gd name="connsiteY4" fmla="*/ 0 h 118098"/>
              <a:gd name="connsiteX0" fmla="*/ 55821 w 982405"/>
              <a:gd name="connsiteY0" fmla="*/ 0 h 144680"/>
              <a:gd name="connsiteX1" fmla="*/ 982405 w 982405"/>
              <a:gd name="connsiteY1" fmla="*/ 0 h 144680"/>
              <a:gd name="connsiteX2" fmla="*/ 982405 w 982405"/>
              <a:gd name="connsiteY2" fmla="*/ 118098 h 144680"/>
              <a:gd name="connsiteX3" fmla="*/ 0 w 982405"/>
              <a:gd name="connsiteY3" fmla="*/ 144680 h 144680"/>
              <a:gd name="connsiteX4" fmla="*/ 55821 w 982405"/>
              <a:gd name="connsiteY4" fmla="*/ 0 h 144680"/>
              <a:gd name="connsiteX0" fmla="*/ 55821 w 998354"/>
              <a:gd name="connsiteY0" fmla="*/ 0 h 147338"/>
              <a:gd name="connsiteX1" fmla="*/ 982405 w 998354"/>
              <a:gd name="connsiteY1" fmla="*/ 0 h 147338"/>
              <a:gd name="connsiteX2" fmla="*/ 998354 w 998354"/>
              <a:gd name="connsiteY2" fmla="*/ 147338 h 147338"/>
              <a:gd name="connsiteX3" fmla="*/ 0 w 998354"/>
              <a:gd name="connsiteY3" fmla="*/ 144680 h 147338"/>
              <a:gd name="connsiteX4" fmla="*/ 55821 w 998354"/>
              <a:gd name="connsiteY4" fmla="*/ 0 h 147338"/>
              <a:gd name="connsiteX0" fmla="*/ 84307 w 1026840"/>
              <a:gd name="connsiteY0" fmla="*/ 0 h 150534"/>
              <a:gd name="connsiteX1" fmla="*/ 1010891 w 1026840"/>
              <a:gd name="connsiteY1" fmla="*/ 0 h 150534"/>
              <a:gd name="connsiteX2" fmla="*/ 1026840 w 1026840"/>
              <a:gd name="connsiteY2" fmla="*/ 147338 h 150534"/>
              <a:gd name="connsiteX3" fmla="*/ 0 w 1026840"/>
              <a:gd name="connsiteY3" fmla="*/ 150534 h 150534"/>
              <a:gd name="connsiteX4" fmla="*/ 84307 w 1026840"/>
              <a:gd name="connsiteY4" fmla="*/ 0 h 150534"/>
              <a:gd name="connsiteX0" fmla="*/ 84307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84307 w 1021143"/>
              <a:gd name="connsiteY4" fmla="*/ 0 h 153193"/>
              <a:gd name="connsiteX0" fmla="*/ 92853 w 1021143"/>
              <a:gd name="connsiteY0" fmla="*/ 0 h 153193"/>
              <a:gd name="connsiteX1" fmla="*/ 1010891 w 1021143"/>
              <a:gd name="connsiteY1" fmla="*/ 0 h 153193"/>
              <a:gd name="connsiteX2" fmla="*/ 1021143 w 1021143"/>
              <a:gd name="connsiteY2" fmla="*/ 153193 h 153193"/>
              <a:gd name="connsiteX3" fmla="*/ 0 w 1021143"/>
              <a:gd name="connsiteY3" fmla="*/ 150534 h 153193"/>
              <a:gd name="connsiteX4" fmla="*/ 92853 w 1021143"/>
              <a:gd name="connsiteY4" fmla="*/ 0 h 153193"/>
              <a:gd name="connsiteX0" fmla="*/ 90004 w 1018294"/>
              <a:gd name="connsiteY0" fmla="*/ 0 h 153193"/>
              <a:gd name="connsiteX1" fmla="*/ 1008042 w 1018294"/>
              <a:gd name="connsiteY1" fmla="*/ 0 h 153193"/>
              <a:gd name="connsiteX2" fmla="*/ 1018294 w 1018294"/>
              <a:gd name="connsiteY2" fmla="*/ 153193 h 153193"/>
              <a:gd name="connsiteX3" fmla="*/ 0 w 1018294"/>
              <a:gd name="connsiteY3" fmla="*/ 142728 h 153193"/>
              <a:gd name="connsiteX4" fmla="*/ 90004 w 1018294"/>
              <a:gd name="connsiteY4" fmla="*/ 0 h 153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294" h="153193">
                <a:moveTo>
                  <a:pt x="90004" y="0"/>
                </a:moveTo>
                <a:lnTo>
                  <a:pt x="1008042" y="0"/>
                </a:lnTo>
                <a:lnTo>
                  <a:pt x="1018294" y="153193"/>
                </a:lnTo>
                <a:lnTo>
                  <a:pt x="0" y="142728"/>
                </a:lnTo>
                <a:lnTo>
                  <a:pt x="90004" y="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a:extLst>
              <a:ext uri="{FF2B5EF4-FFF2-40B4-BE49-F238E27FC236}">
                <a16:creationId xmlns:a16="http://schemas.microsoft.com/office/drawing/2014/main" id="{F45B6625-1BF1-42DE-AA6A-9A6AE29BCD74}"/>
              </a:ext>
            </a:extLst>
          </p:cNvPr>
          <p:cNvSpPr/>
          <p:nvPr userDrawn="1"/>
        </p:nvSpPr>
        <p:spPr>
          <a:xfrm>
            <a:off x="7548696" y="5726508"/>
            <a:ext cx="802741" cy="294105"/>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Rectangle 4">
            <a:extLst>
              <a:ext uri="{FF2B5EF4-FFF2-40B4-BE49-F238E27FC236}">
                <a16:creationId xmlns:a16="http://schemas.microsoft.com/office/drawing/2014/main" id="{0E1D7A87-A78D-42D5-A481-D0BC8D67F4FC}"/>
              </a:ext>
            </a:extLst>
          </p:cNvPr>
          <p:cNvSpPr txBox="1">
            <a:spLocks noChangeArrowheads="1"/>
          </p:cNvSpPr>
          <p:nvPr userDrawn="1"/>
        </p:nvSpPr>
        <p:spPr bwMode="auto">
          <a:xfrm>
            <a:off x="7649541" y="5726508"/>
            <a:ext cx="594460" cy="294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fld id="{3EECE454-4DD2-43F6-94FA-4290A10A9B81}" type="slidenum">
              <a:rPr lang="en-US" altLang="zh-CN" sz="1500" smtClean="0">
                <a:latin typeface="方正兰亭超细黑简体" panose="02000000000000000000" pitchFamily="2" charset="-122"/>
                <a:ea typeface="方正兰亭超细黑简体" panose="02000000000000000000" pitchFamily="2" charset="-122"/>
              </a:rPr>
              <a:t>‹#›</a:t>
            </a:fld>
            <a:endParaRPr lang="zh-CN" altLang="en-US" sz="1500" dirty="0">
              <a:latin typeface="方正兰亭超细黑简体" panose="02000000000000000000" pitchFamily="2" charset="-122"/>
              <a:ea typeface="方正兰亭超细黑简体" panose="02000000000000000000" pitchFamily="2" charset="-122"/>
            </a:endParaRPr>
          </a:p>
        </p:txBody>
      </p:sp>
    </p:spTree>
    <p:extLst>
      <p:ext uri="{BB962C8B-B14F-4D97-AF65-F5344CB8AC3E}">
        <p14:creationId xmlns:p14="http://schemas.microsoft.com/office/powerpoint/2010/main" val="2562226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4B3FFB-6729-4B8C-BA11-08DFF561E604}" type="datetime1">
              <a:rPr lang="zh-CN" altLang="en-US" smtClean="0"/>
              <a:t>2025/9/9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322624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6"/>
            <a:ext cx="5111750" cy="5853113"/>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435103"/>
            <a:ext cx="3008313" cy="4691063"/>
          </a:xfrm>
        </p:spPr>
        <p:txBody>
          <a:bodyPr/>
          <a:lstStyle>
            <a:lvl1pPr marL="0" indent="0">
              <a:buNone/>
              <a:defRPr sz="1050"/>
            </a:lvl1pPr>
            <a:lvl2pPr marL="342812" indent="0">
              <a:buNone/>
              <a:defRPr sz="900"/>
            </a:lvl2pPr>
            <a:lvl3pPr marL="685622" indent="0">
              <a:buNone/>
              <a:defRPr sz="750"/>
            </a:lvl3pPr>
            <a:lvl4pPr marL="1028435" indent="0">
              <a:buNone/>
              <a:defRPr sz="675"/>
            </a:lvl4pPr>
            <a:lvl5pPr marL="1371245" indent="0">
              <a:buNone/>
              <a:defRPr sz="675"/>
            </a:lvl5pPr>
            <a:lvl6pPr marL="1714057" indent="0">
              <a:buNone/>
              <a:defRPr sz="675"/>
            </a:lvl6pPr>
            <a:lvl7pPr marL="2056868" indent="0">
              <a:buNone/>
              <a:defRPr sz="675"/>
            </a:lvl7pPr>
            <a:lvl8pPr marL="2399680" indent="0">
              <a:buNone/>
              <a:defRPr sz="675"/>
            </a:lvl8pPr>
            <a:lvl9pPr marL="2742491"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53B07F6-42AE-4E9C-B216-A016595802DE}" type="datetime1">
              <a:rPr lang="zh-CN" altLang="en-US" smtClean="0"/>
              <a:t>2025/9/9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90469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9" y="612775"/>
            <a:ext cx="5486400" cy="4114800"/>
          </a:xfrm>
        </p:spPr>
        <p:txBody>
          <a:bodyPr/>
          <a:lstStyle>
            <a:lvl1pPr marL="0" indent="0">
              <a:buNone/>
              <a:defRPr sz="2399"/>
            </a:lvl1pPr>
            <a:lvl2pPr marL="342812" indent="0">
              <a:buNone/>
              <a:defRPr sz="2099"/>
            </a:lvl2pPr>
            <a:lvl3pPr marL="685622" indent="0">
              <a:buNone/>
              <a:defRPr sz="1800"/>
            </a:lvl3pPr>
            <a:lvl4pPr marL="1028435" indent="0">
              <a:buNone/>
              <a:defRPr sz="1500"/>
            </a:lvl4pPr>
            <a:lvl5pPr marL="1371245" indent="0">
              <a:buNone/>
              <a:defRPr sz="1500"/>
            </a:lvl5pPr>
            <a:lvl6pPr marL="1714057" indent="0">
              <a:buNone/>
              <a:defRPr sz="1500"/>
            </a:lvl6pPr>
            <a:lvl7pPr marL="2056868" indent="0">
              <a:buNone/>
              <a:defRPr sz="1500"/>
            </a:lvl7pPr>
            <a:lvl8pPr marL="2399680" indent="0">
              <a:buNone/>
              <a:defRPr sz="1500"/>
            </a:lvl8pPr>
            <a:lvl9pPr marL="2742491" indent="0">
              <a:buNone/>
              <a:defRPr sz="1500"/>
            </a:lvl9pPr>
          </a:lstStyle>
          <a:p>
            <a:endParaRPr lang="zh-CN" altLang="en-US"/>
          </a:p>
        </p:txBody>
      </p:sp>
      <p:sp>
        <p:nvSpPr>
          <p:cNvPr id="4" name="文本占位符 3"/>
          <p:cNvSpPr>
            <a:spLocks noGrp="1"/>
          </p:cNvSpPr>
          <p:nvPr>
            <p:ph type="body" sz="half" idx="2"/>
          </p:nvPr>
        </p:nvSpPr>
        <p:spPr>
          <a:xfrm>
            <a:off x="1792289" y="5367338"/>
            <a:ext cx="5486400" cy="804862"/>
          </a:xfrm>
        </p:spPr>
        <p:txBody>
          <a:bodyPr/>
          <a:lstStyle>
            <a:lvl1pPr marL="0" indent="0">
              <a:buNone/>
              <a:defRPr sz="1050"/>
            </a:lvl1pPr>
            <a:lvl2pPr marL="342812" indent="0">
              <a:buNone/>
              <a:defRPr sz="900"/>
            </a:lvl2pPr>
            <a:lvl3pPr marL="685622" indent="0">
              <a:buNone/>
              <a:defRPr sz="750"/>
            </a:lvl3pPr>
            <a:lvl4pPr marL="1028435" indent="0">
              <a:buNone/>
              <a:defRPr sz="675"/>
            </a:lvl4pPr>
            <a:lvl5pPr marL="1371245" indent="0">
              <a:buNone/>
              <a:defRPr sz="675"/>
            </a:lvl5pPr>
            <a:lvl6pPr marL="1714057" indent="0">
              <a:buNone/>
              <a:defRPr sz="675"/>
            </a:lvl6pPr>
            <a:lvl7pPr marL="2056868" indent="0">
              <a:buNone/>
              <a:defRPr sz="675"/>
            </a:lvl7pPr>
            <a:lvl8pPr marL="2399680" indent="0">
              <a:buNone/>
              <a:defRPr sz="675"/>
            </a:lvl8pPr>
            <a:lvl9pPr marL="2742491"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3E6396F-80CD-49A1-89BC-5704DC36E13B}" type="datetime1">
              <a:rPr lang="zh-CN" altLang="en-US" smtClean="0"/>
              <a:t>2025/9/9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425588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10EA0F-DE7D-4CDE-B2A4-981B9D25510D}" type="datetime1">
              <a:rPr lang="zh-CN" altLang="en-US" smtClean="0"/>
              <a:t>2025/9/9</a:t>
            </a:fld>
            <a:endParaRPr lang="zh-CN" altLang="en-US"/>
          </a:p>
        </p:txBody>
      </p:sp>
      <p:sp>
        <p:nvSpPr>
          <p:cNvPr id="5" name="页脚占位符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9075AC-DC2A-4E45-86D6-88AB8D4F5B0A}" type="slidenum">
              <a:rPr lang="zh-CN" altLang="en-US" smtClean="0"/>
              <a:t>‹#›</a:t>
            </a:fld>
            <a:endParaRPr lang="zh-CN" altLang="en-US"/>
          </a:p>
        </p:txBody>
      </p:sp>
    </p:spTree>
    <p:extLst>
      <p:ext uri="{BB962C8B-B14F-4D97-AF65-F5344CB8AC3E}">
        <p14:creationId xmlns:p14="http://schemas.microsoft.com/office/powerpoint/2010/main" val="1502768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685622" rtl="0" eaLnBrk="1" latinLnBrk="0" hangingPunct="1">
        <a:spcBef>
          <a:spcPct val="0"/>
        </a:spcBef>
        <a:buNone/>
        <a:defRPr sz="3299" kern="1200">
          <a:solidFill>
            <a:schemeClr val="tx1"/>
          </a:solidFill>
          <a:latin typeface="+mj-lt"/>
          <a:ea typeface="+mj-ea"/>
          <a:cs typeface="+mj-cs"/>
        </a:defRPr>
      </a:lvl1pPr>
    </p:titleStyle>
    <p:body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mn-lt"/>
          <a:ea typeface="+mn-ea"/>
          <a:cs typeface="+mn-cs"/>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622" rtl="0" eaLnBrk="1" latinLnBrk="0" hangingPunct="1">
        <a:defRPr sz="1350" kern="1200">
          <a:solidFill>
            <a:schemeClr val="tx1"/>
          </a:solidFill>
          <a:latin typeface="+mn-lt"/>
          <a:ea typeface="+mn-ea"/>
          <a:cs typeface="+mn-cs"/>
        </a:defRPr>
      </a:lvl1pPr>
      <a:lvl2pPr marL="342812"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5" algn="l" defTabSz="685622" rtl="0" eaLnBrk="1" latinLnBrk="0" hangingPunct="1">
        <a:defRPr sz="1350" kern="1200">
          <a:solidFill>
            <a:schemeClr val="tx1"/>
          </a:solidFill>
          <a:latin typeface="+mn-lt"/>
          <a:ea typeface="+mn-ea"/>
          <a:cs typeface="+mn-cs"/>
        </a:defRPr>
      </a:lvl4pPr>
      <a:lvl5pPr marL="1371245" algn="l" defTabSz="685622" rtl="0" eaLnBrk="1" latinLnBrk="0" hangingPunct="1">
        <a:defRPr sz="1350" kern="1200">
          <a:solidFill>
            <a:schemeClr val="tx1"/>
          </a:solidFill>
          <a:latin typeface="+mn-lt"/>
          <a:ea typeface="+mn-ea"/>
          <a:cs typeface="+mn-cs"/>
        </a:defRPr>
      </a:lvl5pPr>
      <a:lvl6pPr marL="1714057" algn="l" defTabSz="685622" rtl="0" eaLnBrk="1" latinLnBrk="0" hangingPunct="1">
        <a:defRPr sz="1350" kern="1200">
          <a:solidFill>
            <a:schemeClr val="tx1"/>
          </a:solidFill>
          <a:latin typeface="+mn-lt"/>
          <a:ea typeface="+mn-ea"/>
          <a:cs typeface="+mn-cs"/>
        </a:defRPr>
      </a:lvl6pPr>
      <a:lvl7pPr marL="2056868" algn="l" defTabSz="685622" rtl="0" eaLnBrk="1" latinLnBrk="0" hangingPunct="1">
        <a:defRPr sz="1350" kern="1200">
          <a:solidFill>
            <a:schemeClr val="tx1"/>
          </a:solidFill>
          <a:latin typeface="+mn-lt"/>
          <a:ea typeface="+mn-ea"/>
          <a:cs typeface="+mn-cs"/>
        </a:defRPr>
      </a:lvl7pPr>
      <a:lvl8pPr marL="2399680" algn="l" defTabSz="685622" rtl="0" eaLnBrk="1" latinLnBrk="0" hangingPunct="1">
        <a:defRPr sz="1350" kern="1200">
          <a:solidFill>
            <a:schemeClr val="tx1"/>
          </a:solidFill>
          <a:latin typeface="+mn-lt"/>
          <a:ea typeface="+mn-ea"/>
          <a:cs typeface="+mn-cs"/>
        </a:defRPr>
      </a:lvl8pPr>
      <a:lvl9pPr marL="2742491"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193.ctBDKggGxSA2cChSJs1MFAHaHa"/><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 Id="rId9" Type="http://schemas.openxmlformats.org/officeDocument/2006/relationships/image" Target="../media/image229.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5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5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KTcSuKE2Oo67BtraIKcN8gHaFG"/></Relationships>
</file>

<file path=ppt/slides/_rels/slide15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7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dX8_g0syS5QycuT_vg8xBQHaHW"/><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microsoft.com/office/2007/relationships/hdphoto" Target="../media/hdphoto14.wdp"/><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13.wdp"/><Relationship Id="rId9" Type="http://schemas.microsoft.com/office/2007/relationships/hdphoto" Target="../media/hdphoto15.wdp"/></Relationships>
</file>

<file path=ppt/slides/_rels/slide180.xml.rels><?xml version="1.0" encoding="UTF-8" standalone="yes"?>
<Relationships xmlns="http://schemas.openxmlformats.org/package/2006/relationships"><Relationship Id="rId2" Type="http://schemas.openxmlformats.org/officeDocument/2006/relationships/image" Target="../media/image158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5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microsoft.com/office/2007/relationships/hdphoto" Target="../media/hdphoto34.wdp"/><Relationship Id="rId4" Type="http://schemas.openxmlformats.org/officeDocument/2006/relationships/image" Target="../media/image257.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90.jpg"/><Relationship Id="rId7" Type="http://schemas.openxmlformats.org/officeDocument/2006/relationships/image" Target="../media/image93.png"/><Relationship Id="rId2" Type="http://schemas.openxmlformats.org/officeDocument/2006/relationships/image" Target="../media/image89.jp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92.png"/><Relationship Id="rId4" Type="http://schemas.openxmlformats.org/officeDocument/2006/relationships/image" Target="../media/image91.jpg"/></Relationships>
</file>

<file path=ppt/slides/_rels/slide19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jpeg"/><Relationship Id="rId5" Type="http://schemas.openxmlformats.org/officeDocument/2006/relationships/image" Target="../media/image261.png"/><Relationship Id="rId4" Type="http://schemas.openxmlformats.org/officeDocument/2006/relationships/image" Target="../media/image260.jpg"/></Relationships>
</file>

<file path=ppt/slides/_rels/slide19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 Id="rId5" Type="http://schemas.openxmlformats.org/officeDocument/2006/relationships/image" Target="../media/image254.dX8_g0syS5QycuT_vg8xBQHaHW"/><Relationship Id="rId4" Type="http://schemas.openxmlformats.org/officeDocument/2006/relationships/image" Target="../media/image266.png"/></Relationships>
</file>

<file path=ppt/slides/_rels/slide19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68.gif"/><Relationship Id="rId2" Type="http://schemas.openxmlformats.org/officeDocument/2006/relationships/image" Target="../media/image267.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image" Target="../media/image271.jpeg"/><Relationship Id="rId5" Type="http://schemas.microsoft.com/office/2007/relationships/hdphoto" Target="../media/hdphoto36.wdp"/><Relationship Id="rId4" Type="http://schemas.openxmlformats.org/officeDocument/2006/relationships/image" Target="../media/image2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3.jpg"/><Relationship Id="rId4" Type="http://schemas.microsoft.com/office/2007/relationships/hdphoto" Target="../media/hdphoto37.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gif"/><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eg"/></Relationships>
</file>

<file path=ppt/slides/_rels/slide2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g"/></Relationships>
</file>

<file path=ppt/slides/_rels/slide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112.jpeg"/><Relationship Id="rId4" Type="http://schemas.openxmlformats.org/officeDocument/2006/relationships/image" Target="../media/image111.jpeg"/></Relationships>
</file>

<file path=ppt/slides/_rels/slide35.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diagramLayout" Target="../diagrams/layout1.xml"/><Relationship Id="rId3" Type="http://schemas.openxmlformats.org/officeDocument/2006/relationships/image" Target="../media/image4.jpeg"/><Relationship Id="rId21" Type="http://schemas.microsoft.com/office/2007/relationships/diagramDrawing" Target="../diagrams/drawing1.xml"/><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diagramData" Target="../diagrams/data1.xml"/><Relationship Id="rId2" Type="http://schemas.openxmlformats.org/officeDocument/2006/relationships/image" Target="../media/image3.jpeg"/><Relationship Id="rId16" Type="http://schemas.openxmlformats.org/officeDocument/2006/relationships/image" Target="../media/image16.png"/><Relationship Id="rId20" Type="http://schemas.openxmlformats.org/officeDocument/2006/relationships/diagramColors" Target="../diagrams/colors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5.jpeg"/><Relationship Id="rId10" Type="http://schemas.openxmlformats.org/officeDocument/2006/relationships/image" Target="../media/image11.jpeg"/><Relationship Id="rId19" Type="http://schemas.openxmlformats.org/officeDocument/2006/relationships/diagramQuickStyle" Target="../diagrams/quickStyle1.xml"/><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hyperlink" Target="http://img.evolife.cn/2011-06/176347997271cfc4.jp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80.png"/><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18.png"/><Relationship Id="rId4" Type="http://schemas.microsoft.com/office/2007/relationships/hdphoto" Target="../media/hdphoto20.wdp"/></Relationships>
</file>

<file path=ppt/slides/_rels/slide4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GIF"/><Relationship Id="rId4" Type="http://schemas.openxmlformats.org/officeDocument/2006/relationships/image" Target="../media/image125.jpg"/></Relationships>
</file>

<file path=ppt/slides/_rels/slide48.xml.rels><?xml version="1.0" encoding="UTF-8" standalone="yes"?>
<Relationships xmlns="http://schemas.openxmlformats.org/package/2006/relationships"><Relationship Id="rId2" Type="http://schemas.openxmlformats.org/officeDocument/2006/relationships/image" Target="../media/image10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8.jp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image" Target="../media/image17.png"/><Relationship Id="rId16"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19.jpeg"/><Relationship Id="rId9" Type="http://schemas.microsoft.com/office/2007/relationships/hdphoto" Target="../media/hdphoto2.wdp"/><Relationship Id="rId14" Type="http://schemas.microsoft.com/office/2007/relationships/hdphoto" Target="../media/hdphoto4.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40.png"/><Relationship Id="rId13" Type="http://schemas.microsoft.com/office/2007/relationships/hdphoto" Target="../media/hdphoto26.wdp"/><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9.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141.png"/><Relationship Id="rId4" Type="http://schemas.openxmlformats.org/officeDocument/2006/relationships/image" Target="../media/image138.png"/><Relationship Id="rId9" Type="http://schemas.microsoft.com/office/2007/relationships/hdphoto" Target="../media/hdphoto24.wdp"/></Relationships>
</file>

<file path=ppt/slides/_rels/slide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27.wdp"/><Relationship Id="rId7" Type="http://schemas.openxmlformats.org/officeDocument/2006/relationships/image" Target="../media/image148.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g"/></Relationships>
</file>

<file path=ppt/slides/_rels/slide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58.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1.png"/><Relationship Id="rId21" Type="http://schemas.openxmlformats.org/officeDocument/2006/relationships/image" Target="../media/image45.png"/><Relationship Id="rId34" Type="http://schemas.openxmlformats.org/officeDocument/2006/relationships/image" Target="../media/image58.png"/><Relationship Id="rId42" Type="http://schemas.openxmlformats.org/officeDocument/2006/relationships/image" Target="../media/image63.png"/><Relationship Id="rId7" Type="http://schemas.openxmlformats.org/officeDocument/2006/relationships/image" Target="../media/image31.png"/><Relationship Id="rId2" Type="http://schemas.openxmlformats.org/officeDocument/2006/relationships/image" Target="../media/image27.png"/><Relationship Id="rId16" Type="http://schemas.openxmlformats.org/officeDocument/2006/relationships/image" Target="../media/image40.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0.png"/><Relationship Id="rId40" Type="http://schemas.microsoft.com/office/2007/relationships/hdphoto" Target="../media/hdphoto9.wdp"/><Relationship Id="rId45" Type="http://schemas.openxmlformats.org/officeDocument/2006/relationships/image" Target="../media/image65.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microsoft.com/office/2007/relationships/hdphoto" Target="../media/hdphoto7.wdp"/><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4.jp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43" Type="http://schemas.microsoft.com/office/2007/relationships/hdphoto" Target="../media/hdphoto10.wdp"/><Relationship Id="rId8" Type="http://schemas.openxmlformats.org/officeDocument/2006/relationships/image" Target="../media/image32.png"/><Relationship Id="rId3" Type="http://schemas.microsoft.com/office/2007/relationships/hdphoto" Target="../media/hdphoto6.wdp"/><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microsoft.com/office/2007/relationships/hdphoto" Target="../media/hdphoto8.wdp"/><Relationship Id="rId46" Type="http://schemas.microsoft.com/office/2007/relationships/hdphoto" Target="../media/hdphoto11.wdp"/><Relationship Id="rId20" Type="http://schemas.openxmlformats.org/officeDocument/2006/relationships/image" Target="../media/image44.png"/><Relationship Id="rId41" Type="http://schemas.openxmlformats.org/officeDocument/2006/relationships/image" Target="../media/image62.png"/></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2" Type="http://schemas.openxmlformats.org/officeDocument/2006/relationships/image" Target="../media/image11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jpg"/><Relationship Id="rId7" Type="http://schemas.openxmlformats.org/officeDocument/2006/relationships/hyperlink" Target="flash_is_good.pp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8.jpg"/><Relationship Id="rId5" Type="http://schemas.openxmlformats.org/officeDocument/2006/relationships/image" Target="../media/image167.png"/><Relationship Id="rId4" Type="http://schemas.openxmlformats.org/officeDocument/2006/relationships/image" Target="../media/image166.jpg"/></Relationships>
</file>

<file path=ppt/slides/_rels/slide63.xml.rels><?xml version="1.0" encoding="UTF-8" standalone="yes"?>
<Relationships xmlns="http://schemas.openxmlformats.org/package/2006/relationships"><Relationship Id="rId8" Type="http://schemas.openxmlformats.org/officeDocument/2006/relationships/image" Target="../media/image174.jpg"/><Relationship Id="rId3" Type="http://schemas.openxmlformats.org/officeDocument/2006/relationships/image" Target="../media/image171.png"/><Relationship Id="rId7" Type="http://schemas.microsoft.com/office/2007/relationships/hdphoto" Target="../media/hdphoto29.wdp"/><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10" Type="http://schemas.microsoft.com/office/2007/relationships/hdphoto" Target="../media/hdphoto30.wdp"/><Relationship Id="rId4" Type="http://schemas.microsoft.com/office/2007/relationships/hdphoto" Target="../media/hdphoto28.wdp"/><Relationship Id="rId9" Type="http://schemas.openxmlformats.org/officeDocument/2006/relationships/image" Target="../media/image17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microsoft.com/office/2007/relationships/hdphoto" Target="../media/hdphoto33.wdp"/><Relationship Id="rId3" Type="http://schemas.microsoft.com/office/2007/relationships/hdphoto" Target="../media/hdphoto31.wdp"/><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178.png"/><Relationship Id="rId4" Type="http://schemas.openxmlformats.org/officeDocument/2006/relationships/image" Target="../media/image177.jpeg"/></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upload.wikimedia.org/wikipedia/commons/0/00/Transistor_Count_and_Moore's_Law_-_2011.svg" TargetMode="Externa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emf"/><Relationship Id="rId4" Type="http://schemas.openxmlformats.org/officeDocument/2006/relationships/image" Target="../media/image181.png"/></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8.jpeg"/><Relationship Id="rId4" Type="http://schemas.microsoft.com/office/2007/relationships/hdphoto" Target="../media/hdphoto12.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7.jpeg"/><Relationship Id="rId7" Type="http://schemas.openxmlformats.org/officeDocument/2006/relationships/image" Target="../media/image191.png"/><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90.jpg"/><Relationship Id="rId5" Type="http://schemas.openxmlformats.org/officeDocument/2006/relationships/image" Target="../media/image189.png"/><Relationship Id="rId4" Type="http://schemas.openxmlformats.org/officeDocument/2006/relationships/image" Target="../media/image18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3.ctBDKggGxSA2cChSJs1MFAHaHa"/><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7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463" y="-16085"/>
            <a:ext cx="9177372" cy="3709007"/>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等腰三角形 26"/>
          <p:cNvSpPr/>
          <p:nvPr/>
        </p:nvSpPr>
        <p:spPr>
          <a:xfrm rot="5400000">
            <a:off x="-220983" y="2574876"/>
            <a:ext cx="983822" cy="488502"/>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8" name="矩形 27"/>
          <p:cNvSpPr/>
          <p:nvPr/>
        </p:nvSpPr>
        <p:spPr>
          <a:xfrm rot="2707801">
            <a:off x="628222" y="2912142"/>
            <a:ext cx="249267" cy="2492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rot="2707801">
            <a:off x="603233" y="2705270"/>
            <a:ext cx="128611" cy="1286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8" name="TextBox 77"/>
          <p:cNvSpPr txBox="1"/>
          <p:nvPr/>
        </p:nvSpPr>
        <p:spPr>
          <a:xfrm>
            <a:off x="10133169" y="6986517"/>
            <a:ext cx="704039" cy="300082"/>
          </a:xfrm>
          <a:prstGeom prst="rect">
            <a:avLst/>
          </a:prstGeom>
          <a:noFill/>
        </p:spPr>
        <p:txBody>
          <a:bodyPr wrap="none" rtlCol="0">
            <a:spAutoFit/>
          </a:bodyPr>
          <a:lstStyle/>
          <a:p>
            <a:r>
              <a:rPr lang="zh-CN" altLang="en-US" sz="1350" dirty="0"/>
              <a:t>延时符</a:t>
            </a:r>
          </a:p>
        </p:txBody>
      </p:sp>
      <p:sp>
        <p:nvSpPr>
          <p:cNvPr id="35" name="标题 4">
            <a:extLst>
              <a:ext uri="{FF2B5EF4-FFF2-40B4-BE49-F238E27FC236}">
                <a16:creationId xmlns:a16="http://schemas.microsoft.com/office/drawing/2014/main" id="{9F03963E-A0FA-4839-BD43-D454BCE40772}"/>
              </a:ext>
            </a:extLst>
          </p:cNvPr>
          <p:cNvSpPr txBox="1">
            <a:spLocks/>
          </p:cNvSpPr>
          <p:nvPr/>
        </p:nvSpPr>
        <p:spPr>
          <a:xfrm>
            <a:off x="2245912" y="2131431"/>
            <a:ext cx="5700204" cy="401727"/>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a:r>
              <a:rPr lang="en-US" altLang="zh-CN" sz="2399" b="1" dirty="0">
                <a:solidFill>
                  <a:srgbClr val="FFFF00"/>
                </a:solidFill>
                <a:effectLst>
                  <a:outerShdw blurRad="38100" dist="38100" dir="2700000" algn="tl">
                    <a:srgbClr val="000000">
                      <a:alpha val="43137"/>
                    </a:srgbClr>
                  </a:outerShdw>
                </a:effectLst>
                <a:latin typeface="Arial Rounded MT Bold" panose="020F0704030504030204" pitchFamily="34" charset="0"/>
                <a:ea typeface="方正兰亭黑简体" panose="02000000000000000000" pitchFamily="2" charset="-122"/>
              </a:rPr>
              <a:t>A Programmer’s Perspective</a:t>
            </a:r>
            <a:endParaRPr lang="en-US" altLang="zh-CN" sz="2399" dirty="0">
              <a:solidFill>
                <a:srgbClr val="FFFF00"/>
              </a:solidFill>
              <a:effectLst>
                <a:outerShdw blurRad="38100" dist="38100" dir="2700000" algn="tl">
                  <a:srgbClr val="000000">
                    <a:alpha val="43137"/>
                  </a:srgbClr>
                </a:outerShdw>
              </a:effectLst>
              <a:latin typeface="Arial Rounded MT Bold" panose="020F0704030504030204" pitchFamily="34" charset="0"/>
              <a:ea typeface="方正兰亭黑简体" panose="02000000000000000000" pitchFamily="2" charset="-122"/>
            </a:endParaRPr>
          </a:p>
        </p:txBody>
      </p:sp>
      <p:sp>
        <p:nvSpPr>
          <p:cNvPr id="36" name="TextBox 49">
            <a:extLst>
              <a:ext uri="{FF2B5EF4-FFF2-40B4-BE49-F238E27FC236}">
                <a16:creationId xmlns:a16="http://schemas.microsoft.com/office/drawing/2014/main" id="{7FD5B86A-6D7C-47CC-970F-BB8A91A5AC3E}"/>
              </a:ext>
            </a:extLst>
          </p:cNvPr>
          <p:cNvSpPr txBox="1"/>
          <p:nvPr/>
        </p:nvSpPr>
        <p:spPr>
          <a:xfrm>
            <a:off x="2531592" y="2860517"/>
            <a:ext cx="4543459" cy="600036"/>
          </a:xfrm>
          <a:prstGeom prst="rect">
            <a:avLst/>
          </a:prstGeom>
          <a:noFill/>
        </p:spPr>
        <p:txBody>
          <a:bodyPr wrap="square" rtlCol="0">
            <a:spAutoFit/>
          </a:bodyPr>
          <a:lstStyle/>
          <a:p>
            <a:pPr algn="ctr"/>
            <a:r>
              <a:rPr lang="zh-CN" altLang="en-US" sz="3299"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深入理解计算机系统</a:t>
            </a:r>
          </a:p>
        </p:txBody>
      </p:sp>
      <p:sp>
        <p:nvSpPr>
          <p:cNvPr id="37" name="矩形 36">
            <a:extLst>
              <a:ext uri="{FF2B5EF4-FFF2-40B4-BE49-F238E27FC236}">
                <a16:creationId xmlns:a16="http://schemas.microsoft.com/office/drawing/2014/main" id="{42D0A198-DA5F-4771-9F41-10023E51E2F1}"/>
              </a:ext>
            </a:extLst>
          </p:cNvPr>
          <p:cNvSpPr/>
          <p:nvPr/>
        </p:nvSpPr>
        <p:spPr>
          <a:xfrm>
            <a:off x="667538" y="931842"/>
            <a:ext cx="8129148" cy="1015663"/>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6000" b="1" cap="none" spc="0" dirty="0">
                <a:ln/>
                <a:solidFill>
                  <a:srgbClr val="FFFF00"/>
                </a:solidFill>
                <a:effectLst>
                  <a:reflection blurRad="6350" stA="50000" endA="300" endPos="50000" dist="29997" dir="5400000" sy="-100000" algn="bl" rotWithShape="0"/>
                </a:effectLst>
                <a:latin typeface="Baskerville Old Face" panose="02020602080505020303" pitchFamily="18" charset="0"/>
              </a:rPr>
              <a:t>COMPUTER SYSTEMS</a:t>
            </a:r>
            <a:endParaRPr lang="zh-CN" altLang="en-US" sz="6000" b="1" cap="none" spc="0" dirty="0">
              <a:ln/>
              <a:solidFill>
                <a:srgbClr val="FFFF00"/>
              </a:solidFill>
              <a:effectLst>
                <a:reflection blurRad="6350" stA="50000" endA="300" endPos="50000" dist="29997" dir="5400000" sy="-100000" algn="bl" rotWithShape="0"/>
              </a:effectLst>
              <a:latin typeface="Baskerville Old Face" panose="02020602080505020303" pitchFamily="18" charset="0"/>
            </a:endParaRPr>
          </a:p>
        </p:txBody>
      </p:sp>
      <p:sp>
        <p:nvSpPr>
          <p:cNvPr id="38" name="矩形 37">
            <a:extLst>
              <a:ext uri="{FF2B5EF4-FFF2-40B4-BE49-F238E27FC236}">
                <a16:creationId xmlns:a16="http://schemas.microsoft.com/office/drawing/2014/main" id="{FCA74FF9-EB0B-4B1F-9223-4BBBE5F7903F}"/>
              </a:ext>
            </a:extLst>
          </p:cNvPr>
          <p:cNvSpPr/>
          <p:nvPr/>
        </p:nvSpPr>
        <p:spPr>
          <a:xfrm>
            <a:off x="0" y="4900763"/>
            <a:ext cx="9177372" cy="114270"/>
          </a:xfrm>
          <a:prstGeom prst="rect">
            <a:avLst/>
          </a:prstGeom>
          <a:solidFill>
            <a:srgbClr val="1C2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39" name="组合 38">
            <a:extLst>
              <a:ext uri="{FF2B5EF4-FFF2-40B4-BE49-F238E27FC236}">
                <a16:creationId xmlns:a16="http://schemas.microsoft.com/office/drawing/2014/main" id="{7D5307B0-05AB-4A51-96C3-3C152C87C60D}"/>
              </a:ext>
            </a:extLst>
          </p:cNvPr>
          <p:cNvGrpSpPr/>
          <p:nvPr/>
        </p:nvGrpSpPr>
        <p:grpSpPr>
          <a:xfrm>
            <a:off x="3491880" y="4132519"/>
            <a:ext cx="536647" cy="539727"/>
            <a:chOff x="1721162" y="4373847"/>
            <a:chExt cx="715716" cy="719823"/>
          </a:xfrm>
        </p:grpSpPr>
        <p:sp>
          <p:nvSpPr>
            <p:cNvPr id="40" name="Oval 28">
              <a:extLst>
                <a:ext uri="{FF2B5EF4-FFF2-40B4-BE49-F238E27FC236}">
                  <a16:creationId xmlns:a16="http://schemas.microsoft.com/office/drawing/2014/main" id="{935FD7C5-AA16-4885-ACD2-C7790631C92E}"/>
                </a:ext>
              </a:extLst>
            </p:cNvPr>
            <p:cNvSpPr/>
            <p:nvPr/>
          </p:nvSpPr>
          <p:spPr>
            <a:xfrm>
              <a:off x="1721162" y="4373847"/>
              <a:ext cx="715716" cy="719823"/>
            </a:xfrm>
            <a:prstGeom prst="ellipse">
              <a:avLst/>
            </a:prstGeom>
            <a:gradFill>
              <a:gsLst>
                <a:gs pos="0">
                  <a:srgbClr val="0E1A40"/>
                </a:gs>
                <a:gs pos="100000">
                  <a:srgbClr val="2F5EB0"/>
                </a:gs>
              </a:gsLst>
              <a:lin ang="138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797">
                <a:solidFill>
                  <a:schemeClr val="tx2">
                    <a:lumMod val="50000"/>
                  </a:schemeClr>
                </a:solidFill>
              </a:endParaRPr>
            </a:p>
          </p:txBody>
        </p:sp>
        <p:sp>
          <p:nvSpPr>
            <p:cNvPr id="41" name="Freeform 7">
              <a:extLst>
                <a:ext uri="{FF2B5EF4-FFF2-40B4-BE49-F238E27FC236}">
                  <a16:creationId xmlns:a16="http://schemas.microsoft.com/office/drawing/2014/main" id="{592123B0-B7E2-4945-A164-9D14B4D13B6C}"/>
                </a:ext>
              </a:extLst>
            </p:cNvPr>
            <p:cNvSpPr>
              <a:spLocks/>
            </p:cNvSpPr>
            <p:nvPr/>
          </p:nvSpPr>
          <p:spPr bwMode="auto">
            <a:xfrm>
              <a:off x="1900092" y="4721918"/>
              <a:ext cx="357856" cy="207410"/>
            </a:xfrm>
            <a:custGeom>
              <a:avLst/>
              <a:gdLst>
                <a:gd name="T0" fmla="*/ 103 w 103"/>
                <a:gd name="T1" fmla="*/ 33 h 60"/>
                <a:gd name="T2" fmla="*/ 94 w 103"/>
                <a:gd name="T3" fmla="*/ 10 h 60"/>
                <a:gd name="T4" fmla="*/ 68 w 103"/>
                <a:gd name="T5" fmla="*/ 0 h 60"/>
                <a:gd name="T6" fmla="*/ 68 w 103"/>
                <a:gd name="T7" fmla="*/ 0 h 60"/>
                <a:gd name="T8" fmla="*/ 67 w 103"/>
                <a:gd name="T9" fmla="*/ 0 h 60"/>
                <a:gd name="T10" fmla="*/ 59 w 103"/>
                <a:gd name="T11" fmla="*/ 38 h 60"/>
                <a:gd name="T12" fmla="*/ 55 w 103"/>
                <a:gd name="T13" fmla="*/ 12 h 60"/>
                <a:gd name="T14" fmla="*/ 58 w 103"/>
                <a:gd name="T15" fmla="*/ 6 h 60"/>
                <a:gd name="T16" fmla="*/ 53 w 103"/>
                <a:gd name="T17" fmla="*/ 2 h 60"/>
                <a:gd name="T18" fmla="*/ 52 w 103"/>
                <a:gd name="T19" fmla="*/ 2 h 60"/>
                <a:gd name="T20" fmla="*/ 52 w 103"/>
                <a:gd name="T21" fmla="*/ 2 h 60"/>
                <a:gd name="T22" fmla="*/ 50 w 103"/>
                <a:gd name="T23" fmla="*/ 2 h 60"/>
                <a:gd name="T24" fmla="*/ 46 w 103"/>
                <a:gd name="T25" fmla="*/ 6 h 60"/>
                <a:gd name="T26" fmla="*/ 49 w 103"/>
                <a:gd name="T27" fmla="*/ 12 h 60"/>
                <a:gd name="T28" fmla="*/ 44 w 103"/>
                <a:gd name="T29" fmla="*/ 38 h 60"/>
                <a:gd name="T30" fmla="*/ 36 w 103"/>
                <a:gd name="T31" fmla="*/ 0 h 60"/>
                <a:gd name="T32" fmla="*/ 36 w 103"/>
                <a:gd name="T33" fmla="*/ 0 h 60"/>
                <a:gd name="T34" fmla="*/ 35 w 103"/>
                <a:gd name="T35" fmla="*/ 0 h 60"/>
                <a:gd name="T36" fmla="*/ 9 w 103"/>
                <a:gd name="T37" fmla="*/ 10 h 60"/>
                <a:gd name="T38" fmla="*/ 1 w 103"/>
                <a:gd name="T39" fmla="*/ 33 h 60"/>
                <a:gd name="T40" fmla="*/ 0 w 103"/>
                <a:gd name="T41" fmla="*/ 57 h 60"/>
                <a:gd name="T42" fmla="*/ 19 w 103"/>
                <a:gd name="T43" fmla="*/ 59 h 60"/>
                <a:gd name="T44" fmla="*/ 19 w 103"/>
                <a:gd name="T45" fmla="*/ 38 h 60"/>
                <a:gd name="T46" fmla="*/ 21 w 103"/>
                <a:gd name="T47" fmla="*/ 30 h 60"/>
                <a:gd name="T48" fmla="*/ 21 w 103"/>
                <a:gd name="T49" fmla="*/ 59 h 60"/>
                <a:gd name="T50" fmla="*/ 52 w 103"/>
                <a:gd name="T51" fmla="*/ 60 h 60"/>
                <a:gd name="T52" fmla="*/ 82 w 103"/>
                <a:gd name="T53" fmla="*/ 59 h 60"/>
                <a:gd name="T54" fmla="*/ 82 w 103"/>
                <a:gd name="T55" fmla="*/ 30 h 60"/>
                <a:gd name="T56" fmla="*/ 84 w 103"/>
                <a:gd name="T57" fmla="*/ 38 h 60"/>
                <a:gd name="T58" fmla="*/ 84 w 103"/>
                <a:gd name="T59" fmla="*/ 59 h 60"/>
                <a:gd name="T60" fmla="*/ 103 w 103"/>
                <a:gd name="T61" fmla="*/ 57 h 60"/>
                <a:gd name="T62" fmla="*/ 103 w 103"/>
                <a:gd name="T63" fmla="*/ 3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60">
                  <a:moveTo>
                    <a:pt x="103" y="33"/>
                  </a:moveTo>
                  <a:cubicBezTo>
                    <a:pt x="101" y="17"/>
                    <a:pt x="97" y="12"/>
                    <a:pt x="94" y="10"/>
                  </a:cubicBezTo>
                  <a:cubicBezTo>
                    <a:pt x="87" y="6"/>
                    <a:pt x="73" y="2"/>
                    <a:pt x="68" y="0"/>
                  </a:cubicBezTo>
                  <a:cubicBezTo>
                    <a:pt x="68" y="0"/>
                    <a:pt x="68" y="0"/>
                    <a:pt x="68" y="0"/>
                  </a:cubicBezTo>
                  <a:cubicBezTo>
                    <a:pt x="68" y="0"/>
                    <a:pt x="68" y="0"/>
                    <a:pt x="67" y="0"/>
                  </a:cubicBezTo>
                  <a:cubicBezTo>
                    <a:pt x="67" y="5"/>
                    <a:pt x="59" y="38"/>
                    <a:pt x="59" y="38"/>
                  </a:cubicBezTo>
                  <a:cubicBezTo>
                    <a:pt x="59" y="38"/>
                    <a:pt x="55" y="12"/>
                    <a:pt x="55" y="12"/>
                  </a:cubicBezTo>
                  <a:cubicBezTo>
                    <a:pt x="55" y="12"/>
                    <a:pt x="58" y="6"/>
                    <a:pt x="58" y="6"/>
                  </a:cubicBezTo>
                  <a:cubicBezTo>
                    <a:pt x="53" y="2"/>
                    <a:pt x="53" y="2"/>
                    <a:pt x="53" y="2"/>
                  </a:cubicBezTo>
                  <a:cubicBezTo>
                    <a:pt x="52" y="2"/>
                    <a:pt x="52" y="2"/>
                    <a:pt x="52" y="2"/>
                  </a:cubicBezTo>
                  <a:cubicBezTo>
                    <a:pt x="52" y="2"/>
                    <a:pt x="52" y="2"/>
                    <a:pt x="52" y="2"/>
                  </a:cubicBezTo>
                  <a:cubicBezTo>
                    <a:pt x="50" y="2"/>
                    <a:pt x="50" y="2"/>
                    <a:pt x="50" y="2"/>
                  </a:cubicBezTo>
                  <a:cubicBezTo>
                    <a:pt x="46" y="6"/>
                    <a:pt x="46" y="6"/>
                    <a:pt x="46" y="6"/>
                  </a:cubicBezTo>
                  <a:cubicBezTo>
                    <a:pt x="49" y="12"/>
                    <a:pt x="49" y="12"/>
                    <a:pt x="49" y="12"/>
                  </a:cubicBezTo>
                  <a:cubicBezTo>
                    <a:pt x="44" y="38"/>
                    <a:pt x="44" y="38"/>
                    <a:pt x="44" y="38"/>
                  </a:cubicBezTo>
                  <a:cubicBezTo>
                    <a:pt x="44" y="38"/>
                    <a:pt x="37" y="5"/>
                    <a:pt x="36" y="0"/>
                  </a:cubicBezTo>
                  <a:cubicBezTo>
                    <a:pt x="36" y="0"/>
                    <a:pt x="36" y="0"/>
                    <a:pt x="36" y="0"/>
                  </a:cubicBezTo>
                  <a:cubicBezTo>
                    <a:pt x="36" y="0"/>
                    <a:pt x="35" y="0"/>
                    <a:pt x="35" y="0"/>
                  </a:cubicBezTo>
                  <a:cubicBezTo>
                    <a:pt x="30" y="2"/>
                    <a:pt x="16" y="6"/>
                    <a:pt x="9" y="10"/>
                  </a:cubicBezTo>
                  <a:cubicBezTo>
                    <a:pt x="7" y="12"/>
                    <a:pt x="2" y="17"/>
                    <a:pt x="1" y="33"/>
                  </a:cubicBezTo>
                  <a:cubicBezTo>
                    <a:pt x="1" y="34"/>
                    <a:pt x="1" y="47"/>
                    <a:pt x="0" y="57"/>
                  </a:cubicBezTo>
                  <a:cubicBezTo>
                    <a:pt x="7" y="58"/>
                    <a:pt x="12" y="59"/>
                    <a:pt x="19" y="59"/>
                  </a:cubicBezTo>
                  <a:cubicBezTo>
                    <a:pt x="19" y="52"/>
                    <a:pt x="19" y="41"/>
                    <a:pt x="19" y="38"/>
                  </a:cubicBezTo>
                  <a:cubicBezTo>
                    <a:pt x="19" y="35"/>
                    <a:pt x="20" y="32"/>
                    <a:pt x="21" y="30"/>
                  </a:cubicBezTo>
                  <a:cubicBezTo>
                    <a:pt x="21" y="59"/>
                    <a:pt x="21" y="59"/>
                    <a:pt x="21" y="59"/>
                  </a:cubicBezTo>
                  <a:cubicBezTo>
                    <a:pt x="30" y="60"/>
                    <a:pt x="42" y="60"/>
                    <a:pt x="52" y="60"/>
                  </a:cubicBezTo>
                  <a:cubicBezTo>
                    <a:pt x="62" y="60"/>
                    <a:pt x="73" y="60"/>
                    <a:pt x="82" y="59"/>
                  </a:cubicBezTo>
                  <a:cubicBezTo>
                    <a:pt x="82" y="30"/>
                    <a:pt x="82" y="30"/>
                    <a:pt x="82" y="30"/>
                  </a:cubicBezTo>
                  <a:cubicBezTo>
                    <a:pt x="83" y="32"/>
                    <a:pt x="84" y="35"/>
                    <a:pt x="84" y="38"/>
                  </a:cubicBezTo>
                  <a:cubicBezTo>
                    <a:pt x="84" y="41"/>
                    <a:pt x="84" y="52"/>
                    <a:pt x="84" y="59"/>
                  </a:cubicBezTo>
                  <a:cubicBezTo>
                    <a:pt x="91" y="58"/>
                    <a:pt x="97" y="58"/>
                    <a:pt x="103" y="57"/>
                  </a:cubicBezTo>
                  <a:cubicBezTo>
                    <a:pt x="103" y="47"/>
                    <a:pt x="103" y="34"/>
                    <a:pt x="103" y="33"/>
                  </a:cubicBez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sz="1350">
                <a:solidFill>
                  <a:prstClr val="black"/>
                </a:solidFill>
              </a:endParaRPr>
            </a:p>
          </p:txBody>
        </p:sp>
        <p:sp>
          <p:nvSpPr>
            <p:cNvPr id="42" name="Freeform 8">
              <a:extLst>
                <a:ext uri="{FF2B5EF4-FFF2-40B4-BE49-F238E27FC236}">
                  <a16:creationId xmlns:a16="http://schemas.microsoft.com/office/drawing/2014/main" id="{FD6CC92E-7408-47DE-ABE3-5A5B5882D813}"/>
                </a:ext>
              </a:extLst>
            </p:cNvPr>
            <p:cNvSpPr>
              <a:spLocks/>
            </p:cNvSpPr>
            <p:nvPr/>
          </p:nvSpPr>
          <p:spPr bwMode="auto">
            <a:xfrm>
              <a:off x="1998517" y="4531827"/>
              <a:ext cx="162560" cy="190091"/>
            </a:xfrm>
            <a:custGeom>
              <a:avLst/>
              <a:gdLst>
                <a:gd name="T0" fmla="*/ 4 w 52"/>
                <a:gd name="T1" fmla="*/ 25 h 61"/>
                <a:gd name="T2" fmla="*/ 0 w 52"/>
                <a:gd name="T3" fmla="*/ 29 h 61"/>
                <a:gd name="T4" fmla="*/ 5 w 52"/>
                <a:gd name="T5" fmla="*/ 39 h 61"/>
                <a:gd name="T6" fmla="*/ 26 w 52"/>
                <a:gd name="T7" fmla="*/ 61 h 61"/>
                <a:gd name="T8" fmla="*/ 47 w 52"/>
                <a:gd name="T9" fmla="*/ 39 h 61"/>
                <a:gd name="T10" fmla="*/ 52 w 52"/>
                <a:gd name="T11" fmla="*/ 29 h 61"/>
                <a:gd name="T12" fmla="*/ 48 w 52"/>
                <a:gd name="T13" fmla="*/ 25 h 61"/>
                <a:gd name="T14" fmla="*/ 26 w 52"/>
                <a:gd name="T15" fmla="*/ 0 h 61"/>
                <a:gd name="T16" fmla="*/ 4 w 52"/>
                <a:gd name="T17"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1">
                  <a:moveTo>
                    <a:pt x="4" y="25"/>
                  </a:moveTo>
                  <a:cubicBezTo>
                    <a:pt x="2" y="25"/>
                    <a:pt x="0" y="27"/>
                    <a:pt x="0" y="29"/>
                  </a:cubicBezTo>
                  <a:cubicBezTo>
                    <a:pt x="0" y="33"/>
                    <a:pt x="2" y="39"/>
                    <a:pt x="5" y="39"/>
                  </a:cubicBezTo>
                  <a:cubicBezTo>
                    <a:pt x="8" y="51"/>
                    <a:pt x="15" y="61"/>
                    <a:pt x="26" y="61"/>
                  </a:cubicBezTo>
                  <a:cubicBezTo>
                    <a:pt x="37" y="61"/>
                    <a:pt x="44" y="51"/>
                    <a:pt x="47" y="39"/>
                  </a:cubicBezTo>
                  <a:cubicBezTo>
                    <a:pt x="50" y="38"/>
                    <a:pt x="52" y="33"/>
                    <a:pt x="52" y="29"/>
                  </a:cubicBezTo>
                  <a:cubicBezTo>
                    <a:pt x="51" y="27"/>
                    <a:pt x="50" y="26"/>
                    <a:pt x="48" y="25"/>
                  </a:cubicBezTo>
                  <a:cubicBezTo>
                    <a:pt x="48" y="11"/>
                    <a:pt x="39" y="0"/>
                    <a:pt x="26" y="0"/>
                  </a:cubicBezTo>
                  <a:cubicBezTo>
                    <a:pt x="13" y="0"/>
                    <a:pt x="4" y="11"/>
                    <a:pt x="4" y="25"/>
                  </a:cubicBez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sz="1350">
                <a:solidFill>
                  <a:prstClr val="black"/>
                </a:solidFill>
              </a:endParaRPr>
            </a:p>
          </p:txBody>
        </p:sp>
      </p:grpSp>
      <p:sp>
        <p:nvSpPr>
          <p:cNvPr id="43" name="矩形 3">
            <a:extLst>
              <a:ext uri="{FF2B5EF4-FFF2-40B4-BE49-F238E27FC236}">
                <a16:creationId xmlns:a16="http://schemas.microsoft.com/office/drawing/2014/main" id="{5EB4C10D-C44F-4DAA-8AE6-02CAF4E7DB38}"/>
              </a:ext>
            </a:extLst>
          </p:cNvPr>
          <p:cNvSpPr>
            <a:spLocks noChangeArrowheads="1"/>
          </p:cNvSpPr>
          <p:nvPr/>
        </p:nvSpPr>
        <p:spPr bwMode="auto">
          <a:xfrm>
            <a:off x="4061030" y="4169360"/>
            <a:ext cx="1899200" cy="35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16" tIns="25709" rIns="51416" bIns="25709">
            <a:spAutoFit/>
          </a:bodyPr>
          <a:lstStyle/>
          <a:p>
            <a:pPr>
              <a:spcBef>
                <a:spcPct val="0"/>
              </a:spcBef>
              <a:buFont typeface="Arial" charset="0"/>
              <a:buNone/>
            </a:pPr>
            <a:r>
              <a:rPr lang="zh-CN" altLang="en-US" sz="2000"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主讲人：张延松</a:t>
            </a:r>
          </a:p>
        </p:txBody>
      </p:sp>
      <p:sp>
        <p:nvSpPr>
          <p:cNvPr id="44" name="矩形 43">
            <a:extLst>
              <a:ext uri="{FF2B5EF4-FFF2-40B4-BE49-F238E27FC236}">
                <a16:creationId xmlns:a16="http://schemas.microsoft.com/office/drawing/2014/main" id="{5D3D1CD9-25EA-4957-9245-9ADA11BB9214}"/>
              </a:ext>
            </a:extLst>
          </p:cNvPr>
          <p:cNvSpPr/>
          <p:nvPr/>
        </p:nvSpPr>
        <p:spPr>
          <a:xfrm>
            <a:off x="4117549" y="4554228"/>
            <a:ext cx="828000" cy="30367"/>
          </a:xfrm>
          <a:prstGeom prst="rect">
            <a:avLst/>
          </a:prstGeom>
          <a:solidFill>
            <a:srgbClr val="2F5EB0"/>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09" rIns="51419" bIns="25709" rtlCol="0" anchor="ctr"/>
          <a:lstStyle/>
          <a:p>
            <a:pPr algn="ctr"/>
            <a:endParaRPr lang="zh-CN" altLang="en-US" sz="1350">
              <a:solidFill>
                <a:schemeClr val="accent5">
                  <a:lumMod val="60000"/>
                  <a:lumOff val="40000"/>
                </a:schemeClr>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0F04D171-AE91-4566-AEE0-EC46CA42219A}"/>
              </a:ext>
            </a:extLst>
          </p:cNvPr>
          <p:cNvSpPr/>
          <p:nvPr/>
        </p:nvSpPr>
        <p:spPr>
          <a:xfrm>
            <a:off x="4968160" y="4554228"/>
            <a:ext cx="1080000" cy="303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19" tIns="25709" rIns="51419" bIns="25709" rtlCol="0" anchor="ctr"/>
          <a:lstStyle/>
          <a:p>
            <a:pPr algn="ctr"/>
            <a:endParaRPr lang="zh-CN" altLang="en-US" sz="1350">
              <a:solidFill>
                <a:schemeClr val="accent5">
                  <a:lumMod val="60000"/>
                  <a:lumOff val="40000"/>
                </a:schemeClr>
              </a:solidFill>
              <a:latin typeface="微软雅黑" panose="020B0503020204020204" pitchFamily="34" charset="-122"/>
              <a:ea typeface="微软雅黑" panose="020B0503020204020204" pitchFamily="34" charset="-122"/>
            </a:endParaRPr>
          </a:p>
        </p:txBody>
      </p:sp>
      <p:pic>
        <p:nvPicPr>
          <p:cNvPr id="46" name="图片 45">
            <a:extLst>
              <a:ext uri="{FF2B5EF4-FFF2-40B4-BE49-F238E27FC236}">
                <a16:creationId xmlns:a16="http://schemas.microsoft.com/office/drawing/2014/main" id="{B1378883-D4BD-49C0-9C7B-7ADF2E153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594" y="5201954"/>
            <a:ext cx="2926646" cy="1646238"/>
          </a:xfrm>
          <a:prstGeom prst="ellipse">
            <a:avLst/>
          </a:prstGeom>
          <a:ln>
            <a:noFill/>
          </a:ln>
          <a:effectLst>
            <a:softEdge rad="381000"/>
          </a:effectLst>
        </p:spPr>
      </p:pic>
      <p:sp>
        <p:nvSpPr>
          <p:cNvPr id="47" name="副标题 2">
            <a:extLst>
              <a:ext uri="{FF2B5EF4-FFF2-40B4-BE49-F238E27FC236}">
                <a16:creationId xmlns:a16="http://schemas.microsoft.com/office/drawing/2014/main" id="{0125E8D5-775D-45F3-A193-CC6FC527E42F}"/>
              </a:ext>
            </a:extLst>
          </p:cNvPr>
          <p:cNvSpPr txBox="1">
            <a:spLocks/>
          </p:cNvSpPr>
          <p:nvPr/>
        </p:nvSpPr>
        <p:spPr>
          <a:xfrm>
            <a:off x="2176490" y="5559063"/>
            <a:ext cx="5060762" cy="932020"/>
          </a:xfrm>
          <a:prstGeom prst="rect">
            <a:avLst/>
          </a:prstGeom>
        </p:spPr>
        <p:txBody>
          <a:bodyPr>
            <a:noAutofit/>
          </a:bodyPr>
          <a:lstStyle>
            <a:lvl1pPr marL="0" indent="0" algn="ctr" defTabSz="685622" rtl="0" eaLnBrk="1" latinLnBrk="0" hangingPunct="1">
              <a:spcBef>
                <a:spcPct val="20000"/>
              </a:spcBef>
              <a:buFont typeface="Arial" panose="020B0604020202020204" pitchFamily="34" charset="0"/>
              <a:buNone/>
              <a:defRPr sz="4000" b="1" kern="1200">
                <a:solidFill>
                  <a:srgbClr val="FF0000"/>
                </a:solidFill>
                <a:effectLst>
                  <a:outerShdw blurRad="38100" dist="38100" dir="2700000" algn="tl">
                    <a:srgbClr val="000000">
                      <a:alpha val="43137"/>
                    </a:srgbClr>
                  </a:outerShdw>
                </a:effectLst>
                <a:latin typeface="Comic Sans MS" panose="030F0702030302020204" pitchFamily="66" charset="0"/>
                <a:ea typeface="华文隶书" panose="02010800040101010101" pitchFamily="2" charset="-122"/>
                <a:cs typeface="+mn-cs"/>
              </a:defRPr>
            </a:lvl1pPr>
            <a:lvl2pPr marL="457200" indent="0" algn="ctr" defTabSz="685622"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2pPr>
            <a:lvl3pPr marL="914400" indent="0" algn="ctr" defTabSz="685622"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3pPr>
            <a:lvl4pPr marL="13716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4pPr>
            <a:lvl5pPr marL="18288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2860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6pPr>
            <a:lvl7pPr marL="27432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7pPr>
            <a:lvl8pPr marL="32004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8pPr>
            <a:lvl9pPr marL="3657600" indent="0" algn="ctr" defTabSz="685622"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9pPr>
          </a:lstStyle>
          <a:p>
            <a:r>
              <a:rPr lang="zh-CN" altLang="en-US" sz="2400" dirty="0"/>
              <a:t>中国人民大学 信息学院</a:t>
            </a:r>
            <a:endParaRPr lang="en-US" altLang="zh-CN" sz="2400" dirty="0"/>
          </a:p>
          <a:p>
            <a:r>
              <a:rPr lang="en-US" altLang="zh-CN" sz="2400"/>
              <a:t>zhangys_ruc@hotmail.com</a:t>
            </a:r>
            <a:endParaRPr lang="zh-CN" altLang="en-US" sz="2400" dirty="0"/>
          </a:p>
        </p:txBody>
      </p:sp>
    </p:spTree>
    <p:extLst>
      <p:ext uri="{BB962C8B-B14F-4D97-AF65-F5344CB8AC3E}">
        <p14:creationId xmlns:p14="http://schemas.microsoft.com/office/powerpoint/2010/main" val="29470778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0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1250"/>
                                        <p:tgtEl>
                                          <p:spTgt spid="78"/>
                                        </p:tgtEl>
                                      </p:cBhvr>
                                    </p:animEffect>
                                  </p:childTnLst>
                                </p:cTn>
                              </p:par>
                            </p:childTnLst>
                          </p:cTn>
                        </p:par>
                        <p:par>
                          <p:cTn id="25" fill="hold">
                            <p:stCondLst>
                              <p:cond delay="275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5"/>
                                        </p:tgtEl>
                                        <p:attrNameLst>
                                          <p:attrName>ppt_y</p:attrName>
                                        </p:attrNameLst>
                                      </p:cBhvr>
                                      <p:tavLst>
                                        <p:tav tm="0">
                                          <p:val>
                                            <p:strVal val="#ppt_y"/>
                                          </p:val>
                                        </p:tav>
                                        <p:tav tm="100000">
                                          <p:val>
                                            <p:strVal val="#ppt_y"/>
                                          </p:val>
                                        </p:tav>
                                      </p:tavLst>
                                    </p:anim>
                                    <p:anim calcmode="lin" valueType="num">
                                      <p:cBhvr>
                                        <p:cTn id="30"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5"/>
                                        </p:tgtEl>
                                      </p:cBhvr>
                                    </p:animEffect>
                                  </p:childTnLst>
                                </p:cTn>
                              </p:par>
                            </p:childTnLst>
                          </p:cTn>
                        </p:par>
                        <p:par>
                          <p:cTn id="33" fill="hold">
                            <p:stCondLst>
                              <p:cond delay="44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6"/>
                                        </p:tgtEl>
                                        <p:attrNameLst>
                                          <p:attrName>ppt_y</p:attrName>
                                        </p:attrNameLst>
                                      </p:cBhvr>
                                      <p:tavLst>
                                        <p:tav tm="0">
                                          <p:val>
                                            <p:strVal val="#ppt_y"/>
                                          </p:val>
                                        </p:tav>
                                        <p:tav tm="100000">
                                          <p:val>
                                            <p:strVal val="#ppt_y"/>
                                          </p:val>
                                        </p:tav>
                                      </p:tavLst>
                                    </p:anim>
                                    <p:anim calcmode="lin" valueType="num">
                                      <p:cBhvr>
                                        <p:cTn id="38"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6"/>
                                        </p:tgtEl>
                                      </p:cBhvr>
                                    </p:animEffect>
                                  </p:childTnLst>
                                </p:cTn>
                              </p:par>
                              <p:par>
                                <p:cTn id="41" presetID="2" presetClass="entr" presetSubtype="4" fill="hold" grpId="0" nodeType="withEffect">
                                  <p:stCondLst>
                                    <p:cond delay="25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par>
                          <p:cTn id="45" fill="hold">
                            <p:stCondLst>
                              <p:cond delay="5300"/>
                            </p:stCondLst>
                            <p:childTnLst>
                              <p:par>
                                <p:cTn id="46" presetID="53" presetClass="entr" presetSubtype="16"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childTnLst>
                          </p:cTn>
                        </p:par>
                        <p:par>
                          <p:cTn id="51" fill="hold">
                            <p:stCondLst>
                              <p:cond delay="5800"/>
                            </p:stCondLst>
                            <p:childTnLst>
                              <p:par>
                                <p:cTn id="52" presetID="22" presetClass="entr" presetSubtype="8"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500"/>
                                        <p:tgtEl>
                                          <p:spTgt spid="43"/>
                                        </p:tgtEl>
                                      </p:cBhvr>
                                    </p:animEffect>
                                  </p:childTnLst>
                                </p:cTn>
                              </p:par>
                            </p:childTnLst>
                          </p:cTn>
                        </p:par>
                        <p:par>
                          <p:cTn id="55" fill="hold">
                            <p:stCondLst>
                              <p:cond delay="6300"/>
                            </p:stCondLst>
                            <p:childTnLst>
                              <p:par>
                                <p:cTn id="56" presetID="22" presetClass="entr" presetSubtype="8"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par>
                          <p:cTn id="59" fill="hold">
                            <p:stCondLst>
                              <p:cond delay="6800"/>
                            </p:stCondLst>
                            <p:childTnLst>
                              <p:par>
                                <p:cTn id="60" presetID="22" presetClass="entr" presetSubtype="8"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animBg="1"/>
      <p:bldP spid="28" grpId="0" animBg="1"/>
      <p:bldP spid="29" grpId="0" animBg="1"/>
      <p:bldP spid="78" grpId="0"/>
      <p:bldP spid="35" grpId="0"/>
      <p:bldP spid="36" grpId="0"/>
      <p:bldP spid="38" grpId="0" animBg="1"/>
      <p:bldP spid="43" grpId="0"/>
      <p:bldP spid="44" grpId="0" animBg="1"/>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C44DEE-3273-4FBC-B91E-8ED0529DD367}"/>
              </a:ext>
            </a:extLst>
          </p:cNvPr>
          <p:cNvSpPr>
            <a:spLocks noGrp="1"/>
          </p:cNvSpPr>
          <p:nvPr>
            <p:ph type="title"/>
          </p:nvPr>
        </p:nvSpPr>
        <p:spPr/>
        <p:txBody>
          <a:bodyPr>
            <a:normAutofit fontScale="90000"/>
          </a:bodyPr>
          <a:lstStyle/>
          <a:p>
            <a:r>
              <a:rPr lang="en-US" altLang="zh-CN" dirty="0"/>
              <a:t>SRAM vs. DRAM</a:t>
            </a:r>
            <a:endParaRPr lang="zh-CN" altLang="en-US" dirty="0"/>
          </a:p>
        </p:txBody>
      </p:sp>
      <p:graphicFrame>
        <p:nvGraphicFramePr>
          <p:cNvPr id="6" name="内容占位符 5">
            <a:extLst>
              <a:ext uri="{FF2B5EF4-FFF2-40B4-BE49-F238E27FC236}">
                <a16:creationId xmlns:a16="http://schemas.microsoft.com/office/drawing/2014/main" id="{0B33D028-A86A-4D12-A64D-AACF2918B10D}"/>
              </a:ext>
            </a:extLst>
          </p:cNvPr>
          <p:cNvGraphicFramePr>
            <a:graphicFrameLocks noGrp="1"/>
          </p:cNvGraphicFramePr>
          <p:nvPr>
            <p:ph idx="1"/>
            <p:extLst>
              <p:ext uri="{D42A27DB-BD31-4B8C-83A1-F6EECF244321}">
                <p14:modId xmlns:p14="http://schemas.microsoft.com/office/powerpoint/2010/main" val="2095652122"/>
              </p:ext>
            </p:extLst>
          </p:nvPr>
        </p:nvGraphicFramePr>
        <p:xfrm>
          <a:off x="772478" y="1801942"/>
          <a:ext cx="7599044" cy="1112520"/>
        </p:xfrm>
        <a:graphic>
          <a:graphicData uri="http://schemas.openxmlformats.org/drawingml/2006/table">
            <a:tbl>
              <a:tblPr firstRow="1" bandRow="1">
                <a:tableStyleId>{5C22544A-7EE6-4342-B048-85BDC9FD1C3A}</a:tableStyleId>
              </a:tblPr>
              <a:tblGrid>
                <a:gridCol w="740093">
                  <a:extLst>
                    <a:ext uri="{9D8B030D-6E8A-4147-A177-3AD203B41FA5}">
                      <a16:colId xmlns:a16="http://schemas.microsoft.com/office/drawing/2014/main" val="2710477424"/>
                    </a:ext>
                  </a:extLst>
                </a:gridCol>
                <a:gridCol w="1425893">
                  <a:extLst>
                    <a:ext uri="{9D8B030D-6E8A-4147-A177-3AD203B41FA5}">
                      <a16:colId xmlns:a16="http://schemas.microsoft.com/office/drawing/2014/main" val="1736494458"/>
                    </a:ext>
                  </a:extLst>
                </a:gridCol>
                <a:gridCol w="1254443">
                  <a:extLst>
                    <a:ext uri="{9D8B030D-6E8A-4147-A177-3AD203B41FA5}">
                      <a16:colId xmlns:a16="http://schemas.microsoft.com/office/drawing/2014/main" val="906762726"/>
                    </a:ext>
                  </a:extLst>
                </a:gridCol>
                <a:gridCol w="911543">
                  <a:extLst>
                    <a:ext uri="{9D8B030D-6E8A-4147-A177-3AD203B41FA5}">
                      <a16:colId xmlns:a16="http://schemas.microsoft.com/office/drawing/2014/main" val="2871916479"/>
                    </a:ext>
                  </a:extLst>
                </a:gridCol>
                <a:gridCol w="911543">
                  <a:extLst>
                    <a:ext uri="{9D8B030D-6E8A-4147-A177-3AD203B41FA5}">
                      <a16:colId xmlns:a16="http://schemas.microsoft.com/office/drawing/2014/main" val="3587218555"/>
                    </a:ext>
                  </a:extLst>
                </a:gridCol>
                <a:gridCol w="911543">
                  <a:extLst>
                    <a:ext uri="{9D8B030D-6E8A-4147-A177-3AD203B41FA5}">
                      <a16:colId xmlns:a16="http://schemas.microsoft.com/office/drawing/2014/main" val="1289358616"/>
                    </a:ext>
                  </a:extLst>
                </a:gridCol>
                <a:gridCol w="1443986">
                  <a:extLst>
                    <a:ext uri="{9D8B030D-6E8A-4147-A177-3AD203B41FA5}">
                      <a16:colId xmlns:a16="http://schemas.microsoft.com/office/drawing/2014/main" val="368540443"/>
                    </a:ext>
                  </a:extLst>
                </a:gridCol>
              </a:tblGrid>
              <a:tr h="370840">
                <a:tc>
                  <a:txBody>
                    <a:bodyPr/>
                    <a:lstStyle/>
                    <a:p>
                      <a:pPr algn="ct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每位晶体管数量</a:t>
                      </a:r>
                    </a:p>
                  </a:txBody>
                  <a:tcPr/>
                </a:tc>
                <a:tc>
                  <a:txBody>
                    <a:bodyPr/>
                    <a:lstStyle/>
                    <a:p>
                      <a:pPr algn="ctr"/>
                      <a:r>
                        <a:rPr lang="zh-CN" altLang="en-US" dirty="0">
                          <a:latin typeface="Times New Roman" panose="02020603050405020304" pitchFamily="18" charset="0"/>
                          <a:cs typeface="Times New Roman" panose="02020603050405020304" pitchFamily="18" charset="0"/>
                        </a:rPr>
                        <a:t>相对访问时间</a:t>
                      </a:r>
                    </a:p>
                  </a:txBody>
                  <a:tcPr/>
                </a:tc>
                <a:tc>
                  <a:txBody>
                    <a:bodyPr/>
                    <a:lstStyle/>
                    <a:p>
                      <a:pPr algn="ctr"/>
                      <a:r>
                        <a:rPr lang="zh-CN" altLang="en-US" dirty="0">
                          <a:latin typeface="Times New Roman" panose="02020603050405020304" pitchFamily="18" charset="0"/>
                          <a:cs typeface="Times New Roman" panose="02020603050405020304" pitchFamily="18" charset="0"/>
                        </a:rPr>
                        <a:t>持续的？</a:t>
                      </a:r>
                    </a:p>
                  </a:txBody>
                  <a:tcPr/>
                </a:tc>
                <a:tc>
                  <a:txBody>
                    <a:bodyPr/>
                    <a:lstStyle/>
                    <a:p>
                      <a:pPr algn="ctr"/>
                      <a:r>
                        <a:rPr lang="zh-CN" altLang="en-US" dirty="0">
                          <a:latin typeface="Times New Roman" panose="02020603050405020304" pitchFamily="18" charset="0"/>
                          <a:cs typeface="Times New Roman" panose="02020603050405020304" pitchFamily="18" charset="0"/>
                        </a:rPr>
                        <a:t>敏感的？</a:t>
                      </a:r>
                    </a:p>
                  </a:txBody>
                  <a:tcPr/>
                </a:tc>
                <a:tc>
                  <a:txBody>
                    <a:bodyPr/>
                    <a:lstStyle/>
                    <a:p>
                      <a:pPr algn="ctr"/>
                      <a:r>
                        <a:rPr lang="zh-CN" altLang="en-US" dirty="0">
                          <a:latin typeface="Times New Roman" panose="02020603050405020304" pitchFamily="18" charset="0"/>
                          <a:cs typeface="Times New Roman" panose="02020603050405020304" pitchFamily="18" charset="0"/>
                        </a:rPr>
                        <a:t>相对成本</a:t>
                      </a:r>
                    </a:p>
                  </a:txBody>
                  <a:tcPr/>
                </a:tc>
                <a:tc>
                  <a:txBody>
                    <a:bodyPr/>
                    <a:lstStyle/>
                    <a:p>
                      <a:pPr algn="ctr"/>
                      <a:r>
                        <a:rPr lang="zh-CN" altLang="en-US" dirty="0">
                          <a:latin typeface="Times New Roman" panose="02020603050405020304" pitchFamily="18" charset="0"/>
                          <a:cs typeface="Times New Roman" panose="02020603050405020304" pitchFamily="18" charset="0"/>
                        </a:rPr>
                        <a:t>应用</a:t>
                      </a:r>
                    </a:p>
                  </a:txBody>
                  <a:tcPr/>
                </a:tc>
                <a:extLst>
                  <a:ext uri="{0D108BD9-81ED-4DB2-BD59-A6C34878D82A}">
                    <a16:rowId xmlns:a16="http://schemas.microsoft.com/office/drawing/2014/main" val="832147198"/>
                  </a:ext>
                </a:extLst>
              </a:tr>
              <a:tr h="370840">
                <a:tc>
                  <a:txBody>
                    <a:bodyPr/>
                    <a:lstStyle/>
                    <a:p>
                      <a:pPr algn="ctr"/>
                      <a:r>
                        <a:rPr lang="en-US" altLang="zh-CN" dirty="0">
                          <a:latin typeface="Times New Roman" panose="02020603050405020304" pitchFamily="18" charset="0"/>
                          <a:cs typeface="Times New Roman" panose="02020603050405020304" pitchFamily="18" charset="0"/>
                        </a:rPr>
                        <a:t>SRAM</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a:latin typeface="Times New Roman" panose="02020603050405020304" pitchFamily="18" charset="0"/>
                          <a:cs typeface="Times New Roman" panose="02020603050405020304" pitchFamily="18" charset="0"/>
                        </a:rPr>
                        <a:t>1X</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是</a:t>
                      </a:r>
                    </a:p>
                  </a:txBody>
                  <a:tcPr/>
                </a:tc>
                <a:tc>
                  <a:txBody>
                    <a:bodyPr/>
                    <a:lstStyle/>
                    <a:p>
                      <a:pPr algn="ctr"/>
                      <a:r>
                        <a:rPr lang="zh-CN" altLang="en-US" dirty="0">
                          <a:latin typeface="Times New Roman" panose="02020603050405020304" pitchFamily="18" charset="0"/>
                          <a:cs typeface="Times New Roman" panose="02020603050405020304" pitchFamily="18" charset="0"/>
                        </a:rPr>
                        <a:t>否</a:t>
                      </a:r>
                    </a:p>
                  </a:txBody>
                  <a:tcPr/>
                </a:tc>
                <a:tc>
                  <a:txBody>
                    <a:bodyPr/>
                    <a:lstStyle/>
                    <a:p>
                      <a:pPr algn="ctr"/>
                      <a:r>
                        <a:rPr lang="en-US" altLang="zh-CN">
                          <a:latin typeface="Times New Roman" panose="02020603050405020304" pitchFamily="18" charset="0"/>
                          <a:cs typeface="Times New Roman" panose="02020603050405020304" pitchFamily="18" charset="0"/>
                        </a:rPr>
                        <a:t>1000x</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高速缓存存储器</a:t>
                      </a:r>
                    </a:p>
                  </a:txBody>
                  <a:tcPr/>
                </a:tc>
                <a:extLst>
                  <a:ext uri="{0D108BD9-81ED-4DB2-BD59-A6C34878D82A}">
                    <a16:rowId xmlns:a16="http://schemas.microsoft.com/office/drawing/2014/main" val="1922692783"/>
                  </a:ext>
                </a:extLst>
              </a:tr>
              <a:tr h="370840">
                <a:tc>
                  <a:txBody>
                    <a:bodyPr/>
                    <a:lstStyle/>
                    <a:p>
                      <a:pPr algn="ctr"/>
                      <a:r>
                        <a:rPr lang="en-US" altLang="zh-CN" dirty="0">
                          <a:latin typeface="Times New Roman" panose="02020603050405020304" pitchFamily="18" charset="0"/>
                          <a:cs typeface="Times New Roman" panose="02020603050405020304" pitchFamily="18" charset="0"/>
                        </a:rPr>
                        <a:t>DRAM</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a:latin typeface="Times New Roman" panose="02020603050405020304" pitchFamily="18" charset="0"/>
                          <a:cs typeface="Times New Roman" panose="02020603050405020304" pitchFamily="18" charset="0"/>
                        </a:rPr>
                        <a:t>10X</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否</a:t>
                      </a:r>
                    </a:p>
                  </a:txBody>
                  <a:tcPr/>
                </a:tc>
                <a:tc>
                  <a:txBody>
                    <a:bodyPr/>
                    <a:lstStyle/>
                    <a:p>
                      <a:pPr algn="ctr"/>
                      <a:r>
                        <a:rPr lang="zh-CN" altLang="en-US" dirty="0">
                          <a:latin typeface="Times New Roman" panose="02020603050405020304" pitchFamily="18" charset="0"/>
                          <a:cs typeface="Times New Roman" panose="02020603050405020304" pitchFamily="18" charset="0"/>
                        </a:rPr>
                        <a:t>是</a:t>
                      </a:r>
                    </a:p>
                  </a:txBody>
                  <a:tcPr/>
                </a:tc>
                <a:tc>
                  <a:txBody>
                    <a:bodyPr/>
                    <a:lstStyle/>
                    <a:p>
                      <a:pPr algn="ctr"/>
                      <a:r>
                        <a:rPr lang="en-US" altLang="zh-CN">
                          <a:latin typeface="Times New Roman" panose="02020603050405020304" pitchFamily="18" charset="0"/>
                          <a:cs typeface="Times New Roman" panose="02020603050405020304" pitchFamily="18" charset="0"/>
                        </a:rPr>
                        <a:t>1x</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zh-CN" altLang="en-US" dirty="0">
                          <a:latin typeface="Times New Roman" panose="02020603050405020304" pitchFamily="18" charset="0"/>
                          <a:cs typeface="Times New Roman" panose="02020603050405020304" pitchFamily="18" charset="0"/>
                        </a:rPr>
                        <a:t>主存，帧缓冲区</a:t>
                      </a:r>
                    </a:p>
                  </a:txBody>
                  <a:tcPr/>
                </a:tc>
                <a:extLst>
                  <a:ext uri="{0D108BD9-81ED-4DB2-BD59-A6C34878D82A}">
                    <a16:rowId xmlns:a16="http://schemas.microsoft.com/office/drawing/2014/main" val="2722689978"/>
                  </a:ext>
                </a:extLst>
              </a:tr>
            </a:tbl>
          </a:graphicData>
        </a:graphic>
      </p:graphicFrame>
      <p:sp>
        <p:nvSpPr>
          <p:cNvPr id="4" name="灯片编号占位符 3">
            <a:extLst>
              <a:ext uri="{FF2B5EF4-FFF2-40B4-BE49-F238E27FC236}">
                <a16:creationId xmlns:a16="http://schemas.microsoft.com/office/drawing/2014/main" id="{634BA88C-FECD-4394-B6F3-6C3178C6C53E}"/>
              </a:ext>
            </a:extLst>
          </p:cNvPr>
          <p:cNvSpPr>
            <a:spLocks noGrp="1"/>
          </p:cNvSpPr>
          <p:nvPr>
            <p:ph type="sldNum" sz="quarter" idx="12"/>
          </p:nvPr>
        </p:nvSpPr>
        <p:spPr/>
        <p:txBody>
          <a:bodyPr/>
          <a:lstStyle/>
          <a:p>
            <a:fld id="{6D62327B-ED8D-4CFC-ADD0-A75FA5CBE281}" type="slidenum">
              <a:rPr lang="zh-CN" altLang="en-US" smtClean="0"/>
              <a:pPr/>
              <a:t>10</a:t>
            </a:fld>
            <a:endParaRPr lang="zh-CN" altLang="en-US" dirty="0"/>
          </a:p>
        </p:txBody>
      </p:sp>
      <p:sp>
        <p:nvSpPr>
          <p:cNvPr id="7" name="内容占位符 2">
            <a:extLst>
              <a:ext uri="{FF2B5EF4-FFF2-40B4-BE49-F238E27FC236}">
                <a16:creationId xmlns:a16="http://schemas.microsoft.com/office/drawing/2014/main" id="{B85E93C1-C76E-4A85-9A58-5EAE7607C736}"/>
              </a:ext>
            </a:extLst>
          </p:cNvPr>
          <p:cNvSpPr txBox="1">
            <a:spLocks/>
          </p:cNvSpPr>
          <p:nvPr/>
        </p:nvSpPr>
        <p:spPr>
          <a:xfrm>
            <a:off x="457200" y="837034"/>
            <a:ext cx="8229600" cy="562395"/>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altLang="zh-CN" dirty="0"/>
              <a:t>SRAM</a:t>
            </a:r>
            <a:r>
              <a:rPr lang="zh-CN" altLang="en-US" dirty="0"/>
              <a:t>与</a:t>
            </a:r>
            <a:r>
              <a:rPr lang="en-US" altLang="zh-CN" dirty="0"/>
              <a:t>DRAM</a:t>
            </a:r>
            <a:r>
              <a:rPr lang="zh-CN" altLang="en-US" dirty="0"/>
              <a:t>的主要区别</a:t>
            </a:r>
            <a:endParaRPr lang="en-US" altLang="zh-CN" dirty="0"/>
          </a:p>
        </p:txBody>
      </p:sp>
      <p:sp>
        <p:nvSpPr>
          <p:cNvPr id="9" name="内容占位符 2">
            <a:extLst>
              <a:ext uri="{FF2B5EF4-FFF2-40B4-BE49-F238E27FC236}">
                <a16:creationId xmlns:a16="http://schemas.microsoft.com/office/drawing/2014/main" id="{B711DF2C-400D-4B9B-B5AF-7620BB1A314C}"/>
              </a:ext>
            </a:extLst>
          </p:cNvPr>
          <p:cNvSpPr txBox="1">
            <a:spLocks/>
          </p:cNvSpPr>
          <p:nvPr/>
        </p:nvSpPr>
        <p:spPr>
          <a:xfrm>
            <a:off x="539552" y="3383706"/>
            <a:ext cx="8229600" cy="2740164"/>
          </a:xfrm>
          <a:prstGeom prst="rect">
            <a:avLst/>
          </a:prstGeom>
        </p:spPr>
        <p:txBody>
          <a:bodyPr vert="horz" lIns="91440" tIns="45720" rIns="91440" bIns="45720" rtlCol="0">
            <a:normAutofit fontScale="92500" lnSpcReduction="100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altLang="zh-CN" dirty="0"/>
              <a:t>SRAM</a:t>
            </a:r>
            <a:r>
              <a:rPr lang="zh-CN" altLang="en-US" dirty="0"/>
              <a:t>与</a:t>
            </a:r>
            <a:r>
              <a:rPr lang="en-US" altLang="zh-CN" dirty="0"/>
              <a:t>DRAM</a:t>
            </a:r>
            <a:r>
              <a:rPr lang="zh-CN" altLang="en-US" dirty="0"/>
              <a:t>共同的缺点：</a:t>
            </a:r>
            <a:endParaRPr lang="en-US" altLang="zh-CN" dirty="0"/>
          </a:p>
          <a:p>
            <a:pPr lvl="1"/>
            <a:r>
              <a:rPr lang="zh-CN" altLang="en-US" dirty="0"/>
              <a:t>易失性存储，断电后数据丢失</a:t>
            </a:r>
            <a:endParaRPr lang="en-US" altLang="zh-CN" dirty="0"/>
          </a:p>
          <a:p>
            <a:r>
              <a:rPr lang="zh-CN" altLang="en-US" dirty="0"/>
              <a:t>用途：</a:t>
            </a:r>
            <a:endParaRPr lang="en-US" altLang="zh-CN" dirty="0"/>
          </a:p>
          <a:p>
            <a:pPr lvl="1"/>
            <a:r>
              <a:rPr lang="zh-CN" altLang="en-US" dirty="0"/>
              <a:t>各级缓存：</a:t>
            </a:r>
            <a:endParaRPr lang="en-US" altLang="zh-CN" dirty="0"/>
          </a:p>
          <a:p>
            <a:pPr lvl="2"/>
            <a:r>
              <a:rPr lang="en-US" altLang="zh-CN" dirty="0"/>
              <a:t>SRAM(cache)</a:t>
            </a:r>
            <a:r>
              <a:rPr lang="en-US" altLang="zh-CN" dirty="0">
                <a:sym typeface="Wingdings" panose="05000000000000000000" pitchFamily="2" charset="2"/>
              </a:rPr>
              <a:t>DRAM(main memory)</a:t>
            </a:r>
          </a:p>
          <a:p>
            <a:pPr lvl="3"/>
            <a:r>
              <a:rPr lang="en-US" altLang="zh-CN" dirty="0">
                <a:sym typeface="Wingdings" panose="05000000000000000000" pitchFamily="2" charset="2"/>
              </a:rPr>
              <a:t>L1 cache  L2 cache</a:t>
            </a:r>
          </a:p>
          <a:p>
            <a:pPr lvl="3"/>
            <a:r>
              <a:rPr lang="en-US" altLang="zh-CN" dirty="0">
                <a:sym typeface="Wingdings" panose="05000000000000000000" pitchFamily="2" charset="2"/>
              </a:rPr>
              <a:t>L2 cache  L3 cache</a:t>
            </a:r>
          </a:p>
          <a:p>
            <a:pPr lvl="3"/>
            <a:r>
              <a:rPr lang="en-US" altLang="zh-CN" dirty="0">
                <a:sym typeface="Wingdings" panose="05000000000000000000" pitchFamily="2" charset="2"/>
              </a:rPr>
              <a:t>L3 cache  DRAM(main memory)</a:t>
            </a:r>
          </a:p>
          <a:p>
            <a:pPr lvl="2"/>
            <a:r>
              <a:rPr lang="en-US" altLang="zh-CN" dirty="0">
                <a:sym typeface="Wingdings" panose="05000000000000000000" pitchFamily="2" charset="2"/>
              </a:rPr>
              <a:t>DRAM(main memory)Hard Disk</a:t>
            </a:r>
          </a:p>
          <a:p>
            <a:pPr lvl="2"/>
            <a:endParaRPr lang="en-US" altLang="zh-CN" dirty="0"/>
          </a:p>
        </p:txBody>
      </p:sp>
    </p:spTree>
    <p:extLst>
      <p:ext uri="{BB962C8B-B14F-4D97-AF65-F5344CB8AC3E}">
        <p14:creationId xmlns:p14="http://schemas.microsoft.com/office/powerpoint/2010/main" val="18193195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-3</a:t>
            </a:r>
            <a:endParaRPr lang="zh-CN" altLang="en-US" dirty="0"/>
          </a:p>
        </p:txBody>
      </p:sp>
      <p:sp>
        <p:nvSpPr>
          <p:cNvPr id="3" name="内容占位符 2"/>
          <p:cNvSpPr>
            <a:spLocks noGrp="1"/>
          </p:cNvSpPr>
          <p:nvPr>
            <p:ph idx="1"/>
          </p:nvPr>
        </p:nvSpPr>
        <p:spPr>
          <a:xfrm>
            <a:off x="457200" y="837033"/>
            <a:ext cx="8229600" cy="2548906"/>
          </a:xfrm>
        </p:spPr>
        <p:txBody>
          <a:bodyPr/>
          <a:lstStyle/>
          <a:p>
            <a:r>
              <a:rPr lang="en-US" altLang="zh-CN" dirty="0"/>
              <a:t>P452</a:t>
            </a:r>
          </a:p>
          <a:p>
            <a:r>
              <a:rPr lang="en-US" altLang="zh-CN" dirty="0"/>
              <a:t>6.25</a:t>
            </a:r>
          </a:p>
          <a:p>
            <a:pPr lvl="1"/>
            <a:r>
              <a:rPr lang="zh-CN" altLang="en-US" dirty="0"/>
              <a:t>目标：</a:t>
            </a:r>
            <a:endParaRPr lang="en-US" altLang="zh-CN" dirty="0"/>
          </a:p>
          <a:p>
            <a:pPr lvl="2"/>
            <a:r>
              <a:rPr lang="zh-CN" altLang="en-US" dirty="0"/>
              <a:t>掌握根据</a:t>
            </a:r>
            <a:r>
              <a:rPr lang="en-US" altLang="zh-CN" dirty="0"/>
              <a:t>cache</a:t>
            </a:r>
            <a:r>
              <a:rPr lang="zh-CN" altLang="en-US" dirty="0"/>
              <a:t>参数计算相关参数的方法</a:t>
            </a:r>
            <a:endParaRPr lang="en-US" altLang="zh-CN" dirty="0"/>
          </a:p>
          <a:p>
            <a:pPr lvl="2"/>
            <a:r>
              <a:rPr lang="zh-CN" altLang="en-US" dirty="0"/>
              <a:t>根据物理地址位数、</a:t>
            </a:r>
            <a:r>
              <a:rPr lang="en-US" altLang="zh-CN" dirty="0"/>
              <a:t>cache</a:t>
            </a:r>
            <a:r>
              <a:rPr lang="zh-CN" altLang="en-US" dirty="0"/>
              <a:t>大小、块大小、相联度计算</a:t>
            </a:r>
            <a:r>
              <a:rPr lang="en-US" altLang="zh-CN" dirty="0"/>
              <a:t>cache</a:t>
            </a:r>
            <a:r>
              <a:rPr lang="zh-CN" altLang="en-US" dirty="0"/>
              <a:t>组数</a:t>
            </a:r>
            <a:endParaRPr lang="en-US" altLang="zh-CN" dirty="0"/>
          </a:p>
          <a:p>
            <a:pPr lvl="2"/>
            <a:r>
              <a:rPr lang="zh-CN" altLang="en-US" dirty="0"/>
              <a:t>计算标记位数、索引位数、块偏移位数的方法</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100</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956903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chemeClr val="bg1">
                    <a:lumMod val="65000"/>
                  </a:schemeClr>
                </a:solidFill>
              </a:rPr>
              <a:t>作业</a:t>
            </a:r>
            <a:r>
              <a:rPr lang="en-US" altLang="zh-CN" dirty="0">
                <a:solidFill>
                  <a:schemeClr val="bg1">
                    <a:lumMod val="65000"/>
                  </a:schemeClr>
                </a:solidFill>
              </a:rPr>
              <a:t>-4</a:t>
            </a:r>
            <a:endParaRPr lang="zh-CN" altLang="en-US" dirty="0">
              <a:solidFill>
                <a:schemeClr val="bg1">
                  <a:lumMod val="65000"/>
                </a:schemeClr>
              </a:solidFill>
            </a:endParaRPr>
          </a:p>
        </p:txBody>
      </p:sp>
      <p:sp>
        <p:nvSpPr>
          <p:cNvPr id="3" name="内容占位符 2"/>
          <p:cNvSpPr>
            <a:spLocks noGrp="1"/>
          </p:cNvSpPr>
          <p:nvPr>
            <p:ph idx="1"/>
          </p:nvPr>
        </p:nvSpPr>
        <p:spPr>
          <a:xfrm>
            <a:off x="457200" y="837033"/>
            <a:ext cx="8229600" cy="2548906"/>
          </a:xfrm>
        </p:spPr>
        <p:txBody>
          <a:bodyPr/>
          <a:lstStyle/>
          <a:p>
            <a:r>
              <a:rPr lang="en-US" altLang="zh-CN" dirty="0"/>
              <a:t>P452</a:t>
            </a:r>
          </a:p>
          <a:p>
            <a:r>
              <a:rPr lang="en-US" altLang="zh-CN" dirty="0"/>
              <a:t>6.26</a:t>
            </a:r>
          </a:p>
          <a:p>
            <a:pPr lvl="1"/>
            <a:r>
              <a:rPr lang="zh-CN" altLang="en-US" dirty="0"/>
              <a:t>目标：</a:t>
            </a:r>
            <a:endParaRPr lang="en-US" altLang="zh-CN" dirty="0"/>
          </a:p>
          <a:p>
            <a:pPr lvl="2"/>
            <a:r>
              <a:rPr lang="zh-CN" altLang="en-US" dirty="0"/>
              <a:t>掌握根据</a:t>
            </a:r>
            <a:r>
              <a:rPr lang="en-US" altLang="zh-CN" dirty="0"/>
              <a:t>cache</a:t>
            </a:r>
            <a:r>
              <a:rPr lang="zh-CN" altLang="en-US" dirty="0"/>
              <a:t>参数计算相关参数的方法</a:t>
            </a:r>
            <a:endParaRPr lang="en-US" altLang="zh-CN" dirty="0"/>
          </a:p>
          <a:p>
            <a:pPr lvl="2"/>
            <a:r>
              <a:rPr lang="zh-CN" altLang="en-US" dirty="0"/>
              <a:t>根据部分参数反推缺失参数的方法</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101</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510544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882049-C35A-4A85-8AC1-2191A321E0B1}"/>
              </a:ext>
            </a:extLst>
          </p:cNvPr>
          <p:cNvSpPr>
            <a:spLocks noGrp="1"/>
          </p:cNvSpPr>
          <p:nvPr>
            <p:ph type="title"/>
          </p:nvPr>
        </p:nvSpPr>
        <p:spPr/>
        <p:txBody>
          <a:bodyPr>
            <a:normAutofit fontScale="90000"/>
          </a:bodyPr>
          <a:lstStyle/>
          <a:p>
            <a:r>
              <a:rPr lang="en-US" altLang="zh-CN" dirty="0"/>
              <a:t>6.4.2 </a:t>
            </a:r>
            <a:r>
              <a:rPr lang="zh-CN" altLang="en-US" dirty="0"/>
              <a:t>直接映射高速缓存</a:t>
            </a:r>
          </a:p>
        </p:txBody>
      </p:sp>
      <p:sp>
        <p:nvSpPr>
          <p:cNvPr id="3" name="内容占位符 2">
            <a:extLst>
              <a:ext uri="{FF2B5EF4-FFF2-40B4-BE49-F238E27FC236}">
                <a16:creationId xmlns:a16="http://schemas.microsoft.com/office/drawing/2014/main" id="{6B2B5D15-178A-4C8C-8605-CDD66FD0A990}"/>
              </a:ext>
            </a:extLst>
          </p:cNvPr>
          <p:cNvSpPr>
            <a:spLocks noGrp="1"/>
          </p:cNvSpPr>
          <p:nvPr>
            <p:ph idx="1"/>
          </p:nvPr>
        </p:nvSpPr>
        <p:spPr/>
        <p:txBody>
          <a:bodyPr/>
          <a:lstStyle/>
          <a:p>
            <a:r>
              <a:rPr lang="zh-CN" altLang="en-US" dirty="0"/>
              <a:t>每个组的高速缓存行数</a:t>
            </a:r>
            <a:r>
              <a:rPr lang="en-US" altLang="zh-CN" dirty="0"/>
              <a:t>E=1</a:t>
            </a:r>
            <a:r>
              <a:rPr lang="zh-CN" altLang="en-US" dirty="0"/>
              <a:t>时称为直接映射高速缓存</a:t>
            </a:r>
          </a:p>
        </p:txBody>
      </p:sp>
      <p:sp>
        <p:nvSpPr>
          <p:cNvPr id="4" name="灯片编号占位符 3">
            <a:extLst>
              <a:ext uri="{FF2B5EF4-FFF2-40B4-BE49-F238E27FC236}">
                <a16:creationId xmlns:a16="http://schemas.microsoft.com/office/drawing/2014/main" id="{80169302-ACED-4E7B-8D08-EDDE240E9D64}"/>
              </a:ext>
            </a:extLst>
          </p:cNvPr>
          <p:cNvSpPr>
            <a:spLocks noGrp="1"/>
          </p:cNvSpPr>
          <p:nvPr>
            <p:ph type="sldNum" sz="quarter" idx="12"/>
          </p:nvPr>
        </p:nvSpPr>
        <p:spPr/>
        <p:txBody>
          <a:bodyPr/>
          <a:lstStyle/>
          <a:p>
            <a:fld id="{6D62327B-ED8D-4CFC-ADD0-A75FA5CBE281}" type="slidenum">
              <a:rPr lang="zh-CN" altLang="en-US" smtClean="0"/>
              <a:pPr/>
              <a:t>102</a:t>
            </a:fld>
            <a:endParaRPr lang="zh-CN" altLang="en-US" dirty="0"/>
          </a:p>
        </p:txBody>
      </p:sp>
      <p:sp>
        <p:nvSpPr>
          <p:cNvPr id="5" name="AutoShape 16">
            <a:extLst>
              <a:ext uri="{FF2B5EF4-FFF2-40B4-BE49-F238E27FC236}">
                <a16:creationId xmlns:a16="http://schemas.microsoft.com/office/drawing/2014/main" id="{2E343958-6E80-4788-8B75-2667D2D176CF}"/>
              </a:ext>
            </a:extLst>
          </p:cNvPr>
          <p:cNvSpPr>
            <a:spLocks/>
          </p:cNvSpPr>
          <p:nvPr/>
        </p:nvSpPr>
        <p:spPr bwMode="auto">
          <a:xfrm>
            <a:off x="1172867" y="2448735"/>
            <a:ext cx="228600" cy="2961465"/>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400" dirty="0">
              <a:latin typeface="Calibri" pitchFamily="34" charset="0"/>
            </a:endParaRPr>
          </a:p>
        </p:txBody>
      </p:sp>
      <p:sp>
        <p:nvSpPr>
          <p:cNvPr id="6" name="TextBox 56">
            <a:extLst>
              <a:ext uri="{FF2B5EF4-FFF2-40B4-BE49-F238E27FC236}">
                <a16:creationId xmlns:a16="http://schemas.microsoft.com/office/drawing/2014/main" id="{769639D5-7424-4633-9209-0EF3A9B3A3A2}"/>
              </a:ext>
            </a:extLst>
          </p:cNvPr>
          <p:cNvSpPr txBox="1"/>
          <p:nvPr/>
        </p:nvSpPr>
        <p:spPr>
          <a:xfrm>
            <a:off x="76200" y="3625405"/>
            <a:ext cx="1122423" cy="369332"/>
          </a:xfrm>
          <a:prstGeom prst="rect">
            <a:avLst/>
          </a:prstGeom>
          <a:noFill/>
        </p:spPr>
        <p:txBody>
          <a:bodyPr wrap="none" rtlCol="0">
            <a:spAutoFit/>
          </a:bodyPr>
          <a:lstStyle/>
          <a:p>
            <a:r>
              <a:rPr lang="en-US" sz="1800" dirty="0">
                <a:latin typeface="Calibri" pitchFamily="34" charset="0"/>
              </a:rPr>
              <a:t>S = 2</a:t>
            </a:r>
            <a:r>
              <a:rPr lang="en-US" sz="1800" baseline="30000" dirty="0">
                <a:latin typeface="Calibri" pitchFamily="34" charset="0"/>
              </a:rPr>
              <a:t>s</a:t>
            </a:r>
            <a:r>
              <a:rPr lang="en-US" sz="1800" dirty="0">
                <a:latin typeface="Calibri" pitchFamily="34" charset="0"/>
              </a:rPr>
              <a:t> sets</a:t>
            </a:r>
          </a:p>
        </p:txBody>
      </p:sp>
      <p:cxnSp>
        <p:nvCxnSpPr>
          <p:cNvPr id="7" name="Straight Connector 124">
            <a:extLst>
              <a:ext uri="{FF2B5EF4-FFF2-40B4-BE49-F238E27FC236}">
                <a16:creationId xmlns:a16="http://schemas.microsoft.com/office/drawing/2014/main" id="{2772E735-40F8-4D96-AC0F-50E5B80BD3B5}"/>
              </a:ext>
            </a:extLst>
          </p:cNvPr>
          <p:cNvCxnSpPr/>
          <p:nvPr/>
        </p:nvCxnSpPr>
        <p:spPr bwMode="auto">
          <a:xfrm>
            <a:off x="1905001" y="4640062"/>
            <a:ext cx="3124199" cy="8138"/>
          </a:xfrm>
          <a:prstGeom prst="line">
            <a:avLst/>
          </a:prstGeom>
          <a:noFill/>
          <a:ln w="76200" cap="rnd" cmpd="sng" algn="ctr">
            <a:solidFill>
              <a:schemeClr val="tx1"/>
            </a:solidFill>
            <a:prstDash val="sysDot"/>
            <a:round/>
            <a:headEnd type="none" w="med" len="med"/>
            <a:tailEnd type="none" w="med" len="med"/>
          </a:ln>
          <a:effectLst/>
        </p:spPr>
      </p:cxnSp>
      <p:sp>
        <p:nvSpPr>
          <p:cNvPr id="8" name="TextBox 126">
            <a:extLst>
              <a:ext uri="{FF2B5EF4-FFF2-40B4-BE49-F238E27FC236}">
                <a16:creationId xmlns:a16="http://schemas.microsoft.com/office/drawing/2014/main" id="{98C18639-76D6-42ED-B64A-53B6959C1AD9}"/>
              </a:ext>
            </a:extLst>
          </p:cNvPr>
          <p:cNvSpPr txBox="1"/>
          <p:nvPr/>
        </p:nvSpPr>
        <p:spPr>
          <a:xfrm>
            <a:off x="1478049" y="1502322"/>
            <a:ext cx="2420856" cy="646331"/>
          </a:xfrm>
          <a:prstGeom prst="rect">
            <a:avLst/>
          </a:prstGeom>
          <a:noFill/>
        </p:spPr>
        <p:txBody>
          <a:bodyPr wrap="none" rtlCol="0">
            <a:spAutoFit/>
          </a:bodyPr>
          <a:lstStyle/>
          <a:p>
            <a:r>
              <a:rPr lang="zh-CN" altLang="en-US" sz="1800" dirty="0">
                <a:latin typeface="Calibri" pitchFamily="34" charset="0"/>
              </a:rPr>
              <a:t>每组一行</a:t>
            </a:r>
            <a:endParaRPr lang="en-US" altLang="zh-CN" sz="1800" dirty="0">
              <a:latin typeface="Calibri" pitchFamily="34" charset="0"/>
            </a:endParaRPr>
          </a:p>
          <a:p>
            <a:r>
              <a:rPr lang="en-US" sz="1800" dirty="0">
                <a:latin typeface="Calibri" pitchFamily="34" charset="0"/>
              </a:rPr>
              <a:t>Cache line</a:t>
            </a:r>
            <a:r>
              <a:rPr lang="zh-CN" altLang="en-US" sz="1800" dirty="0">
                <a:latin typeface="Calibri" pitchFamily="34" charset="0"/>
              </a:rPr>
              <a:t>大小为</a:t>
            </a:r>
            <a:r>
              <a:rPr lang="en-US" altLang="zh-CN" sz="1800" dirty="0">
                <a:latin typeface="Calibri" pitchFamily="34" charset="0"/>
              </a:rPr>
              <a:t>8</a:t>
            </a:r>
            <a:r>
              <a:rPr lang="zh-CN" altLang="en-US" sz="1800" dirty="0">
                <a:latin typeface="Calibri" pitchFamily="34" charset="0"/>
              </a:rPr>
              <a:t>字节</a:t>
            </a:r>
            <a:endParaRPr lang="en-US" sz="1800" dirty="0">
              <a:latin typeface="Calibri" pitchFamily="34" charset="0"/>
            </a:endParaRPr>
          </a:p>
        </p:txBody>
      </p:sp>
      <p:sp>
        <p:nvSpPr>
          <p:cNvPr id="9" name="Rectangle 127">
            <a:extLst>
              <a:ext uri="{FF2B5EF4-FFF2-40B4-BE49-F238E27FC236}">
                <a16:creationId xmlns:a16="http://schemas.microsoft.com/office/drawing/2014/main" id="{215D5791-C6EA-4502-8852-9BA3D81141CB}"/>
              </a:ext>
            </a:extLst>
          </p:cNvPr>
          <p:cNvSpPr/>
          <p:nvPr/>
        </p:nvSpPr>
        <p:spPr bwMode="auto">
          <a:xfrm>
            <a:off x="6261278" y="2702162"/>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10" name="Rectangle 128">
            <a:extLst>
              <a:ext uri="{FF2B5EF4-FFF2-40B4-BE49-F238E27FC236}">
                <a16:creationId xmlns:a16="http://schemas.microsoft.com/office/drawing/2014/main" id="{DC6B75C3-B747-4AF9-9A77-03862321AC53}"/>
              </a:ext>
            </a:extLst>
          </p:cNvPr>
          <p:cNvSpPr/>
          <p:nvPr/>
        </p:nvSpPr>
        <p:spPr bwMode="auto">
          <a:xfrm>
            <a:off x="7251878" y="2702162"/>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0…01</a:t>
            </a:r>
          </a:p>
        </p:txBody>
      </p:sp>
      <p:sp>
        <p:nvSpPr>
          <p:cNvPr id="11" name="Rectangle 129">
            <a:extLst>
              <a:ext uri="{FF2B5EF4-FFF2-40B4-BE49-F238E27FC236}">
                <a16:creationId xmlns:a16="http://schemas.microsoft.com/office/drawing/2014/main" id="{3F10D41A-B114-4F9E-A76E-FB2AF42E4ECE}"/>
              </a:ext>
            </a:extLst>
          </p:cNvPr>
          <p:cNvSpPr/>
          <p:nvPr/>
        </p:nvSpPr>
        <p:spPr bwMode="auto">
          <a:xfrm>
            <a:off x="8013878" y="2702162"/>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12" name="TextBox 130">
            <a:extLst>
              <a:ext uri="{FF2B5EF4-FFF2-40B4-BE49-F238E27FC236}">
                <a16:creationId xmlns:a16="http://schemas.microsoft.com/office/drawing/2014/main" id="{02B3F019-EDF2-40B2-BC2D-BDC720763661}"/>
              </a:ext>
            </a:extLst>
          </p:cNvPr>
          <p:cNvSpPr txBox="1"/>
          <p:nvPr/>
        </p:nvSpPr>
        <p:spPr>
          <a:xfrm>
            <a:off x="6172200" y="2362200"/>
            <a:ext cx="1572995" cy="369332"/>
          </a:xfrm>
          <a:prstGeom prst="rect">
            <a:avLst/>
          </a:prstGeom>
          <a:noFill/>
        </p:spPr>
        <p:txBody>
          <a:bodyPr wrap="none" rtlCol="0">
            <a:spAutoFit/>
          </a:bodyPr>
          <a:lstStyle/>
          <a:p>
            <a:r>
              <a:rPr lang="en-US" sz="1800" dirty="0">
                <a:latin typeface="Calibri" pitchFamily="34" charset="0"/>
              </a:rPr>
              <a:t>Address of </a:t>
            </a:r>
            <a:r>
              <a:rPr lang="en-US" sz="1800" dirty="0" err="1">
                <a:latin typeface="Calibri" pitchFamily="34" charset="0"/>
              </a:rPr>
              <a:t>int</a:t>
            </a:r>
            <a:r>
              <a:rPr lang="en-US" sz="1800" dirty="0">
                <a:latin typeface="Calibri" pitchFamily="34" charset="0"/>
              </a:rPr>
              <a:t>:</a:t>
            </a:r>
          </a:p>
        </p:txBody>
      </p:sp>
      <p:sp>
        <p:nvSpPr>
          <p:cNvPr id="13" name="Rectangle 131">
            <a:extLst>
              <a:ext uri="{FF2B5EF4-FFF2-40B4-BE49-F238E27FC236}">
                <a16:creationId xmlns:a16="http://schemas.microsoft.com/office/drawing/2014/main" id="{4B7BAF3D-C98E-4B15-90AF-867523F784B3}"/>
              </a:ext>
            </a:extLst>
          </p:cNvPr>
          <p:cNvSpPr/>
          <p:nvPr/>
        </p:nvSpPr>
        <p:spPr bwMode="auto">
          <a:xfrm>
            <a:off x="1524000" y="38100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4" name="Rectangle 132">
            <a:extLst>
              <a:ext uri="{FF2B5EF4-FFF2-40B4-BE49-F238E27FC236}">
                <a16:creationId xmlns:a16="http://schemas.microsoft.com/office/drawing/2014/main" id="{D1AE9E6D-6741-4892-BF07-98F61E007C2D}"/>
              </a:ext>
            </a:extLst>
          </p:cNvPr>
          <p:cNvSpPr/>
          <p:nvPr/>
        </p:nvSpPr>
        <p:spPr bwMode="auto">
          <a:xfrm>
            <a:off x="3022243" y="39243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5" name="Rectangle 133">
            <a:extLst>
              <a:ext uri="{FF2B5EF4-FFF2-40B4-BE49-F238E27FC236}">
                <a16:creationId xmlns:a16="http://schemas.microsoft.com/office/drawing/2014/main" id="{7B1A07C2-8BCA-4812-AD47-2F6E18BF0D2F}"/>
              </a:ext>
            </a:extLst>
          </p:cNvPr>
          <p:cNvSpPr/>
          <p:nvPr/>
        </p:nvSpPr>
        <p:spPr bwMode="auto">
          <a:xfrm>
            <a:off x="3294848" y="39243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6" name="Rectangle 134">
            <a:extLst>
              <a:ext uri="{FF2B5EF4-FFF2-40B4-BE49-F238E27FC236}">
                <a16:creationId xmlns:a16="http://schemas.microsoft.com/office/drawing/2014/main" id="{8D77A63B-24F7-4381-BB9C-D7E09A503ADD}"/>
              </a:ext>
            </a:extLst>
          </p:cNvPr>
          <p:cNvSpPr/>
          <p:nvPr/>
        </p:nvSpPr>
        <p:spPr bwMode="auto">
          <a:xfrm>
            <a:off x="3555643" y="39243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7" name="Rectangle 135">
            <a:extLst>
              <a:ext uri="{FF2B5EF4-FFF2-40B4-BE49-F238E27FC236}">
                <a16:creationId xmlns:a16="http://schemas.microsoft.com/office/drawing/2014/main" id="{860D378D-DA98-4C5E-B3A2-5CAC40A948FD}"/>
              </a:ext>
            </a:extLst>
          </p:cNvPr>
          <p:cNvSpPr/>
          <p:nvPr/>
        </p:nvSpPr>
        <p:spPr bwMode="auto">
          <a:xfrm>
            <a:off x="4977688" y="39243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8" name="Rectangle 138">
            <a:extLst>
              <a:ext uri="{FF2B5EF4-FFF2-40B4-BE49-F238E27FC236}">
                <a16:creationId xmlns:a16="http://schemas.microsoft.com/office/drawing/2014/main" id="{794EF7AC-0152-4134-8135-650A849DA172}"/>
              </a:ext>
            </a:extLst>
          </p:cNvPr>
          <p:cNvSpPr/>
          <p:nvPr/>
        </p:nvSpPr>
        <p:spPr bwMode="auto">
          <a:xfrm>
            <a:off x="2119653" y="3924300"/>
            <a:ext cx="717995" cy="30480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9" name="Rectangle 139">
            <a:extLst>
              <a:ext uri="{FF2B5EF4-FFF2-40B4-BE49-F238E27FC236}">
                <a16:creationId xmlns:a16="http://schemas.microsoft.com/office/drawing/2014/main" id="{DE69BF10-D054-4713-874A-B6727F23A35D}"/>
              </a:ext>
            </a:extLst>
          </p:cNvPr>
          <p:cNvSpPr/>
          <p:nvPr/>
        </p:nvSpPr>
        <p:spPr bwMode="auto">
          <a:xfrm>
            <a:off x="1650643" y="39243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0" name="Rectangle 140">
            <a:extLst>
              <a:ext uri="{FF2B5EF4-FFF2-40B4-BE49-F238E27FC236}">
                <a16:creationId xmlns:a16="http://schemas.microsoft.com/office/drawing/2014/main" id="{63BA3F7B-2E3F-4EFA-97AE-FCFE71C20E14}"/>
              </a:ext>
            </a:extLst>
          </p:cNvPr>
          <p:cNvSpPr/>
          <p:nvPr/>
        </p:nvSpPr>
        <p:spPr bwMode="auto">
          <a:xfrm>
            <a:off x="3828971" y="39243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21" name="Rectangle 141">
            <a:extLst>
              <a:ext uri="{FF2B5EF4-FFF2-40B4-BE49-F238E27FC236}">
                <a16:creationId xmlns:a16="http://schemas.microsoft.com/office/drawing/2014/main" id="{893EAE3C-83C5-47FF-A0A7-3E8849779DE6}"/>
              </a:ext>
            </a:extLst>
          </p:cNvPr>
          <p:cNvSpPr/>
          <p:nvPr/>
        </p:nvSpPr>
        <p:spPr bwMode="auto">
          <a:xfrm>
            <a:off x="4686488" y="39243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22" name="Rectangle 142">
            <a:extLst>
              <a:ext uri="{FF2B5EF4-FFF2-40B4-BE49-F238E27FC236}">
                <a16:creationId xmlns:a16="http://schemas.microsoft.com/office/drawing/2014/main" id="{2EC280AE-EDDB-47DF-8AFE-63D7A13B5FEE}"/>
              </a:ext>
            </a:extLst>
          </p:cNvPr>
          <p:cNvSpPr/>
          <p:nvPr/>
        </p:nvSpPr>
        <p:spPr bwMode="auto">
          <a:xfrm>
            <a:off x="4394566" y="39243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23" name="Rectangle 143">
            <a:extLst>
              <a:ext uri="{FF2B5EF4-FFF2-40B4-BE49-F238E27FC236}">
                <a16:creationId xmlns:a16="http://schemas.microsoft.com/office/drawing/2014/main" id="{8260FE2B-7F3D-4511-9DC2-2DE098628A37}"/>
              </a:ext>
            </a:extLst>
          </p:cNvPr>
          <p:cNvSpPr/>
          <p:nvPr/>
        </p:nvSpPr>
        <p:spPr bwMode="auto">
          <a:xfrm>
            <a:off x="4102644" y="39243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24" name="Rectangle 146">
            <a:extLst>
              <a:ext uri="{FF2B5EF4-FFF2-40B4-BE49-F238E27FC236}">
                <a16:creationId xmlns:a16="http://schemas.microsoft.com/office/drawing/2014/main" id="{B3989491-7EF1-4D7C-B449-8ACA14494FD8}"/>
              </a:ext>
            </a:extLst>
          </p:cNvPr>
          <p:cNvSpPr/>
          <p:nvPr/>
        </p:nvSpPr>
        <p:spPr bwMode="auto">
          <a:xfrm>
            <a:off x="1524000" y="31242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5" name="Rectangle 147">
            <a:extLst>
              <a:ext uri="{FF2B5EF4-FFF2-40B4-BE49-F238E27FC236}">
                <a16:creationId xmlns:a16="http://schemas.microsoft.com/office/drawing/2014/main" id="{0E30436C-FA5D-4F40-8EEE-665086029202}"/>
              </a:ext>
            </a:extLst>
          </p:cNvPr>
          <p:cNvSpPr/>
          <p:nvPr/>
        </p:nvSpPr>
        <p:spPr bwMode="auto">
          <a:xfrm>
            <a:off x="30222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6" name="Rectangle 148">
            <a:extLst>
              <a:ext uri="{FF2B5EF4-FFF2-40B4-BE49-F238E27FC236}">
                <a16:creationId xmlns:a16="http://schemas.microsoft.com/office/drawing/2014/main" id="{6F31401B-E6AB-4D8C-8CE6-E7ED24BA132C}"/>
              </a:ext>
            </a:extLst>
          </p:cNvPr>
          <p:cNvSpPr/>
          <p:nvPr/>
        </p:nvSpPr>
        <p:spPr bwMode="auto">
          <a:xfrm>
            <a:off x="3294848"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7" name="Rectangle 149">
            <a:extLst>
              <a:ext uri="{FF2B5EF4-FFF2-40B4-BE49-F238E27FC236}">
                <a16:creationId xmlns:a16="http://schemas.microsoft.com/office/drawing/2014/main" id="{73A0EBDF-589D-4B7F-80E9-912A9106EF0A}"/>
              </a:ext>
            </a:extLst>
          </p:cNvPr>
          <p:cNvSpPr/>
          <p:nvPr/>
        </p:nvSpPr>
        <p:spPr bwMode="auto">
          <a:xfrm>
            <a:off x="3555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28" name="Rectangle 150">
            <a:extLst>
              <a:ext uri="{FF2B5EF4-FFF2-40B4-BE49-F238E27FC236}">
                <a16:creationId xmlns:a16="http://schemas.microsoft.com/office/drawing/2014/main" id="{E464ED16-FC39-4538-9E18-3BC3D89A2388}"/>
              </a:ext>
            </a:extLst>
          </p:cNvPr>
          <p:cNvSpPr/>
          <p:nvPr/>
        </p:nvSpPr>
        <p:spPr bwMode="auto">
          <a:xfrm>
            <a:off x="4977688"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29" name="Rectangle 151">
            <a:extLst>
              <a:ext uri="{FF2B5EF4-FFF2-40B4-BE49-F238E27FC236}">
                <a16:creationId xmlns:a16="http://schemas.microsoft.com/office/drawing/2014/main" id="{E0476430-9823-44FE-85A5-F5D0B1ACF4B4}"/>
              </a:ext>
            </a:extLst>
          </p:cNvPr>
          <p:cNvSpPr/>
          <p:nvPr/>
        </p:nvSpPr>
        <p:spPr bwMode="auto">
          <a:xfrm>
            <a:off x="2119653" y="3238500"/>
            <a:ext cx="717995" cy="30480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30" name="Rectangle 152">
            <a:extLst>
              <a:ext uri="{FF2B5EF4-FFF2-40B4-BE49-F238E27FC236}">
                <a16:creationId xmlns:a16="http://schemas.microsoft.com/office/drawing/2014/main" id="{90003DA8-6EED-487F-8111-7B33F8F5B4F8}"/>
              </a:ext>
            </a:extLst>
          </p:cNvPr>
          <p:cNvSpPr/>
          <p:nvPr/>
        </p:nvSpPr>
        <p:spPr bwMode="auto">
          <a:xfrm>
            <a:off x="1650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1" name="Rectangle 153">
            <a:extLst>
              <a:ext uri="{FF2B5EF4-FFF2-40B4-BE49-F238E27FC236}">
                <a16:creationId xmlns:a16="http://schemas.microsoft.com/office/drawing/2014/main" id="{0E960AAC-A4BA-4FFD-9516-3DC3F4EB2AA8}"/>
              </a:ext>
            </a:extLst>
          </p:cNvPr>
          <p:cNvSpPr/>
          <p:nvPr/>
        </p:nvSpPr>
        <p:spPr bwMode="auto">
          <a:xfrm>
            <a:off x="3828971"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32" name="Rectangle 154">
            <a:extLst>
              <a:ext uri="{FF2B5EF4-FFF2-40B4-BE49-F238E27FC236}">
                <a16:creationId xmlns:a16="http://schemas.microsoft.com/office/drawing/2014/main" id="{7B1698DA-6026-4656-BC32-8A001805B41A}"/>
              </a:ext>
            </a:extLst>
          </p:cNvPr>
          <p:cNvSpPr/>
          <p:nvPr/>
        </p:nvSpPr>
        <p:spPr bwMode="auto">
          <a:xfrm>
            <a:off x="4686488"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33" name="Rectangle 155">
            <a:extLst>
              <a:ext uri="{FF2B5EF4-FFF2-40B4-BE49-F238E27FC236}">
                <a16:creationId xmlns:a16="http://schemas.microsoft.com/office/drawing/2014/main" id="{006C549F-7E4E-4594-A0EE-9417BC2CAC3E}"/>
              </a:ext>
            </a:extLst>
          </p:cNvPr>
          <p:cNvSpPr/>
          <p:nvPr/>
        </p:nvSpPr>
        <p:spPr bwMode="auto">
          <a:xfrm>
            <a:off x="4394566"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34" name="Rectangle 156">
            <a:extLst>
              <a:ext uri="{FF2B5EF4-FFF2-40B4-BE49-F238E27FC236}">
                <a16:creationId xmlns:a16="http://schemas.microsoft.com/office/drawing/2014/main" id="{83C93C53-DAC9-4721-B945-F1860441D28C}"/>
              </a:ext>
            </a:extLst>
          </p:cNvPr>
          <p:cNvSpPr/>
          <p:nvPr/>
        </p:nvSpPr>
        <p:spPr bwMode="auto">
          <a:xfrm>
            <a:off x="4102644"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35" name="Rectangle 158">
            <a:extLst>
              <a:ext uri="{FF2B5EF4-FFF2-40B4-BE49-F238E27FC236}">
                <a16:creationId xmlns:a16="http://schemas.microsoft.com/office/drawing/2014/main" id="{6B75C6C1-133C-44DF-B683-C0D8D46D331D}"/>
              </a:ext>
            </a:extLst>
          </p:cNvPr>
          <p:cNvSpPr/>
          <p:nvPr/>
        </p:nvSpPr>
        <p:spPr bwMode="auto">
          <a:xfrm>
            <a:off x="1524000" y="24384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36" name="Rectangle 159">
            <a:extLst>
              <a:ext uri="{FF2B5EF4-FFF2-40B4-BE49-F238E27FC236}">
                <a16:creationId xmlns:a16="http://schemas.microsoft.com/office/drawing/2014/main" id="{532CC5E9-D8E5-4252-AD4B-DA1B2B5D2BCF}"/>
              </a:ext>
            </a:extLst>
          </p:cNvPr>
          <p:cNvSpPr/>
          <p:nvPr/>
        </p:nvSpPr>
        <p:spPr bwMode="auto">
          <a:xfrm>
            <a:off x="3022243" y="25527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37" name="Rectangle 160">
            <a:extLst>
              <a:ext uri="{FF2B5EF4-FFF2-40B4-BE49-F238E27FC236}">
                <a16:creationId xmlns:a16="http://schemas.microsoft.com/office/drawing/2014/main" id="{441183DB-0CD0-41F5-A7F7-0767E3CA1343}"/>
              </a:ext>
            </a:extLst>
          </p:cNvPr>
          <p:cNvSpPr/>
          <p:nvPr/>
        </p:nvSpPr>
        <p:spPr bwMode="auto">
          <a:xfrm>
            <a:off x="3294848" y="25527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38" name="Rectangle 161">
            <a:extLst>
              <a:ext uri="{FF2B5EF4-FFF2-40B4-BE49-F238E27FC236}">
                <a16:creationId xmlns:a16="http://schemas.microsoft.com/office/drawing/2014/main" id="{C85D3212-DBC1-4CC3-B258-54016AFD580C}"/>
              </a:ext>
            </a:extLst>
          </p:cNvPr>
          <p:cNvSpPr/>
          <p:nvPr/>
        </p:nvSpPr>
        <p:spPr bwMode="auto">
          <a:xfrm>
            <a:off x="3555643" y="25527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39" name="Rectangle 162">
            <a:extLst>
              <a:ext uri="{FF2B5EF4-FFF2-40B4-BE49-F238E27FC236}">
                <a16:creationId xmlns:a16="http://schemas.microsoft.com/office/drawing/2014/main" id="{AE6D69CB-ECD8-4D7A-9E5B-0D4C07C7A282}"/>
              </a:ext>
            </a:extLst>
          </p:cNvPr>
          <p:cNvSpPr/>
          <p:nvPr/>
        </p:nvSpPr>
        <p:spPr bwMode="auto">
          <a:xfrm>
            <a:off x="4977688" y="25527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40" name="Rectangle 163">
            <a:extLst>
              <a:ext uri="{FF2B5EF4-FFF2-40B4-BE49-F238E27FC236}">
                <a16:creationId xmlns:a16="http://schemas.microsoft.com/office/drawing/2014/main" id="{97F326AA-0B0B-48B8-B25A-EA3FE20041D8}"/>
              </a:ext>
            </a:extLst>
          </p:cNvPr>
          <p:cNvSpPr/>
          <p:nvPr/>
        </p:nvSpPr>
        <p:spPr bwMode="auto">
          <a:xfrm>
            <a:off x="2119653" y="2552700"/>
            <a:ext cx="717995" cy="30480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41" name="Rectangle 164">
            <a:extLst>
              <a:ext uri="{FF2B5EF4-FFF2-40B4-BE49-F238E27FC236}">
                <a16:creationId xmlns:a16="http://schemas.microsoft.com/office/drawing/2014/main" id="{3539C686-E545-4A72-8A24-0D86ABFA4174}"/>
              </a:ext>
            </a:extLst>
          </p:cNvPr>
          <p:cNvSpPr/>
          <p:nvPr/>
        </p:nvSpPr>
        <p:spPr bwMode="auto">
          <a:xfrm>
            <a:off x="1650643" y="25527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42" name="Rectangle 165">
            <a:extLst>
              <a:ext uri="{FF2B5EF4-FFF2-40B4-BE49-F238E27FC236}">
                <a16:creationId xmlns:a16="http://schemas.microsoft.com/office/drawing/2014/main" id="{D517F5F5-5D82-4DFB-9D7B-D6CADB7B5966}"/>
              </a:ext>
            </a:extLst>
          </p:cNvPr>
          <p:cNvSpPr/>
          <p:nvPr/>
        </p:nvSpPr>
        <p:spPr bwMode="auto">
          <a:xfrm>
            <a:off x="3828971" y="25527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43" name="Rectangle 166">
            <a:extLst>
              <a:ext uri="{FF2B5EF4-FFF2-40B4-BE49-F238E27FC236}">
                <a16:creationId xmlns:a16="http://schemas.microsoft.com/office/drawing/2014/main" id="{1E29D7B0-73F1-4158-A94E-E2F898E4E70A}"/>
              </a:ext>
            </a:extLst>
          </p:cNvPr>
          <p:cNvSpPr/>
          <p:nvPr/>
        </p:nvSpPr>
        <p:spPr bwMode="auto">
          <a:xfrm>
            <a:off x="4686488" y="25527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44" name="Rectangle 167">
            <a:extLst>
              <a:ext uri="{FF2B5EF4-FFF2-40B4-BE49-F238E27FC236}">
                <a16:creationId xmlns:a16="http://schemas.microsoft.com/office/drawing/2014/main" id="{54B8D63C-240D-4381-AAC6-371936BB69B0}"/>
              </a:ext>
            </a:extLst>
          </p:cNvPr>
          <p:cNvSpPr/>
          <p:nvPr/>
        </p:nvSpPr>
        <p:spPr bwMode="auto">
          <a:xfrm>
            <a:off x="4394566" y="25527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45" name="Rectangle 168">
            <a:extLst>
              <a:ext uri="{FF2B5EF4-FFF2-40B4-BE49-F238E27FC236}">
                <a16:creationId xmlns:a16="http://schemas.microsoft.com/office/drawing/2014/main" id="{47B4BEA7-1386-4B72-9A69-206F2346F6F7}"/>
              </a:ext>
            </a:extLst>
          </p:cNvPr>
          <p:cNvSpPr/>
          <p:nvPr/>
        </p:nvSpPr>
        <p:spPr bwMode="auto">
          <a:xfrm>
            <a:off x="4102644" y="25527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46" name="Rectangle 170">
            <a:extLst>
              <a:ext uri="{FF2B5EF4-FFF2-40B4-BE49-F238E27FC236}">
                <a16:creationId xmlns:a16="http://schemas.microsoft.com/office/drawing/2014/main" id="{FAE217B9-67A9-4350-B752-D97CF928151A}"/>
              </a:ext>
            </a:extLst>
          </p:cNvPr>
          <p:cNvSpPr/>
          <p:nvPr/>
        </p:nvSpPr>
        <p:spPr bwMode="auto">
          <a:xfrm>
            <a:off x="1524000" y="48768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47" name="Rectangle 171">
            <a:extLst>
              <a:ext uri="{FF2B5EF4-FFF2-40B4-BE49-F238E27FC236}">
                <a16:creationId xmlns:a16="http://schemas.microsoft.com/office/drawing/2014/main" id="{85F4F5EE-9E04-4034-98A3-707698F8465C}"/>
              </a:ext>
            </a:extLst>
          </p:cNvPr>
          <p:cNvSpPr/>
          <p:nvPr/>
        </p:nvSpPr>
        <p:spPr bwMode="auto">
          <a:xfrm>
            <a:off x="3022243" y="49911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48" name="Rectangle 172">
            <a:extLst>
              <a:ext uri="{FF2B5EF4-FFF2-40B4-BE49-F238E27FC236}">
                <a16:creationId xmlns:a16="http://schemas.microsoft.com/office/drawing/2014/main" id="{50929130-6868-457A-9501-123BB0402A8B}"/>
              </a:ext>
            </a:extLst>
          </p:cNvPr>
          <p:cNvSpPr/>
          <p:nvPr/>
        </p:nvSpPr>
        <p:spPr bwMode="auto">
          <a:xfrm>
            <a:off x="3294848" y="49911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49" name="Rectangle 173">
            <a:extLst>
              <a:ext uri="{FF2B5EF4-FFF2-40B4-BE49-F238E27FC236}">
                <a16:creationId xmlns:a16="http://schemas.microsoft.com/office/drawing/2014/main" id="{3B200BC8-675C-4A3B-B6A7-66DBD24399ED}"/>
              </a:ext>
            </a:extLst>
          </p:cNvPr>
          <p:cNvSpPr/>
          <p:nvPr/>
        </p:nvSpPr>
        <p:spPr bwMode="auto">
          <a:xfrm>
            <a:off x="3555643" y="49911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50" name="Rectangle 174">
            <a:extLst>
              <a:ext uri="{FF2B5EF4-FFF2-40B4-BE49-F238E27FC236}">
                <a16:creationId xmlns:a16="http://schemas.microsoft.com/office/drawing/2014/main" id="{40B84698-636D-4221-B8F6-1B289586BBD2}"/>
              </a:ext>
            </a:extLst>
          </p:cNvPr>
          <p:cNvSpPr/>
          <p:nvPr/>
        </p:nvSpPr>
        <p:spPr bwMode="auto">
          <a:xfrm>
            <a:off x="4977688" y="49911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51" name="Rectangle 175">
            <a:extLst>
              <a:ext uri="{FF2B5EF4-FFF2-40B4-BE49-F238E27FC236}">
                <a16:creationId xmlns:a16="http://schemas.microsoft.com/office/drawing/2014/main" id="{B4C2D5C5-8471-40C9-B791-4AC38F66AAC5}"/>
              </a:ext>
            </a:extLst>
          </p:cNvPr>
          <p:cNvSpPr/>
          <p:nvPr/>
        </p:nvSpPr>
        <p:spPr bwMode="auto">
          <a:xfrm>
            <a:off x="2119653" y="4991100"/>
            <a:ext cx="717995" cy="30480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rmAutofit fontScale="92500" lnSpcReduction="10000"/>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52" name="Rectangle 176">
            <a:extLst>
              <a:ext uri="{FF2B5EF4-FFF2-40B4-BE49-F238E27FC236}">
                <a16:creationId xmlns:a16="http://schemas.microsoft.com/office/drawing/2014/main" id="{04677D65-4B2D-4D06-8A3E-2920695FB61A}"/>
              </a:ext>
            </a:extLst>
          </p:cNvPr>
          <p:cNvSpPr/>
          <p:nvPr/>
        </p:nvSpPr>
        <p:spPr bwMode="auto">
          <a:xfrm>
            <a:off x="1650643" y="49911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53" name="Rectangle 177">
            <a:extLst>
              <a:ext uri="{FF2B5EF4-FFF2-40B4-BE49-F238E27FC236}">
                <a16:creationId xmlns:a16="http://schemas.microsoft.com/office/drawing/2014/main" id="{E86D680C-63E1-4C4E-955E-1E562FD3186B}"/>
              </a:ext>
            </a:extLst>
          </p:cNvPr>
          <p:cNvSpPr/>
          <p:nvPr/>
        </p:nvSpPr>
        <p:spPr bwMode="auto">
          <a:xfrm>
            <a:off x="3828971" y="49911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54" name="Rectangle 178">
            <a:extLst>
              <a:ext uri="{FF2B5EF4-FFF2-40B4-BE49-F238E27FC236}">
                <a16:creationId xmlns:a16="http://schemas.microsoft.com/office/drawing/2014/main" id="{9E45C7E7-65C6-4289-9575-DDE70E527D96}"/>
              </a:ext>
            </a:extLst>
          </p:cNvPr>
          <p:cNvSpPr/>
          <p:nvPr/>
        </p:nvSpPr>
        <p:spPr bwMode="auto">
          <a:xfrm>
            <a:off x="4686488" y="49911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55" name="Rectangle 179">
            <a:extLst>
              <a:ext uri="{FF2B5EF4-FFF2-40B4-BE49-F238E27FC236}">
                <a16:creationId xmlns:a16="http://schemas.microsoft.com/office/drawing/2014/main" id="{DA2449B6-0C44-4DEF-8AAA-1773E26CAFEE}"/>
              </a:ext>
            </a:extLst>
          </p:cNvPr>
          <p:cNvSpPr/>
          <p:nvPr/>
        </p:nvSpPr>
        <p:spPr bwMode="auto">
          <a:xfrm>
            <a:off x="4394566" y="49911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56" name="Rectangle 180">
            <a:extLst>
              <a:ext uri="{FF2B5EF4-FFF2-40B4-BE49-F238E27FC236}">
                <a16:creationId xmlns:a16="http://schemas.microsoft.com/office/drawing/2014/main" id="{06644DCD-87F4-4AB0-971F-BC349270B5D9}"/>
              </a:ext>
            </a:extLst>
          </p:cNvPr>
          <p:cNvSpPr/>
          <p:nvPr/>
        </p:nvSpPr>
        <p:spPr bwMode="auto">
          <a:xfrm>
            <a:off x="4102644" y="49911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cxnSp>
        <p:nvCxnSpPr>
          <p:cNvPr id="57" name="Shape 182">
            <a:extLst>
              <a:ext uri="{FF2B5EF4-FFF2-40B4-BE49-F238E27FC236}">
                <a16:creationId xmlns:a16="http://schemas.microsoft.com/office/drawing/2014/main" id="{8CBA7385-D745-4A98-82D2-8B030B34B39E}"/>
              </a:ext>
            </a:extLst>
          </p:cNvPr>
          <p:cNvCxnSpPr>
            <a:stCxn id="10" idx="2"/>
          </p:cNvCxnSpPr>
          <p:nvPr/>
        </p:nvCxnSpPr>
        <p:spPr bwMode="auto">
          <a:xfrm rot="5400000">
            <a:off x="6293638" y="2051660"/>
            <a:ext cx="417890" cy="2260590"/>
          </a:xfrm>
          <a:prstGeom prst="bentConnector2">
            <a:avLst/>
          </a:prstGeom>
          <a:noFill/>
          <a:ln w="25400" cap="flat" cmpd="sng" algn="ctr">
            <a:solidFill>
              <a:schemeClr val="tx1"/>
            </a:solidFill>
            <a:prstDash val="solid"/>
            <a:round/>
            <a:headEnd type="none" w="med" len="med"/>
            <a:tailEnd type="none" w="med" len="med"/>
          </a:ln>
          <a:effectLst/>
        </p:spPr>
      </p:cxnSp>
      <p:sp>
        <p:nvSpPr>
          <p:cNvPr id="58" name="TextBox 59">
            <a:extLst>
              <a:ext uri="{FF2B5EF4-FFF2-40B4-BE49-F238E27FC236}">
                <a16:creationId xmlns:a16="http://schemas.microsoft.com/office/drawing/2014/main" id="{57651035-A728-4DE3-9F9D-4A0BF5D16E24}"/>
              </a:ext>
            </a:extLst>
          </p:cNvPr>
          <p:cNvSpPr txBox="1"/>
          <p:nvPr/>
        </p:nvSpPr>
        <p:spPr>
          <a:xfrm>
            <a:off x="6875252" y="3344174"/>
            <a:ext cx="899605" cy="369332"/>
          </a:xfrm>
          <a:prstGeom prst="rect">
            <a:avLst/>
          </a:prstGeom>
          <a:noFill/>
        </p:spPr>
        <p:txBody>
          <a:bodyPr wrap="none" rtlCol="0">
            <a:spAutoFit/>
          </a:bodyPr>
          <a:lstStyle/>
          <a:p>
            <a:r>
              <a:rPr lang="en-US" sz="1800" dirty="0">
                <a:latin typeface="Calibri" pitchFamily="34" charset="0"/>
              </a:rPr>
              <a:t>find set</a:t>
            </a:r>
          </a:p>
        </p:txBody>
      </p:sp>
    </p:spTree>
    <p:extLst>
      <p:ext uri="{BB962C8B-B14F-4D97-AF65-F5344CB8AC3E}">
        <p14:creationId xmlns:p14="http://schemas.microsoft.com/office/powerpoint/2010/main" val="25902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B51A28-7D49-449B-829A-2DCE754549F2}"/>
              </a:ext>
            </a:extLst>
          </p:cNvPr>
          <p:cNvSpPr>
            <a:spLocks noGrp="1"/>
          </p:cNvSpPr>
          <p:nvPr>
            <p:ph type="title"/>
          </p:nvPr>
        </p:nvSpPr>
        <p:spPr/>
        <p:txBody>
          <a:bodyPr>
            <a:normAutofit fontScale="90000"/>
          </a:bodyPr>
          <a:lstStyle/>
          <a:p>
            <a:r>
              <a:rPr lang="zh-CN" altLang="en-US" dirty="0"/>
              <a:t>直接映射高速缓存访问</a:t>
            </a:r>
          </a:p>
        </p:txBody>
      </p:sp>
      <p:sp>
        <p:nvSpPr>
          <p:cNvPr id="3" name="内容占位符 2">
            <a:extLst>
              <a:ext uri="{FF2B5EF4-FFF2-40B4-BE49-F238E27FC236}">
                <a16:creationId xmlns:a16="http://schemas.microsoft.com/office/drawing/2014/main" id="{A53974CC-D4FC-4FFA-A787-EE2CD271E495}"/>
              </a:ext>
            </a:extLst>
          </p:cNvPr>
          <p:cNvSpPr>
            <a:spLocks noGrp="1"/>
          </p:cNvSpPr>
          <p:nvPr>
            <p:ph idx="1"/>
          </p:nvPr>
        </p:nvSpPr>
        <p:spPr/>
        <p:txBody>
          <a:bodyPr/>
          <a:lstStyle/>
          <a:p>
            <a:r>
              <a:rPr lang="en-US" altLang="zh-CN" dirty="0"/>
              <a:t>1.</a:t>
            </a:r>
            <a:r>
              <a:rPr lang="zh-CN" altLang="en-US" dirty="0"/>
              <a:t>直接映射高速缓存中的组选择</a:t>
            </a:r>
            <a:endParaRPr lang="en-US" altLang="zh-CN" dirty="0"/>
          </a:p>
          <a:p>
            <a:pPr lvl="1"/>
            <a:r>
              <a:rPr lang="zh-CN" altLang="en-US" dirty="0"/>
              <a:t>通过组索引位</a:t>
            </a:r>
            <a:r>
              <a:rPr lang="en-US" altLang="zh-CN" dirty="0"/>
              <a:t>(0…01)</a:t>
            </a:r>
            <a:r>
              <a:rPr lang="zh-CN" altLang="en-US" dirty="0"/>
              <a:t>选择高速缓存中的组</a:t>
            </a:r>
            <a:endParaRPr lang="en-US" altLang="zh-CN" dirty="0"/>
          </a:p>
          <a:p>
            <a:r>
              <a:rPr lang="en-US" altLang="zh-CN" dirty="0"/>
              <a:t>2.</a:t>
            </a:r>
            <a:r>
              <a:rPr lang="zh-CN" altLang="en-US" dirty="0"/>
              <a:t>直接映射高速缓存中的行匹配</a:t>
            </a:r>
            <a:endParaRPr lang="en-US" altLang="zh-CN" dirty="0"/>
          </a:p>
          <a:p>
            <a:pPr lvl="1"/>
            <a:r>
              <a:rPr lang="zh-CN" altLang="en-US" dirty="0"/>
              <a:t>标记位为</a:t>
            </a:r>
            <a:r>
              <a:rPr lang="en-US" altLang="zh-CN" dirty="0"/>
              <a:t>1</a:t>
            </a:r>
            <a:r>
              <a:rPr lang="zh-CN" altLang="en-US" dirty="0"/>
              <a:t>，并且</a:t>
            </a:r>
            <a:r>
              <a:rPr lang="en-US" altLang="zh-CN" dirty="0"/>
              <a:t>tag</a:t>
            </a:r>
            <a:r>
              <a:rPr lang="zh-CN" altLang="en-US" dirty="0"/>
              <a:t>标记位与地址中的标记位相匹配</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en-US" altLang="zh-CN" dirty="0"/>
              <a:t>3.</a:t>
            </a:r>
            <a:r>
              <a:rPr lang="zh-CN" altLang="en-US" dirty="0"/>
              <a:t>直接映射高速缓存中的字选择</a:t>
            </a:r>
            <a:endParaRPr lang="en-US" altLang="zh-CN" dirty="0"/>
          </a:p>
          <a:p>
            <a:pPr lvl="2"/>
            <a:r>
              <a:rPr lang="zh-CN" altLang="en-US" dirty="0"/>
              <a:t>块偏移位</a:t>
            </a:r>
            <a:r>
              <a:rPr lang="en-US" altLang="zh-CN" dirty="0"/>
              <a:t>(100)</a:t>
            </a:r>
            <a:r>
              <a:rPr lang="zh-CN" altLang="en-US" dirty="0"/>
              <a:t>提供了所需要的字的第一个字节在</a:t>
            </a:r>
            <a:r>
              <a:rPr lang="en-US" altLang="zh-CN" dirty="0"/>
              <a:t>cache block</a:t>
            </a:r>
            <a:r>
              <a:rPr lang="zh-CN" altLang="en-US" dirty="0"/>
              <a:t>中的偏移地址</a:t>
            </a:r>
          </a:p>
        </p:txBody>
      </p:sp>
      <p:sp>
        <p:nvSpPr>
          <p:cNvPr id="4" name="灯片编号占位符 3">
            <a:extLst>
              <a:ext uri="{FF2B5EF4-FFF2-40B4-BE49-F238E27FC236}">
                <a16:creationId xmlns:a16="http://schemas.microsoft.com/office/drawing/2014/main" id="{201AFFCF-C8BD-48C4-9721-C2E5881A9649}"/>
              </a:ext>
            </a:extLst>
          </p:cNvPr>
          <p:cNvSpPr>
            <a:spLocks noGrp="1"/>
          </p:cNvSpPr>
          <p:nvPr>
            <p:ph type="sldNum" sz="quarter" idx="12"/>
          </p:nvPr>
        </p:nvSpPr>
        <p:spPr/>
        <p:txBody>
          <a:bodyPr/>
          <a:lstStyle/>
          <a:p>
            <a:fld id="{6D62327B-ED8D-4CFC-ADD0-A75FA5CBE281}" type="slidenum">
              <a:rPr lang="zh-CN" altLang="en-US" smtClean="0"/>
              <a:pPr/>
              <a:t>103</a:t>
            </a:fld>
            <a:endParaRPr lang="zh-CN" altLang="en-US" dirty="0"/>
          </a:p>
        </p:txBody>
      </p:sp>
      <p:sp>
        <p:nvSpPr>
          <p:cNvPr id="5" name="Rectangle 127">
            <a:extLst>
              <a:ext uri="{FF2B5EF4-FFF2-40B4-BE49-F238E27FC236}">
                <a16:creationId xmlns:a16="http://schemas.microsoft.com/office/drawing/2014/main" id="{D8E2B01D-EBCA-4E85-AB7C-2698A969D6B8}"/>
              </a:ext>
            </a:extLst>
          </p:cNvPr>
          <p:cNvSpPr/>
          <p:nvPr/>
        </p:nvSpPr>
        <p:spPr bwMode="auto">
          <a:xfrm>
            <a:off x="6261278" y="2702162"/>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6" name="Rectangle 128">
            <a:extLst>
              <a:ext uri="{FF2B5EF4-FFF2-40B4-BE49-F238E27FC236}">
                <a16:creationId xmlns:a16="http://schemas.microsoft.com/office/drawing/2014/main" id="{66C10716-5A45-464E-92B2-A30D1C76C9C7}"/>
              </a:ext>
            </a:extLst>
          </p:cNvPr>
          <p:cNvSpPr/>
          <p:nvPr/>
        </p:nvSpPr>
        <p:spPr bwMode="auto">
          <a:xfrm>
            <a:off x="7251878" y="2702162"/>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0…01</a:t>
            </a:r>
          </a:p>
        </p:txBody>
      </p:sp>
      <p:sp>
        <p:nvSpPr>
          <p:cNvPr id="7" name="Rectangle 129">
            <a:extLst>
              <a:ext uri="{FF2B5EF4-FFF2-40B4-BE49-F238E27FC236}">
                <a16:creationId xmlns:a16="http://schemas.microsoft.com/office/drawing/2014/main" id="{F2EEA52D-0242-4C1C-B3ED-C381C23BD140}"/>
              </a:ext>
            </a:extLst>
          </p:cNvPr>
          <p:cNvSpPr/>
          <p:nvPr/>
        </p:nvSpPr>
        <p:spPr bwMode="auto">
          <a:xfrm>
            <a:off x="8013878" y="2702162"/>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8" name="TextBox 130">
            <a:extLst>
              <a:ext uri="{FF2B5EF4-FFF2-40B4-BE49-F238E27FC236}">
                <a16:creationId xmlns:a16="http://schemas.microsoft.com/office/drawing/2014/main" id="{220564D5-960C-4527-8756-D9A2E191ABFC}"/>
              </a:ext>
            </a:extLst>
          </p:cNvPr>
          <p:cNvSpPr txBox="1"/>
          <p:nvPr/>
        </p:nvSpPr>
        <p:spPr>
          <a:xfrm>
            <a:off x="6172200" y="2362200"/>
            <a:ext cx="1572995" cy="369332"/>
          </a:xfrm>
          <a:prstGeom prst="rect">
            <a:avLst/>
          </a:prstGeom>
          <a:noFill/>
        </p:spPr>
        <p:txBody>
          <a:bodyPr wrap="none" rtlCol="0">
            <a:spAutoFit/>
          </a:bodyPr>
          <a:lstStyle/>
          <a:p>
            <a:r>
              <a:rPr lang="en-US" sz="1800" dirty="0">
                <a:latin typeface="Calibri" pitchFamily="34" charset="0"/>
              </a:rPr>
              <a:t>Address of </a:t>
            </a:r>
            <a:r>
              <a:rPr lang="en-US" sz="1800" dirty="0" err="1">
                <a:latin typeface="Calibri" pitchFamily="34" charset="0"/>
              </a:rPr>
              <a:t>int</a:t>
            </a:r>
            <a:r>
              <a:rPr lang="en-US" sz="1800" dirty="0">
                <a:latin typeface="Calibri" pitchFamily="34" charset="0"/>
              </a:rPr>
              <a:t>:</a:t>
            </a:r>
          </a:p>
        </p:txBody>
      </p:sp>
      <p:sp>
        <p:nvSpPr>
          <p:cNvPr id="9" name="Rectangle 146">
            <a:extLst>
              <a:ext uri="{FF2B5EF4-FFF2-40B4-BE49-F238E27FC236}">
                <a16:creationId xmlns:a16="http://schemas.microsoft.com/office/drawing/2014/main" id="{FE2280DF-B5EE-4C85-A16E-BC9958EF426D}"/>
              </a:ext>
            </a:extLst>
          </p:cNvPr>
          <p:cNvSpPr/>
          <p:nvPr/>
        </p:nvSpPr>
        <p:spPr bwMode="auto">
          <a:xfrm>
            <a:off x="1524000" y="31242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0" name="Rectangle 147">
            <a:extLst>
              <a:ext uri="{FF2B5EF4-FFF2-40B4-BE49-F238E27FC236}">
                <a16:creationId xmlns:a16="http://schemas.microsoft.com/office/drawing/2014/main" id="{1B804D8B-5303-44CF-89C2-39442B855AF2}"/>
              </a:ext>
            </a:extLst>
          </p:cNvPr>
          <p:cNvSpPr/>
          <p:nvPr/>
        </p:nvSpPr>
        <p:spPr bwMode="auto">
          <a:xfrm>
            <a:off x="30222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 name="Rectangle 148">
            <a:extLst>
              <a:ext uri="{FF2B5EF4-FFF2-40B4-BE49-F238E27FC236}">
                <a16:creationId xmlns:a16="http://schemas.microsoft.com/office/drawing/2014/main" id="{FC912E95-F642-4450-9D2F-49DC69F44145}"/>
              </a:ext>
            </a:extLst>
          </p:cNvPr>
          <p:cNvSpPr/>
          <p:nvPr/>
        </p:nvSpPr>
        <p:spPr bwMode="auto">
          <a:xfrm>
            <a:off x="3294848"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 name="Rectangle 149">
            <a:extLst>
              <a:ext uri="{FF2B5EF4-FFF2-40B4-BE49-F238E27FC236}">
                <a16:creationId xmlns:a16="http://schemas.microsoft.com/office/drawing/2014/main" id="{CFB79E5E-7397-4753-9F7E-C68120B4F57E}"/>
              </a:ext>
            </a:extLst>
          </p:cNvPr>
          <p:cNvSpPr/>
          <p:nvPr/>
        </p:nvSpPr>
        <p:spPr bwMode="auto">
          <a:xfrm>
            <a:off x="3555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3" name="Rectangle 150">
            <a:extLst>
              <a:ext uri="{FF2B5EF4-FFF2-40B4-BE49-F238E27FC236}">
                <a16:creationId xmlns:a16="http://schemas.microsoft.com/office/drawing/2014/main" id="{6DC55D2D-77B4-4001-A9E8-52795814B929}"/>
              </a:ext>
            </a:extLst>
          </p:cNvPr>
          <p:cNvSpPr/>
          <p:nvPr/>
        </p:nvSpPr>
        <p:spPr bwMode="auto">
          <a:xfrm>
            <a:off x="4977688"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4" name="Rectangle 151">
            <a:extLst>
              <a:ext uri="{FF2B5EF4-FFF2-40B4-BE49-F238E27FC236}">
                <a16:creationId xmlns:a16="http://schemas.microsoft.com/office/drawing/2014/main" id="{4875BC6E-5E23-4610-B052-AA320B7B2F41}"/>
              </a:ext>
            </a:extLst>
          </p:cNvPr>
          <p:cNvSpPr/>
          <p:nvPr/>
        </p:nvSpPr>
        <p:spPr bwMode="auto">
          <a:xfrm>
            <a:off x="2119653" y="3238500"/>
            <a:ext cx="71799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5" name="Rectangle 152">
            <a:extLst>
              <a:ext uri="{FF2B5EF4-FFF2-40B4-BE49-F238E27FC236}">
                <a16:creationId xmlns:a16="http://schemas.microsoft.com/office/drawing/2014/main" id="{103D650D-72D9-4962-BCF1-316218900819}"/>
              </a:ext>
            </a:extLst>
          </p:cNvPr>
          <p:cNvSpPr/>
          <p:nvPr/>
        </p:nvSpPr>
        <p:spPr bwMode="auto">
          <a:xfrm>
            <a:off x="1650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6" name="Rectangle 153">
            <a:extLst>
              <a:ext uri="{FF2B5EF4-FFF2-40B4-BE49-F238E27FC236}">
                <a16:creationId xmlns:a16="http://schemas.microsoft.com/office/drawing/2014/main" id="{BC0FEDDA-DECF-46F2-B170-A897B3EA090F}"/>
              </a:ext>
            </a:extLst>
          </p:cNvPr>
          <p:cNvSpPr/>
          <p:nvPr/>
        </p:nvSpPr>
        <p:spPr bwMode="auto">
          <a:xfrm>
            <a:off x="3828971"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7" name="Rectangle 154">
            <a:extLst>
              <a:ext uri="{FF2B5EF4-FFF2-40B4-BE49-F238E27FC236}">
                <a16:creationId xmlns:a16="http://schemas.microsoft.com/office/drawing/2014/main" id="{EE046901-C1F6-44F4-BF3A-FCA1FD86E7C4}"/>
              </a:ext>
            </a:extLst>
          </p:cNvPr>
          <p:cNvSpPr/>
          <p:nvPr/>
        </p:nvSpPr>
        <p:spPr bwMode="auto">
          <a:xfrm>
            <a:off x="4686488"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8" name="Rectangle 155">
            <a:extLst>
              <a:ext uri="{FF2B5EF4-FFF2-40B4-BE49-F238E27FC236}">
                <a16:creationId xmlns:a16="http://schemas.microsoft.com/office/drawing/2014/main" id="{8801ADAB-B2A3-4A88-BD05-4E476C5C366B}"/>
              </a:ext>
            </a:extLst>
          </p:cNvPr>
          <p:cNvSpPr/>
          <p:nvPr/>
        </p:nvSpPr>
        <p:spPr bwMode="auto">
          <a:xfrm>
            <a:off x="4394566"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9" name="Rectangle 156">
            <a:extLst>
              <a:ext uri="{FF2B5EF4-FFF2-40B4-BE49-F238E27FC236}">
                <a16:creationId xmlns:a16="http://schemas.microsoft.com/office/drawing/2014/main" id="{88C44587-680A-4B55-9CA0-AC4155F19D60}"/>
              </a:ext>
            </a:extLst>
          </p:cNvPr>
          <p:cNvSpPr/>
          <p:nvPr/>
        </p:nvSpPr>
        <p:spPr bwMode="auto">
          <a:xfrm>
            <a:off x="4102644" y="3238500"/>
            <a:ext cx="292644"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cxnSp>
        <p:nvCxnSpPr>
          <p:cNvPr id="20" name="Shape 182">
            <a:extLst>
              <a:ext uri="{FF2B5EF4-FFF2-40B4-BE49-F238E27FC236}">
                <a16:creationId xmlns:a16="http://schemas.microsoft.com/office/drawing/2014/main" id="{042AC541-7D4C-4CAC-858B-BEA8011D7A13}"/>
              </a:ext>
            </a:extLst>
          </p:cNvPr>
          <p:cNvCxnSpPr>
            <a:stCxn id="6" idx="2"/>
          </p:cNvCxnSpPr>
          <p:nvPr/>
        </p:nvCxnSpPr>
        <p:spPr bwMode="auto">
          <a:xfrm rot="5400000">
            <a:off x="6293638" y="2051660"/>
            <a:ext cx="417890" cy="2260590"/>
          </a:xfrm>
          <a:prstGeom prst="bentConnector2">
            <a:avLst/>
          </a:prstGeom>
          <a:noFill/>
          <a:ln w="25400" cap="flat" cmpd="sng" algn="ctr">
            <a:solidFill>
              <a:schemeClr val="tx1"/>
            </a:solidFill>
            <a:prstDash val="solid"/>
            <a:round/>
            <a:headEnd type="none" w="med" len="med"/>
            <a:tailEnd type="none" w="med" len="med"/>
          </a:ln>
          <a:effectLst/>
        </p:spPr>
      </p:cxnSp>
      <p:cxnSp>
        <p:nvCxnSpPr>
          <p:cNvPr id="21" name="Shape 60">
            <a:extLst>
              <a:ext uri="{FF2B5EF4-FFF2-40B4-BE49-F238E27FC236}">
                <a16:creationId xmlns:a16="http://schemas.microsoft.com/office/drawing/2014/main" id="{A21B9082-209F-4814-9F4F-AA70A7CED76D}"/>
              </a:ext>
            </a:extLst>
          </p:cNvPr>
          <p:cNvCxnSpPr>
            <a:stCxn id="5" idx="1"/>
          </p:cNvCxnSpPr>
          <p:nvPr/>
        </p:nvCxnSpPr>
        <p:spPr bwMode="auto">
          <a:xfrm rot="10800000" flipV="1">
            <a:off x="2478652" y="2837586"/>
            <a:ext cx="3782627" cy="400914"/>
          </a:xfrm>
          <a:prstGeom prst="bentConnector2">
            <a:avLst/>
          </a:prstGeom>
          <a:noFill/>
          <a:ln w="25400" cap="flat" cmpd="sng" algn="ctr">
            <a:solidFill>
              <a:schemeClr val="tx1"/>
            </a:solidFill>
            <a:prstDash val="solid"/>
            <a:round/>
            <a:headEnd type="none" w="med" len="med"/>
            <a:tailEnd type="none" w="med" len="med"/>
          </a:ln>
          <a:effectLst/>
        </p:spPr>
      </p:cxnSp>
      <p:sp>
        <p:nvSpPr>
          <p:cNvPr id="22" name="TextBox 61">
            <a:extLst>
              <a:ext uri="{FF2B5EF4-FFF2-40B4-BE49-F238E27FC236}">
                <a16:creationId xmlns:a16="http://schemas.microsoft.com/office/drawing/2014/main" id="{3B954E0A-2F65-493E-A986-43764E4623ED}"/>
              </a:ext>
            </a:extLst>
          </p:cNvPr>
          <p:cNvSpPr txBox="1"/>
          <p:nvPr/>
        </p:nvSpPr>
        <p:spPr>
          <a:xfrm>
            <a:off x="2368639" y="2514600"/>
            <a:ext cx="2467663" cy="369332"/>
          </a:xfrm>
          <a:prstGeom prst="rect">
            <a:avLst/>
          </a:prstGeom>
          <a:noFill/>
        </p:spPr>
        <p:txBody>
          <a:bodyPr wrap="none" rtlCol="0">
            <a:spAutoFit/>
          </a:bodyPr>
          <a:lstStyle/>
          <a:p>
            <a:r>
              <a:rPr lang="en-US" sz="1800" dirty="0">
                <a:latin typeface="Calibri" pitchFamily="34" charset="0"/>
              </a:rPr>
              <a:t>match: assume yes = hit</a:t>
            </a:r>
          </a:p>
        </p:txBody>
      </p:sp>
      <p:cxnSp>
        <p:nvCxnSpPr>
          <p:cNvPr id="23" name="Straight Connector 67">
            <a:extLst>
              <a:ext uri="{FF2B5EF4-FFF2-40B4-BE49-F238E27FC236}">
                <a16:creationId xmlns:a16="http://schemas.microsoft.com/office/drawing/2014/main" id="{EA16EE7D-2E05-4654-83FB-BF589756618E}"/>
              </a:ext>
            </a:extLst>
          </p:cNvPr>
          <p:cNvCxnSpPr/>
          <p:nvPr/>
        </p:nvCxnSpPr>
        <p:spPr bwMode="auto">
          <a:xfrm rot="5400000">
            <a:off x="1582476" y="3038043"/>
            <a:ext cx="400914" cy="1588"/>
          </a:xfrm>
          <a:prstGeom prst="line">
            <a:avLst/>
          </a:prstGeom>
          <a:noFill/>
          <a:ln w="25400" cap="flat" cmpd="sng" algn="ctr">
            <a:solidFill>
              <a:schemeClr val="tx1"/>
            </a:solidFill>
            <a:prstDash val="solid"/>
            <a:round/>
            <a:headEnd type="none" w="med" len="med"/>
            <a:tailEnd type="none" w="med" len="med"/>
          </a:ln>
          <a:effectLst/>
        </p:spPr>
      </p:cxnSp>
      <p:sp>
        <p:nvSpPr>
          <p:cNvPr id="24" name="TextBox 68">
            <a:extLst>
              <a:ext uri="{FF2B5EF4-FFF2-40B4-BE49-F238E27FC236}">
                <a16:creationId xmlns:a16="http://schemas.microsoft.com/office/drawing/2014/main" id="{27D510F7-A4C4-4943-BB82-A09578F45D19}"/>
              </a:ext>
            </a:extLst>
          </p:cNvPr>
          <p:cNvSpPr txBox="1"/>
          <p:nvPr/>
        </p:nvSpPr>
        <p:spPr>
          <a:xfrm>
            <a:off x="1402727" y="2514600"/>
            <a:ext cx="1021242" cy="369332"/>
          </a:xfrm>
          <a:prstGeom prst="rect">
            <a:avLst/>
          </a:prstGeom>
          <a:noFill/>
        </p:spPr>
        <p:txBody>
          <a:bodyPr wrap="none" rtlCol="0">
            <a:spAutoFit/>
          </a:bodyPr>
          <a:lstStyle/>
          <a:p>
            <a:r>
              <a:rPr lang="en-US" sz="1800" dirty="0">
                <a:latin typeface="Calibri" pitchFamily="34" charset="0"/>
              </a:rPr>
              <a:t>valid?   +</a:t>
            </a:r>
          </a:p>
        </p:txBody>
      </p:sp>
      <p:cxnSp>
        <p:nvCxnSpPr>
          <p:cNvPr id="25" name="Elbow Connector 70">
            <a:extLst>
              <a:ext uri="{FF2B5EF4-FFF2-40B4-BE49-F238E27FC236}">
                <a16:creationId xmlns:a16="http://schemas.microsoft.com/office/drawing/2014/main" id="{2FEB32AD-9F8E-476E-8F75-01A1D5FE0DEE}"/>
              </a:ext>
            </a:extLst>
          </p:cNvPr>
          <p:cNvCxnSpPr>
            <a:stCxn id="7" idx="2"/>
          </p:cNvCxnSpPr>
          <p:nvPr/>
        </p:nvCxnSpPr>
        <p:spPr bwMode="auto">
          <a:xfrm rot="5400000">
            <a:off x="5976408" y="1245569"/>
            <a:ext cx="570290" cy="4025173"/>
          </a:xfrm>
          <a:prstGeom prst="bentConnector3">
            <a:avLst>
              <a:gd name="adj1" fmla="val 175089"/>
            </a:avLst>
          </a:prstGeom>
          <a:noFill/>
          <a:ln w="2540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C8551D82-9D6B-4F63-92EA-4710888CC7F1}"/>
              </a:ext>
            </a:extLst>
          </p:cNvPr>
          <p:cNvSpPr txBox="1"/>
          <p:nvPr/>
        </p:nvSpPr>
        <p:spPr>
          <a:xfrm>
            <a:off x="5715000" y="3962400"/>
            <a:ext cx="1301318" cy="369332"/>
          </a:xfrm>
          <a:prstGeom prst="rect">
            <a:avLst/>
          </a:prstGeom>
          <a:noFill/>
        </p:spPr>
        <p:txBody>
          <a:bodyPr wrap="none" rtlCol="0">
            <a:spAutoFit/>
          </a:bodyPr>
          <a:lstStyle/>
          <a:p>
            <a:r>
              <a:rPr lang="en-US" sz="1800" dirty="0">
                <a:latin typeface="Calibri" pitchFamily="34" charset="0"/>
              </a:rPr>
              <a:t>block offset</a:t>
            </a:r>
          </a:p>
        </p:txBody>
      </p:sp>
      <p:sp>
        <p:nvSpPr>
          <p:cNvPr id="27" name="Rectangle 26">
            <a:extLst>
              <a:ext uri="{FF2B5EF4-FFF2-40B4-BE49-F238E27FC236}">
                <a16:creationId xmlns:a16="http://schemas.microsoft.com/office/drawing/2014/main" id="{2FD19D01-9C63-4242-AF98-4E337988C432}"/>
              </a:ext>
            </a:extLst>
          </p:cNvPr>
          <p:cNvSpPr/>
          <p:nvPr/>
        </p:nvSpPr>
        <p:spPr bwMode="auto">
          <a:xfrm>
            <a:off x="2124974" y="3242096"/>
            <a:ext cx="717995"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Tree>
    <p:extLst>
      <p:ext uri="{BB962C8B-B14F-4D97-AF65-F5344CB8AC3E}">
        <p14:creationId xmlns:p14="http://schemas.microsoft.com/office/powerpoint/2010/main" val="127095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P spid="2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B51A28-7D49-449B-829A-2DCE754549F2}"/>
              </a:ext>
            </a:extLst>
          </p:cNvPr>
          <p:cNvSpPr>
            <a:spLocks noGrp="1"/>
          </p:cNvSpPr>
          <p:nvPr>
            <p:ph type="title"/>
          </p:nvPr>
        </p:nvSpPr>
        <p:spPr/>
        <p:txBody>
          <a:bodyPr>
            <a:normAutofit fontScale="90000"/>
          </a:bodyPr>
          <a:lstStyle/>
          <a:p>
            <a:r>
              <a:rPr lang="zh-CN" altLang="en-US" dirty="0"/>
              <a:t>直接映射高速缓存访问</a:t>
            </a:r>
          </a:p>
        </p:txBody>
      </p:sp>
      <p:sp>
        <p:nvSpPr>
          <p:cNvPr id="3" name="内容占位符 2">
            <a:extLst>
              <a:ext uri="{FF2B5EF4-FFF2-40B4-BE49-F238E27FC236}">
                <a16:creationId xmlns:a16="http://schemas.microsoft.com/office/drawing/2014/main" id="{A53974CC-D4FC-4FFA-A787-EE2CD271E495}"/>
              </a:ext>
            </a:extLst>
          </p:cNvPr>
          <p:cNvSpPr>
            <a:spLocks noGrp="1"/>
          </p:cNvSpPr>
          <p:nvPr>
            <p:ph idx="1"/>
          </p:nvPr>
        </p:nvSpPr>
        <p:spPr>
          <a:xfrm>
            <a:off x="457200" y="837034"/>
            <a:ext cx="8229600" cy="5757786"/>
          </a:xfrm>
        </p:spPr>
        <p:txBody>
          <a:bodyPr/>
          <a:lstStyle/>
          <a:p>
            <a:r>
              <a:rPr lang="en-US" altLang="zh-CN" dirty="0"/>
              <a:t>1.</a:t>
            </a:r>
            <a:r>
              <a:rPr lang="zh-CN" altLang="en-US" dirty="0"/>
              <a:t>直接映射高速缓存中的组选择</a:t>
            </a:r>
            <a:endParaRPr lang="en-US" altLang="zh-CN" dirty="0"/>
          </a:p>
          <a:p>
            <a:pPr lvl="1"/>
            <a:r>
              <a:rPr lang="zh-CN" altLang="en-US" dirty="0"/>
              <a:t>通过组索引位</a:t>
            </a:r>
            <a:r>
              <a:rPr lang="en-US" altLang="zh-CN" dirty="0"/>
              <a:t>(0…01)</a:t>
            </a:r>
            <a:r>
              <a:rPr lang="zh-CN" altLang="en-US" dirty="0"/>
              <a:t>选择高速缓存中的组</a:t>
            </a:r>
            <a:endParaRPr lang="en-US" altLang="zh-CN" dirty="0"/>
          </a:p>
          <a:p>
            <a:r>
              <a:rPr lang="en-US" altLang="zh-CN" dirty="0"/>
              <a:t>2.</a:t>
            </a:r>
            <a:r>
              <a:rPr lang="zh-CN" altLang="en-US" dirty="0"/>
              <a:t>直接映射高速缓存中的行匹配</a:t>
            </a:r>
            <a:endParaRPr lang="en-US" altLang="zh-CN" dirty="0"/>
          </a:p>
          <a:p>
            <a:pPr lvl="1"/>
            <a:r>
              <a:rPr lang="zh-CN" altLang="en-US" dirty="0"/>
              <a:t>标记位为</a:t>
            </a:r>
            <a:r>
              <a:rPr lang="en-US" altLang="zh-CN" dirty="0"/>
              <a:t>1</a:t>
            </a:r>
            <a:r>
              <a:rPr lang="zh-CN" altLang="en-US" dirty="0"/>
              <a:t>，并且</a:t>
            </a:r>
            <a:r>
              <a:rPr lang="en-US" altLang="zh-CN" dirty="0"/>
              <a:t>tag</a:t>
            </a:r>
            <a:r>
              <a:rPr lang="zh-CN" altLang="en-US" dirty="0"/>
              <a:t>标记位与地址中的标记位相匹配</a:t>
            </a:r>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endParaRPr lang="en-US" altLang="zh-CN" dirty="0"/>
          </a:p>
          <a:p>
            <a:pPr lvl="1"/>
            <a:r>
              <a:rPr lang="en-US" altLang="zh-CN" dirty="0"/>
              <a:t>3.</a:t>
            </a:r>
            <a:r>
              <a:rPr lang="zh-CN" altLang="en-US" dirty="0"/>
              <a:t>直接映射高速缓存中的字选择</a:t>
            </a:r>
            <a:endParaRPr lang="en-US" altLang="zh-CN" dirty="0"/>
          </a:p>
          <a:p>
            <a:pPr lvl="2"/>
            <a:r>
              <a:rPr lang="zh-CN" altLang="en-US" dirty="0"/>
              <a:t>块偏移位</a:t>
            </a:r>
            <a:r>
              <a:rPr lang="en-US" altLang="zh-CN" dirty="0"/>
              <a:t>(100)</a:t>
            </a:r>
            <a:r>
              <a:rPr lang="zh-CN" altLang="en-US" dirty="0"/>
              <a:t>提供了所需要的字的第一个字节在</a:t>
            </a:r>
            <a:r>
              <a:rPr lang="en-US" altLang="zh-CN" dirty="0"/>
              <a:t>cache block</a:t>
            </a:r>
            <a:r>
              <a:rPr lang="zh-CN" altLang="en-US" dirty="0"/>
              <a:t>中的偏移地址</a:t>
            </a:r>
            <a:endParaRPr lang="en-US" altLang="zh-CN" dirty="0"/>
          </a:p>
          <a:p>
            <a:pPr lvl="1"/>
            <a:r>
              <a:rPr lang="en-US" altLang="zh-CN" dirty="0"/>
              <a:t>4.</a:t>
            </a:r>
            <a:r>
              <a:rPr lang="zh-CN" altLang="en-US" dirty="0"/>
              <a:t>直接映射高速缓存不命中时的行替换</a:t>
            </a:r>
            <a:endParaRPr lang="en-US" altLang="zh-CN" dirty="0"/>
          </a:p>
          <a:p>
            <a:pPr lvl="2"/>
            <a:r>
              <a:rPr lang="zh-CN" altLang="en-US" dirty="0"/>
              <a:t>如果不命中，从下一级存储器中取出请求的块，替换当前行</a:t>
            </a:r>
          </a:p>
        </p:txBody>
      </p:sp>
      <p:sp>
        <p:nvSpPr>
          <p:cNvPr id="4" name="灯片编号占位符 3">
            <a:extLst>
              <a:ext uri="{FF2B5EF4-FFF2-40B4-BE49-F238E27FC236}">
                <a16:creationId xmlns:a16="http://schemas.microsoft.com/office/drawing/2014/main" id="{201AFFCF-C8BD-48C4-9721-C2E5881A9649}"/>
              </a:ext>
            </a:extLst>
          </p:cNvPr>
          <p:cNvSpPr>
            <a:spLocks noGrp="1"/>
          </p:cNvSpPr>
          <p:nvPr>
            <p:ph type="sldNum" sz="quarter" idx="12"/>
          </p:nvPr>
        </p:nvSpPr>
        <p:spPr/>
        <p:txBody>
          <a:bodyPr/>
          <a:lstStyle/>
          <a:p>
            <a:fld id="{6D62327B-ED8D-4CFC-ADD0-A75FA5CBE281}" type="slidenum">
              <a:rPr lang="zh-CN" altLang="en-US" smtClean="0"/>
              <a:pPr/>
              <a:t>104</a:t>
            </a:fld>
            <a:endParaRPr lang="zh-CN" altLang="en-US" dirty="0"/>
          </a:p>
        </p:txBody>
      </p:sp>
      <p:sp>
        <p:nvSpPr>
          <p:cNvPr id="28" name="Rectangle 127">
            <a:extLst>
              <a:ext uri="{FF2B5EF4-FFF2-40B4-BE49-F238E27FC236}">
                <a16:creationId xmlns:a16="http://schemas.microsoft.com/office/drawing/2014/main" id="{B8E8FABC-D20E-4108-8908-4781249DDF5C}"/>
              </a:ext>
            </a:extLst>
          </p:cNvPr>
          <p:cNvSpPr/>
          <p:nvPr/>
        </p:nvSpPr>
        <p:spPr bwMode="auto">
          <a:xfrm>
            <a:off x="6261278" y="2702162"/>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29" name="Rectangle 128">
            <a:extLst>
              <a:ext uri="{FF2B5EF4-FFF2-40B4-BE49-F238E27FC236}">
                <a16:creationId xmlns:a16="http://schemas.microsoft.com/office/drawing/2014/main" id="{31058F7D-1EB5-47BD-B70B-2CAE5768212C}"/>
              </a:ext>
            </a:extLst>
          </p:cNvPr>
          <p:cNvSpPr/>
          <p:nvPr/>
        </p:nvSpPr>
        <p:spPr bwMode="auto">
          <a:xfrm>
            <a:off x="7251878" y="2702162"/>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0…01</a:t>
            </a:r>
          </a:p>
        </p:txBody>
      </p:sp>
      <p:sp>
        <p:nvSpPr>
          <p:cNvPr id="30" name="Rectangle 129">
            <a:extLst>
              <a:ext uri="{FF2B5EF4-FFF2-40B4-BE49-F238E27FC236}">
                <a16:creationId xmlns:a16="http://schemas.microsoft.com/office/drawing/2014/main" id="{68187789-5E44-422D-8F50-E952F36BE081}"/>
              </a:ext>
            </a:extLst>
          </p:cNvPr>
          <p:cNvSpPr/>
          <p:nvPr/>
        </p:nvSpPr>
        <p:spPr bwMode="auto">
          <a:xfrm>
            <a:off x="8013878" y="2702162"/>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31" name="TextBox 130">
            <a:extLst>
              <a:ext uri="{FF2B5EF4-FFF2-40B4-BE49-F238E27FC236}">
                <a16:creationId xmlns:a16="http://schemas.microsoft.com/office/drawing/2014/main" id="{058B06E3-056E-4F8A-9A89-5A1BD460B515}"/>
              </a:ext>
            </a:extLst>
          </p:cNvPr>
          <p:cNvSpPr txBox="1"/>
          <p:nvPr/>
        </p:nvSpPr>
        <p:spPr>
          <a:xfrm>
            <a:off x="6172200" y="2362200"/>
            <a:ext cx="1572995" cy="369332"/>
          </a:xfrm>
          <a:prstGeom prst="rect">
            <a:avLst/>
          </a:prstGeom>
          <a:noFill/>
        </p:spPr>
        <p:txBody>
          <a:bodyPr wrap="none" rtlCol="0">
            <a:spAutoFit/>
          </a:bodyPr>
          <a:lstStyle/>
          <a:p>
            <a:r>
              <a:rPr lang="en-US" sz="1800" dirty="0">
                <a:latin typeface="Calibri" pitchFamily="34" charset="0"/>
              </a:rPr>
              <a:t>Address of </a:t>
            </a:r>
            <a:r>
              <a:rPr lang="en-US" sz="1800" dirty="0" err="1">
                <a:latin typeface="Calibri" pitchFamily="34" charset="0"/>
              </a:rPr>
              <a:t>int</a:t>
            </a:r>
            <a:r>
              <a:rPr lang="en-US" sz="1800" dirty="0">
                <a:latin typeface="Calibri" pitchFamily="34" charset="0"/>
              </a:rPr>
              <a:t>:</a:t>
            </a:r>
          </a:p>
        </p:txBody>
      </p:sp>
      <p:sp>
        <p:nvSpPr>
          <p:cNvPr id="32" name="Rectangle 146">
            <a:extLst>
              <a:ext uri="{FF2B5EF4-FFF2-40B4-BE49-F238E27FC236}">
                <a16:creationId xmlns:a16="http://schemas.microsoft.com/office/drawing/2014/main" id="{A3B6E0F0-5B2D-457A-B822-2C9D220C3380}"/>
              </a:ext>
            </a:extLst>
          </p:cNvPr>
          <p:cNvSpPr/>
          <p:nvPr/>
        </p:nvSpPr>
        <p:spPr bwMode="auto">
          <a:xfrm>
            <a:off x="1524000" y="3124200"/>
            <a:ext cx="3848288"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33" name="Rectangle 147">
            <a:extLst>
              <a:ext uri="{FF2B5EF4-FFF2-40B4-BE49-F238E27FC236}">
                <a16:creationId xmlns:a16="http://schemas.microsoft.com/office/drawing/2014/main" id="{5B35E6E9-EEE1-4246-802E-1A914BBCAF47}"/>
              </a:ext>
            </a:extLst>
          </p:cNvPr>
          <p:cNvSpPr/>
          <p:nvPr/>
        </p:nvSpPr>
        <p:spPr bwMode="auto">
          <a:xfrm>
            <a:off x="30222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34" name="Rectangle 148">
            <a:extLst>
              <a:ext uri="{FF2B5EF4-FFF2-40B4-BE49-F238E27FC236}">
                <a16:creationId xmlns:a16="http://schemas.microsoft.com/office/drawing/2014/main" id="{22B37A25-6684-4EA2-8DF2-EB6DB296CD55}"/>
              </a:ext>
            </a:extLst>
          </p:cNvPr>
          <p:cNvSpPr/>
          <p:nvPr/>
        </p:nvSpPr>
        <p:spPr bwMode="auto">
          <a:xfrm>
            <a:off x="3294848"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35" name="Rectangle 149">
            <a:extLst>
              <a:ext uri="{FF2B5EF4-FFF2-40B4-BE49-F238E27FC236}">
                <a16:creationId xmlns:a16="http://schemas.microsoft.com/office/drawing/2014/main" id="{5A2C03A9-52D9-4260-A7D2-53AC53E21D38}"/>
              </a:ext>
            </a:extLst>
          </p:cNvPr>
          <p:cNvSpPr/>
          <p:nvPr/>
        </p:nvSpPr>
        <p:spPr bwMode="auto">
          <a:xfrm>
            <a:off x="3555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36" name="Rectangle 150">
            <a:extLst>
              <a:ext uri="{FF2B5EF4-FFF2-40B4-BE49-F238E27FC236}">
                <a16:creationId xmlns:a16="http://schemas.microsoft.com/office/drawing/2014/main" id="{209431D1-435E-4371-BE1F-521EDC16BA5B}"/>
              </a:ext>
            </a:extLst>
          </p:cNvPr>
          <p:cNvSpPr/>
          <p:nvPr/>
        </p:nvSpPr>
        <p:spPr bwMode="auto">
          <a:xfrm>
            <a:off x="4977688" y="3238500"/>
            <a:ext cx="292644"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37" name="Rectangle 151">
            <a:extLst>
              <a:ext uri="{FF2B5EF4-FFF2-40B4-BE49-F238E27FC236}">
                <a16:creationId xmlns:a16="http://schemas.microsoft.com/office/drawing/2014/main" id="{33E78809-AB8D-4CCF-8A0F-ED31E22B787E}"/>
              </a:ext>
            </a:extLst>
          </p:cNvPr>
          <p:cNvSpPr/>
          <p:nvPr/>
        </p:nvSpPr>
        <p:spPr bwMode="auto">
          <a:xfrm>
            <a:off x="2119653" y="3238500"/>
            <a:ext cx="717995"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38" name="Rectangle 152">
            <a:extLst>
              <a:ext uri="{FF2B5EF4-FFF2-40B4-BE49-F238E27FC236}">
                <a16:creationId xmlns:a16="http://schemas.microsoft.com/office/drawing/2014/main" id="{EBF40B10-01D1-4142-9FDE-1C51C4816187}"/>
              </a:ext>
            </a:extLst>
          </p:cNvPr>
          <p:cNvSpPr/>
          <p:nvPr/>
        </p:nvSpPr>
        <p:spPr bwMode="auto">
          <a:xfrm>
            <a:off x="1650643"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9" name="Rectangle 153">
            <a:extLst>
              <a:ext uri="{FF2B5EF4-FFF2-40B4-BE49-F238E27FC236}">
                <a16:creationId xmlns:a16="http://schemas.microsoft.com/office/drawing/2014/main" id="{DC4CB8FC-3200-4001-AF39-1F67EC50ED70}"/>
              </a:ext>
            </a:extLst>
          </p:cNvPr>
          <p:cNvSpPr/>
          <p:nvPr/>
        </p:nvSpPr>
        <p:spPr bwMode="auto">
          <a:xfrm>
            <a:off x="3828971" y="323850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40" name="Rectangle 154">
            <a:extLst>
              <a:ext uri="{FF2B5EF4-FFF2-40B4-BE49-F238E27FC236}">
                <a16:creationId xmlns:a16="http://schemas.microsoft.com/office/drawing/2014/main" id="{9E42A173-693C-4D02-9316-5E2B92F2827C}"/>
              </a:ext>
            </a:extLst>
          </p:cNvPr>
          <p:cNvSpPr/>
          <p:nvPr/>
        </p:nvSpPr>
        <p:spPr bwMode="auto">
          <a:xfrm>
            <a:off x="4686488" y="3238500"/>
            <a:ext cx="292644"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41" name="Rectangle 155">
            <a:extLst>
              <a:ext uri="{FF2B5EF4-FFF2-40B4-BE49-F238E27FC236}">
                <a16:creationId xmlns:a16="http://schemas.microsoft.com/office/drawing/2014/main" id="{119A90B4-BAA9-4888-8DAC-6D6999AE74E1}"/>
              </a:ext>
            </a:extLst>
          </p:cNvPr>
          <p:cNvSpPr/>
          <p:nvPr/>
        </p:nvSpPr>
        <p:spPr bwMode="auto">
          <a:xfrm>
            <a:off x="4394566" y="3238500"/>
            <a:ext cx="292644"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42" name="Rectangle 156">
            <a:extLst>
              <a:ext uri="{FF2B5EF4-FFF2-40B4-BE49-F238E27FC236}">
                <a16:creationId xmlns:a16="http://schemas.microsoft.com/office/drawing/2014/main" id="{F356CB35-95C9-4BB4-A1BA-65E7FCF193F0}"/>
              </a:ext>
            </a:extLst>
          </p:cNvPr>
          <p:cNvSpPr/>
          <p:nvPr/>
        </p:nvSpPr>
        <p:spPr bwMode="auto">
          <a:xfrm>
            <a:off x="4102644" y="3238500"/>
            <a:ext cx="292644"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cxnSp>
        <p:nvCxnSpPr>
          <p:cNvPr id="43" name="Shape 182">
            <a:extLst>
              <a:ext uri="{FF2B5EF4-FFF2-40B4-BE49-F238E27FC236}">
                <a16:creationId xmlns:a16="http://schemas.microsoft.com/office/drawing/2014/main" id="{55689FDC-A439-48DE-9E30-2068611E6C29}"/>
              </a:ext>
            </a:extLst>
          </p:cNvPr>
          <p:cNvCxnSpPr>
            <a:stCxn id="29" idx="2"/>
          </p:cNvCxnSpPr>
          <p:nvPr/>
        </p:nvCxnSpPr>
        <p:spPr bwMode="auto">
          <a:xfrm rot="5400000">
            <a:off x="6293638" y="2051660"/>
            <a:ext cx="417890" cy="2260590"/>
          </a:xfrm>
          <a:prstGeom prst="bentConnector2">
            <a:avLst/>
          </a:prstGeom>
          <a:noFill/>
          <a:ln w="25400" cap="flat" cmpd="sng" algn="ctr">
            <a:solidFill>
              <a:schemeClr val="tx1"/>
            </a:solidFill>
            <a:prstDash val="solid"/>
            <a:round/>
            <a:headEnd type="none" w="med" len="med"/>
            <a:tailEnd type="none" w="med" len="med"/>
          </a:ln>
          <a:effectLst/>
        </p:spPr>
      </p:cxnSp>
      <p:cxnSp>
        <p:nvCxnSpPr>
          <p:cNvPr id="44" name="Shape 60">
            <a:extLst>
              <a:ext uri="{FF2B5EF4-FFF2-40B4-BE49-F238E27FC236}">
                <a16:creationId xmlns:a16="http://schemas.microsoft.com/office/drawing/2014/main" id="{1674044A-17A2-49BD-94F9-6596580DBA1F}"/>
              </a:ext>
            </a:extLst>
          </p:cNvPr>
          <p:cNvCxnSpPr>
            <a:stCxn id="28" idx="1"/>
          </p:cNvCxnSpPr>
          <p:nvPr/>
        </p:nvCxnSpPr>
        <p:spPr bwMode="auto">
          <a:xfrm rot="10800000" flipV="1">
            <a:off x="2478652" y="2837586"/>
            <a:ext cx="3782627" cy="400914"/>
          </a:xfrm>
          <a:prstGeom prst="bentConnector2">
            <a:avLst/>
          </a:prstGeom>
          <a:noFill/>
          <a:ln w="25400" cap="flat" cmpd="sng" algn="ctr">
            <a:solidFill>
              <a:schemeClr val="tx1"/>
            </a:solidFill>
            <a:prstDash val="solid"/>
            <a:round/>
            <a:headEnd type="none" w="med" len="med"/>
            <a:tailEnd type="none" w="med" len="med"/>
          </a:ln>
          <a:effectLst/>
        </p:spPr>
      </p:cxnSp>
      <p:sp>
        <p:nvSpPr>
          <p:cNvPr id="45" name="TextBox 61">
            <a:extLst>
              <a:ext uri="{FF2B5EF4-FFF2-40B4-BE49-F238E27FC236}">
                <a16:creationId xmlns:a16="http://schemas.microsoft.com/office/drawing/2014/main" id="{A7620FC5-3220-44DC-94C3-0A3663266DCE}"/>
              </a:ext>
            </a:extLst>
          </p:cNvPr>
          <p:cNvSpPr txBox="1"/>
          <p:nvPr/>
        </p:nvSpPr>
        <p:spPr>
          <a:xfrm>
            <a:off x="2368639" y="2514600"/>
            <a:ext cx="2467663" cy="369332"/>
          </a:xfrm>
          <a:prstGeom prst="rect">
            <a:avLst/>
          </a:prstGeom>
          <a:noFill/>
        </p:spPr>
        <p:txBody>
          <a:bodyPr wrap="none" rtlCol="0">
            <a:spAutoFit/>
          </a:bodyPr>
          <a:lstStyle/>
          <a:p>
            <a:r>
              <a:rPr lang="en-US" sz="1800" dirty="0">
                <a:latin typeface="Calibri" pitchFamily="34" charset="0"/>
              </a:rPr>
              <a:t>match: assume yes = hit</a:t>
            </a:r>
          </a:p>
        </p:txBody>
      </p:sp>
      <p:cxnSp>
        <p:nvCxnSpPr>
          <p:cNvPr id="46" name="Straight Connector 67">
            <a:extLst>
              <a:ext uri="{FF2B5EF4-FFF2-40B4-BE49-F238E27FC236}">
                <a16:creationId xmlns:a16="http://schemas.microsoft.com/office/drawing/2014/main" id="{FC915053-1714-4AD8-AE2B-FB8EAAEAB9B3}"/>
              </a:ext>
            </a:extLst>
          </p:cNvPr>
          <p:cNvCxnSpPr/>
          <p:nvPr/>
        </p:nvCxnSpPr>
        <p:spPr bwMode="auto">
          <a:xfrm rot="5400000">
            <a:off x="1582476" y="3038043"/>
            <a:ext cx="400914" cy="1588"/>
          </a:xfrm>
          <a:prstGeom prst="line">
            <a:avLst/>
          </a:prstGeom>
          <a:noFill/>
          <a:ln w="25400" cap="flat" cmpd="sng" algn="ctr">
            <a:solidFill>
              <a:schemeClr val="tx1"/>
            </a:solidFill>
            <a:prstDash val="solid"/>
            <a:round/>
            <a:headEnd type="none" w="med" len="med"/>
            <a:tailEnd type="none" w="med" len="med"/>
          </a:ln>
          <a:effectLst/>
        </p:spPr>
      </p:cxnSp>
      <p:sp>
        <p:nvSpPr>
          <p:cNvPr id="47" name="TextBox 68">
            <a:extLst>
              <a:ext uri="{FF2B5EF4-FFF2-40B4-BE49-F238E27FC236}">
                <a16:creationId xmlns:a16="http://schemas.microsoft.com/office/drawing/2014/main" id="{962D15AB-62A8-4D75-9FF0-9F48A683E066}"/>
              </a:ext>
            </a:extLst>
          </p:cNvPr>
          <p:cNvSpPr txBox="1"/>
          <p:nvPr/>
        </p:nvSpPr>
        <p:spPr>
          <a:xfrm>
            <a:off x="1402727" y="2514600"/>
            <a:ext cx="1021242" cy="369332"/>
          </a:xfrm>
          <a:prstGeom prst="rect">
            <a:avLst/>
          </a:prstGeom>
          <a:noFill/>
        </p:spPr>
        <p:txBody>
          <a:bodyPr wrap="none" rtlCol="0">
            <a:spAutoFit/>
          </a:bodyPr>
          <a:lstStyle/>
          <a:p>
            <a:r>
              <a:rPr lang="en-US" sz="1800" dirty="0">
                <a:latin typeface="Calibri" pitchFamily="34" charset="0"/>
              </a:rPr>
              <a:t>valid?   +</a:t>
            </a:r>
          </a:p>
        </p:txBody>
      </p:sp>
      <p:cxnSp>
        <p:nvCxnSpPr>
          <p:cNvPr id="48" name="Elbow Connector 70">
            <a:extLst>
              <a:ext uri="{FF2B5EF4-FFF2-40B4-BE49-F238E27FC236}">
                <a16:creationId xmlns:a16="http://schemas.microsoft.com/office/drawing/2014/main" id="{C2801BCB-7FA1-451C-971A-ECDE5FBDFD94}"/>
              </a:ext>
            </a:extLst>
          </p:cNvPr>
          <p:cNvCxnSpPr>
            <a:stCxn id="30" idx="2"/>
          </p:cNvCxnSpPr>
          <p:nvPr/>
        </p:nvCxnSpPr>
        <p:spPr bwMode="auto">
          <a:xfrm rot="5400000">
            <a:off x="5976408" y="1245569"/>
            <a:ext cx="570290" cy="4025173"/>
          </a:xfrm>
          <a:prstGeom prst="bentConnector3">
            <a:avLst>
              <a:gd name="adj1" fmla="val 175089"/>
            </a:avLst>
          </a:prstGeom>
          <a:noFill/>
          <a:ln w="25400" cap="flat" cmpd="sng" algn="ctr">
            <a:solidFill>
              <a:schemeClr val="tx1"/>
            </a:solidFill>
            <a:prstDash val="solid"/>
            <a:round/>
            <a:headEnd type="none" w="med" len="med"/>
            <a:tailEnd type="none" w="med" len="med"/>
          </a:ln>
          <a:effectLst/>
        </p:spPr>
      </p:cxnSp>
      <p:sp>
        <p:nvSpPr>
          <p:cNvPr id="49" name="Down Arrow 25">
            <a:extLst>
              <a:ext uri="{FF2B5EF4-FFF2-40B4-BE49-F238E27FC236}">
                <a16:creationId xmlns:a16="http://schemas.microsoft.com/office/drawing/2014/main" id="{C2B8DA31-2352-4DD0-AEE9-767D6CE7A002}"/>
              </a:ext>
            </a:extLst>
          </p:cNvPr>
          <p:cNvSpPr/>
          <p:nvPr/>
        </p:nvSpPr>
        <p:spPr bwMode="auto">
          <a:xfrm flipV="1">
            <a:off x="4330522" y="3581400"/>
            <a:ext cx="733658" cy="1066800"/>
          </a:xfrm>
          <a:prstGeom prst="downArrow">
            <a:avLst/>
          </a:prstGeom>
          <a:solidFill>
            <a:schemeClr val="bg1">
              <a:lumMod val="65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50" name="TextBox 26">
            <a:extLst>
              <a:ext uri="{FF2B5EF4-FFF2-40B4-BE49-F238E27FC236}">
                <a16:creationId xmlns:a16="http://schemas.microsoft.com/office/drawing/2014/main" id="{D9EAB434-F2BC-49E9-9EC1-EA43A5A3EB48}"/>
              </a:ext>
            </a:extLst>
          </p:cNvPr>
          <p:cNvSpPr txBox="1"/>
          <p:nvPr/>
        </p:nvSpPr>
        <p:spPr>
          <a:xfrm>
            <a:off x="4940772" y="4363914"/>
            <a:ext cx="2017925" cy="369332"/>
          </a:xfrm>
          <a:prstGeom prst="rect">
            <a:avLst/>
          </a:prstGeom>
          <a:noFill/>
        </p:spPr>
        <p:txBody>
          <a:bodyPr wrap="none" rtlCol="0">
            <a:spAutoFit/>
          </a:bodyPr>
          <a:lstStyle/>
          <a:p>
            <a:r>
              <a:rPr lang="en-US" sz="1800" dirty="0" err="1">
                <a:latin typeface="Calibri" pitchFamily="34" charset="0"/>
              </a:rPr>
              <a:t>int</a:t>
            </a:r>
            <a:r>
              <a:rPr lang="en-US" sz="1800" dirty="0">
                <a:latin typeface="Calibri" pitchFamily="34" charset="0"/>
              </a:rPr>
              <a:t> (4 Bytes) is here</a:t>
            </a:r>
          </a:p>
        </p:txBody>
      </p:sp>
      <p:sp>
        <p:nvSpPr>
          <p:cNvPr id="51" name="TextBox 27">
            <a:extLst>
              <a:ext uri="{FF2B5EF4-FFF2-40B4-BE49-F238E27FC236}">
                <a16:creationId xmlns:a16="http://schemas.microsoft.com/office/drawing/2014/main" id="{04502224-2DD2-4295-BA97-53D7782A179E}"/>
              </a:ext>
            </a:extLst>
          </p:cNvPr>
          <p:cNvSpPr txBox="1"/>
          <p:nvPr/>
        </p:nvSpPr>
        <p:spPr>
          <a:xfrm>
            <a:off x="5715000" y="3962400"/>
            <a:ext cx="1301318" cy="369332"/>
          </a:xfrm>
          <a:prstGeom prst="rect">
            <a:avLst/>
          </a:prstGeom>
          <a:noFill/>
        </p:spPr>
        <p:txBody>
          <a:bodyPr wrap="none" rtlCol="0">
            <a:spAutoFit/>
          </a:bodyPr>
          <a:lstStyle/>
          <a:p>
            <a:r>
              <a:rPr lang="en-US" sz="1800" dirty="0">
                <a:latin typeface="Calibri" pitchFamily="34" charset="0"/>
              </a:rPr>
              <a:t>block offset</a:t>
            </a:r>
          </a:p>
        </p:txBody>
      </p:sp>
    </p:spTree>
    <p:extLst>
      <p:ext uri="{BB962C8B-B14F-4D97-AF65-F5344CB8AC3E}">
        <p14:creationId xmlns:p14="http://schemas.microsoft.com/office/powerpoint/2010/main" val="10659517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E2206-E8D3-409D-B794-44ADC02314EA}"/>
              </a:ext>
            </a:extLst>
          </p:cNvPr>
          <p:cNvSpPr>
            <a:spLocks noGrp="1"/>
          </p:cNvSpPr>
          <p:nvPr>
            <p:ph type="title"/>
          </p:nvPr>
        </p:nvSpPr>
        <p:spPr/>
        <p:txBody>
          <a:bodyPr>
            <a:normAutofit fontScale="90000"/>
          </a:bodyPr>
          <a:lstStyle/>
          <a:p>
            <a:r>
              <a:rPr lang="en-US" altLang="zh-CN" dirty="0"/>
              <a:t>5.</a:t>
            </a:r>
            <a:r>
              <a:rPr lang="zh-CN" altLang="en-US" dirty="0"/>
              <a:t>综合：运行中的直接映射高速缓存</a:t>
            </a:r>
          </a:p>
        </p:txBody>
      </p:sp>
      <p:graphicFrame>
        <p:nvGraphicFramePr>
          <p:cNvPr id="5" name="内容占位符 4">
            <a:extLst>
              <a:ext uri="{FF2B5EF4-FFF2-40B4-BE49-F238E27FC236}">
                <a16:creationId xmlns:a16="http://schemas.microsoft.com/office/drawing/2014/main" id="{5099E735-ADB1-4ABF-A28B-8332B670E1E2}"/>
              </a:ext>
            </a:extLst>
          </p:cNvPr>
          <p:cNvGraphicFramePr>
            <a:graphicFrameLocks noGrp="1"/>
          </p:cNvGraphicFramePr>
          <p:nvPr>
            <p:ph idx="1"/>
            <p:extLst>
              <p:ext uri="{D42A27DB-BD31-4B8C-83A1-F6EECF244321}">
                <p14:modId xmlns:p14="http://schemas.microsoft.com/office/powerpoint/2010/main" val="2765520118"/>
              </p:ext>
            </p:extLst>
          </p:nvPr>
        </p:nvGraphicFramePr>
        <p:xfrm>
          <a:off x="219618" y="806481"/>
          <a:ext cx="3538735" cy="5781311"/>
        </p:xfrm>
        <a:graphic>
          <a:graphicData uri="http://schemas.openxmlformats.org/drawingml/2006/table">
            <a:tbl>
              <a:tblPr firstRow="1" bandRow="1">
                <a:tableStyleId>{5C22544A-7EE6-4342-B048-85BDC9FD1C3A}</a:tableStyleId>
              </a:tblPr>
              <a:tblGrid>
                <a:gridCol w="707747">
                  <a:extLst>
                    <a:ext uri="{9D8B030D-6E8A-4147-A177-3AD203B41FA5}">
                      <a16:colId xmlns:a16="http://schemas.microsoft.com/office/drawing/2014/main" val="3168950370"/>
                    </a:ext>
                  </a:extLst>
                </a:gridCol>
                <a:gridCol w="707747">
                  <a:extLst>
                    <a:ext uri="{9D8B030D-6E8A-4147-A177-3AD203B41FA5}">
                      <a16:colId xmlns:a16="http://schemas.microsoft.com/office/drawing/2014/main" val="2570281713"/>
                    </a:ext>
                  </a:extLst>
                </a:gridCol>
                <a:gridCol w="707747">
                  <a:extLst>
                    <a:ext uri="{9D8B030D-6E8A-4147-A177-3AD203B41FA5}">
                      <a16:colId xmlns:a16="http://schemas.microsoft.com/office/drawing/2014/main" val="1140619419"/>
                    </a:ext>
                  </a:extLst>
                </a:gridCol>
                <a:gridCol w="707747">
                  <a:extLst>
                    <a:ext uri="{9D8B030D-6E8A-4147-A177-3AD203B41FA5}">
                      <a16:colId xmlns:a16="http://schemas.microsoft.com/office/drawing/2014/main" val="2541326686"/>
                    </a:ext>
                  </a:extLst>
                </a:gridCol>
                <a:gridCol w="707747">
                  <a:extLst>
                    <a:ext uri="{9D8B030D-6E8A-4147-A177-3AD203B41FA5}">
                      <a16:colId xmlns:a16="http://schemas.microsoft.com/office/drawing/2014/main" val="181298146"/>
                    </a:ext>
                  </a:extLst>
                </a:gridCol>
              </a:tblGrid>
              <a:tr h="313183">
                <a:tc rowSpan="2">
                  <a:txBody>
                    <a:bodyPr/>
                    <a:lstStyle/>
                    <a:p>
                      <a:pPr algn="ctr"/>
                      <a:r>
                        <a:rPr lang="zh-CN" altLang="en-US" sz="1200" dirty="0">
                          <a:latin typeface="Times New Roman" panose="02020603050405020304" pitchFamily="18" charset="0"/>
                          <a:cs typeface="Times New Roman" panose="02020603050405020304" pitchFamily="18" charset="0"/>
                        </a:rPr>
                        <a:t>地址</a:t>
                      </a:r>
                      <a:endParaRPr lang="en-US" altLang="zh-CN" sz="1200" dirty="0">
                        <a:latin typeface="Times New Roman" panose="02020603050405020304" pitchFamily="18" charset="0"/>
                        <a:cs typeface="Times New Roman" panose="02020603050405020304" pitchFamily="18" charset="0"/>
                      </a:endParaRPr>
                    </a:p>
                    <a:p>
                      <a:pPr algn="ct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十进制</a:t>
                      </a:r>
                      <a:r>
                        <a:rPr lang="en-US" altLang="zh-CN" sz="1200" dirty="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anchor="ctr"/>
                </a:tc>
                <a:tc gridSpan="3">
                  <a:txBody>
                    <a:bodyPr/>
                    <a:lstStyle/>
                    <a:p>
                      <a:pPr algn="ctr"/>
                      <a:r>
                        <a:rPr lang="zh-CN" altLang="en-US" sz="1200" dirty="0">
                          <a:latin typeface="Times New Roman" panose="02020603050405020304" pitchFamily="18" charset="0"/>
                          <a:cs typeface="Times New Roman" panose="02020603050405020304" pitchFamily="18" charset="0"/>
                        </a:rPr>
                        <a:t>地址位</a:t>
                      </a:r>
                    </a:p>
                  </a:txBody>
                  <a:tcPr anchor="ctr"/>
                </a:tc>
                <a:tc hMerge="1">
                  <a:txBody>
                    <a:bodyPr/>
                    <a:lstStyle/>
                    <a:p>
                      <a:endParaRPr lang="zh-CN" altLang="en-US" dirty="0"/>
                    </a:p>
                  </a:txBody>
                  <a:tcPr/>
                </a:tc>
                <a:tc hMerge="1">
                  <a:txBody>
                    <a:bodyPr/>
                    <a:lstStyle/>
                    <a:p>
                      <a:endParaRPr lang="zh-CN" altLang="en-US" dirty="0"/>
                    </a:p>
                  </a:txBody>
                  <a:tcPr/>
                </a:tc>
                <a:tc rowSpan="2">
                  <a:txBody>
                    <a:bodyPr/>
                    <a:lstStyle/>
                    <a:p>
                      <a:pPr algn="ctr"/>
                      <a:r>
                        <a:rPr lang="zh-CN" altLang="en-US" sz="1200" dirty="0">
                          <a:latin typeface="Times New Roman" panose="02020603050405020304" pitchFamily="18" charset="0"/>
                          <a:cs typeface="Times New Roman" panose="02020603050405020304" pitchFamily="18" charset="0"/>
                        </a:rPr>
                        <a:t>块号</a:t>
                      </a:r>
                      <a:endParaRPr lang="en-US" altLang="zh-CN" sz="1200" dirty="0">
                        <a:latin typeface="Times New Roman" panose="02020603050405020304" pitchFamily="18" charset="0"/>
                        <a:cs typeface="Times New Roman" panose="02020603050405020304" pitchFamily="18" charset="0"/>
                      </a:endParaRPr>
                    </a:p>
                    <a:p>
                      <a:pPr algn="ct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十进制）</a:t>
                      </a:r>
                    </a:p>
                  </a:txBody>
                  <a:tcPr anchor="ctr"/>
                </a:tc>
                <a:extLst>
                  <a:ext uri="{0D108BD9-81ED-4DB2-BD59-A6C34878D82A}">
                    <a16:rowId xmlns:a16="http://schemas.microsoft.com/office/drawing/2014/main" val="2820620356"/>
                  </a:ext>
                </a:extLst>
              </a:tr>
              <a:tr h="375765">
                <a:tc vMerge="1">
                  <a:txBody>
                    <a:bodyPr/>
                    <a:lstStyle/>
                    <a:p>
                      <a:endParaRPr lang="zh-CN" altLang="en-US" dirty="0"/>
                    </a:p>
                  </a:txBody>
                  <a:tcPr/>
                </a:tc>
                <a:tc>
                  <a:txBody>
                    <a:bodyPr/>
                    <a:lstStyle/>
                    <a:p>
                      <a:pPr algn="ctr"/>
                      <a:r>
                        <a:rPr lang="zh-CN" altLang="en-US" sz="1200" dirty="0">
                          <a:latin typeface="Times New Roman" panose="02020603050405020304" pitchFamily="18" charset="0"/>
                          <a:cs typeface="Times New Roman" panose="02020603050405020304" pitchFamily="18" charset="0"/>
                        </a:rPr>
                        <a:t>标记位</a:t>
                      </a:r>
                      <a:endParaRPr lang="en-US" altLang="zh-CN" sz="1200" dirty="0">
                        <a:latin typeface="Times New Roman" panose="02020603050405020304" pitchFamily="18" charset="0"/>
                        <a:cs typeface="Times New Roman" panose="02020603050405020304" pitchFamily="18" charset="0"/>
                      </a:endParaRPr>
                    </a:p>
                    <a:p>
                      <a:pPr algn="ctr"/>
                      <a:r>
                        <a:rPr lang="en-US" altLang="zh-CN" sz="1200" dirty="0">
                          <a:latin typeface="Times New Roman" panose="02020603050405020304" pitchFamily="18" charset="0"/>
                          <a:cs typeface="Times New Roman" panose="02020603050405020304" pitchFamily="18" charset="0"/>
                        </a:rPr>
                        <a:t>(t=1)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200" dirty="0">
                          <a:latin typeface="Times New Roman" panose="02020603050405020304" pitchFamily="18" charset="0"/>
                          <a:cs typeface="Times New Roman" panose="02020603050405020304" pitchFamily="18" charset="0"/>
                        </a:rPr>
                        <a:t>索引位</a:t>
                      </a:r>
                      <a:endParaRPr lang="en-US" altLang="zh-CN" sz="1200" dirty="0">
                        <a:latin typeface="Times New Roman" panose="02020603050405020304" pitchFamily="18" charset="0"/>
                        <a:cs typeface="Times New Roman" panose="02020603050405020304" pitchFamily="18" charset="0"/>
                      </a:endParaRPr>
                    </a:p>
                    <a:p>
                      <a:pPr algn="ctr"/>
                      <a:r>
                        <a:rPr lang="en-US" altLang="zh-CN" sz="1200" dirty="0">
                          <a:latin typeface="Times New Roman" panose="02020603050405020304" pitchFamily="18" charset="0"/>
                          <a:cs typeface="Times New Roman" panose="02020603050405020304" pitchFamily="18" charset="0"/>
                        </a:rPr>
                        <a:t>(s=2)</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200" dirty="0">
                          <a:latin typeface="Times New Roman" panose="02020603050405020304" pitchFamily="18" charset="0"/>
                          <a:cs typeface="Times New Roman" panose="02020603050405020304" pitchFamily="18" charset="0"/>
                        </a:rPr>
                        <a:t>偏移位</a:t>
                      </a:r>
                      <a:endParaRPr lang="en-US" altLang="zh-CN" sz="1200" dirty="0">
                        <a:latin typeface="Times New Roman" panose="02020603050405020304" pitchFamily="18" charset="0"/>
                        <a:cs typeface="Times New Roman" panose="02020603050405020304" pitchFamily="18" charset="0"/>
                      </a:endParaRPr>
                    </a:p>
                    <a:p>
                      <a:pPr algn="ctr"/>
                      <a:r>
                        <a:rPr lang="en-US" altLang="zh-CN" sz="1200" dirty="0">
                          <a:latin typeface="Times New Roman" panose="02020603050405020304" pitchFamily="18" charset="0"/>
                          <a:cs typeface="Times New Roman" panose="02020603050405020304" pitchFamily="18" charset="0"/>
                        </a:rPr>
                        <a:t>(b=1)</a:t>
                      </a:r>
                      <a:endParaRPr lang="zh-CN" altLang="en-US" sz="1200" dirty="0">
                        <a:latin typeface="Times New Roman" panose="02020603050405020304" pitchFamily="18" charset="0"/>
                        <a:cs typeface="Times New Roman" panose="02020603050405020304" pitchFamily="18" charset="0"/>
                      </a:endParaRPr>
                    </a:p>
                  </a:txBody>
                  <a:tcPr anchor="ctr"/>
                </a:tc>
                <a:tc vMerge="1">
                  <a:txBody>
                    <a:bodyPr/>
                    <a:lstStyle/>
                    <a:p>
                      <a:endParaRPr lang="zh-CN" altLang="en-US" dirty="0"/>
                    </a:p>
                  </a:txBody>
                  <a:tcPr/>
                </a:tc>
                <a:extLst>
                  <a:ext uri="{0D108BD9-81ED-4DB2-BD59-A6C34878D82A}">
                    <a16:rowId xmlns:a16="http://schemas.microsoft.com/office/drawing/2014/main" val="2005941594"/>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51041040"/>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16544833"/>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2</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36446658"/>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3</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48711254"/>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4</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2</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21830"/>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5</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2</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53214950"/>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3</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4475094"/>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7</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3</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200707"/>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8</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4</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8774046"/>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9</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4</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235692446"/>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5</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26640115"/>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5</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67374656"/>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12</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513565433"/>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13</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6</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240661004"/>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14</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0</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7</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01221294"/>
                  </a:ext>
                </a:extLst>
              </a:tr>
              <a:tr h="313183">
                <a:tc>
                  <a:txBody>
                    <a:bodyPr/>
                    <a:lstStyle/>
                    <a:p>
                      <a:pPr algn="ctr"/>
                      <a:r>
                        <a:rPr lang="en-US" altLang="zh-CN" sz="1200" dirty="0">
                          <a:latin typeface="Times New Roman" panose="02020603050405020304" pitchFamily="18" charset="0"/>
                          <a:cs typeface="Times New Roman" panose="02020603050405020304" pitchFamily="18" charset="0"/>
                        </a:rPr>
                        <a:t>15</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200" dirty="0">
                          <a:latin typeface="Times New Roman" panose="02020603050405020304" pitchFamily="18" charset="0"/>
                          <a:cs typeface="Times New Roman" panose="02020603050405020304" pitchFamily="18" charset="0"/>
                        </a:rPr>
                        <a:t>7</a:t>
                      </a:r>
                      <a:endParaRPr lang="zh-CN" alt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754693704"/>
                  </a:ext>
                </a:extLst>
              </a:tr>
            </a:tbl>
          </a:graphicData>
        </a:graphic>
      </p:graphicFrame>
      <p:sp>
        <p:nvSpPr>
          <p:cNvPr id="4" name="灯片编号占位符 3">
            <a:extLst>
              <a:ext uri="{FF2B5EF4-FFF2-40B4-BE49-F238E27FC236}">
                <a16:creationId xmlns:a16="http://schemas.microsoft.com/office/drawing/2014/main" id="{C54066A1-92CB-4A4C-A7D6-4225F2658CB8}"/>
              </a:ext>
            </a:extLst>
          </p:cNvPr>
          <p:cNvSpPr>
            <a:spLocks noGrp="1"/>
          </p:cNvSpPr>
          <p:nvPr>
            <p:ph type="sldNum" sz="quarter" idx="12"/>
          </p:nvPr>
        </p:nvSpPr>
        <p:spPr/>
        <p:txBody>
          <a:bodyPr/>
          <a:lstStyle/>
          <a:p>
            <a:fld id="{6D62327B-ED8D-4CFC-ADD0-A75FA5CBE281}" type="slidenum">
              <a:rPr lang="zh-CN" altLang="en-US" smtClean="0"/>
              <a:pPr/>
              <a:t>105</a:t>
            </a:fld>
            <a:endParaRPr lang="zh-CN" altLang="en-US" dirty="0"/>
          </a:p>
        </p:txBody>
      </p:sp>
      <p:sp>
        <p:nvSpPr>
          <p:cNvPr id="51" name="内容占位符 2">
            <a:extLst>
              <a:ext uri="{FF2B5EF4-FFF2-40B4-BE49-F238E27FC236}">
                <a16:creationId xmlns:a16="http://schemas.microsoft.com/office/drawing/2014/main" id="{FB542025-AF75-400A-AA4F-4554A49C1DB2}"/>
              </a:ext>
            </a:extLst>
          </p:cNvPr>
          <p:cNvSpPr txBox="1">
            <a:spLocks/>
          </p:cNvSpPr>
          <p:nvPr/>
        </p:nvSpPr>
        <p:spPr>
          <a:xfrm>
            <a:off x="3779912" y="837034"/>
            <a:ext cx="4906888" cy="5616302"/>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假设直接映射高速缓存</a:t>
            </a:r>
            <a:r>
              <a:rPr lang="en-US" altLang="zh-CN" dirty="0"/>
              <a:t>(</a:t>
            </a:r>
            <a:r>
              <a:rPr lang="en-US" altLang="zh-CN" i="1" dirty="0" err="1"/>
              <a:t>S</a:t>
            </a:r>
            <a:r>
              <a:rPr lang="en-US" altLang="zh-CN" dirty="0" err="1"/>
              <a:t>,</a:t>
            </a:r>
            <a:r>
              <a:rPr lang="en-US" altLang="zh-CN" i="1" dirty="0" err="1"/>
              <a:t>E</a:t>
            </a:r>
            <a:r>
              <a:rPr lang="en-US" altLang="zh-CN" dirty="0" err="1"/>
              <a:t>,</a:t>
            </a:r>
            <a:r>
              <a:rPr lang="en-US" altLang="zh-CN" i="1" dirty="0" err="1"/>
              <a:t>B</a:t>
            </a:r>
            <a:r>
              <a:rPr lang="en-US" altLang="zh-CN" dirty="0" err="1"/>
              <a:t>,</a:t>
            </a:r>
            <a:r>
              <a:rPr lang="en-US" altLang="zh-CN" i="1" dirty="0" err="1"/>
              <a:t>m</a:t>
            </a:r>
            <a:r>
              <a:rPr lang="en-US" altLang="zh-CN" dirty="0"/>
              <a:t>)=(4,1,2,4)</a:t>
            </a:r>
            <a:r>
              <a:rPr lang="zh-CN" altLang="en-US" dirty="0"/>
              <a:t>：</a:t>
            </a:r>
            <a:endParaRPr lang="en-US" altLang="zh-CN" dirty="0"/>
          </a:p>
          <a:p>
            <a:pPr lvl="1"/>
            <a:r>
              <a:rPr lang="zh-CN" altLang="en-US" dirty="0"/>
              <a:t>高速缓存有</a:t>
            </a:r>
            <a:r>
              <a:rPr lang="en-US" altLang="zh-CN" dirty="0"/>
              <a:t>4</a:t>
            </a:r>
            <a:r>
              <a:rPr lang="zh-CN" altLang="en-US" dirty="0"/>
              <a:t>个组</a:t>
            </a:r>
            <a:endParaRPr lang="en-US" altLang="zh-CN" dirty="0"/>
          </a:p>
          <a:p>
            <a:pPr lvl="1"/>
            <a:r>
              <a:rPr lang="zh-CN" altLang="en-US" dirty="0"/>
              <a:t>每组</a:t>
            </a:r>
            <a:r>
              <a:rPr lang="en-US" altLang="zh-CN" dirty="0"/>
              <a:t>1</a:t>
            </a:r>
            <a:r>
              <a:rPr lang="zh-CN" altLang="en-US" dirty="0"/>
              <a:t>行</a:t>
            </a:r>
            <a:endParaRPr lang="en-US" altLang="zh-CN" dirty="0"/>
          </a:p>
          <a:p>
            <a:pPr lvl="1"/>
            <a:r>
              <a:rPr lang="zh-CN" altLang="en-US" dirty="0"/>
              <a:t>每个块</a:t>
            </a:r>
            <a:r>
              <a:rPr lang="en-US" altLang="zh-CN" dirty="0"/>
              <a:t>2</a:t>
            </a:r>
            <a:r>
              <a:rPr lang="zh-CN" altLang="en-US" dirty="0"/>
              <a:t>字节</a:t>
            </a:r>
            <a:endParaRPr lang="en-US" altLang="zh-CN" dirty="0"/>
          </a:p>
          <a:p>
            <a:pPr lvl="1"/>
            <a:r>
              <a:rPr lang="zh-CN" altLang="en-US" dirty="0"/>
              <a:t>地址位是</a:t>
            </a:r>
            <a:r>
              <a:rPr lang="en-US" altLang="zh-CN" dirty="0"/>
              <a:t>4</a:t>
            </a:r>
            <a:r>
              <a:rPr lang="zh-CN" altLang="en-US" dirty="0"/>
              <a:t>位</a:t>
            </a:r>
            <a:endParaRPr lang="en-US" altLang="zh-CN" dirty="0"/>
          </a:p>
          <a:p>
            <a:r>
              <a:rPr lang="zh-CN" altLang="en-US" dirty="0"/>
              <a:t>地址映射</a:t>
            </a:r>
            <a:endParaRPr lang="en-US" altLang="zh-CN" dirty="0"/>
          </a:p>
          <a:p>
            <a:pPr lvl="1"/>
            <a:r>
              <a:rPr lang="zh-CN" altLang="en-US" dirty="0"/>
              <a:t>标记位和索引位连起来唯一标识内存中的每个块</a:t>
            </a:r>
            <a:endParaRPr lang="en-US" altLang="zh-CN" dirty="0"/>
          </a:p>
          <a:p>
            <a:pPr lvl="1"/>
            <a:r>
              <a:rPr lang="zh-CN" altLang="en-US" dirty="0"/>
              <a:t>有</a:t>
            </a:r>
            <a:r>
              <a:rPr lang="en-US" altLang="zh-CN" dirty="0"/>
              <a:t>8</a:t>
            </a:r>
            <a:r>
              <a:rPr lang="zh-CN" altLang="en-US" dirty="0"/>
              <a:t>个内存块，</a:t>
            </a:r>
            <a:r>
              <a:rPr lang="en-US" altLang="zh-CN" dirty="0"/>
              <a:t>4</a:t>
            </a:r>
            <a:r>
              <a:rPr lang="zh-CN" altLang="en-US" dirty="0"/>
              <a:t>个高速缓存组，有相同组索引的多个块映射到一个高速缓存组</a:t>
            </a:r>
            <a:endParaRPr lang="en-US" altLang="zh-CN" dirty="0"/>
          </a:p>
          <a:p>
            <a:pPr lvl="1"/>
            <a:r>
              <a:rPr lang="zh-CN" altLang="en-US" dirty="0"/>
              <a:t>映射到同一个高速缓存组的块由标记唯一地址标识</a:t>
            </a:r>
            <a:endParaRPr lang="en-US" altLang="zh-CN" dirty="0"/>
          </a:p>
        </p:txBody>
      </p:sp>
      <p:pic>
        <p:nvPicPr>
          <p:cNvPr id="6" name="图片 5">
            <a:extLst>
              <a:ext uri="{FF2B5EF4-FFF2-40B4-BE49-F238E27FC236}">
                <a16:creationId xmlns:a16="http://schemas.microsoft.com/office/drawing/2014/main" id="{3DA09C6C-2E9A-4175-BAA4-9A76B8C5A806}"/>
              </a:ext>
            </a:extLst>
          </p:cNvPr>
          <p:cNvPicPr>
            <a:picLocks noChangeAspect="1"/>
          </p:cNvPicPr>
          <p:nvPr/>
        </p:nvPicPr>
        <p:blipFill>
          <a:blip r:embed="rId2"/>
          <a:stretch>
            <a:fillRect/>
          </a:stretch>
        </p:blipFill>
        <p:spPr>
          <a:xfrm>
            <a:off x="5895351" y="2008827"/>
            <a:ext cx="3248649" cy="1516353"/>
          </a:xfrm>
          <a:prstGeom prst="rect">
            <a:avLst/>
          </a:prstGeom>
        </p:spPr>
      </p:pic>
      <p:pic>
        <p:nvPicPr>
          <p:cNvPr id="8" name="图片 7">
            <a:extLst>
              <a:ext uri="{FF2B5EF4-FFF2-40B4-BE49-F238E27FC236}">
                <a16:creationId xmlns:a16="http://schemas.microsoft.com/office/drawing/2014/main" id="{DB6E2A87-016F-4A15-93E2-3E042CBE7981}"/>
              </a:ext>
            </a:extLst>
          </p:cNvPr>
          <p:cNvPicPr>
            <a:picLocks noChangeAspect="1"/>
          </p:cNvPicPr>
          <p:nvPr/>
        </p:nvPicPr>
        <p:blipFill>
          <a:blip r:embed="rId3"/>
          <a:stretch>
            <a:fillRect/>
          </a:stretch>
        </p:blipFill>
        <p:spPr>
          <a:xfrm>
            <a:off x="7164288" y="60711"/>
            <a:ext cx="1717842" cy="1948116"/>
          </a:xfrm>
          <a:prstGeom prst="rect">
            <a:avLst/>
          </a:prstGeom>
        </p:spPr>
      </p:pic>
      <p:cxnSp>
        <p:nvCxnSpPr>
          <p:cNvPr id="10" name="直接箭头连接符 9">
            <a:extLst>
              <a:ext uri="{FF2B5EF4-FFF2-40B4-BE49-F238E27FC236}">
                <a16:creationId xmlns:a16="http://schemas.microsoft.com/office/drawing/2014/main" id="{3A42BE43-055E-4226-9869-F322A8EF0C99}"/>
              </a:ext>
            </a:extLst>
          </p:cNvPr>
          <p:cNvCxnSpPr>
            <a:cxnSpLocks/>
          </p:cNvCxnSpPr>
          <p:nvPr/>
        </p:nvCxnSpPr>
        <p:spPr>
          <a:xfrm flipV="1">
            <a:off x="8285428" y="1916832"/>
            <a:ext cx="0" cy="280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8CE7B1A-71C8-40C6-95BB-F99C2C39BB7B}"/>
              </a:ext>
            </a:extLst>
          </p:cNvPr>
          <p:cNvCxnSpPr>
            <a:cxnSpLocks/>
          </p:cNvCxnSpPr>
          <p:nvPr/>
        </p:nvCxnSpPr>
        <p:spPr>
          <a:xfrm>
            <a:off x="8100392" y="188640"/>
            <a:ext cx="0" cy="17896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3308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106</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51" name="矩形 150">
            <a:extLst>
              <a:ext uri="{FF2B5EF4-FFF2-40B4-BE49-F238E27FC236}">
                <a16:creationId xmlns:a16="http://schemas.microsoft.com/office/drawing/2014/main" id="{10358F2A-A0A2-48C1-8790-C864E4690D6F}"/>
              </a:ext>
            </a:extLst>
          </p:cNvPr>
          <p:cNvSpPr/>
          <p:nvPr/>
        </p:nvSpPr>
        <p:spPr>
          <a:xfrm>
            <a:off x="6946828" y="3970925"/>
            <a:ext cx="2026152" cy="313065"/>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3" name="直接箭头连接符 152">
            <a:extLst>
              <a:ext uri="{FF2B5EF4-FFF2-40B4-BE49-F238E27FC236}">
                <a16:creationId xmlns:a16="http://schemas.microsoft.com/office/drawing/2014/main" id="{ED6FC827-1D83-4918-A504-AC1B8C142276}"/>
              </a:ext>
            </a:extLst>
          </p:cNvPr>
          <p:cNvCxnSpPr>
            <a:stCxn id="151" idx="0"/>
            <a:endCxn id="20" idx="2"/>
          </p:cNvCxnSpPr>
          <p:nvPr/>
        </p:nvCxnSpPr>
        <p:spPr>
          <a:xfrm flipV="1">
            <a:off x="7959904" y="2987780"/>
            <a:ext cx="6368" cy="9831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000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wheel(1)">
                                      <p:cBhvr>
                                        <p:cTn id="7" dur="2000"/>
                                        <p:tgtEl>
                                          <p:spTgt spid="151"/>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53"/>
                                        </p:tgtEl>
                                        <p:attrNameLst>
                                          <p:attrName>style.visibility</p:attrName>
                                        </p:attrNameLst>
                                      </p:cBhvr>
                                      <p:to>
                                        <p:strVal val="visible"/>
                                      </p:to>
                                    </p:set>
                                    <p:animEffect transition="in" filter="wipe(down)">
                                      <p:cBhvr>
                                        <p:cTn id="11"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107</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cs typeface="Times New Roman" panose="02020603050405020304" pitchFamily="18"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cs typeface="Times New Roman" panose="02020603050405020304" pitchFamily="18"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6" name="矩形 105">
            <a:extLst>
              <a:ext uri="{FF2B5EF4-FFF2-40B4-BE49-F238E27FC236}">
                <a16:creationId xmlns:a16="http://schemas.microsoft.com/office/drawing/2014/main" id="{CC66CBA1-53D9-4BB9-B689-E7E463D17E3C}"/>
              </a:ext>
            </a:extLst>
          </p:cNvPr>
          <p:cNvSpPr/>
          <p:nvPr/>
        </p:nvSpPr>
        <p:spPr>
          <a:xfrm>
            <a:off x="6946828" y="2633960"/>
            <a:ext cx="2026152" cy="313065"/>
          </a:xfrm>
          <a:prstGeom prst="rect">
            <a:avLst/>
          </a:prstGeom>
          <a:noFill/>
          <a:ln>
            <a:solidFill>
              <a:srgbClr val="2F5E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136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heel(1)">
                                      <p:cBhvr>
                                        <p:cTn id="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108</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cs typeface="Times New Roman" panose="02020603050405020304" pitchFamily="18"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cs typeface="Times New Roman" panose="02020603050405020304" pitchFamily="18"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5" name="矩形 104">
            <a:extLst>
              <a:ext uri="{FF2B5EF4-FFF2-40B4-BE49-F238E27FC236}">
                <a16:creationId xmlns:a16="http://schemas.microsoft.com/office/drawing/2014/main" id="{7B930777-3BC0-4673-8E02-2DE9D9674F2D}"/>
              </a:ext>
            </a:extLst>
          </p:cNvPr>
          <p:cNvSpPr/>
          <p:nvPr/>
        </p:nvSpPr>
        <p:spPr>
          <a:xfrm>
            <a:off x="6963619" y="2611396"/>
            <a:ext cx="1008000" cy="313065"/>
          </a:xfrm>
          <a:prstGeom prst="rect">
            <a:avLst/>
          </a:prstGeom>
          <a:noFill/>
          <a:ln>
            <a:solidFill>
              <a:srgbClr val="2F5E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939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heel(1)">
                                      <p:cBhvr>
                                        <p:cTn id="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109</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cs typeface="Times New Roman" panose="02020603050405020304" pitchFamily="18"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cs typeface="Times New Roman" panose="02020603050405020304" pitchFamily="18"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923925"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6" name="矩形 105">
            <a:extLst>
              <a:ext uri="{FF2B5EF4-FFF2-40B4-BE49-F238E27FC236}">
                <a16:creationId xmlns:a16="http://schemas.microsoft.com/office/drawing/2014/main" id="{FEDF0243-5F30-4635-AA0B-E660FCB208B3}"/>
              </a:ext>
            </a:extLst>
          </p:cNvPr>
          <p:cNvSpPr/>
          <p:nvPr/>
        </p:nvSpPr>
        <p:spPr>
          <a:xfrm>
            <a:off x="2679202" y="4947234"/>
            <a:ext cx="2026152" cy="313065"/>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箭头连接符 106">
            <a:extLst>
              <a:ext uri="{FF2B5EF4-FFF2-40B4-BE49-F238E27FC236}">
                <a16:creationId xmlns:a16="http://schemas.microsoft.com/office/drawing/2014/main" id="{E879E837-2B14-4E49-87C7-A4C11390019A}"/>
              </a:ext>
            </a:extLst>
          </p:cNvPr>
          <p:cNvCxnSpPr>
            <a:cxnSpLocks/>
            <a:stCxn id="106" idx="0"/>
            <a:endCxn id="118" idx="2"/>
          </p:cNvCxnSpPr>
          <p:nvPr/>
        </p:nvCxnSpPr>
        <p:spPr>
          <a:xfrm flipV="1">
            <a:off x="3692278" y="2996047"/>
            <a:ext cx="3239" cy="195118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990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heel(1)">
                                      <p:cBhvr>
                                        <p:cTn id="7" dur="2000"/>
                                        <p:tgtEl>
                                          <p:spTgt spid="10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down)">
                                      <p:cBhvr>
                                        <p:cTn id="1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B1E52D-C4CB-4D14-96B0-F401C0D17AB1}"/>
              </a:ext>
            </a:extLst>
          </p:cNvPr>
          <p:cNvSpPr>
            <a:spLocks noGrp="1"/>
          </p:cNvSpPr>
          <p:nvPr>
            <p:ph type="title"/>
          </p:nvPr>
        </p:nvSpPr>
        <p:spPr/>
        <p:txBody>
          <a:bodyPr>
            <a:normAutofit fontScale="90000"/>
          </a:bodyPr>
          <a:lstStyle/>
          <a:p>
            <a:r>
              <a:rPr lang="en-US" altLang="zh-CN" dirty="0"/>
              <a:t>3 </a:t>
            </a:r>
            <a:r>
              <a:rPr lang="zh-CN" altLang="en-US" dirty="0"/>
              <a:t>传统的</a:t>
            </a:r>
            <a:r>
              <a:rPr lang="en-US" altLang="zh-CN" dirty="0"/>
              <a:t>DRAM</a:t>
            </a:r>
            <a:endParaRPr lang="zh-CN" altLang="en-US" dirty="0"/>
          </a:p>
        </p:txBody>
      </p:sp>
      <p:sp>
        <p:nvSpPr>
          <p:cNvPr id="3" name="内容占位符 2">
            <a:extLst>
              <a:ext uri="{FF2B5EF4-FFF2-40B4-BE49-F238E27FC236}">
                <a16:creationId xmlns:a16="http://schemas.microsoft.com/office/drawing/2014/main" id="{983F70E6-BCE0-4D9F-B3AF-3DDA040352EA}"/>
              </a:ext>
            </a:extLst>
          </p:cNvPr>
          <p:cNvSpPr>
            <a:spLocks noGrp="1"/>
          </p:cNvSpPr>
          <p:nvPr>
            <p:ph idx="1"/>
          </p:nvPr>
        </p:nvSpPr>
        <p:spPr>
          <a:xfrm>
            <a:off x="457200" y="837033"/>
            <a:ext cx="8229600" cy="1122844"/>
          </a:xfrm>
        </p:spPr>
        <p:txBody>
          <a:bodyPr>
            <a:normAutofit fontScale="77500" lnSpcReduction="20000"/>
          </a:bodyPr>
          <a:lstStyle/>
          <a:p>
            <a:r>
              <a:rPr lang="en-US" altLang="zh-CN" dirty="0"/>
              <a:t>128</a:t>
            </a:r>
            <a:r>
              <a:rPr lang="zh-CN" altLang="en-US" dirty="0"/>
              <a:t>位</a:t>
            </a:r>
            <a:r>
              <a:rPr lang="en-US" altLang="zh-CN" dirty="0"/>
              <a:t>16×8</a:t>
            </a:r>
            <a:r>
              <a:rPr lang="zh-CN" altLang="en-US" dirty="0"/>
              <a:t>的</a:t>
            </a:r>
            <a:r>
              <a:rPr lang="en-US" altLang="zh-CN" dirty="0"/>
              <a:t>DRAM</a:t>
            </a:r>
            <a:r>
              <a:rPr lang="zh-CN" altLang="en-US" dirty="0"/>
              <a:t>芯片视图</a:t>
            </a:r>
            <a:endParaRPr lang="en-US" altLang="zh-CN" dirty="0"/>
          </a:p>
          <a:p>
            <a:pPr lvl="1"/>
            <a:r>
              <a:rPr lang="zh-CN" altLang="en-US" dirty="0"/>
              <a:t>芯片由</a:t>
            </a:r>
            <a:r>
              <a:rPr lang="en-US" altLang="zh-CN" i="1" dirty="0"/>
              <a:t>r</a:t>
            </a:r>
            <a:r>
              <a:rPr lang="zh-CN" altLang="en-US" dirty="0"/>
              <a:t>行</a:t>
            </a:r>
            <a:r>
              <a:rPr lang="en-US" altLang="zh-CN" dirty="0"/>
              <a:t>×</a:t>
            </a:r>
            <a:r>
              <a:rPr lang="en-US" altLang="zh-CN" sz="2100" i="1" dirty="0"/>
              <a:t>c</a:t>
            </a:r>
            <a:r>
              <a:rPr lang="zh-CN" altLang="en-US" dirty="0"/>
              <a:t>列</a:t>
            </a:r>
            <a:r>
              <a:rPr lang="en-US" altLang="zh-CN" dirty="0"/>
              <a:t>=</a:t>
            </a:r>
            <a:r>
              <a:rPr lang="en-US" altLang="zh-CN" sz="2100" i="1" dirty="0"/>
              <a:t>d</a:t>
            </a:r>
            <a:r>
              <a:rPr lang="zh-CN" altLang="en-US" dirty="0"/>
              <a:t>个超单元（</a:t>
            </a:r>
            <a:r>
              <a:rPr lang="en-US" altLang="zh-CN" dirty="0" err="1"/>
              <a:t>suppercell</a:t>
            </a:r>
            <a:r>
              <a:rPr lang="zh-CN" altLang="en-US" dirty="0"/>
              <a:t>）组成</a:t>
            </a:r>
            <a:endParaRPr lang="en-US" altLang="zh-CN" dirty="0"/>
          </a:p>
          <a:p>
            <a:pPr lvl="1"/>
            <a:r>
              <a:rPr lang="zh-CN" altLang="en-US" dirty="0"/>
              <a:t>超单元由</a:t>
            </a:r>
            <a:r>
              <a:rPr lang="en-US" altLang="zh-CN" sz="2100" i="1" dirty="0"/>
              <a:t>w</a:t>
            </a:r>
            <a:r>
              <a:rPr lang="zh-CN" altLang="en-US" dirty="0"/>
              <a:t>位组成，芯片共有</a:t>
            </a:r>
            <a:r>
              <a:rPr lang="en-US" altLang="zh-CN" sz="2100" i="1" dirty="0" err="1"/>
              <a:t>d</a:t>
            </a:r>
            <a:r>
              <a:rPr lang="en-US" altLang="zh-CN" dirty="0" err="1"/>
              <a:t>×</a:t>
            </a:r>
            <a:r>
              <a:rPr lang="en-US" altLang="zh-CN" sz="2100" i="1" dirty="0" err="1"/>
              <a:t>w</a:t>
            </a:r>
            <a:r>
              <a:rPr lang="zh-CN" altLang="en-US" dirty="0"/>
              <a:t>位存储信息</a:t>
            </a:r>
            <a:endParaRPr lang="en-US" altLang="zh-CN" dirty="0"/>
          </a:p>
          <a:p>
            <a:pPr lvl="1"/>
            <a:r>
              <a:rPr lang="zh-CN" altLang="en-US" dirty="0"/>
              <a:t>示例：</a:t>
            </a:r>
            <a:r>
              <a:rPr lang="en-US" altLang="zh-CN" dirty="0"/>
              <a:t>4</a:t>
            </a:r>
            <a:r>
              <a:rPr lang="zh-CN" altLang="en-US" dirty="0"/>
              <a:t>行、</a:t>
            </a:r>
            <a:r>
              <a:rPr lang="en-US" altLang="zh-CN" dirty="0"/>
              <a:t>4</a:t>
            </a:r>
            <a:r>
              <a:rPr lang="zh-CN" altLang="en-US" dirty="0"/>
              <a:t>列、</a:t>
            </a:r>
            <a:r>
              <a:rPr lang="en-US" altLang="zh-CN" dirty="0"/>
              <a:t>8</a:t>
            </a:r>
            <a:r>
              <a:rPr lang="zh-CN" altLang="en-US" dirty="0"/>
              <a:t>位存储单元总存储容量为：</a:t>
            </a:r>
            <a:r>
              <a:rPr lang="en-US" altLang="zh-CN" dirty="0"/>
              <a:t> 4×4×8=128</a:t>
            </a:r>
            <a:r>
              <a:rPr lang="zh-CN" altLang="en-US" dirty="0"/>
              <a:t>位</a:t>
            </a:r>
          </a:p>
        </p:txBody>
      </p:sp>
      <p:sp>
        <p:nvSpPr>
          <p:cNvPr id="4" name="灯片编号占位符 3">
            <a:extLst>
              <a:ext uri="{FF2B5EF4-FFF2-40B4-BE49-F238E27FC236}">
                <a16:creationId xmlns:a16="http://schemas.microsoft.com/office/drawing/2014/main" id="{DEB13561-BEA1-4184-9ABA-4E31AA36CE5C}"/>
              </a:ext>
            </a:extLst>
          </p:cNvPr>
          <p:cNvSpPr>
            <a:spLocks noGrp="1"/>
          </p:cNvSpPr>
          <p:nvPr>
            <p:ph type="sldNum" sz="quarter" idx="12"/>
          </p:nvPr>
        </p:nvSpPr>
        <p:spPr/>
        <p:txBody>
          <a:bodyPr/>
          <a:lstStyle/>
          <a:p>
            <a:fld id="{6D62327B-ED8D-4CFC-ADD0-A75FA5CBE281}" type="slidenum">
              <a:rPr lang="zh-CN" altLang="en-US" smtClean="0"/>
              <a:pPr/>
              <a:t>11</a:t>
            </a:fld>
            <a:endParaRPr lang="zh-CN" altLang="en-US" dirty="0"/>
          </a:p>
        </p:txBody>
      </p:sp>
      <p:sp>
        <p:nvSpPr>
          <p:cNvPr id="5" name="矩形 4">
            <a:extLst>
              <a:ext uri="{FF2B5EF4-FFF2-40B4-BE49-F238E27FC236}">
                <a16:creationId xmlns:a16="http://schemas.microsoft.com/office/drawing/2014/main" id="{B7511CF0-243D-40C7-8780-EDAE0D8B7D04}"/>
              </a:ext>
            </a:extLst>
          </p:cNvPr>
          <p:cNvSpPr/>
          <p:nvPr/>
        </p:nvSpPr>
        <p:spPr>
          <a:xfrm>
            <a:off x="4211960"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5CCF583-BFC4-4660-A19E-3A47E27CAA32}"/>
              </a:ext>
            </a:extLst>
          </p:cNvPr>
          <p:cNvSpPr/>
          <p:nvPr/>
        </p:nvSpPr>
        <p:spPr>
          <a:xfrm>
            <a:off x="4644008"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2A31D1-E77C-49DE-9387-4DA001E6AF86}"/>
              </a:ext>
            </a:extLst>
          </p:cNvPr>
          <p:cNvSpPr/>
          <p:nvPr/>
        </p:nvSpPr>
        <p:spPr>
          <a:xfrm>
            <a:off x="5076056"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4F69883-52DB-4922-9B94-91AD694065C2}"/>
              </a:ext>
            </a:extLst>
          </p:cNvPr>
          <p:cNvSpPr/>
          <p:nvPr/>
        </p:nvSpPr>
        <p:spPr>
          <a:xfrm>
            <a:off x="5508104"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E0B5E1D-B124-4A6D-AE40-BA1C4977CC51}"/>
              </a:ext>
            </a:extLst>
          </p:cNvPr>
          <p:cNvSpPr/>
          <p:nvPr/>
        </p:nvSpPr>
        <p:spPr>
          <a:xfrm>
            <a:off x="4211960"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0B91D12-F95A-4D10-A80D-B5C959F34376}"/>
              </a:ext>
            </a:extLst>
          </p:cNvPr>
          <p:cNvSpPr/>
          <p:nvPr/>
        </p:nvSpPr>
        <p:spPr>
          <a:xfrm>
            <a:off x="4644008"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6342C32-BA80-403D-8C1E-6C2F48522415}"/>
              </a:ext>
            </a:extLst>
          </p:cNvPr>
          <p:cNvSpPr/>
          <p:nvPr/>
        </p:nvSpPr>
        <p:spPr>
          <a:xfrm>
            <a:off x="5076056"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1B5C054-4E22-48ED-AC95-AA59A641E204}"/>
              </a:ext>
            </a:extLst>
          </p:cNvPr>
          <p:cNvSpPr/>
          <p:nvPr/>
        </p:nvSpPr>
        <p:spPr>
          <a:xfrm>
            <a:off x="5508104"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184F956-D1D4-424C-BF37-A0ED31664B8C}"/>
              </a:ext>
            </a:extLst>
          </p:cNvPr>
          <p:cNvSpPr/>
          <p:nvPr/>
        </p:nvSpPr>
        <p:spPr>
          <a:xfrm>
            <a:off x="4211960" y="397319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B96536D9-B729-483F-93E8-23D71CF7FEEA}"/>
              </a:ext>
            </a:extLst>
          </p:cNvPr>
          <p:cNvSpPr/>
          <p:nvPr/>
        </p:nvSpPr>
        <p:spPr>
          <a:xfrm>
            <a:off x="4644008" y="397319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340B9EF-7134-4441-8F20-B73805E766DF}"/>
              </a:ext>
            </a:extLst>
          </p:cNvPr>
          <p:cNvSpPr/>
          <p:nvPr/>
        </p:nvSpPr>
        <p:spPr>
          <a:xfrm>
            <a:off x="5076056" y="397319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04B84A8-08D8-4C70-94CB-1BCA65459B77}"/>
              </a:ext>
            </a:extLst>
          </p:cNvPr>
          <p:cNvSpPr/>
          <p:nvPr/>
        </p:nvSpPr>
        <p:spPr>
          <a:xfrm>
            <a:off x="5508104" y="397319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997640F-CD5A-4EFA-817D-F92C19863DA6}"/>
              </a:ext>
            </a:extLst>
          </p:cNvPr>
          <p:cNvSpPr/>
          <p:nvPr/>
        </p:nvSpPr>
        <p:spPr>
          <a:xfrm>
            <a:off x="4211960"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81B72BB-B45E-4DF8-9A62-D3CB17E602E9}"/>
              </a:ext>
            </a:extLst>
          </p:cNvPr>
          <p:cNvSpPr/>
          <p:nvPr/>
        </p:nvSpPr>
        <p:spPr>
          <a:xfrm>
            <a:off x="4644008"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54D7173-3923-489C-855F-2505FCE86414}"/>
              </a:ext>
            </a:extLst>
          </p:cNvPr>
          <p:cNvSpPr/>
          <p:nvPr/>
        </p:nvSpPr>
        <p:spPr>
          <a:xfrm>
            <a:off x="5076056"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988AE5B-AE4B-4E2F-A917-1EED6FF8E143}"/>
              </a:ext>
            </a:extLst>
          </p:cNvPr>
          <p:cNvSpPr/>
          <p:nvPr/>
        </p:nvSpPr>
        <p:spPr>
          <a:xfrm>
            <a:off x="5508104"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08DA75C-F409-45C9-A913-D9EA8109407B}"/>
              </a:ext>
            </a:extLst>
          </p:cNvPr>
          <p:cNvSpPr/>
          <p:nvPr/>
        </p:nvSpPr>
        <p:spPr>
          <a:xfrm>
            <a:off x="4211960" y="5080479"/>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FE3E5FE-DB8C-47FE-A8FD-1F4F47101EEB}"/>
              </a:ext>
            </a:extLst>
          </p:cNvPr>
          <p:cNvSpPr/>
          <p:nvPr/>
        </p:nvSpPr>
        <p:spPr>
          <a:xfrm>
            <a:off x="4644008" y="5080479"/>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2B0F4DD-2107-4C14-9E45-E020C538841B}"/>
              </a:ext>
            </a:extLst>
          </p:cNvPr>
          <p:cNvSpPr/>
          <p:nvPr/>
        </p:nvSpPr>
        <p:spPr>
          <a:xfrm>
            <a:off x="5076056" y="5080479"/>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E3BE7CCD-27FF-4118-BA4F-C5B446E07EC1}"/>
              </a:ext>
            </a:extLst>
          </p:cNvPr>
          <p:cNvSpPr/>
          <p:nvPr/>
        </p:nvSpPr>
        <p:spPr>
          <a:xfrm>
            <a:off x="5508104" y="5080479"/>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E20C571-C716-43F1-8AD8-5F74481E423C}"/>
              </a:ext>
            </a:extLst>
          </p:cNvPr>
          <p:cNvSpPr/>
          <p:nvPr/>
        </p:nvSpPr>
        <p:spPr>
          <a:xfrm>
            <a:off x="3751318" y="361855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9FFED699-FFC4-4030-9F05-9ED2FC53CC50}"/>
              </a:ext>
            </a:extLst>
          </p:cNvPr>
          <p:cNvSpPr/>
          <p:nvPr/>
        </p:nvSpPr>
        <p:spPr>
          <a:xfrm>
            <a:off x="3751318" y="3225926"/>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E78B017B-B617-44E0-B940-ACFAC898EFD0}"/>
              </a:ext>
            </a:extLst>
          </p:cNvPr>
          <p:cNvSpPr/>
          <p:nvPr/>
        </p:nvSpPr>
        <p:spPr>
          <a:xfrm>
            <a:off x="3729519" y="4471158"/>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29DDE20-0BAB-4FA5-BB12-C0C3096809D1}"/>
              </a:ext>
            </a:extLst>
          </p:cNvPr>
          <p:cNvSpPr/>
          <p:nvPr/>
        </p:nvSpPr>
        <p:spPr>
          <a:xfrm>
            <a:off x="3729519" y="4043807"/>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C5EE3180-2076-4553-B88A-8493DB493353}"/>
              </a:ext>
            </a:extLst>
          </p:cNvPr>
          <p:cNvSpPr/>
          <p:nvPr/>
        </p:nvSpPr>
        <p:spPr>
          <a:xfrm>
            <a:off x="4426049" y="2488182"/>
            <a:ext cx="1191352"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列地址</a:t>
            </a:r>
            <a:r>
              <a:rPr lang="en-US" altLang="zh-CN" sz="1400" dirty="0">
                <a:latin typeface="Times New Roman" panose="02020603050405020304" pitchFamily="18" charset="0"/>
                <a:cs typeface="Times New Roman" panose="02020603050405020304" pitchFamily="18" charset="0"/>
              </a:rPr>
              <a:t>(CAS)</a:t>
            </a:r>
            <a:endParaRPr lang="zh-CN" altLang="en-US" sz="14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31F09369-8E70-4217-910A-01C0BE8BB540}"/>
              </a:ext>
            </a:extLst>
          </p:cNvPr>
          <p:cNvSpPr/>
          <p:nvPr/>
        </p:nvSpPr>
        <p:spPr>
          <a:xfrm>
            <a:off x="3093639" y="3639525"/>
            <a:ext cx="723275" cy="523220"/>
          </a:xfrm>
          <a:prstGeom prst="rect">
            <a:avLst/>
          </a:prstGeom>
        </p:spPr>
        <p:txBody>
          <a:bodyPr wrap="none">
            <a:spAutoFit/>
          </a:bodyPr>
          <a:lstStyle/>
          <a:p>
            <a:pPr algn="ctr"/>
            <a:r>
              <a:rPr lang="zh-CN" altLang="en-US" sz="1400" dirty="0">
                <a:latin typeface="Times New Roman" panose="02020603050405020304" pitchFamily="18" charset="0"/>
                <a:cs typeface="Times New Roman" panose="02020603050405020304" pitchFamily="18" charset="0"/>
              </a:rPr>
              <a:t>行地址</a:t>
            </a:r>
            <a:endParaRPr lang="en-US" altLang="zh-CN" sz="1400" dirty="0">
              <a:latin typeface="Times New Roman" panose="02020603050405020304" pitchFamily="18" charset="0"/>
              <a:cs typeface="Times New Roman" panose="02020603050405020304" pitchFamily="18" charset="0"/>
            </a:endParaRPr>
          </a:p>
          <a:p>
            <a:pPr algn="ctr"/>
            <a:r>
              <a:rPr lang="en-US" altLang="zh-CN" sz="1400" dirty="0">
                <a:latin typeface="Times New Roman" panose="02020603050405020304" pitchFamily="18" charset="0"/>
                <a:cs typeface="Times New Roman" panose="02020603050405020304" pitchFamily="18" charset="0"/>
              </a:rPr>
              <a:t>(RAS)</a:t>
            </a:r>
            <a:endParaRPr lang="zh-CN" altLang="en-US" sz="1400" dirty="0">
              <a:latin typeface="Times New Roman" panose="02020603050405020304" pitchFamily="18" charset="0"/>
              <a:cs typeface="Times New Roman" panose="02020603050405020304" pitchFamily="18" charset="0"/>
            </a:endParaRPr>
          </a:p>
        </p:txBody>
      </p:sp>
      <p:sp>
        <p:nvSpPr>
          <p:cNvPr id="65" name="矩形 64">
            <a:extLst>
              <a:ext uri="{FF2B5EF4-FFF2-40B4-BE49-F238E27FC236}">
                <a16:creationId xmlns:a16="http://schemas.microsoft.com/office/drawing/2014/main" id="{A8B92E6F-FFA1-44BF-ADB8-E7989043D8FC}"/>
              </a:ext>
            </a:extLst>
          </p:cNvPr>
          <p:cNvSpPr/>
          <p:nvPr/>
        </p:nvSpPr>
        <p:spPr>
          <a:xfrm>
            <a:off x="3095836" y="2311460"/>
            <a:ext cx="2952328" cy="3744416"/>
          </a:xfrm>
          <a:prstGeom prst="rect">
            <a:avLst/>
          </a:prstGeom>
          <a:noFill/>
          <a:ln w="31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DF5C88AF-AB71-4EA4-8D30-249AFDF4C787}"/>
              </a:ext>
            </a:extLst>
          </p:cNvPr>
          <p:cNvSpPr/>
          <p:nvPr/>
        </p:nvSpPr>
        <p:spPr>
          <a:xfrm>
            <a:off x="3095836" y="1921156"/>
            <a:ext cx="1338828"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DRAM</a:t>
            </a:r>
            <a:r>
              <a:rPr lang="zh-CN" altLang="en-US" dirty="0">
                <a:latin typeface="Times New Roman" panose="02020603050405020304" pitchFamily="18" charset="0"/>
                <a:cs typeface="Times New Roman" panose="02020603050405020304" pitchFamily="18" charset="0"/>
              </a:rPr>
              <a:t>芯片</a:t>
            </a:r>
          </a:p>
        </p:txBody>
      </p:sp>
      <p:sp>
        <p:nvSpPr>
          <p:cNvPr id="67" name="矩形 66">
            <a:extLst>
              <a:ext uri="{FF2B5EF4-FFF2-40B4-BE49-F238E27FC236}">
                <a16:creationId xmlns:a16="http://schemas.microsoft.com/office/drawing/2014/main" id="{B751056C-9DCA-4795-9D59-76347C04B9CA}"/>
              </a:ext>
            </a:extLst>
          </p:cNvPr>
          <p:cNvSpPr/>
          <p:nvPr/>
        </p:nvSpPr>
        <p:spPr>
          <a:xfrm>
            <a:off x="4462244" y="5635593"/>
            <a:ext cx="1261884"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内部行缓冲区</a:t>
            </a:r>
          </a:p>
        </p:txBody>
      </p:sp>
      <p:sp>
        <p:nvSpPr>
          <p:cNvPr id="68" name="矩形 67">
            <a:extLst>
              <a:ext uri="{FF2B5EF4-FFF2-40B4-BE49-F238E27FC236}">
                <a16:creationId xmlns:a16="http://schemas.microsoft.com/office/drawing/2014/main" id="{388414A5-73A3-4D0B-8278-F4464215180B}"/>
              </a:ext>
            </a:extLst>
          </p:cNvPr>
          <p:cNvSpPr/>
          <p:nvPr/>
        </p:nvSpPr>
        <p:spPr>
          <a:xfrm>
            <a:off x="4218756" y="3127394"/>
            <a:ext cx="1721395" cy="169909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C5344859-C74D-402D-A967-F57C7FFA9CB3}"/>
              </a:ext>
            </a:extLst>
          </p:cNvPr>
          <p:cNvSpPr/>
          <p:nvPr/>
        </p:nvSpPr>
        <p:spPr>
          <a:xfrm>
            <a:off x="4218756" y="5080479"/>
            <a:ext cx="1721395" cy="4474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43736EB2-A127-4F93-BFFE-8E351B358210}"/>
              </a:ext>
            </a:extLst>
          </p:cNvPr>
          <p:cNvSpPr/>
          <p:nvPr/>
        </p:nvSpPr>
        <p:spPr>
          <a:xfrm>
            <a:off x="1202503" y="2942608"/>
            <a:ext cx="885221" cy="2557507"/>
          </a:xfrm>
          <a:prstGeom prst="rect">
            <a:avLst/>
          </a:prstGeom>
          <a:solidFill>
            <a:schemeClr val="bg1"/>
          </a:solidFill>
          <a:ln w="31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内存</a:t>
            </a:r>
            <a:br>
              <a:rPr lang="en-US" altLang="zh-CN" dirty="0">
                <a:solidFill>
                  <a:schemeClr val="tx1"/>
                </a:solidFill>
              </a:rPr>
            </a:br>
            <a:r>
              <a:rPr lang="zh-CN" altLang="en-US" dirty="0">
                <a:solidFill>
                  <a:schemeClr val="tx1"/>
                </a:solidFill>
              </a:rPr>
              <a:t>控制器</a:t>
            </a:r>
          </a:p>
        </p:txBody>
      </p:sp>
      <p:sp>
        <p:nvSpPr>
          <p:cNvPr id="71" name="箭头: 左右 70">
            <a:extLst>
              <a:ext uri="{FF2B5EF4-FFF2-40B4-BE49-F238E27FC236}">
                <a16:creationId xmlns:a16="http://schemas.microsoft.com/office/drawing/2014/main" id="{FE76D748-8824-4150-9603-E8763EA7F414}"/>
              </a:ext>
            </a:extLst>
          </p:cNvPr>
          <p:cNvSpPr/>
          <p:nvPr/>
        </p:nvSpPr>
        <p:spPr>
          <a:xfrm>
            <a:off x="761387" y="4124036"/>
            <a:ext cx="426033" cy="28120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BCAF55F2-1780-47F7-A210-97D36D968CD8}"/>
              </a:ext>
            </a:extLst>
          </p:cNvPr>
          <p:cNvSpPr/>
          <p:nvPr/>
        </p:nvSpPr>
        <p:spPr>
          <a:xfrm>
            <a:off x="133550" y="4111660"/>
            <a:ext cx="633507"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CPU</a:t>
            </a:r>
            <a:endParaRPr lang="zh-CN" altLang="en-US" dirty="0">
              <a:latin typeface="Times New Roman" panose="02020603050405020304" pitchFamily="18" charset="0"/>
              <a:cs typeface="Times New Roman" panose="02020603050405020304" pitchFamily="18" charset="0"/>
            </a:endParaRPr>
          </a:p>
        </p:txBody>
      </p:sp>
      <p:cxnSp>
        <p:nvCxnSpPr>
          <p:cNvPr id="74" name="直接箭头连接符 73">
            <a:extLst>
              <a:ext uri="{FF2B5EF4-FFF2-40B4-BE49-F238E27FC236}">
                <a16:creationId xmlns:a16="http://schemas.microsoft.com/office/drawing/2014/main" id="{34C0BF71-48A9-475C-9192-F5A91BD138ED}"/>
              </a:ext>
            </a:extLst>
          </p:cNvPr>
          <p:cNvCxnSpPr/>
          <p:nvPr/>
        </p:nvCxnSpPr>
        <p:spPr>
          <a:xfrm>
            <a:off x="2087724" y="3538058"/>
            <a:ext cx="10081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矩形 74">
            <a:extLst>
              <a:ext uri="{FF2B5EF4-FFF2-40B4-BE49-F238E27FC236}">
                <a16:creationId xmlns:a16="http://schemas.microsoft.com/office/drawing/2014/main" id="{EF5C6C6D-5656-4A51-A931-852F172C050F}"/>
              </a:ext>
            </a:extLst>
          </p:cNvPr>
          <p:cNvSpPr/>
          <p:nvPr/>
        </p:nvSpPr>
        <p:spPr>
          <a:xfrm>
            <a:off x="2134082" y="3649250"/>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地址引脚</a:t>
            </a:r>
          </a:p>
        </p:txBody>
      </p:sp>
      <p:sp>
        <p:nvSpPr>
          <p:cNvPr id="76" name="矩形 75">
            <a:extLst>
              <a:ext uri="{FF2B5EF4-FFF2-40B4-BE49-F238E27FC236}">
                <a16:creationId xmlns:a16="http://schemas.microsoft.com/office/drawing/2014/main" id="{051425C0-3866-44CC-9B44-DCAF22831A32}"/>
              </a:ext>
            </a:extLst>
          </p:cNvPr>
          <p:cNvSpPr/>
          <p:nvPr/>
        </p:nvSpPr>
        <p:spPr>
          <a:xfrm>
            <a:off x="2358053" y="3187600"/>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2</a:t>
            </a:r>
            <a:r>
              <a:rPr lang="zh-CN" altLang="en-US" sz="1400" dirty="0">
                <a:latin typeface="Times New Roman" panose="02020603050405020304" pitchFamily="18" charset="0"/>
                <a:cs typeface="Times New Roman" panose="02020603050405020304" pitchFamily="18" charset="0"/>
              </a:rPr>
              <a:t>位</a:t>
            </a:r>
          </a:p>
        </p:txBody>
      </p:sp>
      <p:cxnSp>
        <p:nvCxnSpPr>
          <p:cNvPr id="77" name="直接箭头连接符 76">
            <a:extLst>
              <a:ext uri="{FF2B5EF4-FFF2-40B4-BE49-F238E27FC236}">
                <a16:creationId xmlns:a16="http://schemas.microsoft.com/office/drawing/2014/main" id="{ACC50599-32EB-48A0-9391-6F39116C78E7}"/>
              </a:ext>
            </a:extLst>
          </p:cNvPr>
          <p:cNvCxnSpPr/>
          <p:nvPr/>
        </p:nvCxnSpPr>
        <p:spPr>
          <a:xfrm>
            <a:off x="2087724" y="4898256"/>
            <a:ext cx="100811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矩形 77">
            <a:extLst>
              <a:ext uri="{FF2B5EF4-FFF2-40B4-BE49-F238E27FC236}">
                <a16:creationId xmlns:a16="http://schemas.microsoft.com/office/drawing/2014/main" id="{E88D1444-FDC5-4640-AA8F-7911D59427AC}"/>
              </a:ext>
            </a:extLst>
          </p:cNvPr>
          <p:cNvSpPr/>
          <p:nvPr/>
        </p:nvSpPr>
        <p:spPr>
          <a:xfrm>
            <a:off x="2134082" y="5009448"/>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数据引脚</a:t>
            </a:r>
          </a:p>
        </p:txBody>
      </p:sp>
      <p:sp>
        <p:nvSpPr>
          <p:cNvPr id="79" name="矩形 78">
            <a:extLst>
              <a:ext uri="{FF2B5EF4-FFF2-40B4-BE49-F238E27FC236}">
                <a16:creationId xmlns:a16="http://schemas.microsoft.com/office/drawing/2014/main" id="{F04F5966-5DBE-45FE-8527-2D209AB87032}"/>
              </a:ext>
            </a:extLst>
          </p:cNvPr>
          <p:cNvSpPr/>
          <p:nvPr/>
        </p:nvSpPr>
        <p:spPr>
          <a:xfrm>
            <a:off x="2358053" y="4547798"/>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8</a:t>
            </a:r>
            <a:r>
              <a:rPr lang="zh-CN" altLang="en-US" sz="1400" dirty="0">
                <a:latin typeface="Times New Roman" panose="02020603050405020304" pitchFamily="18" charset="0"/>
                <a:cs typeface="Times New Roman" panose="02020603050405020304" pitchFamily="18" charset="0"/>
              </a:rPr>
              <a:t>位</a:t>
            </a:r>
          </a:p>
        </p:txBody>
      </p:sp>
      <p:sp>
        <p:nvSpPr>
          <p:cNvPr id="80" name="矩形 79">
            <a:extLst>
              <a:ext uri="{FF2B5EF4-FFF2-40B4-BE49-F238E27FC236}">
                <a16:creationId xmlns:a16="http://schemas.microsoft.com/office/drawing/2014/main" id="{1AE99D6A-4445-4154-9B90-A1C0BE03D96C}"/>
              </a:ext>
            </a:extLst>
          </p:cNvPr>
          <p:cNvSpPr/>
          <p:nvPr/>
        </p:nvSpPr>
        <p:spPr>
          <a:xfrm>
            <a:off x="4181431"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81" name="矩形 80">
            <a:extLst>
              <a:ext uri="{FF2B5EF4-FFF2-40B4-BE49-F238E27FC236}">
                <a16:creationId xmlns:a16="http://schemas.microsoft.com/office/drawing/2014/main" id="{77CADEE1-9E49-4D27-B8B3-C71760CDCEA9}"/>
              </a:ext>
            </a:extLst>
          </p:cNvPr>
          <p:cNvSpPr/>
          <p:nvPr/>
        </p:nvSpPr>
        <p:spPr>
          <a:xfrm>
            <a:off x="4608985" y="285842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29CD9CD8-1D36-4DAD-8165-67D86F282D0C}"/>
              </a:ext>
            </a:extLst>
          </p:cNvPr>
          <p:cNvSpPr/>
          <p:nvPr/>
        </p:nvSpPr>
        <p:spPr>
          <a:xfrm>
            <a:off x="5023713"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FE83A1A2-AB80-4EA9-BFB3-FC403702910B}"/>
              </a:ext>
            </a:extLst>
          </p:cNvPr>
          <p:cNvSpPr/>
          <p:nvPr/>
        </p:nvSpPr>
        <p:spPr>
          <a:xfrm>
            <a:off x="5450915" y="286578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84" name="矩形 83">
            <a:extLst>
              <a:ext uri="{FF2B5EF4-FFF2-40B4-BE49-F238E27FC236}">
                <a16:creationId xmlns:a16="http://schemas.microsoft.com/office/drawing/2014/main" id="{D319174D-DE3D-456D-A610-10D2ACBDAAA4}"/>
              </a:ext>
            </a:extLst>
          </p:cNvPr>
          <p:cNvSpPr/>
          <p:nvPr/>
        </p:nvSpPr>
        <p:spPr>
          <a:xfrm>
            <a:off x="7056276" y="3166482"/>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E0B4FC0A-9D4F-46E7-8625-33B86816F516}"/>
              </a:ext>
            </a:extLst>
          </p:cNvPr>
          <p:cNvSpPr/>
          <p:nvPr/>
        </p:nvSpPr>
        <p:spPr>
          <a:xfrm>
            <a:off x="7748047" y="3203574"/>
            <a:ext cx="530915"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8</a:t>
            </a:r>
            <a:r>
              <a:rPr lang="zh-CN" altLang="en-US" dirty="0">
                <a:latin typeface="Times New Roman" panose="02020603050405020304" pitchFamily="18" charset="0"/>
                <a:cs typeface="Times New Roman" panose="02020603050405020304" pitchFamily="18" charset="0"/>
              </a:rPr>
              <a:t>位</a:t>
            </a:r>
          </a:p>
        </p:txBody>
      </p:sp>
    </p:spTree>
    <p:extLst>
      <p:ext uri="{BB962C8B-B14F-4D97-AF65-F5344CB8AC3E}">
        <p14:creationId xmlns:p14="http://schemas.microsoft.com/office/powerpoint/2010/main" val="532930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110</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cs typeface="Times New Roman" panose="02020603050405020304" pitchFamily="18"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cs typeface="Times New Roman" panose="02020603050405020304" pitchFamily="18"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[13]</a:t>
            </a:r>
            <a:endParaRPr lang="en-US" altLang="zh-CN" sz="1600" dirty="0">
              <a:latin typeface="Times New Roman" panose="02020603050405020304" pitchFamily="18" charset="0"/>
              <a:cs typeface="Times New Roman" panose="02020603050405020304" pitchFamily="18"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[12]</a:t>
            </a:r>
            <a:endParaRPr lang="en-US" altLang="zh-CN" sz="1600" dirty="0">
              <a:latin typeface="Times New Roman" panose="02020603050405020304" pitchFamily="18" charset="0"/>
              <a:cs typeface="Times New Roman" panose="02020603050405020304" pitchFamily="18"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923925"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5" name="矩形 104">
            <a:extLst>
              <a:ext uri="{FF2B5EF4-FFF2-40B4-BE49-F238E27FC236}">
                <a16:creationId xmlns:a16="http://schemas.microsoft.com/office/drawing/2014/main" id="{1771BE24-C2D4-4CD1-A293-55557F3E7A94}"/>
              </a:ext>
            </a:extLst>
          </p:cNvPr>
          <p:cNvSpPr/>
          <p:nvPr/>
        </p:nvSpPr>
        <p:spPr>
          <a:xfrm>
            <a:off x="2681149" y="2634212"/>
            <a:ext cx="2026152" cy="313065"/>
          </a:xfrm>
          <a:prstGeom prst="rect">
            <a:avLst/>
          </a:prstGeom>
          <a:noFill/>
          <a:ln>
            <a:solidFill>
              <a:srgbClr val="2F5E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32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heel(1)">
                                      <p:cBhvr>
                                        <p:cTn id="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111</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a:t>
            </a:r>
            <a:endParaRPr lang="en-US" altLang="zh-CN" sz="1600" dirty="0">
              <a:latin typeface="Times New Roman" panose="02020603050405020304" pitchFamily="18" charset="0"/>
              <a:cs typeface="Times New Roman" panose="02020603050405020304" pitchFamily="18" charset="0"/>
            </a:endParaRP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[0]</a:t>
            </a:r>
            <a:endParaRPr lang="en-US" altLang="zh-CN" sz="1600" dirty="0">
              <a:latin typeface="Times New Roman" panose="02020603050405020304" pitchFamily="18" charset="0"/>
              <a:cs typeface="Times New Roman" panose="02020603050405020304" pitchFamily="18" charset="0"/>
            </a:endParaRP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[13]</a:t>
            </a:r>
            <a:endParaRPr lang="en-US" altLang="zh-CN" sz="1600" dirty="0">
              <a:latin typeface="Times New Roman" panose="02020603050405020304" pitchFamily="18" charset="0"/>
              <a:cs typeface="Times New Roman" panose="02020603050405020304" pitchFamily="18"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[12]</a:t>
            </a:r>
            <a:endParaRPr lang="en-US" altLang="zh-CN" sz="1600" dirty="0">
              <a:latin typeface="Times New Roman" panose="02020603050405020304" pitchFamily="18" charset="0"/>
              <a:cs typeface="Times New Roman" panose="02020603050405020304" pitchFamily="18"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6" name="矩形 105">
            <a:extLst>
              <a:ext uri="{FF2B5EF4-FFF2-40B4-BE49-F238E27FC236}">
                <a16:creationId xmlns:a16="http://schemas.microsoft.com/office/drawing/2014/main" id="{FEDF0243-5F30-4635-AA0B-E660FCB208B3}"/>
              </a:ext>
            </a:extLst>
          </p:cNvPr>
          <p:cNvSpPr/>
          <p:nvPr/>
        </p:nvSpPr>
        <p:spPr>
          <a:xfrm>
            <a:off x="6956394" y="4948660"/>
            <a:ext cx="2026152" cy="313065"/>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箭头连接符 106">
            <a:extLst>
              <a:ext uri="{FF2B5EF4-FFF2-40B4-BE49-F238E27FC236}">
                <a16:creationId xmlns:a16="http://schemas.microsoft.com/office/drawing/2014/main" id="{E879E837-2B14-4E49-87C7-A4C11390019A}"/>
              </a:ext>
            </a:extLst>
          </p:cNvPr>
          <p:cNvCxnSpPr>
            <a:cxnSpLocks/>
            <a:stCxn id="106" idx="0"/>
            <a:endCxn id="20" idx="2"/>
          </p:cNvCxnSpPr>
          <p:nvPr/>
        </p:nvCxnSpPr>
        <p:spPr>
          <a:xfrm flipH="1" flipV="1">
            <a:off x="7966272" y="2987780"/>
            <a:ext cx="3198" cy="19608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2890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heel(1)">
                                      <p:cBhvr>
                                        <p:cTn id="7" dur="2000"/>
                                        <p:tgtEl>
                                          <p:spTgt spid="10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down)">
                                      <p:cBhvr>
                                        <p:cTn id="1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112</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[12]</a:t>
            </a:r>
            <a:endParaRPr lang="en-US" altLang="zh-CN" sz="1600" dirty="0">
              <a:latin typeface="Times New Roman" panose="02020603050405020304" pitchFamily="18" charset="0"/>
              <a:cs typeface="Times New Roman" panose="02020603050405020304" pitchFamily="18"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5" name="矩形 104">
            <a:extLst>
              <a:ext uri="{FF2B5EF4-FFF2-40B4-BE49-F238E27FC236}">
                <a16:creationId xmlns:a16="http://schemas.microsoft.com/office/drawing/2014/main" id="{1771BE24-C2D4-4CD1-A293-55557F3E7A94}"/>
              </a:ext>
            </a:extLst>
          </p:cNvPr>
          <p:cNvSpPr/>
          <p:nvPr/>
        </p:nvSpPr>
        <p:spPr>
          <a:xfrm>
            <a:off x="6949780" y="2633960"/>
            <a:ext cx="2026152" cy="313065"/>
          </a:xfrm>
          <a:prstGeom prst="rect">
            <a:avLst/>
          </a:prstGeom>
          <a:noFill/>
          <a:ln>
            <a:solidFill>
              <a:srgbClr val="2F5E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13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heel(1)">
                                      <p:cBhvr>
                                        <p:cTn id="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113</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[13]</a:t>
            </a:r>
            <a:endParaRPr lang="en-US" altLang="zh-CN" sz="1600" dirty="0">
              <a:latin typeface="Times New Roman" panose="02020603050405020304" pitchFamily="18" charset="0"/>
              <a:cs typeface="Times New Roman" panose="02020603050405020304" pitchFamily="18"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6" name="矩形 105">
            <a:extLst>
              <a:ext uri="{FF2B5EF4-FFF2-40B4-BE49-F238E27FC236}">
                <a16:creationId xmlns:a16="http://schemas.microsoft.com/office/drawing/2014/main" id="{FEDF0243-5F30-4635-AA0B-E660FCB208B3}"/>
              </a:ext>
            </a:extLst>
          </p:cNvPr>
          <p:cNvSpPr/>
          <p:nvPr/>
        </p:nvSpPr>
        <p:spPr>
          <a:xfrm>
            <a:off x="6953900" y="3975059"/>
            <a:ext cx="2026152" cy="313065"/>
          </a:xfrm>
          <a:prstGeom prst="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箭头连接符 106">
            <a:extLst>
              <a:ext uri="{FF2B5EF4-FFF2-40B4-BE49-F238E27FC236}">
                <a16:creationId xmlns:a16="http://schemas.microsoft.com/office/drawing/2014/main" id="{E879E837-2B14-4E49-87C7-A4C11390019A}"/>
              </a:ext>
            </a:extLst>
          </p:cNvPr>
          <p:cNvCxnSpPr>
            <a:cxnSpLocks/>
            <a:stCxn id="106" idx="0"/>
            <a:endCxn id="20" idx="2"/>
          </p:cNvCxnSpPr>
          <p:nvPr/>
        </p:nvCxnSpPr>
        <p:spPr>
          <a:xfrm flipH="1" flipV="1">
            <a:off x="7966272" y="2987780"/>
            <a:ext cx="704" cy="9872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5898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heel(1)">
                                      <p:cBhvr>
                                        <p:cTn id="7" dur="2000"/>
                                        <p:tgtEl>
                                          <p:spTgt spid="10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down)">
                                      <p:cBhvr>
                                        <p:cTn id="1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A2CED-A322-4FCC-9714-2B1442AF6BEB}"/>
              </a:ext>
            </a:extLst>
          </p:cNvPr>
          <p:cNvSpPr>
            <a:spLocks noGrp="1"/>
          </p:cNvSpPr>
          <p:nvPr>
            <p:ph type="title"/>
          </p:nvPr>
        </p:nvSpPr>
        <p:spPr/>
        <p:txBody>
          <a:bodyPr>
            <a:normAutofit fontScale="90000"/>
          </a:bodyPr>
          <a:lstStyle/>
          <a:p>
            <a:r>
              <a:rPr lang="en-US" altLang="zh-CN" dirty="0"/>
              <a:t>Cache</a:t>
            </a:r>
            <a:r>
              <a:rPr lang="zh-CN" altLang="en-US" dirty="0"/>
              <a:t>缓存示例</a:t>
            </a:r>
          </a:p>
        </p:txBody>
      </p:sp>
      <p:sp>
        <p:nvSpPr>
          <p:cNvPr id="4" name="灯片编号占位符 3">
            <a:extLst>
              <a:ext uri="{FF2B5EF4-FFF2-40B4-BE49-F238E27FC236}">
                <a16:creationId xmlns:a16="http://schemas.microsoft.com/office/drawing/2014/main" id="{7F2E4A99-B9A2-4419-BE43-6F42D67EF345}"/>
              </a:ext>
            </a:extLst>
          </p:cNvPr>
          <p:cNvSpPr>
            <a:spLocks noGrp="1"/>
          </p:cNvSpPr>
          <p:nvPr>
            <p:ph type="sldNum" sz="quarter" idx="12"/>
          </p:nvPr>
        </p:nvSpPr>
        <p:spPr/>
        <p:txBody>
          <a:bodyPr/>
          <a:lstStyle/>
          <a:p>
            <a:fld id="{6D62327B-ED8D-4CFC-ADD0-A75FA5CBE281}" type="slidenum">
              <a:rPr lang="zh-CN" altLang="en-US" smtClean="0"/>
              <a:pPr/>
              <a:t>114</a:t>
            </a:fld>
            <a:endParaRPr lang="zh-CN" altLang="en-US" dirty="0"/>
          </a:p>
        </p:txBody>
      </p:sp>
      <p:sp>
        <p:nvSpPr>
          <p:cNvPr id="20" name="Rectangle 158">
            <a:extLst>
              <a:ext uri="{FF2B5EF4-FFF2-40B4-BE49-F238E27FC236}">
                <a16:creationId xmlns:a16="http://schemas.microsoft.com/office/drawing/2014/main" id="{F4E401E8-9FEB-41CA-8F1F-FEC8F4B122B8}"/>
              </a:ext>
            </a:extLst>
          </p:cNvPr>
          <p:cNvSpPr/>
          <p:nvPr/>
        </p:nvSpPr>
        <p:spPr bwMode="auto">
          <a:xfrm>
            <a:off x="6929811" y="2165696"/>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21" name="Rectangle 159">
            <a:extLst>
              <a:ext uri="{FF2B5EF4-FFF2-40B4-BE49-F238E27FC236}">
                <a16:creationId xmlns:a16="http://schemas.microsoft.com/office/drawing/2014/main" id="{017D1461-564D-433E-8734-6D26894314F4}"/>
              </a:ext>
            </a:extLst>
          </p:cNvPr>
          <p:cNvSpPr/>
          <p:nvPr/>
        </p:nvSpPr>
        <p:spPr bwMode="auto">
          <a:xfrm>
            <a:off x="69497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23" name="Rectangle 163">
            <a:extLst>
              <a:ext uri="{FF2B5EF4-FFF2-40B4-BE49-F238E27FC236}">
                <a16:creationId xmlns:a16="http://schemas.microsoft.com/office/drawing/2014/main" id="{0150872E-1A2B-4576-B678-A8EAB183F9CC}"/>
              </a:ext>
            </a:extLst>
          </p:cNvPr>
          <p:cNvSpPr/>
          <p:nvPr/>
        </p:nvSpPr>
        <p:spPr bwMode="auto">
          <a:xfrm>
            <a:off x="7229629" y="2250041"/>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164">
            <a:extLst>
              <a:ext uri="{FF2B5EF4-FFF2-40B4-BE49-F238E27FC236}">
                <a16:creationId xmlns:a16="http://schemas.microsoft.com/office/drawing/2014/main" id="{042663CE-73DD-4A7E-8D09-DF258909F0E6}"/>
              </a:ext>
            </a:extLst>
          </p:cNvPr>
          <p:cNvSpPr/>
          <p:nvPr/>
        </p:nvSpPr>
        <p:spPr bwMode="auto">
          <a:xfrm>
            <a:off x="6979934" y="2250041"/>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5" name="TextBox 27">
            <a:extLst>
              <a:ext uri="{FF2B5EF4-FFF2-40B4-BE49-F238E27FC236}">
                <a16:creationId xmlns:a16="http://schemas.microsoft.com/office/drawing/2014/main" id="{7C2F0EB0-9CA1-417B-89CF-1CD633CEEA10}"/>
              </a:ext>
            </a:extLst>
          </p:cNvPr>
          <p:cNvSpPr txBox="1"/>
          <p:nvPr/>
        </p:nvSpPr>
        <p:spPr>
          <a:xfrm>
            <a:off x="8003804"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29" name="Rectangle 127">
            <a:extLst>
              <a:ext uri="{FF2B5EF4-FFF2-40B4-BE49-F238E27FC236}">
                <a16:creationId xmlns:a16="http://schemas.microsoft.com/office/drawing/2014/main" id="{7E7CFC8B-E919-4F98-92D2-DBF4B2F2E45C}"/>
              </a:ext>
            </a:extLst>
          </p:cNvPr>
          <p:cNvSpPr/>
          <p:nvPr/>
        </p:nvSpPr>
        <p:spPr bwMode="auto">
          <a:xfrm>
            <a:off x="803921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0" name="Rectangle 128">
            <a:extLst>
              <a:ext uri="{FF2B5EF4-FFF2-40B4-BE49-F238E27FC236}">
                <a16:creationId xmlns:a16="http://schemas.microsoft.com/office/drawing/2014/main" id="{A642CED3-98ED-433E-AFFF-D42999C86C70}"/>
              </a:ext>
            </a:extLst>
          </p:cNvPr>
          <p:cNvSpPr/>
          <p:nvPr/>
        </p:nvSpPr>
        <p:spPr bwMode="auto">
          <a:xfrm>
            <a:off x="832290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1" name="Rectangle 129">
            <a:extLst>
              <a:ext uri="{FF2B5EF4-FFF2-40B4-BE49-F238E27FC236}">
                <a16:creationId xmlns:a16="http://schemas.microsoft.com/office/drawing/2014/main" id="{65D62047-95B5-459A-B3AE-D6D3DDAF5E86}"/>
              </a:ext>
            </a:extLst>
          </p:cNvPr>
          <p:cNvSpPr/>
          <p:nvPr/>
        </p:nvSpPr>
        <p:spPr bwMode="auto">
          <a:xfrm>
            <a:off x="873605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2" name="Rectangle 127">
            <a:extLst>
              <a:ext uri="{FF2B5EF4-FFF2-40B4-BE49-F238E27FC236}">
                <a16:creationId xmlns:a16="http://schemas.microsoft.com/office/drawing/2014/main" id="{D7D5576A-B83E-4269-9C4A-CEA2F35F1D74}"/>
              </a:ext>
            </a:extLst>
          </p:cNvPr>
          <p:cNvSpPr/>
          <p:nvPr/>
        </p:nvSpPr>
        <p:spPr bwMode="auto">
          <a:xfrm>
            <a:off x="6965674"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3" name="Rectangle 128">
            <a:extLst>
              <a:ext uri="{FF2B5EF4-FFF2-40B4-BE49-F238E27FC236}">
                <a16:creationId xmlns:a16="http://schemas.microsoft.com/office/drawing/2014/main" id="{12AEE43E-6458-4DA0-998A-F2756B7EF38A}"/>
              </a:ext>
            </a:extLst>
          </p:cNvPr>
          <p:cNvSpPr/>
          <p:nvPr/>
        </p:nvSpPr>
        <p:spPr bwMode="auto">
          <a:xfrm>
            <a:off x="7249366"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34" name="Rectangle 129">
            <a:extLst>
              <a:ext uri="{FF2B5EF4-FFF2-40B4-BE49-F238E27FC236}">
                <a16:creationId xmlns:a16="http://schemas.microsoft.com/office/drawing/2014/main" id="{3D96B8DB-9CA5-437F-8551-591FEF9234E1}"/>
              </a:ext>
            </a:extLst>
          </p:cNvPr>
          <p:cNvSpPr/>
          <p:nvPr/>
        </p:nvSpPr>
        <p:spPr bwMode="auto">
          <a:xfrm>
            <a:off x="7662520"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35" name="Rectangle 127">
            <a:extLst>
              <a:ext uri="{FF2B5EF4-FFF2-40B4-BE49-F238E27FC236}">
                <a16:creationId xmlns:a16="http://schemas.microsoft.com/office/drawing/2014/main" id="{F47D138A-5DA7-4FDE-BB4C-0C0CEC16D217}"/>
              </a:ext>
            </a:extLst>
          </p:cNvPr>
          <p:cNvSpPr/>
          <p:nvPr/>
        </p:nvSpPr>
        <p:spPr bwMode="auto">
          <a:xfrm>
            <a:off x="589892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6" name="Rectangle 128">
            <a:extLst>
              <a:ext uri="{FF2B5EF4-FFF2-40B4-BE49-F238E27FC236}">
                <a16:creationId xmlns:a16="http://schemas.microsoft.com/office/drawing/2014/main" id="{79A13D87-3C0D-468D-A706-D51ED3563126}"/>
              </a:ext>
            </a:extLst>
          </p:cNvPr>
          <p:cNvSpPr/>
          <p:nvPr/>
        </p:nvSpPr>
        <p:spPr bwMode="auto">
          <a:xfrm>
            <a:off x="618262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37" name="Rectangle 129">
            <a:extLst>
              <a:ext uri="{FF2B5EF4-FFF2-40B4-BE49-F238E27FC236}">
                <a16:creationId xmlns:a16="http://schemas.microsoft.com/office/drawing/2014/main" id="{1FB53597-16E3-485B-9C66-87C2C3E37B9C}"/>
              </a:ext>
            </a:extLst>
          </p:cNvPr>
          <p:cNvSpPr/>
          <p:nvPr/>
        </p:nvSpPr>
        <p:spPr bwMode="auto">
          <a:xfrm>
            <a:off x="659577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38" name="Rectangle 127">
            <a:extLst>
              <a:ext uri="{FF2B5EF4-FFF2-40B4-BE49-F238E27FC236}">
                <a16:creationId xmlns:a16="http://schemas.microsoft.com/office/drawing/2014/main" id="{C62F84F3-98A3-4130-8DAE-85E07D0019F6}"/>
              </a:ext>
            </a:extLst>
          </p:cNvPr>
          <p:cNvSpPr/>
          <p:nvPr/>
        </p:nvSpPr>
        <p:spPr bwMode="auto">
          <a:xfrm>
            <a:off x="4825391"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39" name="Rectangle 128">
            <a:extLst>
              <a:ext uri="{FF2B5EF4-FFF2-40B4-BE49-F238E27FC236}">
                <a16:creationId xmlns:a16="http://schemas.microsoft.com/office/drawing/2014/main" id="{6A1D5B02-8F24-4715-9F04-EEF5F5EE68BB}"/>
              </a:ext>
            </a:extLst>
          </p:cNvPr>
          <p:cNvSpPr/>
          <p:nvPr/>
        </p:nvSpPr>
        <p:spPr bwMode="auto">
          <a:xfrm>
            <a:off x="5109083"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40" name="Rectangle 129">
            <a:extLst>
              <a:ext uri="{FF2B5EF4-FFF2-40B4-BE49-F238E27FC236}">
                <a16:creationId xmlns:a16="http://schemas.microsoft.com/office/drawing/2014/main" id="{D750AAE9-A32F-49E5-B7FD-C9BA486A831C}"/>
              </a:ext>
            </a:extLst>
          </p:cNvPr>
          <p:cNvSpPr/>
          <p:nvPr/>
        </p:nvSpPr>
        <p:spPr bwMode="auto">
          <a:xfrm>
            <a:off x="5522237"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1" name="Rectangle 127">
            <a:extLst>
              <a:ext uri="{FF2B5EF4-FFF2-40B4-BE49-F238E27FC236}">
                <a16:creationId xmlns:a16="http://schemas.microsoft.com/office/drawing/2014/main" id="{D8DB8991-5A52-4766-94A1-FA206A6BF0AC}"/>
              </a:ext>
            </a:extLst>
          </p:cNvPr>
          <p:cNvSpPr/>
          <p:nvPr/>
        </p:nvSpPr>
        <p:spPr bwMode="auto">
          <a:xfrm>
            <a:off x="3779560"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2" name="Rectangle 128">
            <a:extLst>
              <a:ext uri="{FF2B5EF4-FFF2-40B4-BE49-F238E27FC236}">
                <a16:creationId xmlns:a16="http://schemas.microsoft.com/office/drawing/2014/main" id="{05A9783C-A29D-4B10-B26E-8074363571EE}"/>
              </a:ext>
            </a:extLst>
          </p:cNvPr>
          <p:cNvSpPr/>
          <p:nvPr/>
        </p:nvSpPr>
        <p:spPr bwMode="auto">
          <a:xfrm>
            <a:off x="4063252"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3" name="Rectangle 129">
            <a:extLst>
              <a:ext uri="{FF2B5EF4-FFF2-40B4-BE49-F238E27FC236}">
                <a16:creationId xmlns:a16="http://schemas.microsoft.com/office/drawing/2014/main" id="{7A8BF262-5ED0-4383-95E0-FC4A45E25853}"/>
              </a:ext>
            </a:extLst>
          </p:cNvPr>
          <p:cNvSpPr/>
          <p:nvPr/>
        </p:nvSpPr>
        <p:spPr bwMode="auto">
          <a:xfrm>
            <a:off x="4476406"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44" name="Rectangle 127">
            <a:extLst>
              <a:ext uri="{FF2B5EF4-FFF2-40B4-BE49-F238E27FC236}">
                <a16:creationId xmlns:a16="http://schemas.microsoft.com/office/drawing/2014/main" id="{4D38F560-9422-4AA8-82EF-6124E05A634C}"/>
              </a:ext>
            </a:extLst>
          </p:cNvPr>
          <p:cNvSpPr/>
          <p:nvPr/>
        </p:nvSpPr>
        <p:spPr bwMode="auto">
          <a:xfrm>
            <a:off x="2706022"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5" name="Rectangle 128">
            <a:extLst>
              <a:ext uri="{FF2B5EF4-FFF2-40B4-BE49-F238E27FC236}">
                <a16:creationId xmlns:a16="http://schemas.microsoft.com/office/drawing/2014/main" id="{8F723D0E-F6F2-42B9-AA77-C3FED5C58E50}"/>
              </a:ext>
            </a:extLst>
          </p:cNvPr>
          <p:cNvSpPr/>
          <p:nvPr/>
        </p:nvSpPr>
        <p:spPr bwMode="auto">
          <a:xfrm>
            <a:off x="2989714"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46" name="Rectangle 129">
            <a:extLst>
              <a:ext uri="{FF2B5EF4-FFF2-40B4-BE49-F238E27FC236}">
                <a16:creationId xmlns:a16="http://schemas.microsoft.com/office/drawing/2014/main" id="{70C31BED-85EB-457F-9B34-80F691AFFD4A}"/>
              </a:ext>
            </a:extLst>
          </p:cNvPr>
          <p:cNvSpPr/>
          <p:nvPr/>
        </p:nvSpPr>
        <p:spPr bwMode="auto">
          <a:xfrm>
            <a:off x="3402868"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47" name="Rectangle 127">
            <a:extLst>
              <a:ext uri="{FF2B5EF4-FFF2-40B4-BE49-F238E27FC236}">
                <a16:creationId xmlns:a16="http://schemas.microsoft.com/office/drawing/2014/main" id="{2BEB6C6F-E812-402D-9D41-9F8C761A6B18}"/>
              </a:ext>
            </a:extLst>
          </p:cNvPr>
          <p:cNvSpPr/>
          <p:nvPr/>
        </p:nvSpPr>
        <p:spPr bwMode="auto">
          <a:xfrm>
            <a:off x="1639277"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48" name="Rectangle 128">
            <a:extLst>
              <a:ext uri="{FF2B5EF4-FFF2-40B4-BE49-F238E27FC236}">
                <a16:creationId xmlns:a16="http://schemas.microsoft.com/office/drawing/2014/main" id="{7C801A2B-DF86-4A6F-AFC8-496E0A046A48}"/>
              </a:ext>
            </a:extLst>
          </p:cNvPr>
          <p:cNvSpPr/>
          <p:nvPr/>
        </p:nvSpPr>
        <p:spPr bwMode="auto">
          <a:xfrm>
            <a:off x="1922969"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49" name="Rectangle 129">
            <a:extLst>
              <a:ext uri="{FF2B5EF4-FFF2-40B4-BE49-F238E27FC236}">
                <a16:creationId xmlns:a16="http://schemas.microsoft.com/office/drawing/2014/main" id="{006519CA-E343-4DD9-8B14-9ED533E8931E}"/>
              </a:ext>
            </a:extLst>
          </p:cNvPr>
          <p:cNvSpPr/>
          <p:nvPr/>
        </p:nvSpPr>
        <p:spPr bwMode="auto">
          <a:xfrm>
            <a:off x="2336123"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50" name="Rectangle 127">
            <a:extLst>
              <a:ext uri="{FF2B5EF4-FFF2-40B4-BE49-F238E27FC236}">
                <a16:creationId xmlns:a16="http://schemas.microsoft.com/office/drawing/2014/main" id="{BE20E1CD-71DD-4F57-857C-E04E8AF4B131}"/>
              </a:ext>
            </a:extLst>
          </p:cNvPr>
          <p:cNvSpPr/>
          <p:nvPr/>
        </p:nvSpPr>
        <p:spPr bwMode="auto">
          <a:xfrm>
            <a:off x="565739" y="3620958"/>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0</a:t>
            </a:r>
          </a:p>
        </p:txBody>
      </p:sp>
      <p:sp>
        <p:nvSpPr>
          <p:cNvPr id="51" name="Rectangle 128">
            <a:extLst>
              <a:ext uri="{FF2B5EF4-FFF2-40B4-BE49-F238E27FC236}">
                <a16:creationId xmlns:a16="http://schemas.microsoft.com/office/drawing/2014/main" id="{849D7D7A-115E-4D07-A47E-FE1BC34ACDD0}"/>
              </a:ext>
            </a:extLst>
          </p:cNvPr>
          <p:cNvSpPr/>
          <p:nvPr/>
        </p:nvSpPr>
        <p:spPr bwMode="auto">
          <a:xfrm>
            <a:off x="849431" y="3620958"/>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52" name="Rectangle 129">
            <a:extLst>
              <a:ext uri="{FF2B5EF4-FFF2-40B4-BE49-F238E27FC236}">
                <a16:creationId xmlns:a16="http://schemas.microsoft.com/office/drawing/2014/main" id="{C68C8257-D611-46E6-9466-31E446E226B8}"/>
              </a:ext>
            </a:extLst>
          </p:cNvPr>
          <p:cNvSpPr/>
          <p:nvPr/>
        </p:nvSpPr>
        <p:spPr bwMode="auto">
          <a:xfrm>
            <a:off x="1262585" y="3620958"/>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62" name="TextBox 27">
            <a:extLst>
              <a:ext uri="{FF2B5EF4-FFF2-40B4-BE49-F238E27FC236}">
                <a16:creationId xmlns:a16="http://schemas.microsoft.com/office/drawing/2014/main" id="{7E8D8CCF-276D-4FB2-A225-7BF90A85DD22}"/>
              </a:ext>
            </a:extLst>
          </p:cNvPr>
          <p:cNvSpPr txBox="1"/>
          <p:nvPr/>
        </p:nvSpPr>
        <p:spPr>
          <a:xfrm>
            <a:off x="5867771" y="1664621"/>
            <a:ext cx="415498"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68" name="TextBox 27">
            <a:extLst>
              <a:ext uri="{FF2B5EF4-FFF2-40B4-BE49-F238E27FC236}">
                <a16:creationId xmlns:a16="http://schemas.microsoft.com/office/drawing/2014/main" id="{5312990E-9A5E-4E21-AB28-93E446F697BD}"/>
              </a:ext>
            </a:extLst>
          </p:cNvPr>
          <p:cNvSpPr txBox="1"/>
          <p:nvPr/>
        </p:nvSpPr>
        <p:spPr>
          <a:xfrm>
            <a:off x="3745932" y="1664621"/>
            <a:ext cx="418704"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74" name="TextBox 27">
            <a:extLst>
              <a:ext uri="{FF2B5EF4-FFF2-40B4-BE49-F238E27FC236}">
                <a16:creationId xmlns:a16="http://schemas.microsoft.com/office/drawing/2014/main" id="{BF559C09-BA0D-4878-A7CC-3854F7EAC9F0}"/>
              </a:ext>
            </a:extLst>
          </p:cNvPr>
          <p:cNvSpPr txBox="1"/>
          <p:nvPr/>
        </p:nvSpPr>
        <p:spPr>
          <a:xfrm>
            <a:off x="1609899" y="1664621"/>
            <a:ext cx="402739"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75" name="Rectangle 127">
            <a:extLst>
              <a:ext uri="{FF2B5EF4-FFF2-40B4-BE49-F238E27FC236}">
                <a16:creationId xmlns:a16="http://schemas.microsoft.com/office/drawing/2014/main" id="{4A26B776-8B69-43C7-9E5A-A1EE7EB9D2E0}"/>
              </a:ext>
            </a:extLst>
          </p:cNvPr>
          <p:cNvSpPr/>
          <p:nvPr/>
        </p:nvSpPr>
        <p:spPr bwMode="auto">
          <a:xfrm>
            <a:off x="802036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6" name="Rectangle 128">
            <a:extLst>
              <a:ext uri="{FF2B5EF4-FFF2-40B4-BE49-F238E27FC236}">
                <a16:creationId xmlns:a16="http://schemas.microsoft.com/office/drawing/2014/main" id="{4D3D4C27-55E0-41E6-A6D6-65083A3476D1}"/>
              </a:ext>
            </a:extLst>
          </p:cNvPr>
          <p:cNvSpPr/>
          <p:nvPr/>
        </p:nvSpPr>
        <p:spPr bwMode="auto">
          <a:xfrm>
            <a:off x="830405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77" name="Rectangle 129">
            <a:extLst>
              <a:ext uri="{FF2B5EF4-FFF2-40B4-BE49-F238E27FC236}">
                <a16:creationId xmlns:a16="http://schemas.microsoft.com/office/drawing/2014/main" id="{35E47E29-0812-4DC3-AF27-EAF4B82D144F}"/>
              </a:ext>
            </a:extLst>
          </p:cNvPr>
          <p:cNvSpPr/>
          <p:nvPr/>
        </p:nvSpPr>
        <p:spPr bwMode="auto">
          <a:xfrm>
            <a:off x="871721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78" name="Rectangle 127">
            <a:extLst>
              <a:ext uri="{FF2B5EF4-FFF2-40B4-BE49-F238E27FC236}">
                <a16:creationId xmlns:a16="http://schemas.microsoft.com/office/drawing/2014/main" id="{925D06BE-F9BA-4548-9BE1-8020B363EDC3}"/>
              </a:ext>
            </a:extLst>
          </p:cNvPr>
          <p:cNvSpPr/>
          <p:nvPr/>
        </p:nvSpPr>
        <p:spPr bwMode="auto">
          <a:xfrm>
            <a:off x="6946828"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79" name="Rectangle 128">
            <a:extLst>
              <a:ext uri="{FF2B5EF4-FFF2-40B4-BE49-F238E27FC236}">
                <a16:creationId xmlns:a16="http://schemas.microsoft.com/office/drawing/2014/main" id="{72A63F30-F9F9-4AB2-A8E1-F37454A96BEA}"/>
              </a:ext>
            </a:extLst>
          </p:cNvPr>
          <p:cNvSpPr/>
          <p:nvPr/>
        </p:nvSpPr>
        <p:spPr bwMode="auto">
          <a:xfrm>
            <a:off x="7230520"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p>
        </p:txBody>
      </p:sp>
      <p:sp>
        <p:nvSpPr>
          <p:cNvPr id="80" name="Rectangle 129">
            <a:extLst>
              <a:ext uri="{FF2B5EF4-FFF2-40B4-BE49-F238E27FC236}">
                <a16:creationId xmlns:a16="http://schemas.microsoft.com/office/drawing/2014/main" id="{95A71169-150E-49DA-B734-C0A2B3E7317D}"/>
              </a:ext>
            </a:extLst>
          </p:cNvPr>
          <p:cNvSpPr/>
          <p:nvPr/>
        </p:nvSpPr>
        <p:spPr bwMode="auto">
          <a:xfrm>
            <a:off x="7643674"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1" name="Rectangle 127">
            <a:extLst>
              <a:ext uri="{FF2B5EF4-FFF2-40B4-BE49-F238E27FC236}">
                <a16:creationId xmlns:a16="http://schemas.microsoft.com/office/drawing/2014/main" id="{634CFE0F-595B-41A6-917B-F5C3A58BE1F2}"/>
              </a:ext>
            </a:extLst>
          </p:cNvPr>
          <p:cNvSpPr/>
          <p:nvPr/>
        </p:nvSpPr>
        <p:spPr bwMode="auto">
          <a:xfrm>
            <a:off x="588008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2" name="Rectangle 128">
            <a:extLst>
              <a:ext uri="{FF2B5EF4-FFF2-40B4-BE49-F238E27FC236}">
                <a16:creationId xmlns:a16="http://schemas.microsoft.com/office/drawing/2014/main" id="{E769FFAD-C3F7-40D6-9EB2-DB27087E61CF}"/>
              </a:ext>
            </a:extLst>
          </p:cNvPr>
          <p:cNvSpPr/>
          <p:nvPr/>
        </p:nvSpPr>
        <p:spPr bwMode="auto">
          <a:xfrm>
            <a:off x="616377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3" name="Rectangle 129">
            <a:extLst>
              <a:ext uri="{FF2B5EF4-FFF2-40B4-BE49-F238E27FC236}">
                <a16:creationId xmlns:a16="http://schemas.microsoft.com/office/drawing/2014/main" id="{E6F9F406-1050-48D2-919F-0E7B78DE8381}"/>
              </a:ext>
            </a:extLst>
          </p:cNvPr>
          <p:cNvSpPr/>
          <p:nvPr/>
        </p:nvSpPr>
        <p:spPr bwMode="auto">
          <a:xfrm>
            <a:off x="657692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84" name="Rectangle 127">
            <a:extLst>
              <a:ext uri="{FF2B5EF4-FFF2-40B4-BE49-F238E27FC236}">
                <a16:creationId xmlns:a16="http://schemas.microsoft.com/office/drawing/2014/main" id="{BEEB9C1F-8855-4607-8006-DE36719B5FA0}"/>
              </a:ext>
            </a:extLst>
          </p:cNvPr>
          <p:cNvSpPr/>
          <p:nvPr/>
        </p:nvSpPr>
        <p:spPr bwMode="auto">
          <a:xfrm>
            <a:off x="4806545"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5" name="Rectangle 128">
            <a:extLst>
              <a:ext uri="{FF2B5EF4-FFF2-40B4-BE49-F238E27FC236}">
                <a16:creationId xmlns:a16="http://schemas.microsoft.com/office/drawing/2014/main" id="{62A8875A-F744-4802-9A36-F22FE415C6B1}"/>
              </a:ext>
            </a:extLst>
          </p:cNvPr>
          <p:cNvSpPr/>
          <p:nvPr/>
        </p:nvSpPr>
        <p:spPr bwMode="auto">
          <a:xfrm>
            <a:off x="5090237"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p>
        </p:txBody>
      </p:sp>
      <p:sp>
        <p:nvSpPr>
          <p:cNvPr id="86" name="Rectangle 129">
            <a:extLst>
              <a:ext uri="{FF2B5EF4-FFF2-40B4-BE49-F238E27FC236}">
                <a16:creationId xmlns:a16="http://schemas.microsoft.com/office/drawing/2014/main" id="{85E1451B-4149-4BDC-B686-6C6DC15A00CC}"/>
              </a:ext>
            </a:extLst>
          </p:cNvPr>
          <p:cNvSpPr/>
          <p:nvPr/>
        </p:nvSpPr>
        <p:spPr bwMode="auto">
          <a:xfrm>
            <a:off x="5503391"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87" name="Rectangle 127">
            <a:extLst>
              <a:ext uri="{FF2B5EF4-FFF2-40B4-BE49-F238E27FC236}">
                <a16:creationId xmlns:a16="http://schemas.microsoft.com/office/drawing/2014/main" id="{BCCBF38E-B1AC-4352-8CB2-17A0F2A665CF}"/>
              </a:ext>
            </a:extLst>
          </p:cNvPr>
          <p:cNvSpPr/>
          <p:nvPr/>
        </p:nvSpPr>
        <p:spPr bwMode="auto">
          <a:xfrm>
            <a:off x="3760714"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88" name="Rectangle 128">
            <a:extLst>
              <a:ext uri="{FF2B5EF4-FFF2-40B4-BE49-F238E27FC236}">
                <a16:creationId xmlns:a16="http://schemas.microsoft.com/office/drawing/2014/main" id="{5D496454-08E9-4FE6-A423-B0928155A26B}"/>
              </a:ext>
            </a:extLst>
          </p:cNvPr>
          <p:cNvSpPr/>
          <p:nvPr/>
        </p:nvSpPr>
        <p:spPr bwMode="auto">
          <a:xfrm>
            <a:off x="4044406"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89" name="Rectangle 129">
            <a:extLst>
              <a:ext uri="{FF2B5EF4-FFF2-40B4-BE49-F238E27FC236}">
                <a16:creationId xmlns:a16="http://schemas.microsoft.com/office/drawing/2014/main" id="{7B0006ED-B40D-46D4-860D-A11E56969055}"/>
              </a:ext>
            </a:extLst>
          </p:cNvPr>
          <p:cNvSpPr/>
          <p:nvPr/>
        </p:nvSpPr>
        <p:spPr bwMode="auto">
          <a:xfrm>
            <a:off x="4457560"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0" name="Rectangle 127">
            <a:extLst>
              <a:ext uri="{FF2B5EF4-FFF2-40B4-BE49-F238E27FC236}">
                <a16:creationId xmlns:a16="http://schemas.microsoft.com/office/drawing/2014/main" id="{5288E96A-038E-4149-A6C2-60C197F202C6}"/>
              </a:ext>
            </a:extLst>
          </p:cNvPr>
          <p:cNvSpPr/>
          <p:nvPr/>
        </p:nvSpPr>
        <p:spPr bwMode="auto">
          <a:xfrm>
            <a:off x="2687176"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1" name="Rectangle 128">
            <a:extLst>
              <a:ext uri="{FF2B5EF4-FFF2-40B4-BE49-F238E27FC236}">
                <a16:creationId xmlns:a16="http://schemas.microsoft.com/office/drawing/2014/main" id="{4C6901A5-C9A5-4737-99E8-8CA34A8E5488}"/>
              </a:ext>
            </a:extLst>
          </p:cNvPr>
          <p:cNvSpPr/>
          <p:nvPr/>
        </p:nvSpPr>
        <p:spPr bwMode="auto">
          <a:xfrm>
            <a:off x="2970868"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92" name="Rectangle 129">
            <a:extLst>
              <a:ext uri="{FF2B5EF4-FFF2-40B4-BE49-F238E27FC236}">
                <a16:creationId xmlns:a16="http://schemas.microsoft.com/office/drawing/2014/main" id="{CF950403-8869-45A4-A572-F830FFB5C5A9}"/>
              </a:ext>
            </a:extLst>
          </p:cNvPr>
          <p:cNvSpPr/>
          <p:nvPr/>
        </p:nvSpPr>
        <p:spPr bwMode="auto">
          <a:xfrm>
            <a:off x="3384022"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sp>
        <p:nvSpPr>
          <p:cNvPr id="93" name="Rectangle 127">
            <a:extLst>
              <a:ext uri="{FF2B5EF4-FFF2-40B4-BE49-F238E27FC236}">
                <a16:creationId xmlns:a16="http://schemas.microsoft.com/office/drawing/2014/main" id="{E3B7CCD6-B3DA-48FE-9FDC-0626B957C732}"/>
              </a:ext>
            </a:extLst>
          </p:cNvPr>
          <p:cNvSpPr/>
          <p:nvPr/>
        </p:nvSpPr>
        <p:spPr bwMode="auto">
          <a:xfrm>
            <a:off x="1620431"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4" name="Rectangle 128">
            <a:extLst>
              <a:ext uri="{FF2B5EF4-FFF2-40B4-BE49-F238E27FC236}">
                <a16:creationId xmlns:a16="http://schemas.microsoft.com/office/drawing/2014/main" id="{71637B56-20A3-475F-9E94-26BF5AEE5E0B}"/>
              </a:ext>
            </a:extLst>
          </p:cNvPr>
          <p:cNvSpPr/>
          <p:nvPr/>
        </p:nvSpPr>
        <p:spPr bwMode="auto">
          <a:xfrm>
            <a:off x="1904123"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5" name="Rectangle 129">
            <a:extLst>
              <a:ext uri="{FF2B5EF4-FFF2-40B4-BE49-F238E27FC236}">
                <a16:creationId xmlns:a16="http://schemas.microsoft.com/office/drawing/2014/main" id="{1EE3326F-874B-4442-A54D-8F13FB2A532F}"/>
              </a:ext>
            </a:extLst>
          </p:cNvPr>
          <p:cNvSpPr/>
          <p:nvPr/>
        </p:nvSpPr>
        <p:spPr bwMode="auto">
          <a:xfrm>
            <a:off x="2317277"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0</a:t>
            </a:r>
          </a:p>
        </p:txBody>
      </p:sp>
      <p:sp>
        <p:nvSpPr>
          <p:cNvPr id="96" name="Rectangle 127">
            <a:extLst>
              <a:ext uri="{FF2B5EF4-FFF2-40B4-BE49-F238E27FC236}">
                <a16:creationId xmlns:a16="http://schemas.microsoft.com/office/drawing/2014/main" id="{EA1EFB0E-EDB2-479A-B77B-674CF1FD003C}"/>
              </a:ext>
            </a:extLst>
          </p:cNvPr>
          <p:cNvSpPr/>
          <p:nvPr/>
        </p:nvSpPr>
        <p:spPr bwMode="auto">
          <a:xfrm>
            <a:off x="546893" y="4524984"/>
            <a:ext cx="283692" cy="270848"/>
          </a:xfrm>
          <a:prstGeom prst="rect">
            <a:avLst/>
          </a:prstGeom>
          <a:solidFill>
            <a:srgbClr val="92D050"/>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Times New Roman" panose="02020603050405020304" pitchFamily="18" charset="0"/>
                <a:cs typeface="Times New Roman" panose="02020603050405020304" pitchFamily="18" charset="0"/>
              </a:rPr>
              <a:t>1</a:t>
            </a:r>
          </a:p>
        </p:txBody>
      </p:sp>
      <p:sp>
        <p:nvSpPr>
          <p:cNvPr id="97" name="Rectangle 128">
            <a:extLst>
              <a:ext uri="{FF2B5EF4-FFF2-40B4-BE49-F238E27FC236}">
                <a16:creationId xmlns:a16="http://schemas.microsoft.com/office/drawing/2014/main" id="{E030EDB3-AA23-4D69-8622-5D28D8D70853}"/>
              </a:ext>
            </a:extLst>
          </p:cNvPr>
          <p:cNvSpPr/>
          <p:nvPr/>
        </p:nvSpPr>
        <p:spPr bwMode="auto">
          <a:xfrm>
            <a:off x="830585" y="4524984"/>
            <a:ext cx="432000"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p>
        </p:txBody>
      </p:sp>
      <p:sp>
        <p:nvSpPr>
          <p:cNvPr id="98" name="Rectangle 129">
            <a:extLst>
              <a:ext uri="{FF2B5EF4-FFF2-40B4-BE49-F238E27FC236}">
                <a16:creationId xmlns:a16="http://schemas.microsoft.com/office/drawing/2014/main" id="{FF8DE3E9-9E28-4C66-BF9E-7E77775C9972}"/>
              </a:ext>
            </a:extLst>
          </p:cNvPr>
          <p:cNvSpPr/>
          <p:nvPr/>
        </p:nvSpPr>
        <p:spPr bwMode="auto">
          <a:xfrm>
            <a:off x="1243739" y="4524984"/>
            <a:ext cx="302538" cy="270848"/>
          </a:xfrm>
          <a:prstGeom prst="rect">
            <a:avLst/>
          </a:prstGeom>
          <a:solidFill>
            <a:schemeClr val="bg1"/>
          </a:solidFill>
          <a:ln w="127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Times New Roman" panose="02020603050405020304" pitchFamily="18" charset="0"/>
                <a:cs typeface="Times New Roman" panose="02020603050405020304" pitchFamily="18" charset="0"/>
              </a:rPr>
              <a:t>1</a:t>
            </a:r>
          </a:p>
        </p:txBody>
      </p:sp>
      <p:cxnSp>
        <p:nvCxnSpPr>
          <p:cNvPr id="100" name="直接连接符 99">
            <a:extLst>
              <a:ext uri="{FF2B5EF4-FFF2-40B4-BE49-F238E27FC236}">
                <a16:creationId xmlns:a16="http://schemas.microsoft.com/office/drawing/2014/main" id="{B0F72135-4741-4E51-96DC-3B0F1BF9BC44}"/>
              </a:ext>
            </a:extLst>
          </p:cNvPr>
          <p:cNvCxnSpPr/>
          <p:nvPr/>
        </p:nvCxnSpPr>
        <p:spPr>
          <a:xfrm>
            <a:off x="319957" y="3267800"/>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01" name="TextBox 27">
            <a:extLst>
              <a:ext uri="{FF2B5EF4-FFF2-40B4-BE49-F238E27FC236}">
                <a16:creationId xmlns:a16="http://schemas.microsoft.com/office/drawing/2014/main" id="{82921A7F-87D1-4A19-A46B-EFE0F30816DF}"/>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2" name="TextBox 27">
            <a:extLst>
              <a:ext uri="{FF2B5EF4-FFF2-40B4-BE49-F238E27FC236}">
                <a16:creationId xmlns:a16="http://schemas.microsoft.com/office/drawing/2014/main" id="{4A2EB301-79E9-4961-AA5E-2869D06E3ABC}"/>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03" name="Rectangle 159">
            <a:extLst>
              <a:ext uri="{FF2B5EF4-FFF2-40B4-BE49-F238E27FC236}">
                <a16:creationId xmlns:a16="http://schemas.microsoft.com/office/drawing/2014/main" id="{AC44C98F-4C5E-46BF-A220-732D5F87C5DC}"/>
              </a:ext>
            </a:extLst>
          </p:cNvPr>
          <p:cNvSpPr/>
          <p:nvPr/>
        </p:nvSpPr>
        <p:spPr bwMode="auto">
          <a:xfrm>
            <a:off x="7561762" y="2244165"/>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1</a:t>
            </a:r>
          </a:p>
        </p:txBody>
      </p:sp>
      <p:sp>
        <p:nvSpPr>
          <p:cNvPr id="104" name="Rectangle 160">
            <a:extLst>
              <a:ext uri="{FF2B5EF4-FFF2-40B4-BE49-F238E27FC236}">
                <a16:creationId xmlns:a16="http://schemas.microsoft.com/office/drawing/2014/main" id="{54F71492-06DD-4DFC-9B45-FFB7F13EFB19}"/>
              </a:ext>
            </a:extLst>
          </p:cNvPr>
          <p:cNvSpPr/>
          <p:nvPr/>
        </p:nvSpPr>
        <p:spPr bwMode="auto">
          <a:xfrm>
            <a:off x="8288794" y="2239870"/>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a:t>
            </a:r>
            <a:r>
              <a:rPr lang="en-US" sz="1600" dirty="0">
                <a:latin typeface="Calibri" pitchFamily="34" charset="0"/>
              </a:rPr>
              <a:t>0</a:t>
            </a:r>
          </a:p>
        </p:txBody>
      </p:sp>
      <p:sp>
        <p:nvSpPr>
          <p:cNvPr id="108" name="Rectangle 159">
            <a:extLst>
              <a:ext uri="{FF2B5EF4-FFF2-40B4-BE49-F238E27FC236}">
                <a16:creationId xmlns:a16="http://schemas.microsoft.com/office/drawing/2014/main" id="{A8CED0F3-7E0E-4E0B-9F47-562E234F890C}"/>
              </a:ext>
            </a:extLst>
          </p:cNvPr>
          <p:cNvSpPr/>
          <p:nvPr/>
        </p:nvSpPr>
        <p:spPr bwMode="auto">
          <a:xfrm>
            <a:off x="7964980" y="2613034"/>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p>
        </p:txBody>
      </p:sp>
      <p:sp>
        <p:nvSpPr>
          <p:cNvPr id="111" name="Rectangle 158">
            <a:extLst>
              <a:ext uri="{FF2B5EF4-FFF2-40B4-BE49-F238E27FC236}">
                <a16:creationId xmlns:a16="http://schemas.microsoft.com/office/drawing/2014/main" id="{94B915AC-E250-49BA-80D8-C574B1D8C319}"/>
              </a:ext>
            </a:extLst>
          </p:cNvPr>
          <p:cNvSpPr/>
          <p:nvPr/>
        </p:nvSpPr>
        <p:spPr bwMode="auto">
          <a:xfrm>
            <a:off x="478623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2" name="Rectangle 159">
            <a:extLst>
              <a:ext uri="{FF2B5EF4-FFF2-40B4-BE49-F238E27FC236}">
                <a16:creationId xmlns:a16="http://schemas.microsoft.com/office/drawing/2014/main" id="{562EFB4A-0437-4F07-8D09-17C4D1B7B506}"/>
              </a:ext>
            </a:extLst>
          </p:cNvPr>
          <p:cNvSpPr/>
          <p:nvPr/>
        </p:nvSpPr>
        <p:spPr bwMode="auto">
          <a:xfrm>
            <a:off x="48062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3" name="Rectangle 163">
            <a:extLst>
              <a:ext uri="{FF2B5EF4-FFF2-40B4-BE49-F238E27FC236}">
                <a16:creationId xmlns:a16="http://schemas.microsoft.com/office/drawing/2014/main" id="{7252439E-527E-42A8-8F7D-2A73CDCF5E20}"/>
              </a:ext>
            </a:extLst>
          </p:cNvPr>
          <p:cNvSpPr/>
          <p:nvPr/>
        </p:nvSpPr>
        <p:spPr bwMode="auto">
          <a:xfrm>
            <a:off x="508605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14" name="Rectangle 164">
            <a:extLst>
              <a:ext uri="{FF2B5EF4-FFF2-40B4-BE49-F238E27FC236}">
                <a16:creationId xmlns:a16="http://schemas.microsoft.com/office/drawing/2014/main" id="{761143C0-0F99-4C60-8828-144EC0B25717}"/>
              </a:ext>
            </a:extLst>
          </p:cNvPr>
          <p:cNvSpPr/>
          <p:nvPr/>
        </p:nvSpPr>
        <p:spPr bwMode="auto">
          <a:xfrm>
            <a:off x="483635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5" name="Rectangle 159">
            <a:extLst>
              <a:ext uri="{FF2B5EF4-FFF2-40B4-BE49-F238E27FC236}">
                <a16:creationId xmlns:a16="http://schemas.microsoft.com/office/drawing/2014/main" id="{250707D7-5D41-4330-A77A-B5E51F4BC6E2}"/>
              </a:ext>
            </a:extLst>
          </p:cNvPr>
          <p:cNvSpPr/>
          <p:nvPr/>
        </p:nvSpPr>
        <p:spPr bwMode="auto">
          <a:xfrm>
            <a:off x="541818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1</a:t>
            </a:r>
          </a:p>
        </p:txBody>
      </p:sp>
      <p:sp>
        <p:nvSpPr>
          <p:cNvPr id="116" name="Rectangle 160">
            <a:extLst>
              <a:ext uri="{FF2B5EF4-FFF2-40B4-BE49-F238E27FC236}">
                <a16:creationId xmlns:a16="http://schemas.microsoft.com/office/drawing/2014/main" id="{1A3CEB8F-A6FB-48AD-982D-A2D156035721}"/>
              </a:ext>
            </a:extLst>
          </p:cNvPr>
          <p:cNvSpPr/>
          <p:nvPr/>
        </p:nvSpPr>
        <p:spPr bwMode="auto">
          <a:xfrm>
            <a:off x="614521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en-US" sz="1600" dirty="0">
                <a:latin typeface="Calibri" pitchFamily="34" charset="0"/>
              </a:rPr>
              <a:t>0</a:t>
            </a:r>
          </a:p>
        </p:txBody>
      </p:sp>
      <p:sp>
        <p:nvSpPr>
          <p:cNvPr id="117" name="Rectangle 159">
            <a:extLst>
              <a:ext uri="{FF2B5EF4-FFF2-40B4-BE49-F238E27FC236}">
                <a16:creationId xmlns:a16="http://schemas.microsoft.com/office/drawing/2014/main" id="{5AC3B735-C306-4CC0-8211-9AB01D0FC767}"/>
              </a:ext>
            </a:extLst>
          </p:cNvPr>
          <p:cNvSpPr/>
          <p:nvPr/>
        </p:nvSpPr>
        <p:spPr bwMode="auto">
          <a:xfrm>
            <a:off x="582140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158">
            <a:extLst>
              <a:ext uri="{FF2B5EF4-FFF2-40B4-BE49-F238E27FC236}">
                <a16:creationId xmlns:a16="http://schemas.microsoft.com/office/drawing/2014/main" id="{693A1C4E-9857-449E-BB67-4BA3C435273B}"/>
              </a:ext>
            </a:extLst>
          </p:cNvPr>
          <p:cNvSpPr/>
          <p:nvPr/>
        </p:nvSpPr>
        <p:spPr bwMode="auto">
          <a:xfrm>
            <a:off x="2659056"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19" name="Rectangle 159">
            <a:extLst>
              <a:ext uri="{FF2B5EF4-FFF2-40B4-BE49-F238E27FC236}">
                <a16:creationId xmlns:a16="http://schemas.microsoft.com/office/drawing/2014/main" id="{6A587D1A-A0FC-4E8F-A401-6FB89F235FF0}"/>
              </a:ext>
            </a:extLst>
          </p:cNvPr>
          <p:cNvSpPr/>
          <p:nvPr/>
        </p:nvSpPr>
        <p:spPr bwMode="auto">
          <a:xfrm>
            <a:off x="26790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[13]</a:t>
            </a:r>
            <a:endParaRPr lang="en-US" altLang="zh-CN" sz="1600" dirty="0">
              <a:latin typeface="Times New Roman" panose="02020603050405020304" pitchFamily="18" charset="0"/>
              <a:cs typeface="Times New Roman" panose="02020603050405020304" pitchFamily="18" charset="0"/>
            </a:endParaRPr>
          </a:p>
        </p:txBody>
      </p:sp>
      <p:sp>
        <p:nvSpPr>
          <p:cNvPr id="120" name="Rectangle 163">
            <a:extLst>
              <a:ext uri="{FF2B5EF4-FFF2-40B4-BE49-F238E27FC236}">
                <a16:creationId xmlns:a16="http://schemas.microsoft.com/office/drawing/2014/main" id="{15AD78C4-6BD3-40C2-A214-93A478915915}"/>
              </a:ext>
            </a:extLst>
          </p:cNvPr>
          <p:cNvSpPr/>
          <p:nvPr/>
        </p:nvSpPr>
        <p:spPr bwMode="auto">
          <a:xfrm>
            <a:off x="2958874"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164">
            <a:extLst>
              <a:ext uri="{FF2B5EF4-FFF2-40B4-BE49-F238E27FC236}">
                <a16:creationId xmlns:a16="http://schemas.microsoft.com/office/drawing/2014/main" id="{826BC641-CB73-4715-BCF6-667854C0FF9E}"/>
              </a:ext>
            </a:extLst>
          </p:cNvPr>
          <p:cNvSpPr/>
          <p:nvPr/>
        </p:nvSpPr>
        <p:spPr bwMode="auto">
          <a:xfrm>
            <a:off x="2709179"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2" name="Rectangle 159">
            <a:extLst>
              <a:ext uri="{FF2B5EF4-FFF2-40B4-BE49-F238E27FC236}">
                <a16:creationId xmlns:a16="http://schemas.microsoft.com/office/drawing/2014/main" id="{72BEB78C-8B2B-45FE-AB9B-7D9B45DF404B}"/>
              </a:ext>
            </a:extLst>
          </p:cNvPr>
          <p:cNvSpPr/>
          <p:nvPr/>
        </p:nvSpPr>
        <p:spPr bwMode="auto">
          <a:xfrm>
            <a:off x="3291007"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1</a:t>
            </a:r>
          </a:p>
        </p:txBody>
      </p:sp>
      <p:sp>
        <p:nvSpPr>
          <p:cNvPr id="123" name="Rectangle 160">
            <a:extLst>
              <a:ext uri="{FF2B5EF4-FFF2-40B4-BE49-F238E27FC236}">
                <a16:creationId xmlns:a16="http://schemas.microsoft.com/office/drawing/2014/main" id="{B1F62035-C654-439E-9BC2-966B991BAC21}"/>
              </a:ext>
            </a:extLst>
          </p:cNvPr>
          <p:cNvSpPr/>
          <p:nvPr/>
        </p:nvSpPr>
        <p:spPr bwMode="auto">
          <a:xfrm>
            <a:off x="4018039"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1600" dirty="0">
                <a:latin typeface="Calibri" pitchFamily="34" charset="0"/>
              </a:rPr>
              <a:t>0</a:t>
            </a:r>
          </a:p>
        </p:txBody>
      </p:sp>
      <p:sp>
        <p:nvSpPr>
          <p:cNvPr id="124" name="Rectangle 159">
            <a:extLst>
              <a:ext uri="{FF2B5EF4-FFF2-40B4-BE49-F238E27FC236}">
                <a16:creationId xmlns:a16="http://schemas.microsoft.com/office/drawing/2014/main" id="{56FECAED-C587-4BB8-9DDD-E246D1FA3B55}"/>
              </a:ext>
            </a:extLst>
          </p:cNvPr>
          <p:cNvSpPr/>
          <p:nvPr/>
        </p:nvSpPr>
        <p:spPr bwMode="auto">
          <a:xfrm>
            <a:off x="3694225"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latin typeface="Times New Roman" panose="02020603050405020304" pitchFamily="18" charset="0"/>
                <a:cs typeface="Times New Roman" panose="02020603050405020304" pitchFamily="18" charset="0"/>
              </a:rPr>
              <a:t>m</a:t>
            </a:r>
            <a:r>
              <a:rPr lang="en-US" altLang="zh-CN" sz="1600">
                <a:latin typeface="Times New Roman" panose="02020603050405020304" pitchFamily="18" charset="0"/>
                <a:cs typeface="Times New Roman" panose="02020603050405020304" pitchFamily="18" charset="0"/>
              </a:rPr>
              <a:t>[12]</a:t>
            </a:r>
            <a:endParaRPr lang="en-US" altLang="zh-CN" sz="1600" dirty="0">
              <a:latin typeface="Times New Roman" panose="02020603050405020304" pitchFamily="18" charset="0"/>
              <a:cs typeface="Times New Roman" panose="02020603050405020304" pitchFamily="18" charset="0"/>
            </a:endParaRPr>
          </a:p>
        </p:txBody>
      </p:sp>
      <p:sp>
        <p:nvSpPr>
          <p:cNvPr id="125" name="Rectangle 158">
            <a:extLst>
              <a:ext uri="{FF2B5EF4-FFF2-40B4-BE49-F238E27FC236}">
                <a16:creationId xmlns:a16="http://schemas.microsoft.com/office/drawing/2014/main" id="{4023F35D-87F5-4EE4-80D9-17113543BAA4}"/>
              </a:ext>
            </a:extLst>
          </p:cNvPr>
          <p:cNvSpPr/>
          <p:nvPr/>
        </p:nvSpPr>
        <p:spPr bwMode="auto">
          <a:xfrm>
            <a:off x="526055" y="2173963"/>
            <a:ext cx="2072922"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26" name="Rectangle 159">
            <a:extLst>
              <a:ext uri="{FF2B5EF4-FFF2-40B4-BE49-F238E27FC236}">
                <a16:creationId xmlns:a16="http://schemas.microsoft.com/office/drawing/2014/main" id="{A1E17576-03FA-4D95-B168-C57A3A44F538}"/>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7" name="Rectangle 163">
            <a:extLst>
              <a:ext uri="{FF2B5EF4-FFF2-40B4-BE49-F238E27FC236}">
                <a16:creationId xmlns:a16="http://schemas.microsoft.com/office/drawing/2014/main" id="{99ADF405-402B-4290-B054-33DE85073B00}"/>
              </a:ext>
            </a:extLst>
          </p:cNvPr>
          <p:cNvSpPr/>
          <p:nvPr/>
        </p:nvSpPr>
        <p:spPr bwMode="auto">
          <a:xfrm>
            <a:off x="82587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8" name="Rectangle 164">
            <a:extLst>
              <a:ext uri="{FF2B5EF4-FFF2-40B4-BE49-F238E27FC236}">
                <a16:creationId xmlns:a16="http://schemas.microsoft.com/office/drawing/2014/main" id="{A0BF860E-3534-4E51-9861-925F0B3DC191}"/>
              </a:ext>
            </a:extLst>
          </p:cNvPr>
          <p:cNvSpPr/>
          <p:nvPr/>
        </p:nvSpPr>
        <p:spPr bwMode="auto">
          <a:xfrm>
            <a:off x="576178"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9" name="Rectangle 159">
            <a:extLst>
              <a:ext uri="{FF2B5EF4-FFF2-40B4-BE49-F238E27FC236}">
                <a16:creationId xmlns:a16="http://schemas.microsoft.com/office/drawing/2014/main" id="{B2572164-818D-460A-8BA0-D85C85E1AA9E}"/>
              </a:ext>
            </a:extLst>
          </p:cNvPr>
          <p:cNvSpPr/>
          <p:nvPr/>
        </p:nvSpPr>
        <p:spPr bwMode="auto">
          <a:xfrm>
            <a:off x="1158006"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1</a:t>
            </a:r>
          </a:p>
        </p:txBody>
      </p:sp>
      <p:sp>
        <p:nvSpPr>
          <p:cNvPr id="130" name="Rectangle 160">
            <a:extLst>
              <a:ext uri="{FF2B5EF4-FFF2-40B4-BE49-F238E27FC236}">
                <a16:creationId xmlns:a16="http://schemas.microsoft.com/office/drawing/2014/main" id="{3120A20C-2259-4035-9716-ED93D3DDC40A}"/>
              </a:ext>
            </a:extLst>
          </p:cNvPr>
          <p:cNvSpPr/>
          <p:nvPr/>
        </p:nvSpPr>
        <p:spPr bwMode="auto">
          <a:xfrm>
            <a:off x="1885038" y="2248137"/>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a:t>
            </a:r>
            <a:r>
              <a:rPr lang="en-US" sz="1600" dirty="0">
                <a:latin typeface="Calibri" pitchFamily="34" charset="0"/>
              </a:rPr>
              <a:t>0</a:t>
            </a:r>
          </a:p>
        </p:txBody>
      </p:sp>
      <p:sp>
        <p:nvSpPr>
          <p:cNvPr id="131" name="Rectangle 159">
            <a:extLst>
              <a:ext uri="{FF2B5EF4-FFF2-40B4-BE49-F238E27FC236}">
                <a16:creationId xmlns:a16="http://schemas.microsoft.com/office/drawing/2014/main" id="{EFED675D-D45F-4330-98D7-E59A24F06763}"/>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4" name="Rectangle 159">
            <a:extLst>
              <a:ext uri="{FF2B5EF4-FFF2-40B4-BE49-F238E27FC236}">
                <a16:creationId xmlns:a16="http://schemas.microsoft.com/office/drawing/2014/main" id="{CE9E1332-FC9B-4834-B4E7-232659E82278}"/>
              </a:ext>
            </a:extLst>
          </p:cNvPr>
          <p:cNvSpPr/>
          <p:nvPr/>
        </p:nvSpPr>
        <p:spPr bwMode="auto">
          <a:xfrm>
            <a:off x="69497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a:t>
            </a:r>
          </a:p>
        </p:txBody>
      </p:sp>
      <p:sp>
        <p:nvSpPr>
          <p:cNvPr id="135" name="Rectangle 159">
            <a:extLst>
              <a:ext uri="{FF2B5EF4-FFF2-40B4-BE49-F238E27FC236}">
                <a16:creationId xmlns:a16="http://schemas.microsoft.com/office/drawing/2014/main" id="{4039FA9F-4E42-49E3-9484-EDF2E1847780}"/>
              </a:ext>
            </a:extLst>
          </p:cNvPr>
          <p:cNvSpPr/>
          <p:nvPr/>
        </p:nvSpPr>
        <p:spPr bwMode="auto">
          <a:xfrm>
            <a:off x="7964980" y="39709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136" name="Rectangle 159">
            <a:extLst>
              <a:ext uri="{FF2B5EF4-FFF2-40B4-BE49-F238E27FC236}">
                <a16:creationId xmlns:a16="http://schemas.microsoft.com/office/drawing/2014/main" id="{AF2B0140-2BD8-497A-BAED-38E553E64E6A}"/>
              </a:ext>
            </a:extLst>
          </p:cNvPr>
          <p:cNvSpPr/>
          <p:nvPr/>
        </p:nvSpPr>
        <p:spPr bwMode="auto">
          <a:xfrm>
            <a:off x="48062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[3]</a:t>
            </a:r>
          </a:p>
        </p:txBody>
      </p:sp>
      <p:sp>
        <p:nvSpPr>
          <p:cNvPr id="137" name="Rectangle 159">
            <a:extLst>
              <a:ext uri="{FF2B5EF4-FFF2-40B4-BE49-F238E27FC236}">
                <a16:creationId xmlns:a16="http://schemas.microsoft.com/office/drawing/2014/main" id="{4236EA9D-5BFF-44D3-9F28-1A0CC1959688}"/>
              </a:ext>
            </a:extLst>
          </p:cNvPr>
          <p:cNvSpPr/>
          <p:nvPr/>
        </p:nvSpPr>
        <p:spPr bwMode="auto">
          <a:xfrm>
            <a:off x="582140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[2]</a:t>
            </a:r>
          </a:p>
        </p:txBody>
      </p:sp>
      <p:sp>
        <p:nvSpPr>
          <p:cNvPr id="138" name="Rectangle 159">
            <a:extLst>
              <a:ext uri="{FF2B5EF4-FFF2-40B4-BE49-F238E27FC236}">
                <a16:creationId xmlns:a16="http://schemas.microsoft.com/office/drawing/2014/main" id="{E0F3C2CD-C5BA-4B8B-89A9-F8AA3E573808}"/>
              </a:ext>
            </a:extLst>
          </p:cNvPr>
          <p:cNvSpPr/>
          <p:nvPr/>
        </p:nvSpPr>
        <p:spPr bwMode="auto">
          <a:xfrm>
            <a:off x="26790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[5]</a:t>
            </a:r>
          </a:p>
        </p:txBody>
      </p:sp>
      <p:sp>
        <p:nvSpPr>
          <p:cNvPr id="139" name="Rectangle 159">
            <a:extLst>
              <a:ext uri="{FF2B5EF4-FFF2-40B4-BE49-F238E27FC236}">
                <a16:creationId xmlns:a16="http://schemas.microsoft.com/office/drawing/2014/main" id="{C8D91034-FF2D-49B3-9CCF-7A7AB77F6F11}"/>
              </a:ext>
            </a:extLst>
          </p:cNvPr>
          <p:cNvSpPr/>
          <p:nvPr/>
        </p:nvSpPr>
        <p:spPr bwMode="auto">
          <a:xfrm>
            <a:off x="3694225"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[4]</a:t>
            </a:r>
          </a:p>
        </p:txBody>
      </p:sp>
      <p:sp>
        <p:nvSpPr>
          <p:cNvPr id="140" name="Rectangle 159">
            <a:extLst>
              <a:ext uri="{FF2B5EF4-FFF2-40B4-BE49-F238E27FC236}">
                <a16:creationId xmlns:a16="http://schemas.microsoft.com/office/drawing/2014/main" id="{1BA46390-A114-40AC-B696-61ED439FDD3F}"/>
              </a:ext>
            </a:extLst>
          </p:cNvPr>
          <p:cNvSpPr/>
          <p:nvPr/>
        </p:nvSpPr>
        <p:spPr bwMode="auto">
          <a:xfrm>
            <a:off x="5460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[7]</a:t>
            </a:r>
          </a:p>
        </p:txBody>
      </p:sp>
      <p:sp>
        <p:nvSpPr>
          <p:cNvPr id="141" name="Rectangle 159">
            <a:extLst>
              <a:ext uri="{FF2B5EF4-FFF2-40B4-BE49-F238E27FC236}">
                <a16:creationId xmlns:a16="http://schemas.microsoft.com/office/drawing/2014/main" id="{EA1A7003-F976-4114-A52D-346C3E8F0D56}"/>
              </a:ext>
            </a:extLst>
          </p:cNvPr>
          <p:cNvSpPr/>
          <p:nvPr/>
        </p:nvSpPr>
        <p:spPr bwMode="auto">
          <a:xfrm>
            <a:off x="1561224" y="3979192"/>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[6]</a:t>
            </a:r>
          </a:p>
        </p:txBody>
      </p:sp>
      <p:sp>
        <p:nvSpPr>
          <p:cNvPr id="142" name="Rectangle 159">
            <a:extLst>
              <a:ext uri="{FF2B5EF4-FFF2-40B4-BE49-F238E27FC236}">
                <a16:creationId xmlns:a16="http://schemas.microsoft.com/office/drawing/2014/main" id="{5087EFB5-B666-4C1A-A362-3799879EAC5B}"/>
              </a:ext>
            </a:extLst>
          </p:cNvPr>
          <p:cNvSpPr/>
          <p:nvPr/>
        </p:nvSpPr>
        <p:spPr bwMode="auto">
          <a:xfrm>
            <a:off x="69521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[9]</a:t>
            </a:r>
          </a:p>
        </p:txBody>
      </p:sp>
      <p:sp>
        <p:nvSpPr>
          <p:cNvPr id="143" name="Rectangle 159">
            <a:extLst>
              <a:ext uri="{FF2B5EF4-FFF2-40B4-BE49-F238E27FC236}">
                <a16:creationId xmlns:a16="http://schemas.microsoft.com/office/drawing/2014/main" id="{2E76F7BA-0E60-4C65-BD3F-43ECE839FD50}"/>
              </a:ext>
            </a:extLst>
          </p:cNvPr>
          <p:cNvSpPr/>
          <p:nvPr/>
        </p:nvSpPr>
        <p:spPr bwMode="auto">
          <a:xfrm>
            <a:off x="7967346" y="493212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[8]</a:t>
            </a:r>
          </a:p>
        </p:txBody>
      </p:sp>
      <p:sp>
        <p:nvSpPr>
          <p:cNvPr id="144" name="Rectangle 159">
            <a:extLst>
              <a:ext uri="{FF2B5EF4-FFF2-40B4-BE49-F238E27FC236}">
                <a16:creationId xmlns:a16="http://schemas.microsoft.com/office/drawing/2014/main" id="{BB87DA40-C131-4A28-95E2-00AC3B08778D}"/>
              </a:ext>
            </a:extLst>
          </p:cNvPr>
          <p:cNvSpPr/>
          <p:nvPr/>
        </p:nvSpPr>
        <p:spPr bwMode="auto">
          <a:xfrm>
            <a:off x="48085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[11]</a:t>
            </a:r>
          </a:p>
        </p:txBody>
      </p:sp>
      <p:sp>
        <p:nvSpPr>
          <p:cNvPr id="145" name="Rectangle 159">
            <a:extLst>
              <a:ext uri="{FF2B5EF4-FFF2-40B4-BE49-F238E27FC236}">
                <a16:creationId xmlns:a16="http://schemas.microsoft.com/office/drawing/2014/main" id="{8EE4987A-0714-4ADD-85DF-88FFB0000120}"/>
              </a:ext>
            </a:extLst>
          </p:cNvPr>
          <p:cNvSpPr/>
          <p:nvPr/>
        </p:nvSpPr>
        <p:spPr bwMode="auto">
          <a:xfrm>
            <a:off x="582377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[10]</a:t>
            </a:r>
          </a:p>
        </p:txBody>
      </p:sp>
      <p:sp>
        <p:nvSpPr>
          <p:cNvPr id="146" name="Rectangle 159">
            <a:extLst>
              <a:ext uri="{FF2B5EF4-FFF2-40B4-BE49-F238E27FC236}">
                <a16:creationId xmlns:a16="http://schemas.microsoft.com/office/drawing/2014/main" id="{E7D16B76-685A-4C5A-B1D2-453D6520FF0B}"/>
              </a:ext>
            </a:extLst>
          </p:cNvPr>
          <p:cNvSpPr/>
          <p:nvPr/>
        </p:nvSpPr>
        <p:spPr bwMode="auto">
          <a:xfrm>
            <a:off x="26813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[13]</a:t>
            </a:r>
          </a:p>
        </p:txBody>
      </p:sp>
      <p:sp>
        <p:nvSpPr>
          <p:cNvPr id="147" name="Rectangle 159">
            <a:extLst>
              <a:ext uri="{FF2B5EF4-FFF2-40B4-BE49-F238E27FC236}">
                <a16:creationId xmlns:a16="http://schemas.microsoft.com/office/drawing/2014/main" id="{F9F69849-6139-41D8-BE95-C5A360BE2489}"/>
              </a:ext>
            </a:extLst>
          </p:cNvPr>
          <p:cNvSpPr/>
          <p:nvPr/>
        </p:nvSpPr>
        <p:spPr bwMode="auto">
          <a:xfrm>
            <a:off x="3696591"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[12]</a:t>
            </a:r>
          </a:p>
        </p:txBody>
      </p:sp>
      <p:sp>
        <p:nvSpPr>
          <p:cNvPr id="148" name="Rectangle 159">
            <a:extLst>
              <a:ext uri="{FF2B5EF4-FFF2-40B4-BE49-F238E27FC236}">
                <a16:creationId xmlns:a16="http://schemas.microsoft.com/office/drawing/2014/main" id="{70EBDF84-BE5E-45F4-B527-F032E41B653A}"/>
              </a:ext>
            </a:extLst>
          </p:cNvPr>
          <p:cNvSpPr/>
          <p:nvPr/>
        </p:nvSpPr>
        <p:spPr bwMode="auto">
          <a:xfrm>
            <a:off x="5483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[15]</a:t>
            </a:r>
          </a:p>
        </p:txBody>
      </p:sp>
      <p:sp>
        <p:nvSpPr>
          <p:cNvPr id="149" name="Rectangle 159">
            <a:extLst>
              <a:ext uri="{FF2B5EF4-FFF2-40B4-BE49-F238E27FC236}">
                <a16:creationId xmlns:a16="http://schemas.microsoft.com/office/drawing/2014/main" id="{8728EF9F-82BB-49DF-8DFF-1043F2142ED5}"/>
              </a:ext>
            </a:extLst>
          </p:cNvPr>
          <p:cNvSpPr/>
          <p:nvPr/>
        </p:nvSpPr>
        <p:spPr bwMode="auto">
          <a:xfrm>
            <a:off x="1563590" y="494039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latin typeface="Times New Roman" panose="02020603050405020304" pitchFamily="18" charset="0"/>
                <a:cs typeface="Times New Roman" panose="02020603050405020304" pitchFamily="18" charset="0"/>
              </a:rPr>
              <a:t>m</a:t>
            </a:r>
            <a:r>
              <a:rPr lang="en-US" altLang="zh-CN" sz="1600" dirty="0">
                <a:latin typeface="Times New Roman" panose="02020603050405020304" pitchFamily="18" charset="0"/>
                <a:cs typeface="Times New Roman" panose="02020603050405020304" pitchFamily="18" charset="0"/>
              </a:rPr>
              <a:t>[14]</a:t>
            </a:r>
          </a:p>
        </p:txBody>
      </p:sp>
      <p:sp>
        <p:nvSpPr>
          <p:cNvPr id="150" name="矩形 149">
            <a:extLst>
              <a:ext uri="{FF2B5EF4-FFF2-40B4-BE49-F238E27FC236}">
                <a16:creationId xmlns:a16="http://schemas.microsoft.com/office/drawing/2014/main" id="{5C332DD3-9A7C-4FDE-A573-7AFE1875FD02}"/>
              </a:ext>
            </a:extLst>
          </p:cNvPr>
          <p:cNvSpPr/>
          <p:nvPr/>
        </p:nvSpPr>
        <p:spPr>
          <a:xfrm>
            <a:off x="766759" y="840386"/>
            <a:ext cx="1795684" cy="400110"/>
          </a:xfrm>
          <a:prstGeom prst="rect">
            <a:avLst/>
          </a:prstGeom>
        </p:spPr>
        <p:txBody>
          <a:bodyPr wrap="none">
            <a:spAutoFit/>
          </a:bodyPr>
          <a:lstStyle/>
          <a:p>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读地址</a:t>
            </a:r>
            <a:r>
              <a:rPr lang="en-US" altLang="zh-CN"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zh-CN" alt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的字</a:t>
            </a:r>
          </a:p>
        </p:txBody>
      </p:sp>
      <p:sp>
        <p:nvSpPr>
          <p:cNvPr id="105" name="矩形 104">
            <a:extLst>
              <a:ext uri="{FF2B5EF4-FFF2-40B4-BE49-F238E27FC236}">
                <a16:creationId xmlns:a16="http://schemas.microsoft.com/office/drawing/2014/main" id="{1771BE24-C2D4-4CD1-A293-55557F3E7A94}"/>
              </a:ext>
            </a:extLst>
          </p:cNvPr>
          <p:cNvSpPr/>
          <p:nvPr/>
        </p:nvSpPr>
        <p:spPr>
          <a:xfrm>
            <a:off x="6949780" y="2633960"/>
            <a:ext cx="2026152" cy="313065"/>
          </a:xfrm>
          <a:prstGeom prst="rect">
            <a:avLst/>
          </a:prstGeom>
          <a:noFill/>
          <a:ln>
            <a:solidFill>
              <a:srgbClr val="2F5EB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774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heel(1)">
                                      <p:cBhvr>
                                        <p:cTn id="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00766-1775-4794-A172-B65BC7EF465F}"/>
              </a:ext>
            </a:extLst>
          </p:cNvPr>
          <p:cNvSpPr>
            <a:spLocks noGrp="1"/>
          </p:cNvSpPr>
          <p:nvPr>
            <p:ph type="title"/>
          </p:nvPr>
        </p:nvSpPr>
        <p:spPr/>
        <p:txBody>
          <a:bodyPr>
            <a:normAutofit fontScale="90000"/>
          </a:bodyPr>
          <a:lstStyle/>
          <a:p>
            <a:r>
              <a:rPr lang="en-US" altLang="zh-CN" dirty="0"/>
              <a:t>6.</a:t>
            </a:r>
            <a:r>
              <a:rPr lang="zh-CN" altLang="en-US" dirty="0"/>
              <a:t>直接映射高速缓存中的冲突不命中</a:t>
            </a:r>
          </a:p>
        </p:txBody>
      </p:sp>
      <p:graphicFrame>
        <p:nvGraphicFramePr>
          <p:cNvPr id="6" name="内容占位符 5">
            <a:extLst>
              <a:ext uri="{FF2B5EF4-FFF2-40B4-BE49-F238E27FC236}">
                <a16:creationId xmlns:a16="http://schemas.microsoft.com/office/drawing/2014/main" id="{CC956177-2EA0-4DCA-8F56-CC2938ADABA8}"/>
              </a:ext>
            </a:extLst>
          </p:cNvPr>
          <p:cNvGraphicFramePr>
            <a:graphicFrameLocks noGrp="1"/>
          </p:cNvGraphicFramePr>
          <p:nvPr>
            <p:ph idx="1"/>
            <p:extLst>
              <p:ext uri="{D42A27DB-BD31-4B8C-83A1-F6EECF244321}">
                <p14:modId xmlns:p14="http://schemas.microsoft.com/office/powerpoint/2010/main" val="3673664840"/>
              </p:ext>
            </p:extLst>
          </p:nvPr>
        </p:nvGraphicFramePr>
        <p:xfrm>
          <a:off x="180682" y="2636912"/>
          <a:ext cx="6048671" cy="3708400"/>
        </p:xfrm>
        <a:graphic>
          <a:graphicData uri="http://schemas.openxmlformats.org/drawingml/2006/table">
            <a:tbl>
              <a:tblPr firstRow="1" bandRow="1">
                <a:tableStyleId>{5C22544A-7EE6-4342-B048-85BDC9FD1C3A}</a:tableStyleId>
              </a:tblPr>
              <a:tblGrid>
                <a:gridCol w="587111">
                  <a:extLst>
                    <a:ext uri="{9D8B030D-6E8A-4147-A177-3AD203B41FA5}">
                      <a16:colId xmlns:a16="http://schemas.microsoft.com/office/drawing/2014/main" val="4162173312"/>
                    </a:ext>
                  </a:extLst>
                </a:gridCol>
                <a:gridCol w="587111">
                  <a:extLst>
                    <a:ext uri="{9D8B030D-6E8A-4147-A177-3AD203B41FA5}">
                      <a16:colId xmlns:a16="http://schemas.microsoft.com/office/drawing/2014/main" val="4098042961"/>
                    </a:ext>
                  </a:extLst>
                </a:gridCol>
                <a:gridCol w="764129">
                  <a:extLst>
                    <a:ext uri="{9D8B030D-6E8A-4147-A177-3AD203B41FA5}">
                      <a16:colId xmlns:a16="http://schemas.microsoft.com/office/drawing/2014/main" val="3545301945"/>
                    </a:ext>
                  </a:extLst>
                </a:gridCol>
                <a:gridCol w="1109860">
                  <a:extLst>
                    <a:ext uri="{9D8B030D-6E8A-4147-A177-3AD203B41FA5}">
                      <a16:colId xmlns:a16="http://schemas.microsoft.com/office/drawing/2014/main" val="2102093777"/>
                    </a:ext>
                  </a:extLst>
                </a:gridCol>
                <a:gridCol w="587111">
                  <a:extLst>
                    <a:ext uri="{9D8B030D-6E8A-4147-A177-3AD203B41FA5}">
                      <a16:colId xmlns:a16="http://schemas.microsoft.com/office/drawing/2014/main" val="639517452"/>
                    </a:ext>
                  </a:extLst>
                </a:gridCol>
                <a:gridCol w="587111">
                  <a:extLst>
                    <a:ext uri="{9D8B030D-6E8A-4147-A177-3AD203B41FA5}">
                      <a16:colId xmlns:a16="http://schemas.microsoft.com/office/drawing/2014/main" val="614626416"/>
                    </a:ext>
                  </a:extLst>
                </a:gridCol>
                <a:gridCol w="764129">
                  <a:extLst>
                    <a:ext uri="{9D8B030D-6E8A-4147-A177-3AD203B41FA5}">
                      <a16:colId xmlns:a16="http://schemas.microsoft.com/office/drawing/2014/main" val="1295206721"/>
                    </a:ext>
                  </a:extLst>
                </a:gridCol>
                <a:gridCol w="1062109">
                  <a:extLst>
                    <a:ext uri="{9D8B030D-6E8A-4147-A177-3AD203B41FA5}">
                      <a16:colId xmlns:a16="http://schemas.microsoft.com/office/drawing/2014/main" val="4238081098"/>
                    </a:ext>
                  </a:extLst>
                </a:gridCol>
              </a:tblGrid>
              <a:tr h="370840">
                <a:tc gridSpan="4">
                  <a:txBody>
                    <a:bodyPr/>
                    <a:lstStyle/>
                    <a:p>
                      <a:pPr algn="ctr"/>
                      <a:r>
                        <a:rPr lang="en-US" altLang="zh-CN" i="1" dirty="0">
                          <a:latin typeface="Times New Roman" panose="02020603050405020304" pitchFamily="18" charset="0"/>
                          <a:cs typeface="Times New Roman" panose="02020603050405020304" pitchFamily="18" charset="0"/>
                        </a:rPr>
                        <a:t>x</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gridSpan="4">
                  <a:txBody>
                    <a:bodyPr/>
                    <a:lstStyle/>
                    <a:p>
                      <a:pPr algn="ctr"/>
                      <a:r>
                        <a:rPr lang="en-US" altLang="zh-CN" i="1" dirty="0">
                          <a:latin typeface="Times New Roman" panose="02020603050405020304" pitchFamily="18" charset="0"/>
                          <a:cs typeface="Times New Roman" panose="02020603050405020304" pitchFamily="18" charset="0"/>
                        </a:rPr>
                        <a:t>y</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8635007"/>
                  </a:ext>
                </a:extLst>
              </a:tr>
              <a:tr h="370840">
                <a:tc>
                  <a:txBody>
                    <a:bodyPr/>
                    <a:lstStyle/>
                    <a:p>
                      <a:pPr algn="ctr"/>
                      <a:r>
                        <a:rPr lang="zh-CN" altLang="en-US" dirty="0">
                          <a:latin typeface="Times New Roman" panose="02020603050405020304" pitchFamily="18" charset="0"/>
                          <a:cs typeface="Times New Roman" panose="02020603050405020304" pitchFamily="18" charset="0"/>
                        </a:rPr>
                        <a:t>元素</a:t>
                      </a:r>
                    </a:p>
                  </a:txBody>
                  <a:tcPr/>
                </a:tc>
                <a:tc>
                  <a:txBody>
                    <a:bodyPr/>
                    <a:lstStyle/>
                    <a:p>
                      <a:pPr algn="ctr"/>
                      <a:r>
                        <a:rPr lang="zh-CN" altLang="en-US" dirty="0">
                          <a:latin typeface="Times New Roman" panose="02020603050405020304" pitchFamily="18" charset="0"/>
                          <a:cs typeface="Times New Roman" panose="02020603050405020304" pitchFamily="18" charset="0"/>
                        </a:rPr>
                        <a:t>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组索引</a:t>
                      </a:r>
                    </a:p>
                  </a:txBody>
                  <a:tcPr/>
                </a:tc>
                <a:tc>
                  <a:txBody>
                    <a:bodyPr/>
                    <a:lstStyle/>
                    <a:p>
                      <a:pPr algn="ctr"/>
                      <a:r>
                        <a:rPr lang="zh-CN" altLang="en-US" dirty="0">
                          <a:latin typeface="Times New Roman" panose="02020603050405020304" pitchFamily="18" charset="0"/>
                          <a:cs typeface="Times New Roman" panose="02020603050405020304" pitchFamily="18" charset="0"/>
                        </a:rPr>
                        <a:t>二进制地址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元素</a:t>
                      </a:r>
                    </a:p>
                  </a:txBody>
                  <a:tcPr/>
                </a:tc>
                <a:tc>
                  <a:txBody>
                    <a:bodyPr/>
                    <a:lstStyle/>
                    <a:p>
                      <a:pPr algn="ctr"/>
                      <a:r>
                        <a:rPr lang="zh-CN" altLang="en-US" dirty="0">
                          <a:latin typeface="Times New Roman" panose="02020603050405020304" pitchFamily="18" charset="0"/>
                          <a:cs typeface="Times New Roman" panose="02020603050405020304" pitchFamily="18" charset="0"/>
                        </a:rPr>
                        <a:t>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组索引</a:t>
                      </a:r>
                    </a:p>
                  </a:txBody>
                  <a:tcPr/>
                </a:tc>
                <a:tc>
                  <a:txBody>
                    <a:bodyPr/>
                    <a:lstStyle/>
                    <a:p>
                      <a:pPr algn="ctr"/>
                      <a:r>
                        <a:rPr lang="zh-CN" altLang="en-US" dirty="0">
                          <a:latin typeface="Times New Roman" panose="02020603050405020304" pitchFamily="18" charset="0"/>
                          <a:cs typeface="Times New Roman" panose="02020603050405020304" pitchFamily="18" charset="0"/>
                        </a:rPr>
                        <a:t>二进制地址</a:t>
                      </a:r>
                    </a:p>
                  </a:txBody>
                  <a:tcPr/>
                </a:tc>
                <a:extLst>
                  <a:ext uri="{0D108BD9-81ED-4DB2-BD59-A6C34878D82A}">
                    <a16:rowId xmlns:a16="http://schemas.microsoft.com/office/drawing/2014/main" val="4294349413"/>
                  </a:ext>
                </a:extLst>
              </a:tr>
              <a:tr h="370840">
                <a:tc>
                  <a:txBody>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000000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100000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0791235"/>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000100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100100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9622723"/>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001000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1259805"/>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001100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0026341"/>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010000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110000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1123906"/>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010100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110100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8837192"/>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011000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111000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74259113"/>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011100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111100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3316079"/>
                  </a:ext>
                </a:extLst>
              </a:tr>
            </a:tbl>
          </a:graphicData>
        </a:graphic>
      </p:graphicFrame>
      <p:sp>
        <p:nvSpPr>
          <p:cNvPr id="4" name="灯片编号占位符 3">
            <a:extLst>
              <a:ext uri="{FF2B5EF4-FFF2-40B4-BE49-F238E27FC236}">
                <a16:creationId xmlns:a16="http://schemas.microsoft.com/office/drawing/2014/main" id="{0449D09E-5073-43F4-82EF-81BB1F659579}"/>
              </a:ext>
            </a:extLst>
          </p:cNvPr>
          <p:cNvSpPr>
            <a:spLocks noGrp="1"/>
          </p:cNvSpPr>
          <p:nvPr>
            <p:ph type="sldNum" sz="quarter" idx="12"/>
          </p:nvPr>
        </p:nvSpPr>
        <p:spPr/>
        <p:txBody>
          <a:bodyPr/>
          <a:lstStyle/>
          <a:p>
            <a:fld id="{6D62327B-ED8D-4CFC-ADD0-A75FA5CBE281}" type="slidenum">
              <a:rPr lang="zh-CN" altLang="en-US" smtClean="0"/>
              <a:pPr/>
              <a:t>115</a:t>
            </a:fld>
            <a:endParaRPr lang="zh-CN" altLang="en-US" dirty="0"/>
          </a:p>
        </p:txBody>
      </p:sp>
      <p:sp>
        <p:nvSpPr>
          <p:cNvPr id="5" name="矩形 4">
            <a:extLst>
              <a:ext uri="{FF2B5EF4-FFF2-40B4-BE49-F238E27FC236}">
                <a16:creationId xmlns:a16="http://schemas.microsoft.com/office/drawing/2014/main" id="{EEB9AAF8-2C12-498E-A216-391971449BBF}"/>
              </a:ext>
            </a:extLst>
          </p:cNvPr>
          <p:cNvSpPr/>
          <p:nvPr/>
        </p:nvSpPr>
        <p:spPr>
          <a:xfrm>
            <a:off x="4509831" y="626461"/>
            <a:ext cx="4539880" cy="2059261"/>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Float </a:t>
            </a:r>
            <a:r>
              <a:rPr lang="en-US" altLang="zh-CN" sz="1400" dirty="0" err="1">
                <a:latin typeface="Courier New" charset="0"/>
              </a:rPr>
              <a:t>dotprod</a:t>
            </a:r>
            <a:r>
              <a:rPr lang="en-US" altLang="zh-CN" sz="1400" dirty="0">
                <a:latin typeface="Courier New" charset="0"/>
              </a:rPr>
              <a:t>(float x[8], float y[8])</a:t>
            </a:r>
          </a:p>
          <a:p>
            <a:pPr>
              <a:tabLst>
                <a:tab pos="457200" algn="l"/>
              </a:tabLst>
            </a:pPr>
            <a:r>
              <a:rPr lang="en-US" altLang="zh-CN" sz="1400" dirty="0">
                <a:latin typeface="Courier New" charset="0"/>
              </a:rPr>
              <a:t>{</a:t>
            </a:r>
          </a:p>
          <a:p>
            <a:pPr>
              <a:tabLst>
                <a:tab pos="457200" algn="l"/>
              </a:tabLst>
            </a:pPr>
            <a:r>
              <a:rPr lang="en-US" altLang="zh-CN" sz="1400" dirty="0">
                <a:latin typeface="Courier New" charset="0"/>
              </a:rPr>
              <a:t>	float sum=0.0;</a:t>
            </a:r>
          </a:p>
          <a:p>
            <a:pPr>
              <a:tabLst>
                <a:tab pos="457200" algn="l"/>
              </a:tabLst>
            </a:pPr>
            <a:r>
              <a:rPr lang="en-US" altLang="zh-CN" sz="1400" dirty="0">
                <a:latin typeface="Courier New" charset="0"/>
              </a:rPr>
              <a:t>	int </a:t>
            </a:r>
            <a:r>
              <a:rPr lang="en-US" altLang="zh-CN" sz="1400" dirty="0" err="1">
                <a:latin typeface="Courier New" charset="0"/>
              </a:rPr>
              <a:t>i</a:t>
            </a:r>
            <a:r>
              <a:rPr lang="en-US" altLang="zh-CN" sz="1400" dirty="0">
                <a:latin typeface="Courier New" charset="0"/>
              </a:rPr>
              <a:t>;</a:t>
            </a:r>
          </a:p>
          <a:p>
            <a:pPr>
              <a:tabLst>
                <a:tab pos="457200" algn="l"/>
              </a:tabLst>
            </a:pPr>
            <a:endParaRPr lang="en-US" altLang="zh-CN" sz="1400" dirty="0">
              <a:latin typeface="Courier New" charset="0"/>
            </a:endParaRPr>
          </a:p>
          <a:p>
            <a:pPr>
              <a:tabLst>
                <a:tab pos="457200" algn="l"/>
              </a:tabLst>
            </a:pPr>
            <a:r>
              <a:rPr lang="en-US" altLang="zh-CN" sz="1400" dirty="0">
                <a:latin typeface="Courier New" charset="0"/>
              </a:rPr>
              <a:t>	for(</a:t>
            </a:r>
            <a:r>
              <a:rPr lang="en-US" altLang="zh-CN" sz="1400" dirty="0" err="1">
                <a:latin typeface="Courier New" charset="0"/>
              </a:rPr>
              <a:t>i</a:t>
            </a:r>
            <a:r>
              <a:rPr lang="en-US" altLang="zh-CN" sz="1400" dirty="0">
                <a:latin typeface="Courier New" charset="0"/>
              </a:rPr>
              <a:t>=0;i&lt;8;i++)</a:t>
            </a:r>
          </a:p>
          <a:p>
            <a:pPr>
              <a:tabLst>
                <a:tab pos="457200" algn="l"/>
              </a:tabLst>
            </a:pPr>
            <a:r>
              <a:rPr lang="en-US" altLang="zh-CN" sz="1400" dirty="0">
                <a:latin typeface="Courier New" charset="0"/>
              </a:rPr>
              <a:t>		sum+=x[</a:t>
            </a:r>
            <a:r>
              <a:rPr lang="en-US" altLang="zh-CN" sz="1400" dirty="0" err="1">
                <a:latin typeface="Courier New" charset="0"/>
              </a:rPr>
              <a:t>i</a:t>
            </a:r>
            <a:r>
              <a:rPr lang="en-US" altLang="zh-CN" sz="1400" dirty="0">
                <a:latin typeface="Courier New" charset="0"/>
              </a:rPr>
              <a:t>]*y[</a:t>
            </a:r>
            <a:r>
              <a:rPr lang="en-US" altLang="zh-CN" sz="1400" dirty="0" err="1">
                <a:latin typeface="Courier New" charset="0"/>
              </a:rPr>
              <a:t>i</a:t>
            </a:r>
            <a:r>
              <a:rPr lang="en-US" altLang="zh-CN" sz="1400" dirty="0">
                <a:latin typeface="Courier New" charset="0"/>
              </a:rPr>
              <a:t>];</a:t>
            </a:r>
          </a:p>
          <a:p>
            <a:pPr>
              <a:tabLst>
                <a:tab pos="457200" algn="l"/>
              </a:tabLst>
            </a:pPr>
            <a:r>
              <a:rPr lang="en-US" altLang="zh-CN" sz="1400" dirty="0">
                <a:latin typeface="Courier New" charset="0"/>
              </a:rPr>
              <a:t>	return sum;</a:t>
            </a:r>
          </a:p>
          <a:p>
            <a:pPr>
              <a:tabLst>
                <a:tab pos="457200" algn="l"/>
              </a:tabLst>
            </a:pPr>
            <a:r>
              <a:rPr lang="en-US" altLang="zh-CN" sz="1400" dirty="0">
                <a:latin typeface="Courier New" charset="0"/>
              </a:rPr>
              <a:t>}</a:t>
            </a:r>
          </a:p>
        </p:txBody>
      </p:sp>
      <p:sp>
        <p:nvSpPr>
          <p:cNvPr id="7" name="内容占位符 2">
            <a:extLst>
              <a:ext uri="{FF2B5EF4-FFF2-40B4-BE49-F238E27FC236}">
                <a16:creationId xmlns:a16="http://schemas.microsoft.com/office/drawing/2014/main" id="{2CEF5514-B564-4B6F-8AB3-AE67AF000DB5}"/>
              </a:ext>
            </a:extLst>
          </p:cNvPr>
          <p:cNvSpPr txBox="1">
            <a:spLocks/>
          </p:cNvSpPr>
          <p:nvPr/>
        </p:nvSpPr>
        <p:spPr>
          <a:xfrm>
            <a:off x="539552" y="729010"/>
            <a:ext cx="4536504" cy="1907902"/>
          </a:xfrm>
          <a:prstGeom prst="rect">
            <a:avLst/>
          </a:prstGeom>
        </p:spPr>
        <p:txBody>
          <a:bodyPr vert="horz" lIns="91440" tIns="45720" rIns="91440" bIns="45720" rtlCol="0">
            <a:normAutofit fontScale="62500" lnSpcReduction="200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两个向量点积函数</a:t>
            </a:r>
            <a:endParaRPr lang="en-US" altLang="zh-CN" dirty="0"/>
          </a:p>
          <a:p>
            <a:pPr lvl="1"/>
            <a:r>
              <a:rPr lang="zh-CN" altLang="en-US" dirty="0"/>
              <a:t>具有良好的空间局部性</a:t>
            </a:r>
            <a:endParaRPr lang="en-US" altLang="zh-CN" dirty="0"/>
          </a:p>
          <a:p>
            <a:pPr lvl="1"/>
            <a:r>
              <a:rPr lang="en-US" altLang="zh-CN" dirty="0"/>
              <a:t>Cache</a:t>
            </a:r>
            <a:r>
              <a:rPr lang="zh-CN" altLang="en-US" dirty="0"/>
              <a:t>命令率仍然较低</a:t>
            </a:r>
            <a:endParaRPr lang="en-US" altLang="zh-CN" dirty="0"/>
          </a:p>
          <a:p>
            <a:r>
              <a:rPr lang="zh-CN" altLang="en-US" dirty="0"/>
              <a:t>参数设置：</a:t>
            </a:r>
            <a:endParaRPr lang="en-US" altLang="zh-CN" dirty="0"/>
          </a:p>
          <a:p>
            <a:pPr lvl="1"/>
            <a:r>
              <a:rPr lang="zh-CN" altLang="en-US" dirty="0"/>
              <a:t>高速缓存两个组，大小为</a:t>
            </a:r>
            <a:r>
              <a:rPr lang="en-US" altLang="zh-CN" dirty="0"/>
              <a:t>32</a:t>
            </a:r>
            <a:r>
              <a:rPr lang="zh-CN" altLang="en-US" dirty="0"/>
              <a:t>字节</a:t>
            </a:r>
            <a:endParaRPr lang="en-US" altLang="zh-CN" dirty="0"/>
          </a:p>
          <a:p>
            <a:pPr lvl="1"/>
            <a:r>
              <a:rPr lang="zh-CN" altLang="en-US" dirty="0"/>
              <a:t>浮点数</a:t>
            </a:r>
            <a:r>
              <a:rPr lang="en-US" altLang="zh-CN" dirty="0"/>
              <a:t>4</a:t>
            </a:r>
            <a:r>
              <a:rPr lang="zh-CN" altLang="en-US" dirty="0"/>
              <a:t>字节</a:t>
            </a:r>
            <a:endParaRPr lang="en-US" altLang="zh-CN" dirty="0"/>
          </a:p>
          <a:p>
            <a:pPr lvl="1"/>
            <a:r>
              <a:rPr lang="en-US" altLang="zh-CN" dirty="0"/>
              <a:t>X</a:t>
            </a:r>
            <a:r>
              <a:rPr lang="zh-CN" altLang="en-US" dirty="0"/>
              <a:t>加载到从</a:t>
            </a:r>
            <a:r>
              <a:rPr lang="en-US" altLang="zh-CN" dirty="0"/>
              <a:t>0</a:t>
            </a:r>
            <a:r>
              <a:rPr lang="zh-CN" altLang="en-US" dirty="0"/>
              <a:t>到</a:t>
            </a:r>
            <a:r>
              <a:rPr lang="en-US" altLang="zh-CN" dirty="0"/>
              <a:t>32</a:t>
            </a:r>
            <a:r>
              <a:rPr lang="zh-CN" altLang="en-US" dirty="0"/>
              <a:t>个字节连续内存</a:t>
            </a:r>
            <a:endParaRPr lang="en-US" altLang="zh-CN" dirty="0"/>
          </a:p>
          <a:p>
            <a:pPr lvl="1"/>
            <a:r>
              <a:rPr lang="en-US" altLang="zh-CN" dirty="0"/>
              <a:t>Y</a:t>
            </a:r>
            <a:r>
              <a:rPr lang="zh-CN" altLang="en-US" dirty="0"/>
              <a:t>加载到从</a:t>
            </a:r>
            <a:r>
              <a:rPr lang="en-US" altLang="zh-CN" dirty="0"/>
              <a:t>32</a:t>
            </a:r>
            <a:r>
              <a:rPr lang="zh-CN" altLang="en-US" dirty="0"/>
              <a:t>开始的连续内存</a:t>
            </a:r>
            <a:endParaRPr lang="en-US" altLang="zh-CN" dirty="0"/>
          </a:p>
          <a:p>
            <a:pPr lvl="1"/>
            <a:r>
              <a:rPr lang="zh-CN" altLang="en-US" dirty="0"/>
              <a:t>一个块为</a:t>
            </a:r>
            <a:r>
              <a:rPr lang="en-US" altLang="zh-CN" dirty="0"/>
              <a:t>16</a:t>
            </a:r>
            <a:r>
              <a:rPr lang="zh-CN" altLang="en-US" dirty="0"/>
              <a:t>字节</a:t>
            </a:r>
            <a:endParaRPr lang="en-US" altLang="zh-CN" dirty="0"/>
          </a:p>
        </p:txBody>
      </p:sp>
    </p:spTree>
    <p:extLst>
      <p:ext uri="{BB962C8B-B14F-4D97-AF65-F5344CB8AC3E}">
        <p14:creationId xmlns:p14="http://schemas.microsoft.com/office/powerpoint/2010/main" val="40838541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116</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sum+=x[0]*y[0];</a:t>
            </a:r>
            <a:endParaRPr lang="zh-CN" altLang="en-US" dirty="0"/>
          </a:p>
        </p:txBody>
      </p:sp>
      <p:sp>
        <p:nvSpPr>
          <p:cNvPr id="119" name="矩形 118">
            <a:extLst>
              <a:ext uri="{FF2B5EF4-FFF2-40B4-BE49-F238E27FC236}">
                <a16:creationId xmlns:a16="http://schemas.microsoft.com/office/drawing/2014/main" id="{07765C91-3951-45FF-904F-EA5A37BBE6BF}"/>
              </a:ext>
            </a:extLst>
          </p:cNvPr>
          <p:cNvSpPr/>
          <p:nvPr/>
        </p:nvSpPr>
        <p:spPr>
          <a:xfrm>
            <a:off x="4799276" y="3563626"/>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20" name="直接箭头连接符 119">
            <a:extLst>
              <a:ext uri="{FF2B5EF4-FFF2-40B4-BE49-F238E27FC236}">
                <a16:creationId xmlns:a16="http://schemas.microsoft.com/office/drawing/2014/main" id="{994B2654-9F50-4D75-9A09-A8AF3BC42A65}"/>
              </a:ext>
            </a:extLst>
          </p:cNvPr>
          <p:cNvCxnSpPr>
            <a:cxnSpLocks/>
            <a:stCxn id="119" idx="0"/>
            <a:endCxn id="17" idx="2"/>
          </p:cNvCxnSpPr>
          <p:nvPr/>
        </p:nvCxnSpPr>
        <p:spPr>
          <a:xfrm flipV="1">
            <a:off x="6823116" y="2996047"/>
            <a:ext cx="6295" cy="5675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4516639" y="1555914"/>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263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heel(1)">
                                      <p:cBhvr>
                                        <p:cTn id="7" dur="2000"/>
                                        <p:tgtEl>
                                          <p:spTgt spid="119"/>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wipe(down)">
                                      <p:cBhvr>
                                        <p:cTn id="1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117</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sum+=x[0]*y[0];</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4516639" y="1555914"/>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2574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118</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sum+=x[0]*y[0];</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5489666" y="1338453"/>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5200163" y="1520030"/>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FB77CEBB-E72A-4689-B19A-95E9B4062FF9}"/>
              </a:ext>
            </a:extLst>
          </p:cNvPr>
          <p:cNvSpPr/>
          <p:nvPr/>
        </p:nvSpPr>
        <p:spPr>
          <a:xfrm>
            <a:off x="4775260" y="4502861"/>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84" name="直接箭头连接符 83">
            <a:extLst>
              <a:ext uri="{FF2B5EF4-FFF2-40B4-BE49-F238E27FC236}">
                <a16:creationId xmlns:a16="http://schemas.microsoft.com/office/drawing/2014/main" id="{507F3F34-D33D-440D-970F-BF17A65456FB}"/>
              </a:ext>
            </a:extLst>
          </p:cNvPr>
          <p:cNvCxnSpPr>
            <a:cxnSpLocks/>
            <a:stCxn id="82" idx="0"/>
            <a:endCxn id="17" idx="2"/>
          </p:cNvCxnSpPr>
          <p:nvPr/>
        </p:nvCxnSpPr>
        <p:spPr>
          <a:xfrm flipV="1">
            <a:off x="6799100" y="2996047"/>
            <a:ext cx="30311" cy="150681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9865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heel(1)">
                                      <p:cBhvr>
                                        <p:cTn id="7" dur="2000"/>
                                        <p:tgtEl>
                                          <p:spTgt spid="8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down)">
                                      <p:cBhvr>
                                        <p:cTn id="1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119</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solidFill>
                  <a:srgbClr val="0070C0"/>
                </a:solidFill>
                <a:latin typeface="Times New Roman" panose="02020603050405020304" pitchFamily="18" charset="0"/>
                <a:cs typeface="Times New Roman" panose="02020603050405020304" pitchFamily="18" charset="0"/>
              </a:rPr>
              <a:t>11|10|01|00</a:t>
            </a: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sum+=x[0]*y[0];</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5489666" y="1338453"/>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5200163" y="1520030"/>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947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B1E52D-C4CB-4D14-96B0-F401C0D17AB1}"/>
              </a:ext>
            </a:extLst>
          </p:cNvPr>
          <p:cNvSpPr>
            <a:spLocks noGrp="1"/>
          </p:cNvSpPr>
          <p:nvPr>
            <p:ph type="title"/>
          </p:nvPr>
        </p:nvSpPr>
        <p:spPr/>
        <p:txBody>
          <a:bodyPr>
            <a:normAutofit fontScale="90000"/>
          </a:bodyPr>
          <a:lstStyle/>
          <a:p>
            <a:r>
              <a:rPr lang="en-US" altLang="zh-CN" dirty="0"/>
              <a:t>3 </a:t>
            </a:r>
            <a:r>
              <a:rPr lang="zh-CN" altLang="en-US" dirty="0"/>
              <a:t>传统的</a:t>
            </a:r>
            <a:r>
              <a:rPr lang="en-US" altLang="zh-CN" dirty="0"/>
              <a:t>DRAM</a:t>
            </a:r>
            <a:endParaRPr lang="zh-CN" altLang="en-US" dirty="0"/>
          </a:p>
        </p:txBody>
      </p:sp>
      <p:sp>
        <p:nvSpPr>
          <p:cNvPr id="3" name="内容占位符 2">
            <a:extLst>
              <a:ext uri="{FF2B5EF4-FFF2-40B4-BE49-F238E27FC236}">
                <a16:creationId xmlns:a16="http://schemas.microsoft.com/office/drawing/2014/main" id="{983F70E6-BCE0-4D9F-B3AF-3DDA040352EA}"/>
              </a:ext>
            </a:extLst>
          </p:cNvPr>
          <p:cNvSpPr>
            <a:spLocks noGrp="1"/>
          </p:cNvSpPr>
          <p:nvPr>
            <p:ph idx="1"/>
          </p:nvPr>
        </p:nvSpPr>
        <p:spPr>
          <a:xfrm>
            <a:off x="457200" y="837033"/>
            <a:ext cx="8229600" cy="1122844"/>
          </a:xfrm>
        </p:spPr>
        <p:txBody>
          <a:bodyPr>
            <a:normAutofit fontScale="77500" lnSpcReduction="20000"/>
          </a:bodyPr>
          <a:lstStyle/>
          <a:p>
            <a:r>
              <a:rPr lang="en-US" altLang="zh-CN" dirty="0"/>
              <a:t>128</a:t>
            </a:r>
            <a:r>
              <a:rPr lang="zh-CN" altLang="en-US" dirty="0"/>
              <a:t>位</a:t>
            </a:r>
            <a:r>
              <a:rPr lang="en-US" altLang="zh-CN" dirty="0"/>
              <a:t>16×8</a:t>
            </a:r>
            <a:r>
              <a:rPr lang="zh-CN" altLang="en-US" dirty="0"/>
              <a:t>的</a:t>
            </a:r>
            <a:r>
              <a:rPr lang="en-US" altLang="zh-CN" dirty="0"/>
              <a:t>DRAM</a:t>
            </a:r>
            <a:r>
              <a:rPr lang="zh-CN" altLang="en-US" dirty="0"/>
              <a:t>芯片视图</a:t>
            </a:r>
            <a:endParaRPr lang="en-US" altLang="zh-CN" dirty="0"/>
          </a:p>
          <a:p>
            <a:pPr lvl="1"/>
            <a:r>
              <a:rPr lang="zh-CN" altLang="en-US" dirty="0"/>
              <a:t>芯片由</a:t>
            </a:r>
            <a:r>
              <a:rPr lang="en-US" altLang="zh-CN" i="1" dirty="0"/>
              <a:t>r</a:t>
            </a:r>
            <a:r>
              <a:rPr lang="zh-CN" altLang="en-US" dirty="0"/>
              <a:t>行</a:t>
            </a:r>
            <a:r>
              <a:rPr lang="en-US" altLang="zh-CN" dirty="0"/>
              <a:t>×</a:t>
            </a:r>
            <a:r>
              <a:rPr lang="en-US" altLang="zh-CN" sz="2100" i="1" dirty="0"/>
              <a:t>c</a:t>
            </a:r>
            <a:r>
              <a:rPr lang="zh-CN" altLang="en-US" dirty="0"/>
              <a:t>列</a:t>
            </a:r>
            <a:r>
              <a:rPr lang="en-US" altLang="zh-CN" dirty="0"/>
              <a:t>=</a:t>
            </a:r>
            <a:r>
              <a:rPr lang="en-US" altLang="zh-CN" sz="2100" i="1" dirty="0"/>
              <a:t>d</a:t>
            </a:r>
            <a:r>
              <a:rPr lang="zh-CN" altLang="en-US" dirty="0"/>
              <a:t>个超单元（</a:t>
            </a:r>
            <a:r>
              <a:rPr lang="en-US" altLang="zh-CN" dirty="0" err="1"/>
              <a:t>suppercell</a:t>
            </a:r>
            <a:r>
              <a:rPr lang="zh-CN" altLang="en-US" dirty="0"/>
              <a:t>）组成</a:t>
            </a:r>
            <a:endParaRPr lang="en-US" altLang="zh-CN" dirty="0"/>
          </a:p>
          <a:p>
            <a:pPr lvl="1"/>
            <a:r>
              <a:rPr lang="zh-CN" altLang="en-US" dirty="0"/>
              <a:t>超单元由</a:t>
            </a:r>
            <a:r>
              <a:rPr lang="en-US" altLang="zh-CN" sz="2100" i="1" dirty="0"/>
              <a:t>w</a:t>
            </a:r>
            <a:r>
              <a:rPr lang="zh-CN" altLang="en-US" dirty="0"/>
              <a:t>位组成，芯片共有</a:t>
            </a:r>
            <a:r>
              <a:rPr lang="en-US" altLang="zh-CN" sz="2100" i="1" dirty="0" err="1"/>
              <a:t>d</a:t>
            </a:r>
            <a:r>
              <a:rPr lang="en-US" altLang="zh-CN" dirty="0" err="1"/>
              <a:t>×</a:t>
            </a:r>
            <a:r>
              <a:rPr lang="en-US" altLang="zh-CN" sz="2100" i="1" dirty="0" err="1"/>
              <a:t>w</a:t>
            </a:r>
            <a:r>
              <a:rPr lang="zh-CN" altLang="en-US" dirty="0"/>
              <a:t>位存储信息</a:t>
            </a:r>
            <a:endParaRPr lang="en-US" altLang="zh-CN" dirty="0"/>
          </a:p>
          <a:p>
            <a:pPr lvl="1"/>
            <a:r>
              <a:rPr lang="zh-CN" altLang="en-US" dirty="0"/>
              <a:t>示例：</a:t>
            </a:r>
            <a:r>
              <a:rPr lang="en-US" altLang="zh-CN" dirty="0"/>
              <a:t>4</a:t>
            </a:r>
            <a:r>
              <a:rPr lang="zh-CN" altLang="en-US" dirty="0"/>
              <a:t>行、</a:t>
            </a:r>
            <a:r>
              <a:rPr lang="en-US" altLang="zh-CN" dirty="0"/>
              <a:t>4</a:t>
            </a:r>
            <a:r>
              <a:rPr lang="zh-CN" altLang="en-US" dirty="0"/>
              <a:t>列、</a:t>
            </a:r>
            <a:r>
              <a:rPr lang="en-US" altLang="zh-CN" dirty="0"/>
              <a:t>8</a:t>
            </a:r>
            <a:r>
              <a:rPr lang="zh-CN" altLang="en-US" dirty="0"/>
              <a:t>位存储单元总存储容量为：</a:t>
            </a:r>
            <a:r>
              <a:rPr lang="en-US" altLang="zh-CN" dirty="0"/>
              <a:t> 4×4×8=128</a:t>
            </a:r>
            <a:r>
              <a:rPr lang="zh-CN" altLang="en-US" dirty="0"/>
              <a:t>位</a:t>
            </a:r>
          </a:p>
        </p:txBody>
      </p:sp>
      <p:sp>
        <p:nvSpPr>
          <p:cNvPr id="4" name="灯片编号占位符 3">
            <a:extLst>
              <a:ext uri="{FF2B5EF4-FFF2-40B4-BE49-F238E27FC236}">
                <a16:creationId xmlns:a16="http://schemas.microsoft.com/office/drawing/2014/main" id="{DEB13561-BEA1-4184-9ABA-4E31AA36CE5C}"/>
              </a:ext>
            </a:extLst>
          </p:cNvPr>
          <p:cNvSpPr>
            <a:spLocks noGrp="1"/>
          </p:cNvSpPr>
          <p:nvPr>
            <p:ph type="sldNum" sz="quarter" idx="12"/>
          </p:nvPr>
        </p:nvSpPr>
        <p:spPr/>
        <p:txBody>
          <a:bodyPr/>
          <a:lstStyle/>
          <a:p>
            <a:fld id="{6D62327B-ED8D-4CFC-ADD0-A75FA5CBE281}" type="slidenum">
              <a:rPr lang="zh-CN" altLang="en-US" smtClean="0"/>
              <a:pPr/>
              <a:t>12</a:t>
            </a:fld>
            <a:endParaRPr lang="zh-CN" altLang="en-US" dirty="0"/>
          </a:p>
        </p:txBody>
      </p:sp>
      <p:sp>
        <p:nvSpPr>
          <p:cNvPr id="5" name="矩形 4">
            <a:extLst>
              <a:ext uri="{FF2B5EF4-FFF2-40B4-BE49-F238E27FC236}">
                <a16:creationId xmlns:a16="http://schemas.microsoft.com/office/drawing/2014/main" id="{B7511CF0-243D-40C7-8780-EDAE0D8B7D04}"/>
              </a:ext>
            </a:extLst>
          </p:cNvPr>
          <p:cNvSpPr/>
          <p:nvPr/>
        </p:nvSpPr>
        <p:spPr>
          <a:xfrm>
            <a:off x="4211960"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5CCF583-BFC4-4660-A19E-3A47E27CAA32}"/>
              </a:ext>
            </a:extLst>
          </p:cNvPr>
          <p:cNvSpPr/>
          <p:nvPr/>
        </p:nvSpPr>
        <p:spPr>
          <a:xfrm>
            <a:off x="4644008"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2A31D1-E77C-49DE-9387-4DA001E6AF86}"/>
              </a:ext>
            </a:extLst>
          </p:cNvPr>
          <p:cNvSpPr/>
          <p:nvPr/>
        </p:nvSpPr>
        <p:spPr>
          <a:xfrm>
            <a:off x="5076056"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4F69883-52DB-4922-9B94-91AD694065C2}"/>
              </a:ext>
            </a:extLst>
          </p:cNvPr>
          <p:cNvSpPr/>
          <p:nvPr/>
        </p:nvSpPr>
        <p:spPr>
          <a:xfrm>
            <a:off x="5508104"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E0B5E1D-B124-4A6D-AE40-BA1C4977CC51}"/>
              </a:ext>
            </a:extLst>
          </p:cNvPr>
          <p:cNvSpPr/>
          <p:nvPr/>
        </p:nvSpPr>
        <p:spPr>
          <a:xfrm>
            <a:off x="4211960"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0B91D12-F95A-4D10-A80D-B5C959F34376}"/>
              </a:ext>
            </a:extLst>
          </p:cNvPr>
          <p:cNvSpPr/>
          <p:nvPr/>
        </p:nvSpPr>
        <p:spPr>
          <a:xfrm>
            <a:off x="4644008"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6342C32-BA80-403D-8C1E-6C2F48522415}"/>
              </a:ext>
            </a:extLst>
          </p:cNvPr>
          <p:cNvSpPr/>
          <p:nvPr/>
        </p:nvSpPr>
        <p:spPr>
          <a:xfrm>
            <a:off x="5076056"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1B5C054-4E22-48ED-AC95-AA59A641E204}"/>
              </a:ext>
            </a:extLst>
          </p:cNvPr>
          <p:cNvSpPr/>
          <p:nvPr/>
        </p:nvSpPr>
        <p:spPr>
          <a:xfrm>
            <a:off x="5508104"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184F956-D1D4-424C-BF37-A0ED31664B8C}"/>
              </a:ext>
            </a:extLst>
          </p:cNvPr>
          <p:cNvSpPr/>
          <p:nvPr/>
        </p:nvSpPr>
        <p:spPr>
          <a:xfrm>
            <a:off x="4211960"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B96536D9-B729-483F-93E8-23D71CF7FEEA}"/>
              </a:ext>
            </a:extLst>
          </p:cNvPr>
          <p:cNvSpPr/>
          <p:nvPr/>
        </p:nvSpPr>
        <p:spPr>
          <a:xfrm>
            <a:off x="4644008"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340B9EF-7134-4441-8F20-B73805E766DF}"/>
              </a:ext>
            </a:extLst>
          </p:cNvPr>
          <p:cNvSpPr/>
          <p:nvPr/>
        </p:nvSpPr>
        <p:spPr>
          <a:xfrm>
            <a:off x="5076056"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04B84A8-08D8-4C70-94CB-1BCA65459B77}"/>
              </a:ext>
            </a:extLst>
          </p:cNvPr>
          <p:cNvSpPr/>
          <p:nvPr/>
        </p:nvSpPr>
        <p:spPr>
          <a:xfrm>
            <a:off x="5508104"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997640F-CD5A-4EFA-817D-F92C19863DA6}"/>
              </a:ext>
            </a:extLst>
          </p:cNvPr>
          <p:cNvSpPr/>
          <p:nvPr/>
        </p:nvSpPr>
        <p:spPr>
          <a:xfrm>
            <a:off x="4211960"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81B72BB-B45E-4DF8-9A62-D3CB17E602E9}"/>
              </a:ext>
            </a:extLst>
          </p:cNvPr>
          <p:cNvSpPr/>
          <p:nvPr/>
        </p:nvSpPr>
        <p:spPr>
          <a:xfrm>
            <a:off x="4644008"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54D7173-3923-489C-855F-2505FCE86414}"/>
              </a:ext>
            </a:extLst>
          </p:cNvPr>
          <p:cNvSpPr/>
          <p:nvPr/>
        </p:nvSpPr>
        <p:spPr>
          <a:xfrm>
            <a:off x="5076056"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988AE5B-AE4B-4E2F-A917-1EED6FF8E143}"/>
              </a:ext>
            </a:extLst>
          </p:cNvPr>
          <p:cNvSpPr/>
          <p:nvPr/>
        </p:nvSpPr>
        <p:spPr>
          <a:xfrm>
            <a:off x="5508104"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08DA75C-F409-45C9-A913-D9EA8109407B}"/>
              </a:ext>
            </a:extLst>
          </p:cNvPr>
          <p:cNvSpPr/>
          <p:nvPr/>
        </p:nvSpPr>
        <p:spPr>
          <a:xfrm>
            <a:off x="4211960"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FE3E5FE-DB8C-47FE-A8FD-1F4F47101EEB}"/>
              </a:ext>
            </a:extLst>
          </p:cNvPr>
          <p:cNvSpPr/>
          <p:nvPr/>
        </p:nvSpPr>
        <p:spPr>
          <a:xfrm>
            <a:off x="4644008"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2B0F4DD-2107-4C14-9E45-E020C538841B}"/>
              </a:ext>
            </a:extLst>
          </p:cNvPr>
          <p:cNvSpPr/>
          <p:nvPr/>
        </p:nvSpPr>
        <p:spPr>
          <a:xfrm>
            <a:off x="5076056"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E3BE7CCD-27FF-4118-BA4F-C5B446E07EC1}"/>
              </a:ext>
            </a:extLst>
          </p:cNvPr>
          <p:cNvSpPr/>
          <p:nvPr/>
        </p:nvSpPr>
        <p:spPr>
          <a:xfrm>
            <a:off x="5508104"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E20C571-C716-43F1-8AD8-5F74481E423C}"/>
              </a:ext>
            </a:extLst>
          </p:cNvPr>
          <p:cNvSpPr/>
          <p:nvPr/>
        </p:nvSpPr>
        <p:spPr>
          <a:xfrm>
            <a:off x="3751318" y="361855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9FFED699-FFC4-4030-9F05-9ED2FC53CC50}"/>
              </a:ext>
            </a:extLst>
          </p:cNvPr>
          <p:cNvSpPr/>
          <p:nvPr/>
        </p:nvSpPr>
        <p:spPr>
          <a:xfrm>
            <a:off x="3751318" y="3225926"/>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E78B017B-B617-44E0-B940-ACFAC898EFD0}"/>
              </a:ext>
            </a:extLst>
          </p:cNvPr>
          <p:cNvSpPr/>
          <p:nvPr/>
        </p:nvSpPr>
        <p:spPr>
          <a:xfrm>
            <a:off x="3729519" y="4471158"/>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29DDE20-0BAB-4FA5-BB12-C0C3096809D1}"/>
              </a:ext>
            </a:extLst>
          </p:cNvPr>
          <p:cNvSpPr/>
          <p:nvPr/>
        </p:nvSpPr>
        <p:spPr>
          <a:xfrm>
            <a:off x="3729519" y="4043807"/>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C5EE3180-2076-4553-B88A-8493DB493353}"/>
              </a:ext>
            </a:extLst>
          </p:cNvPr>
          <p:cNvSpPr/>
          <p:nvPr/>
        </p:nvSpPr>
        <p:spPr>
          <a:xfrm>
            <a:off x="4426049" y="2488182"/>
            <a:ext cx="1191352"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列地址</a:t>
            </a:r>
            <a:r>
              <a:rPr lang="en-US" altLang="zh-CN" sz="1400" dirty="0">
                <a:latin typeface="Times New Roman" panose="02020603050405020304" pitchFamily="18" charset="0"/>
                <a:cs typeface="Times New Roman" panose="02020603050405020304" pitchFamily="18" charset="0"/>
              </a:rPr>
              <a:t>(CAS)</a:t>
            </a:r>
            <a:endParaRPr lang="zh-CN" altLang="en-US" sz="14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31F09369-8E70-4217-910A-01C0BE8BB540}"/>
              </a:ext>
            </a:extLst>
          </p:cNvPr>
          <p:cNvSpPr/>
          <p:nvPr/>
        </p:nvSpPr>
        <p:spPr>
          <a:xfrm>
            <a:off x="3093639" y="3639525"/>
            <a:ext cx="723275" cy="523220"/>
          </a:xfrm>
          <a:prstGeom prst="rect">
            <a:avLst/>
          </a:prstGeom>
        </p:spPr>
        <p:txBody>
          <a:bodyPr wrap="none">
            <a:spAutoFit/>
          </a:bodyPr>
          <a:lstStyle/>
          <a:p>
            <a:pPr algn="ctr"/>
            <a:r>
              <a:rPr lang="zh-CN" altLang="en-US" sz="1400" dirty="0">
                <a:latin typeface="Times New Roman" panose="02020603050405020304" pitchFamily="18" charset="0"/>
                <a:cs typeface="Times New Roman" panose="02020603050405020304" pitchFamily="18" charset="0"/>
              </a:rPr>
              <a:t>行地址</a:t>
            </a:r>
            <a:endParaRPr lang="en-US" altLang="zh-CN" sz="1400" dirty="0">
              <a:latin typeface="Times New Roman" panose="02020603050405020304" pitchFamily="18" charset="0"/>
              <a:cs typeface="Times New Roman" panose="02020603050405020304" pitchFamily="18" charset="0"/>
            </a:endParaRPr>
          </a:p>
          <a:p>
            <a:pPr algn="ctr"/>
            <a:r>
              <a:rPr lang="en-US" altLang="zh-CN" sz="1400" dirty="0">
                <a:latin typeface="Times New Roman" panose="02020603050405020304" pitchFamily="18" charset="0"/>
                <a:cs typeface="Times New Roman" panose="02020603050405020304" pitchFamily="18" charset="0"/>
              </a:rPr>
              <a:t>(RAS)</a:t>
            </a:r>
            <a:endParaRPr lang="zh-CN" altLang="en-US" sz="1400" dirty="0">
              <a:latin typeface="Times New Roman" panose="02020603050405020304" pitchFamily="18" charset="0"/>
              <a:cs typeface="Times New Roman" panose="02020603050405020304" pitchFamily="18" charset="0"/>
            </a:endParaRPr>
          </a:p>
        </p:txBody>
      </p:sp>
      <p:sp>
        <p:nvSpPr>
          <p:cNvPr id="65" name="矩形 64">
            <a:extLst>
              <a:ext uri="{FF2B5EF4-FFF2-40B4-BE49-F238E27FC236}">
                <a16:creationId xmlns:a16="http://schemas.microsoft.com/office/drawing/2014/main" id="{A8B92E6F-FFA1-44BF-ADB8-E7989043D8FC}"/>
              </a:ext>
            </a:extLst>
          </p:cNvPr>
          <p:cNvSpPr/>
          <p:nvPr/>
        </p:nvSpPr>
        <p:spPr>
          <a:xfrm>
            <a:off x="3095836" y="2311460"/>
            <a:ext cx="2952328" cy="3744416"/>
          </a:xfrm>
          <a:prstGeom prst="rect">
            <a:avLst/>
          </a:prstGeom>
          <a:noFill/>
          <a:ln w="31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DF5C88AF-AB71-4EA4-8D30-249AFDF4C787}"/>
              </a:ext>
            </a:extLst>
          </p:cNvPr>
          <p:cNvSpPr/>
          <p:nvPr/>
        </p:nvSpPr>
        <p:spPr>
          <a:xfrm>
            <a:off x="3095836" y="1921156"/>
            <a:ext cx="1338828"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DRAM</a:t>
            </a:r>
            <a:r>
              <a:rPr lang="zh-CN" altLang="en-US" dirty="0">
                <a:latin typeface="Times New Roman" panose="02020603050405020304" pitchFamily="18" charset="0"/>
                <a:cs typeface="Times New Roman" panose="02020603050405020304" pitchFamily="18" charset="0"/>
              </a:rPr>
              <a:t>芯片</a:t>
            </a:r>
          </a:p>
        </p:txBody>
      </p:sp>
      <p:sp>
        <p:nvSpPr>
          <p:cNvPr id="67" name="矩形 66">
            <a:extLst>
              <a:ext uri="{FF2B5EF4-FFF2-40B4-BE49-F238E27FC236}">
                <a16:creationId xmlns:a16="http://schemas.microsoft.com/office/drawing/2014/main" id="{B751056C-9DCA-4795-9D59-76347C04B9CA}"/>
              </a:ext>
            </a:extLst>
          </p:cNvPr>
          <p:cNvSpPr/>
          <p:nvPr/>
        </p:nvSpPr>
        <p:spPr>
          <a:xfrm>
            <a:off x="4462244" y="5635593"/>
            <a:ext cx="1261884"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内部行缓冲区</a:t>
            </a:r>
          </a:p>
        </p:txBody>
      </p:sp>
      <p:sp>
        <p:nvSpPr>
          <p:cNvPr id="68" name="矩形 67">
            <a:extLst>
              <a:ext uri="{FF2B5EF4-FFF2-40B4-BE49-F238E27FC236}">
                <a16:creationId xmlns:a16="http://schemas.microsoft.com/office/drawing/2014/main" id="{388414A5-73A3-4D0B-8278-F4464215180B}"/>
              </a:ext>
            </a:extLst>
          </p:cNvPr>
          <p:cNvSpPr/>
          <p:nvPr/>
        </p:nvSpPr>
        <p:spPr>
          <a:xfrm>
            <a:off x="4218756" y="3127394"/>
            <a:ext cx="1721395" cy="169909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C5344859-C74D-402D-A967-F57C7FFA9CB3}"/>
              </a:ext>
            </a:extLst>
          </p:cNvPr>
          <p:cNvSpPr/>
          <p:nvPr/>
        </p:nvSpPr>
        <p:spPr>
          <a:xfrm>
            <a:off x="4218756" y="5080479"/>
            <a:ext cx="1721395" cy="4474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43736EB2-A127-4F93-BFFE-8E351B358210}"/>
              </a:ext>
            </a:extLst>
          </p:cNvPr>
          <p:cNvSpPr/>
          <p:nvPr/>
        </p:nvSpPr>
        <p:spPr>
          <a:xfrm>
            <a:off x="1202503" y="2942608"/>
            <a:ext cx="885221" cy="2557507"/>
          </a:xfrm>
          <a:prstGeom prst="rect">
            <a:avLst/>
          </a:prstGeom>
          <a:solidFill>
            <a:schemeClr val="bg1"/>
          </a:solidFill>
          <a:ln w="31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内存</a:t>
            </a:r>
            <a:br>
              <a:rPr lang="en-US" altLang="zh-CN" dirty="0">
                <a:solidFill>
                  <a:schemeClr val="tx1"/>
                </a:solidFill>
              </a:rPr>
            </a:br>
            <a:r>
              <a:rPr lang="zh-CN" altLang="en-US" dirty="0">
                <a:solidFill>
                  <a:schemeClr val="tx1"/>
                </a:solidFill>
              </a:rPr>
              <a:t>控制器</a:t>
            </a:r>
          </a:p>
        </p:txBody>
      </p:sp>
      <p:sp>
        <p:nvSpPr>
          <p:cNvPr id="71" name="箭头: 左右 70">
            <a:extLst>
              <a:ext uri="{FF2B5EF4-FFF2-40B4-BE49-F238E27FC236}">
                <a16:creationId xmlns:a16="http://schemas.microsoft.com/office/drawing/2014/main" id="{FE76D748-8824-4150-9603-E8763EA7F414}"/>
              </a:ext>
            </a:extLst>
          </p:cNvPr>
          <p:cNvSpPr/>
          <p:nvPr/>
        </p:nvSpPr>
        <p:spPr>
          <a:xfrm>
            <a:off x="761387" y="4124036"/>
            <a:ext cx="426033" cy="28120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BCAF55F2-1780-47F7-A210-97D36D968CD8}"/>
              </a:ext>
            </a:extLst>
          </p:cNvPr>
          <p:cNvSpPr/>
          <p:nvPr/>
        </p:nvSpPr>
        <p:spPr>
          <a:xfrm>
            <a:off x="133550" y="4111660"/>
            <a:ext cx="633507"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CPU</a:t>
            </a:r>
            <a:endParaRPr lang="zh-CN" altLang="en-US" dirty="0">
              <a:latin typeface="Times New Roman" panose="02020603050405020304" pitchFamily="18" charset="0"/>
              <a:cs typeface="Times New Roman" panose="02020603050405020304" pitchFamily="18" charset="0"/>
            </a:endParaRPr>
          </a:p>
        </p:txBody>
      </p:sp>
      <p:cxnSp>
        <p:nvCxnSpPr>
          <p:cNvPr id="74" name="直接箭头连接符 73">
            <a:extLst>
              <a:ext uri="{FF2B5EF4-FFF2-40B4-BE49-F238E27FC236}">
                <a16:creationId xmlns:a16="http://schemas.microsoft.com/office/drawing/2014/main" id="{34C0BF71-48A9-475C-9192-F5A91BD138ED}"/>
              </a:ext>
            </a:extLst>
          </p:cNvPr>
          <p:cNvCxnSpPr/>
          <p:nvPr/>
        </p:nvCxnSpPr>
        <p:spPr>
          <a:xfrm>
            <a:off x="2087724" y="3538058"/>
            <a:ext cx="10081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矩形 74">
            <a:extLst>
              <a:ext uri="{FF2B5EF4-FFF2-40B4-BE49-F238E27FC236}">
                <a16:creationId xmlns:a16="http://schemas.microsoft.com/office/drawing/2014/main" id="{EF5C6C6D-5656-4A51-A931-852F172C050F}"/>
              </a:ext>
            </a:extLst>
          </p:cNvPr>
          <p:cNvSpPr/>
          <p:nvPr/>
        </p:nvSpPr>
        <p:spPr>
          <a:xfrm>
            <a:off x="2134082" y="3649250"/>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地址引脚</a:t>
            </a:r>
          </a:p>
        </p:txBody>
      </p:sp>
      <p:sp>
        <p:nvSpPr>
          <p:cNvPr id="76" name="矩形 75">
            <a:extLst>
              <a:ext uri="{FF2B5EF4-FFF2-40B4-BE49-F238E27FC236}">
                <a16:creationId xmlns:a16="http://schemas.microsoft.com/office/drawing/2014/main" id="{051425C0-3866-44CC-9B44-DCAF22831A32}"/>
              </a:ext>
            </a:extLst>
          </p:cNvPr>
          <p:cNvSpPr/>
          <p:nvPr/>
        </p:nvSpPr>
        <p:spPr>
          <a:xfrm>
            <a:off x="2358053" y="3187600"/>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2</a:t>
            </a:r>
            <a:r>
              <a:rPr lang="zh-CN" altLang="en-US" sz="1400" dirty="0">
                <a:latin typeface="Times New Roman" panose="02020603050405020304" pitchFamily="18" charset="0"/>
                <a:cs typeface="Times New Roman" panose="02020603050405020304" pitchFamily="18" charset="0"/>
              </a:rPr>
              <a:t>位</a:t>
            </a:r>
          </a:p>
        </p:txBody>
      </p:sp>
      <p:cxnSp>
        <p:nvCxnSpPr>
          <p:cNvPr id="77" name="直接箭头连接符 76">
            <a:extLst>
              <a:ext uri="{FF2B5EF4-FFF2-40B4-BE49-F238E27FC236}">
                <a16:creationId xmlns:a16="http://schemas.microsoft.com/office/drawing/2014/main" id="{ACC50599-32EB-48A0-9391-6F39116C78E7}"/>
              </a:ext>
            </a:extLst>
          </p:cNvPr>
          <p:cNvCxnSpPr/>
          <p:nvPr/>
        </p:nvCxnSpPr>
        <p:spPr>
          <a:xfrm>
            <a:off x="2087724" y="4898256"/>
            <a:ext cx="100811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矩形 77">
            <a:extLst>
              <a:ext uri="{FF2B5EF4-FFF2-40B4-BE49-F238E27FC236}">
                <a16:creationId xmlns:a16="http://schemas.microsoft.com/office/drawing/2014/main" id="{E88D1444-FDC5-4640-AA8F-7911D59427AC}"/>
              </a:ext>
            </a:extLst>
          </p:cNvPr>
          <p:cNvSpPr/>
          <p:nvPr/>
        </p:nvSpPr>
        <p:spPr>
          <a:xfrm>
            <a:off x="2134082" y="5009448"/>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数据引脚</a:t>
            </a:r>
          </a:p>
        </p:txBody>
      </p:sp>
      <p:sp>
        <p:nvSpPr>
          <p:cNvPr id="79" name="矩形 78">
            <a:extLst>
              <a:ext uri="{FF2B5EF4-FFF2-40B4-BE49-F238E27FC236}">
                <a16:creationId xmlns:a16="http://schemas.microsoft.com/office/drawing/2014/main" id="{F04F5966-5DBE-45FE-8527-2D209AB87032}"/>
              </a:ext>
            </a:extLst>
          </p:cNvPr>
          <p:cNvSpPr/>
          <p:nvPr/>
        </p:nvSpPr>
        <p:spPr>
          <a:xfrm>
            <a:off x="2358053" y="4547798"/>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8</a:t>
            </a:r>
            <a:r>
              <a:rPr lang="zh-CN" altLang="en-US" sz="1400" dirty="0">
                <a:latin typeface="Times New Roman" panose="02020603050405020304" pitchFamily="18" charset="0"/>
                <a:cs typeface="Times New Roman" panose="02020603050405020304" pitchFamily="18" charset="0"/>
              </a:rPr>
              <a:t>位</a:t>
            </a:r>
          </a:p>
        </p:txBody>
      </p:sp>
      <p:sp>
        <p:nvSpPr>
          <p:cNvPr id="80" name="矩形 79">
            <a:extLst>
              <a:ext uri="{FF2B5EF4-FFF2-40B4-BE49-F238E27FC236}">
                <a16:creationId xmlns:a16="http://schemas.microsoft.com/office/drawing/2014/main" id="{1AE99D6A-4445-4154-9B90-A1C0BE03D96C}"/>
              </a:ext>
            </a:extLst>
          </p:cNvPr>
          <p:cNvSpPr/>
          <p:nvPr/>
        </p:nvSpPr>
        <p:spPr>
          <a:xfrm>
            <a:off x="4181431"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81" name="矩形 80">
            <a:extLst>
              <a:ext uri="{FF2B5EF4-FFF2-40B4-BE49-F238E27FC236}">
                <a16:creationId xmlns:a16="http://schemas.microsoft.com/office/drawing/2014/main" id="{77CADEE1-9E49-4D27-B8B3-C71760CDCEA9}"/>
              </a:ext>
            </a:extLst>
          </p:cNvPr>
          <p:cNvSpPr/>
          <p:nvPr/>
        </p:nvSpPr>
        <p:spPr>
          <a:xfrm>
            <a:off x="4608985" y="285842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29CD9CD8-1D36-4DAD-8165-67D86F282D0C}"/>
              </a:ext>
            </a:extLst>
          </p:cNvPr>
          <p:cNvSpPr/>
          <p:nvPr/>
        </p:nvSpPr>
        <p:spPr>
          <a:xfrm>
            <a:off x="5023713"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FE83A1A2-AB80-4EA9-BFB3-FC403702910B}"/>
              </a:ext>
            </a:extLst>
          </p:cNvPr>
          <p:cNvSpPr/>
          <p:nvPr/>
        </p:nvSpPr>
        <p:spPr>
          <a:xfrm>
            <a:off x="5450915" y="286578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84" name="矩形 83">
            <a:extLst>
              <a:ext uri="{FF2B5EF4-FFF2-40B4-BE49-F238E27FC236}">
                <a16:creationId xmlns:a16="http://schemas.microsoft.com/office/drawing/2014/main" id="{D319174D-DE3D-456D-A610-10D2ACBDAAA4}"/>
              </a:ext>
            </a:extLst>
          </p:cNvPr>
          <p:cNvSpPr/>
          <p:nvPr/>
        </p:nvSpPr>
        <p:spPr>
          <a:xfrm>
            <a:off x="7056276" y="3166482"/>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E0B4FC0A-9D4F-46E7-8625-33B86816F516}"/>
              </a:ext>
            </a:extLst>
          </p:cNvPr>
          <p:cNvSpPr/>
          <p:nvPr/>
        </p:nvSpPr>
        <p:spPr>
          <a:xfrm>
            <a:off x="7748047" y="3203574"/>
            <a:ext cx="530915"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8</a:t>
            </a:r>
            <a:r>
              <a:rPr lang="zh-CN" altLang="en-US" dirty="0">
                <a:latin typeface="Times New Roman" panose="02020603050405020304" pitchFamily="18" charset="0"/>
                <a:cs typeface="Times New Roman" panose="02020603050405020304" pitchFamily="18" charset="0"/>
              </a:rPr>
              <a:t>位</a:t>
            </a:r>
          </a:p>
        </p:txBody>
      </p:sp>
      <p:sp>
        <p:nvSpPr>
          <p:cNvPr id="29" name="矩形 28">
            <a:extLst>
              <a:ext uri="{FF2B5EF4-FFF2-40B4-BE49-F238E27FC236}">
                <a16:creationId xmlns:a16="http://schemas.microsoft.com/office/drawing/2014/main" id="{7DD40095-C503-449E-BE62-AE5402953CC8}"/>
              </a:ext>
            </a:extLst>
          </p:cNvPr>
          <p:cNvSpPr/>
          <p:nvPr/>
        </p:nvSpPr>
        <p:spPr>
          <a:xfrm>
            <a:off x="60629" y="2045836"/>
            <a:ext cx="2297424" cy="461665"/>
          </a:xfrm>
          <a:prstGeom prst="rect">
            <a:avLst/>
          </a:prstGeom>
          <a:noFill/>
        </p:spPr>
        <p:txBody>
          <a:bodyPr wrap="none" lIns="91440" tIns="45720" rIns="91440" bIns="45720">
            <a:spAutoFit/>
          </a:bodyPr>
          <a:lstStyle/>
          <a:p>
            <a:pPr algn="ctr"/>
            <a:r>
              <a:rPr lang="zh-CN" altLang="en-US"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读取超单元</a:t>
            </a:r>
            <a:r>
              <a:rPr lang="en-US" altLang="zh-CN"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(2,1)</a:t>
            </a:r>
            <a:endParaRPr lang="zh-CN" altLang="en-US"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2" name="矩形 51">
            <a:extLst>
              <a:ext uri="{FF2B5EF4-FFF2-40B4-BE49-F238E27FC236}">
                <a16:creationId xmlns:a16="http://schemas.microsoft.com/office/drawing/2014/main" id="{01B070BB-B654-46C8-98F4-CE1330464A79}"/>
              </a:ext>
            </a:extLst>
          </p:cNvPr>
          <p:cNvSpPr/>
          <p:nvPr/>
        </p:nvSpPr>
        <p:spPr>
          <a:xfrm>
            <a:off x="2233130" y="2879822"/>
            <a:ext cx="736100" cy="307777"/>
          </a:xfrm>
          <a:prstGeom prst="rect">
            <a:avLst/>
          </a:prstGeom>
        </p:spPr>
        <p:txBody>
          <a:bodyPr wrap="none">
            <a:spAutoFit/>
          </a:bodyPr>
          <a:lstStyle/>
          <a:p>
            <a:pPr algn="ctr"/>
            <a:r>
              <a:rPr lang="en-US" altLang="zh-CN" sz="1400" b="1" dirty="0">
                <a:solidFill>
                  <a:schemeClr val="tx2"/>
                </a:solidFill>
                <a:latin typeface="Times New Roman" panose="02020603050405020304" pitchFamily="18" charset="0"/>
                <a:cs typeface="Times New Roman" panose="02020603050405020304" pitchFamily="18" charset="0"/>
              </a:rPr>
              <a:t>RAS=2</a:t>
            </a:r>
            <a:endParaRPr lang="zh-CN" altLang="en-US" sz="1400" b="1" dirty="0">
              <a:solidFill>
                <a:schemeClr val="tx2"/>
              </a:solidFill>
              <a:latin typeface="Times New Roman" panose="02020603050405020304" pitchFamily="18" charset="0"/>
              <a:cs typeface="Times New Roman" panose="02020603050405020304" pitchFamily="18" charset="0"/>
            </a:endParaRPr>
          </a:p>
        </p:txBody>
      </p:sp>
      <p:cxnSp>
        <p:nvCxnSpPr>
          <p:cNvPr id="31" name="直接箭头连接符 30">
            <a:extLst>
              <a:ext uri="{FF2B5EF4-FFF2-40B4-BE49-F238E27FC236}">
                <a16:creationId xmlns:a16="http://schemas.microsoft.com/office/drawing/2014/main" id="{CFA33489-CE9C-4813-99C9-9F5FED594226}"/>
              </a:ext>
            </a:extLst>
          </p:cNvPr>
          <p:cNvCxnSpPr/>
          <p:nvPr/>
        </p:nvCxnSpPr>
        <p:spPr>
          <a:xfrm>
            <a:off x="1835696" y="2488182"/>
            <a:ext cx="648072" cy="454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1FF59525-CE55-4834-896C-C1523BB8A665}"/>
              </a:ext>
            </a:extLst>
          </p:cNvPr>
          <p:cNvCxnSpPr>
            <a:cxnSpLocks/>
          </p:cNvCxnSpPr>
          <p:nvPr/>
        </p:nvCxnSpPr>
        <p:spPr>
          <a:xfrm>
            <a:off x="2925499" y="3134366"/>
            <a:ext cx="854413" cy="1040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箭头: 右 34">
            <a:extLst>
              <a:ext uri="{FF2B5EF4-FFF2-40B4-BE49-F238E27FC236}">
                <a16:creationId xmlns:a16="http://schemas.microsoft.com/office/drawing/2014/main" id="{4056DE14-5333-4DCD-A40E-431105F19D5D}"/>
              </a:ext>
            </a:extLst>
          </p:cNvPr>
          <p:cNvSpPr/>
          <p:nvPr/>
        </p:nvSpPr>
        <p:spPr>
          <a:xfrm rot="5400000">
            <a:off x="4065579" y="4668370"/>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右 58">
            <a:extLst>
              <a:ext uri="{FF2B5EF4-FFF2-40B4-BE49-F238E27FC236}">
                <a16:creationId xmlns:a16="http://schemas.microsoft.com/office/drawing/2014/main" id="{20EC97B0-9FE9-428B-8899-A49CD121D014}"/>
              </a:ext>
            </a:extLst>
          </p:cNvPr>
          <p:cNvSpPr/>
          <p:nvPr/>
        </p:nvSpPr>
        <p:spPr>
          <a:xfrm rot="5400000">
            <a:off x="4546016" y="4679168"/>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箭头: 右 59">
            <a:extLst>
              <a:ext uri="{FF2B5EF4-FFF2-40B4-BE49-F238E27FC236}">
                <a16:creationId xmlns:a16="http://schemas.microsoft.com/office/drawing/2014/main" id="{1BF50B9C-D0F1-446F-976B-F469EE16B874}"/>
              </a:ext>
            </a:extLst>
          </p:cNvPr>
          <p:cNvSpPr/>
          <p:nvPr/>
        </p:nvSpPr>
        <p:spPr>
          <a:xfrm rot="5400000">
            <a:off x="4945010" y="4679169"/>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箭头: 右 60">
            <a:extLst>
              <a:ext uri="{FF2B5EF4-FFF2-40B4-BE49-F238E27FC236}">
                <a16:creationId xmlns:a16="http://schemas.microsoft.com/office/drawing/2014/main" id="{6D2EBE18-A3C3-4CBE-9921-145046452E23}"/>
              </a:ext>
            </a:extLst>
          </p:cNvPr>
          <p:cNvSpPr/>
          <p:nvPr/>
        </p:nvSpPr>
        <p:spPr>
          <a:xfrm rot="5400000">
            <a:off x="5377058" y="4679169"/>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18848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120</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sum+=x[1]*y[1];</a:t>
            </a:r>
            <a:endParaRPr lang="zh-CN" altLang="en-US" dirty="0"/>
          </a:p>
        </p:txBody>
      </p:sp>
      <p:sp>
        <p:nvSpPr>
          <p:cNvPr id="119" name="矩形 118">
            <a:extLst>
              <a:ext uri="{FF2B5EF4-FFF2-40B4-BE49-F238E27FC236}">
                <a16:creationId xmlns:a16="http://schemas.microsoft.com/office/drawing/2014/main" id="{07765C91-3951-45FF-904F-EA5A37BBE6BF}"/>
              </a:ext>
            </a:extLst>
          </p:cNvPr>
          <p:cNvSpPr/>
          <p:nvPr/>
        </p:nvSpPr>
        <p:spPr>
          <a:xfrm>
            <a:off x="4799276" y="3563626"/>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20" name="直接箭头连接符 119">
            <a:extLst>
              <a:ext uri="{FF2B5EF4-FFF2-40B4-BE49-F238E27FC236}">
                <a16:creationId xmlns:a16="http://schemas.microsoft.com/office/drawing/2014/main" id="{994B2654-9F50-4D75-9A09-A8AF3BC42A65}"/>
              </a:ext>
            </a:extLst>
          </p:cNvPr>
          <p:cNvCxnSpPr>
            <a:cxnSpLocks/>
            <a:stCxn id="119" idx="0"/>
            <a:endCxn id="17" idx="2"/>
          </p:cNvCxnSpPr>
          <p:nvPr/>
        </p:nvCxnSpPr>
        <p:spPr>
          <a:xfrm flipV="1">
            <a:off x="6823116" y="2996047"/>
            <a:ext cx="6295" cy="5675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4516639" y="1555914"/>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05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heel(1)">
                                      <p:cBhvr>
                                        <p:cTn id="7" dur="2000"/>
                                        <p:tgtEl>
                                          <p:spTgt spid="119"/>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wipe(down)">
                                      <p:cBhvr>
                                        <p:cTn id="1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121</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sum+=x[1]*y[1];</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4516639" y="1555914"/>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093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122</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sum+=x[1]*y[1];</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5489666" y="1338453"/>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5200163" y="1520030"/>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FB77CEBB-E72A-4689-B19A-95E9B4062FF9}"/>
              </a:ext>
            </a:extLst>
          </p:cNvPr>
          <p:cNvSpPr/>
          <p:nvPr/>
        </p:nvSpPr>
        <p:spPr>
          <a:xfrm>
            <a:off x="4775260" y="4502861"/>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84" name="直接箭头连接符 83">
            <a:extLst>
              <a:ext uri="{FF2B5EF4-FFF2-40B4-BE49-F238E27FC236}">
                <a16:creationId xmlns:a16="http://schemas.microsoft.com/office/drawing/2014/main" id="{507F3F34-D33D-440D-970F-BF17A65456FB}"/>
              </a:ext>
            </a:extLst>
          </p:cNvPr>
          <p:cNvCxnSpPr>
            <a:cxnSpLocks/>
            <a:stCxn id="82" idx="0"/>
            <a:endCxn id="17" idx="2"/>
          </p:cNvCxnSpPr>
          <p:nvPr/>
        </p:nvCxnSpPr>
        <p:spPr>
          <a:xfrm flipV="1">
            <a:off x="6799100" y="2996047"/>
            <a:ext cx="30311" cy="150681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582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heel(1)">
                                      <p:cBhvr>
                                        <p:cTn id="7" dur="2000"/>
                                        <p:tgtEl>
                                          <p:spTgt spid="8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wipe(down)">
                                      <p:cBhvr>
                                        <p:cTn id="1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412A36-D130-4C7A-A740-70F94A1BFD0A}"/>
              </a:ext>
            </a:extLst>
          </p:cNvPr>
          <p:cNvSpPr>
            <a:spLocks noGrp="1"/>
          </p:cNvSpPr>
          <p:nvPr>
            <p:ph type="title"/>
          </p:nvPr>
        </p:nvSpPr>
        <p:spPr/>
        <p:txBody>
          <a:bodyPr>
            <a:normAutofit fontScale="90000"/>
          </a:bodyPr>
          <a:lstStyle/>
          <a:p>
            <a:r>
              <a:rPr lang="zh-CN" altLang="en-US" dirty="0"/>
              <a:t>内存与</a:t>
            </a:r>
            <a:r>
              <a:rPr lang="en-US" altLang="zh-CN" dirty="0"/>
              <a:t>cache</a:t>
            </a:r>
            <a:r>
              <a:rPr lang="zh-CN" altLang="en-US" dirty="0"/>
              <a:t>地址分布</a:t>
            </a:r>
          </a:p>
        </p:txBody>
      </p:sp>
      <p:sp>
        <p:nvSpPr>
          <p:cNvPr id="4" name="灯片编号占位符 3">
            <a:extLst>
              <a:ext uri="{FF2B5EF4-FFF2-40B4-BE49-F238E27FC236}">
                <a16:creationId xmlns:a16="http://schemas.microsoft.com/office/drawing/2014/main" id="{60CCFDDC-CD1C-42AC-9198-7BB524203FF9}"/>
              </a:ext>
            </a:extLst>
          </p:cNvPr>
          <p:cNvSpPr>
            <a:spLocks noGrp="1"/>
          </p:cNvSpPr>
          <p:nvPr>
            <p:ph type="sldNum" sz="quarter" idx="12"/>
          </p:nvPr>
        </p:nvSpPr>
        <p:spPr/>
        <p:txBody>
          <a:bodyPr/>
          <a:lstStyle/>
          <a:p>
            <a:fld id="{6D62327B-ED8D-4CFC-ADD0-A75FA5CBE281}" type="slidenum">
              <a:rPr lang="zh-CN" altLang="en-US" smtClean="0"/>
              <a:pPr/>
              <a:t>123</a:t>
            </a:fld>
            <a:endParaRPr lang="zh-CN" altLang="en-US" dirty="0"/>
          </a:p>
        </p:txBody>
      </p:sp>
      <p:sp>
        <p:nvSpPr>
          <p:cNvPr id="5" name="TextBox 27">
            <a:extLst>
              <a:ext uri="{FF2B5EF4-FFF2-40B4-BE49-F238E27FC236}">
                <a16:creationId xmlns:a16="http://schemas.microsoft.com/office/drawing/2014/main" id="{381A27A0-6459-4F41-88B1-4590EE982464}"/>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4CC04408-F0D3-49C4-B5E6-5B480EE80037}"/>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3DBE58BD-DC75-429F-A204-DC262BFE7D7C}"/>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3589D2AD-9065-4639-A7D1-4D949922588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A4C6E21-01E5-40F6-A90C-3C24516A2D9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A8B1F0C9-481D-46B5-B105-F2D5509F2059}"/>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CA98C1A5-872A-4B61-BA1A-2A943C09BE5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C2D7227A-F81E-4EA3-A7C3-118FE31529F2}"/>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36DC7B13-7ABA-4E6A-A7B9-9CC58032ADC4}"/>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B862E909-5BCD-47F4-99DD-3938F24D8851}"/>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9F94A7D0-C120-4980-98A8-12A31AB46302}"/>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AB42C799-52A9-440E-B7BB-D0BF6E3F86BC}"/>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95957FE3-9C26-49D9-AC28-BCF5C82FF14E}"/>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2DAFF8B7-F977-42DA-A97C-325BCEB4E5B7}"/>
              </a:ext>
            </a:extLst>
          </p:cNvPr>
          <p:cNvSpPr/>
          <p:nvPr/>
        </p:nvSpPr>
        <p:spPr bwMode="auto">
          <a:xfrm>
            <a:off x="47904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dirty="0">
                <a:solidFill>
                  <a:srgbClr val="0070C0"/>
                </a:solidFill>
                <a:latin typeface="Times New Roman" panose="02020603050405020304" pitchFamily="18" charset="0"/>
                <a:cs typeface="Times New Roman" panose="02020603050405020304" pitchFamily="18" charset="0"/>
              </a:rPr>
              <a:t>11|10|01|00</a:t>
            </a:r>
          </a:p>
        </p:txBody>
      </p:sp>
      <p:sp>
        <p:nvSpPr>
          <p:cNvPr id="23" name="Rectangle 159">
            <a:extLst>
              <a:ext uri="{FF2B5EF4-FFF2-40B4-BE49-F238E27FC236}">
                <a16:creationId xmlns:a16="http://schemas.microsoft.com/office/drawing/2014/main" id="{FF4D9A53-8DC6-4956-8EF6-C15D297B9419}"/>
              </a:ext>
            </a:extLst>
          </p:cNvPr>
          <p:cNvSpPr/>
          <p:nvPr/>
        </p:nvSpPr>
        <p:spPr bwMode="auto">
          <a:xfrm>
            <a:off x="580560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4" name="Rectangle 159">
            <a:extLst>
              <a:ext uri="{FF2B5EF4-FFF2-40B4-BE49-F238E27FC236}">
                <a16:creationId xmlns:a16="http://schemas.microsoft.com/office/drawing/2014/main" id="{472D54C7-3636-4AA5-B2B7-02D62CB9E644}"/>
              </a:ext>
            </a:extLst>
          </p:cNvPr>
          <p:cNvSpPr/>
          <p:nvPr/>
        </p:nvSpPr>
        <p:spPr bwMode="auto">
          <a:xfrm>
            <a:off x="68072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5" name="Rectangle 159">
            <a:extLst>
              <a:ext uri="{FF2B5EF4-FFF2-40B4-BE49-F238E27FC236}">
                <a16:creationId xmlns:a16="http://schemas.microsoft.com/office/drawing/2014/main" id="{F4C06FC8-20EE-4FAA-B2A9-C22A8BE9B22F}"/>
              </a:ext>
            </a:extLst>
          </p:cNvPr>
          <p:cNvSpPr/>
          <p:nvPr/>
        </p:nvSpPr>
        <p:spPr bwMode="auto">
          <a:xfrm>
            <a:off x="782240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6" name="Rectangle 160">
            <a:extLst>
              <a:ext uri="{FF2B5EF4-FFF2-40B4-BE49-F238E27FC236}">
                <a16:creationId xmlns:a16="http://schemas.microsoft.com/office/drawing/2014/main" id="{E4AB4C3D-7177-4C6C-9D8E-E49B6FC0E11F}"/>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7" name="Rectangle 160">
            <a:extLst>
              <a:ext uri="{FF2B5EF4-FFF2-40B4-BE49-F238E27FC236}">
                <a16:creationId xmlns:a16="http://schemas.microsoft.com/office/drawing/2014/main" id="{A9A586C6-B323-4C23-A2E2-9B72041D1532}"/>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8" name="Rectangle 163">
            <a:extLst>
              <a:ext uri="{FF2B5EF4-FFF2-40B4-BE49-F238E27FC236}">
                <a16:creationId xmlns:a16="http://schemas.microsoft.com/office/drawing/2014/main" id="{3C4847A4-FF51-4AF0-9BBC-E6246FA4EFD7}"/>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9" name="Rectangle 164">
            <a:extLst>
              <a:ext uri="{FF2B5EF4-FFF2-40B4-BE49-F238E27FC236}">
                <a16:creationId xmlns:a16="http://schemas.microsoft.com/office/drawing/2014/main" id="{C7340818-C08E-4A67-BBFA-31D89D7C2E6E}"/>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159">
            <a:extLst>
              <a:ext uri="{FF2B5EF4-FFF2-40B4-BE49-F238E27FC236}">
                <a16:creationId xmlns:a16="http://schemas.microsoft.com/office/drawing/2014/main" id="{F73B3F66-1E2C-423F-8A11-81633C55C214}"/>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31" name="Rectangle 160">
            <a:extLst>
              <a:ext uri="{FF2B5EF4-FFF2-40B4-BE49-F238E27FC236}">
                <a16:creationId xmlns:a16="http://schemas.microsoft.com/office/drawing/2014/main" id="{A47E2878-A213-4128-96A6-EFE205D2A8B3}"/>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32" name="Rectangle 160">
            <a:extLst>
              <a:ext uri="{FF2B5EF4-FFF2-40B4-BE49-F238E27FC236}">
                <a16:creationId xmlns:a16="http://schemas.microsoft.com/office/drawing/2014/main" id="{8FBA337E-F41D-4C60-A6D9-B46F383CC663}"/>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33" name="Rectangle 160">
            <a:extLst>
              <a:ext uri="{FF2B5EF4-FFF2-40B4-BE49-F238E27FC236}">
                <a16:creationId xmlns:a16="http://schemas.microsoft.com/office/drawing/2014/main" id="{8BD84266-DCA6-4656-9A0F-553CC92B5759}"/>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4" name="Rectangle 159">
            <a:extLst>
              <a:ext uri="{FF2B5EF4-FFF2-40B4-BE49-F238E27FC236}">
                <a16:creationId xmlns:a16="http://schemas.microsoft.com/office/drawing/2014/main" id="{4EA18FA1-D634-4A7E-BA0D-263F4C9C63A6}"/>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C91C2F2E-A0B4-4ABB-A33A-1212FB914279}"/>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AEB43F83-0E2C-4E5B-831C-8717E68B17B2}"/>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1C1B57AF-2CBB-454C-8AC0-A6E41D2F398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8" name="Rectangle 159">
            <a:extLst>
              <a:ext uri="{FF2B5EF4-FFF2-40B4-BE49-F238E27FC236}">
                <a16:creationId xmlns:a16="http://schemas.microsoft.com/office/drawing/2014/main" id="{F1A3E989-4459-425A-8F11-C380467F0BCA}"/>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9" name="Rectangle 159">
            <a:extLst>
              <a:ext uri="{FF2B5EF4-FFF2-40B4-BE49-F238E27FC236}">
                <a16:creationId xmlns:a16="http://schemas.microsoft.com/office/drawing/2014/main" id="{9D8221B1-C549-4FA7-AFC5-3F68804078B4}"/>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0" name="Rectangle 159">
            <a:extLst>
              <a:ext uri="{FF2B5EF4-FFF2-40B4-BE49-F238E27FC236}">
                <a16:creationId xmlns:a16="http://schemas.microsoft.com/office/drawing/2014/main" id="{727A580C-4AE8-46C4-9DE8-EC3823B167BF}"/>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41" name="Rectangle 159">
            <a:extLst>
              <a:ext uri="{FF2B5EF4-FFF2-40B4-BE49-F238E27FC236}">
                <a16:creationId xmlns:a16="http://schemas.microsoft.com/office/drawing/2014/main" id="{8930505C-102E-4CDF-BF2B-770447AA7188}"/>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43BCF337-86B3-4792-8A72-B18195DBA704}"/>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AE56A36A-954A-4A88-87BE-57020D55A2DE}"/>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10E2A40-A623-49B9-9D6D-6C94AE13BDE9}"/>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EA5CD61D-DE4C-4024-A6F7-84448E97F785}"/>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CCE9A303-4C67-4F8B-8CCA-26BCC1688932}"/>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35453DE-5599-461D-BC57-8C827BDAF021}"/>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812BBEDA-649C-4E87-AA11-5EA29764213A}"/>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CB5AC9A4-714F-4363-8559-0C2EA1800080}"/>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B42242B-D6A0-496C-9AB3-FA71031D5185}"/>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21" name="直接箭头连接符 20">
            <a:extLst>
              <a:ext uri="{FF2B5EF4-FFF2-40B4-BE49-F238E27FC236}">
                <a16:creationId xmlns:a16="http://schemas.microsoft.com/office/drawing/2014/main" id="{78FC2738-D940-4B6E-8099-07CD144CDEED}"/>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B6C16CC7-F3D8-403A-AFE6-64ACC502B835}"/>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A278439-69F3-41AD-94C1-B33B278C06C6}"/>
              </a:ext>
            </a:extLst>
          </p:cNvPr>
          <p:cNvCxnSpPr>
            <a:cxnSpLocks/>
            <a:endCxn id="27"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8D3F4ABA-E675-48E8-B6D3-67DC7B943E7C}"/>
              </a:ext>
            </a:extLst>
          </p:cNvPr>
          <p:cNvCxnSpPr>
            <a:cxnSpLocks/>
            <a:endCxn id="26"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91">
            <a:extLst>
              <a:ext uri="{FF2B5EF4-FFF2-40B4-BE49-F238E27FC236}">
                <a16:creationId xmlns:a16="http://schemas.microsoft.com/office/drawing/2014/main" id="{AA88700C-45D2-486A-B349-40D348FFF654}"/>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93" name="直接箭头连接符 92">
            <a:extLst>
              <a:ext uri="{FF2B5EF4-FFF2-40B4-BE49-F238E27FC236}">
                <a16:creationId xmlns:a16="http://schemas.microsoft.com/office/drawing/2014/main" id="{055D06E9-E401-4BDA-9D1A-7BACC9AAF956}"/>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F646D9EF-CCA6-4C30-BE69-6D54B33236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2D65BEEA-8743-4B01-9D66-76B4B0E492E3}"/>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3FD42778-ED66-45A0-AB23-894FDA77EB5E}"/>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159">
            <a:extLst>
              <a:ext uri="{FF2B5EF4-FFF2-40B4-BE49-F238E27FC236}">
                <a16:creationId xmlns:a16="http://schemas.microsoft.com/office/drawing/2014/main" id="{3C313358-7415-4F94-91E3-97BD09B3DEFC}"/>
              </a:ext>
            </a:extLst>
          </p:cNvPr>
          <p:cNvSpPr/>
          <p:nvPr/>
        </p:nvSpPr>
        <p:spPr bwMode="auto">
          <a:xfrm>
            <a:off x="5283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0" name="Rectangle 159">
            <a:extLst>
              <a:ext uri="{FF2B5EF4-FFF2-40B4-BE49-F238E27FC236}">
                <a16:creationId xmlns:a16="http://schemas.microsoft.com/office/drawing/2014/main" id="{34627A40-2E58-43EC-B281-EEC6436C57B2}"/>
              </a:ext>
            </a:extLst>
          </p:cNvPr>
          <p:cNvSpPr/>
          <p:nvPr/>
        </p:nvSpPr>
        <p:spPr bwMode="auto">
          <a:xfrm>
            <a:off x="154356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1" name="Rectangle 159">
            <a:extLst>
              <a:ext uri="{FF2B5EF4-FFF2-40B4-BE49-F238E27FC236}">
                <a16:creationId xmlns:a16="http://schemas.microsoft.com/office/drawing/2014/main" id="{A8B67594-7A46-43C6-947E-7B749EB05A48}"/>
              </a:ext>
            </a:extLst>
          </p:cNvPr>
          <p:cNvSpPr/>
          <p:nvPr/>
        </p:nvSpPr>
        <p:spPr bwMode="auto">
          <a:xfrm>
            <a:off x="25451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2" name="Rectangle 159">
            <a:extLst>
              <a:ext uri="{FF2B5EF4-FFF2-40B4-BE49-F238E27FC236}">
                <a16:creationId xmlns:a16="http://schemas.microsoft.com/office/drawing/2014/main" id="{94B21F34-C4BE-41C2-A02C-B9C92384B2FF}"/>
              </a:ext>
            </a:extLst>
          </p:cNvPr>
          <p:cNvSpPr/>
          <p:nvPr/>
        </p:nvSpPr>
        <p:spPr bwMode="auto">
          <a:xfrm>
            <a:off x="356036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3" name="Rectangle 159">
            <a:extLst>
              <a:ext uri="{FF2B5EF4-FFF2-40B4-BE49-F238E27FC236}">
                <a16:creationId xmlns:a16="http://schemas.microsoft.com/office/drawing/2014/main" id="{61B0944C-F6E7-4E75-A1F1-91D3DE7959A9}"/>
              </a:ext>
            </a:extLst>
          </p:cNvPr>
          <p:cNvSpPr/>
          <p:nvPr/>
        </p:nvSpPr>
        <p:spPr bwMode="auto">
          <a:xfrm>
            <a:off x="47727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4" name="Rectangle 159">
            <a:extLst>
              <a:ext uri="{FF2B5EF4-FFF2-40B4-BE49-F238E27FC236}">
                <a16:creationId xmlns:a16="http://schemas.microsoft.com/office/drawing/2014/main" id="{E0FF6110-B8B5-4762-BA96-C138B93BD34C}"/>
              </a:ext>
            </a:extLst>
          </p:cNvPr>
          <p:cNvSpPr/>
          <p:nvPr/>
        </p:nvSpPr>
        <p:spPr bwMode="auto">
          <a:xfrm>
            <a:off x="5787942"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5" name="Rectangle 159">
            <a:extLst>
              <a:ext uri="{FF2B5EF4-FFF2-40B4-BE49-F238E27FC236}">
                <a16:creationId xmlns:a16="http://schemas.microsoft.com/office/drawing/2014/main" id="{BE9B93A2-E723-4DC9-94B8-EA848023F422}"/>
              </a:ext>
            </a:extLst>
          </p:cNvPr>
          <p:cNvSpPr/>
          <p:nvPr/>
        </p:nvSpPr>
        <p:spPr bwMode="auto">
          <a:xfrm>
            <a:off x="67895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106" name="Rectangle 159">
            <a:extLst>
              <a:ext uri="{FF2B5EF4-FFF2-40B4-BE49-F238E27FC236}">
                <a16:creationId xmlns:a16="http://schemas.microsoft.com/office/drawing/2014/main" id="{22722BAF-E839-4A99-8A0C-02384F243BA5}"/>
              </a:ext>
            </a:extLst>
          </p:cNvPr>
          <p:cNvSpPr/>
          <p:nvPr/>
        </p:nvSpPr>
        <p:spPr bwMode="auto">
          <a:xfrm>
            <a:off x="7804740" y="4494740"/>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107" name="矩形 106">
            <a:extLst>
              <a:ext uri="{FF2B5EF4-FFF2-40B4-BE49-F238E27FC236}">
                <a16:creationId xmlns:a16="http://schemas.microsoft.com/office/drawing/2014/main" id="{3FC44CEA-CF47-4322-8A72-C8E46D09A92F}"/>
              </a:ext>
            </a:extLst>
          </p:cNvPr>
          <p:cNvSpPr/>
          <p:nvPr/>
        </p:nvSpPr>
        <p:spPr>
          <a:xfrm>
            <a:off x="8013520"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08" name="矩形 107">
            <a:extLst>
              <a:ext uri="{FF2B5EF4-FFF2-40B4-BE49-F238E27FC236}">
                <a16:creationId xmlns:a16="http://schemas.microsoft.com/office/drawing/2014/main" id="{E348ACB4-54C7-46B0-AD6F-8A738B34DA98}"/>
              </a:ext>
            </a:extLst>
          </p:cNvPr>
          <p:cNvSpPr/>
          <p:nvPr/>
        </p:nvSpPr>
        <p:spPr>
          <a:xfrm>
            <a:off x="6992894"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109" name="矩形 108">
            <a:extLst>
              <a:ext uri="{FF2B5EF4-FFF2-40B4-BE49-F238E27FC236}">
                <a16:creationId xmlns:a16="http://schemas.microsoft.com/office/drawing/2014/main" id="{32A066F1-C029-4898-B99C-9CF8B95BC6FB}"/>
              </a:ext>
            </a:extLst>
          </p:cNvPr>
          <p:cNvSpPr/>
          <p:nvPr/>
        </p:nvSpPr>
        <p:spPr>
          <a:xfrm>
            <a:off x="5993359"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110" name="矩形 109">
            <a:extLst>
              <a:ext uri="{FF2B5EF4-FFF2-40B4-BE49-F238E27FC236}">
                <a16:creationId xmlns:a16="http://schemas.microsoft.com/office/drawing/2014/main" id="{0DA659CF-24BB-463A-A075-21A4DA62039A}"/>
              </a:ext>
            </a:extLst>
          </p:cNvPr>
          <p:cNvSpPr/>
          <p:nvPr/>
        </p:nvSpPr>
        <p:spPr>
          <a:xfrm>
            <a:off x="4972733"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111" name="矩形 110">
            <a:extLst>
              <a:ext uri="{FF2B5EF4-FFF2-40B4-BE49-F238E27FC236}">
                <a16:creationId xmlns:a16="http://schemas.microsoft.com/office/drawing/2014/main" id="{EB50EB02-86D8-4CB5-9616-4ADB63AE2F60}"/>
              </a:ext>
            </a:extLst>
          </p:cNvPr>
          <p:cNvSpPr/>
          <p:nvPr/>
        </p:nvSpPr>
        <p:spPr>
          <a:xfrm>
            <a:off x="3792851"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112" name="矩形 111">
            <a:extLst>
              <a:ext uri="{FF2B5EF4-FFF2-40B4-BE49-F238E27FC236}">
                <a16:creationId xmlns:a16="http://schemas.microsoft.com/office/drawing/2014/main" id="{7723DEFA-9A68-472F-A4AB-6B4CC39702A6}"/>
              </a:ext>
            </a:extLst>
          </p:cNvPr>
          <p:cNvSpPr/>
          <p:nvPr/>
        </p:nvSpPr>
        <p:spPr>
          <a:xfrm>
            <a:off x="2772225" y="412540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113" name="矩形 112">
            <a:extLst>
              <a:ext uri="{FF2B5EF4-FFF2-40B4-BE49-F238E27FC236}">
                <a16:creationId xmlns:a16="http://schemas.microsoft.com/office/drawing/2014/main" id="{7289A8F5-D497-4574-8582-3CFFB1B7C09F}"/>
              </a:ext>
            </a:extLst>
          </p:cNvPr>
          <p:cNvSpPr/>
          <p:nvPr/>
        </p:nvSpPr>
        <p:spPr>
          <a:xfrm>
            <a:off x="1772690" y="413188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114" name="矩形 113">
            <a:extLst>
              <a:ext uri="{FF2B5EF4-FFF2-40B4-BE49-F238E27FC236}">
                <a16:creationId xmlns:a16="http://schemas.microsoft.com/office/drawing/2014/main" id="{0B24F319-EBC2-48D2-923C-9447FFF9CF0D}"/>
              </a:ext>
            </a:extLst>
          </p:cNvPr>
          <p:cNvSpPr/>
          <p:nvPr/>
        </p:nvSpPr>
        <p:spPr>
          <a:xfrm>
            <a:off x="752064" y="412235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115" name="直接连接符 114">
            <a:extLst>
              <a:ext uri="{FF2B5EF4-FFF2-40B4-BE49-F238E27FC236}">
                <a16:creationId xmlns:a16="http://schemas.microsoft.com/office/drawing/2014/main" id="{F8BC0D85-784D-4775-BA0A-542EDF58BF97}"/>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116" name="TextBox 27">
            <a:extLst>
              <a:ext uri="{FF2B5EF4-FFF2-40B4-BE49-F238E27FC236}">
                <a16:creationId xmlns:a16="http://schemas.microsoft.com/office/drawing/2014/main" id="{712A7F72-220E-46B4-856A-4144E1547240}"/>
              </a:ext>
            </a:extLst>
          </p:cNvPr>
          <p:cNvSpPr txBox="1"/>
          <p:nvPr/>
        </p:nvSpPr>
        <p:spPr>
          <a:xfrm>
            <a:off x="8166" y="5291916"/>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117" name="矩形 116">
            <a:extLst>
              <a:ext uri="{FF2B5EF4-FFF2-40B4-BE49-F238E27FC236}">
                <a16:creationId xmlns:a16="http://schemas.microsoft.com/office/drawing/2014/main" id="{80CB4F7C-8D76-42A8-BFCE-99955649343E}"/>
              </a:ext>
            </a:extLst>
          </p:cNvPr>
          <p:cNvSpPr/>
          <p:nvPr/>
        </p:nvSpPr>
        <p:spPr>
          <a:xfrm>
            <a:off x="3735736" y="1045027"/>
            <a:ext cx="2252540" cy="369332"/>
          </a:xfrm>
          <a:prstGeom prst="rect">
            <a:avLst/>
          </a:prstGeom>
        </p:spPr>
        <p:txBody>
          <a:bodyPr wrap="none">
            <a:spAutoFit/>
          </a:bodyPr>
          <a:lstStyle/>
          <a:p>
            <a:r>
              <a:rPr lang="en-US" altLang="zh-CN" dirty="0">
                <a:latin typeface="Courier New" charset="0"/>
              </a:rPr>
              <a:t>sum+=x[1]*y[1];</a:t>
            </a:r>
            <a:endParaRPr lang="zh-CN" altLang="en-US" dirty="0"/>
          </a:p>
        </p:txBody>
      </p:sp>
      <p:cxnSp>
        <p:nvCxnSpPr>
          <p:cNvPr id="125" name="直接箭头连接符 124">
            <a:extLst>
              <a:ext uri="{FF2B5EF4-FFF2-40B4-BE49-F238E27FC236}">
                <a16:creationId xmlns:a16="http://schemas.microsoft.com/office/drawing/2014/main" id="{80B77E81-F914-4781-BB9D-56C7FB43F77D}"/>
              </a:ext>
            </a:extLst>
          </p:cNvPr>
          <p:cNvCxnSpPr>
            <a:cxnSpLocks/>
          </p:cNvCxnSpPr>
          <p:nvPr/>
        </p:nvCxnSpPr>
        <p:spPr>
          <a:xfrm flipV="1">
            <a:off x="5489666" y="1338453"/>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7" name="TextBox 27">
            <a:extLst>
              <a:ext uri="{FF2B5EF4-FFF2-40B4-BE49-F238E27FC236}">
                <a16:creationId xmlns:a16="http://schemas.microsoft.com/office/drawing/2014/main" id="{6E2CAAD2-A524-4B9F-8962-2F8B6C8D4321}"/>
              </a:ext>
            </a:extLst>
          </p:cNvPr>
          <p:cNvSpPr txBox="1"/>
          <p:nvPr/>
        </p:nvSpPr>
        <p:spPr>
          <a:xfrm>
            <a:off x="5200163" y="1520030"/>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38558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AEEB6-8B92-4E23-BDAD-C97CC86F68F9}"/>
              </a:ext>
            </a:extLst>
          </p:cNvPr>
          <p:cNvSpPr>
            <a:spLocks noGrp="1"/>
          </p:cNvSpPr>
          <p:nvPr>
            <p:ph type="title"/>
          </p:nvPr>
        </p:nvSpPr>
        <p:spPr/>
        <p:txBody>
          <a:bodyPr>
            <a:normAutofit fontScale="90000"/>
          </a:bodyPr>
          <a:lstStyle/>
          <a:p>
            <a:r>
              <a:rPr lang="en-US" altLang="zh-CN" dirty="0"/>
              <a:t>Cache thrashing</a:t>
            </a:r>
            <a:r>
              <a:rPr lang="zh-CN" altLang="en-US" dirty="0"/>
              <a:t>原因分析</a:t>
            </a:r>
          </a:p>
        </p:txBody>
      </p:sp>
      <p:sp>
        <p:nvSpPr>
          <p:cNvPr id="3" name="内容占位符 2">
            <a:extLst>
              <a:ext uri="{FF2B5EF4-FFF2-40B4-BE49-F238E27FC236}">
                <a16:creationId xmlns:a16="http://schemas.microsoft.com/office/drawing/2014/main" id="{B0C518BC-31C7-4A64-AC11-09F1ADEE3803}"/>
              </a:ext>
            </a:extLst>
          </p:cNvPr>
          <p:cNvSpPr>
            <a:spLocks noGrp="1"/>
          </p:cNvSpPr>
          <p:nvPr>
            <p:ph idx="1"/>
          </p:nvPr>
        </p:nvSpPr>
        <p:spPr/>
        <p:txBody>
          <a:bodyPr/>
          <a:lstStyle/>
          <a:p>
            <a:r>
              <a:rPr lang="zh-CN" altLang="en-US" dirty="0"/>
              <a:t>抖动</a:t>
            </a:r>
            <a:r>
              <a:rPr lang="en-US" altLang="zh-CN" dirty="0"/>
              <a:t>(trash)</a:t>
            </a:r>
            <a:r>
              <a:rPr lang="zh-CN" altLang="en-US" dirty="0"/>
              <a:t>：高速缓存反复地加载和驱逐相同的高速缓存块组</a:t>
            </a:r>
            <a:endParaRPr lang="en-US" altLang="zh-CN" dirty="0"/>
          </a:p>
          <a:p>
            <a:r>
              <a:rPr lang="zh-CN" altLang="en-US" dirty="0"/>
              <a:t>原因：</a:t>
            </a:r>
            <a:endParaRPr lang="en-US" altLang="zh-CN" dirty="0"/>
          </a:p>
          <a:p>
            <a:pPr lvl="1"/>
            <a:r>
              <a:rPr lang="zh-CN" altLang="en-US" dirty="0"/>
              <a:t>循环迭代处理语句中</a:t>
            </a:r>
            <a:r>
              <a:rPr lang="en-US" altLang="zh-CN" i="1" dirty="0"/>
              <a:t>x</a:t>
            </a:r>
            <a:r>
              <a:rPr lang="en-US" altLang="zh-CN" dirty="0"/>
              <a:t>[</a:t>
            </a:r>
            <a:r>
              <a:rPr lang="en-US" altLang="zh-CN" i="1" dirty="0" err="1"/>
              <a:t>i</a:t>
            </a:r>
            <a:r>
              <a:rPr lang="en-US" altLang="zh-CN" dirty="0"/>
              <a:t>]</a:t>
            </a:r>
            <a:r>
              <a:rPr lang="zh-CN" altLang="en-US" dirty="0"/>
              <a:t>和</a:t>
            </a:r>
            <a:r>
              <a:rPr lang="en-US" altLang="zh-CN" i="1" dirty="0"/>
              <a:t>y</a:t>
            </a:r>
            <a:r>
              <a:rPr lang="en-US" altLang="zh-CN" dirty="0"/>
              <a:t>[</a:t>
            </a:r>
            <a:r>
              <a:rPr lang="en-US" altLang="zh-CN" i="1" dirty="0" err="1"/>
              <a:t>i</a:t>
            </a:r>
            <a:r>
              <a:rPr lang="en-US" altLang="zh-CN" dirty="0"/>
              <a:t>]</a:t>
            </a:r>
            <a:r>
              <a:rPr lang="zh-CN" altLang="en-US" dirty="0"/>
              <a:t>内存块对应相同的</a:t>
            </a:r>
            <a:r>
              <a:rPr lang="en-US" altLang="zh-CN" dirty="0"/>
              <a:t>cache</a:t>
            </a:r>
            <a:r>
              <a:rPr lang="zh-CN" altLang="en-US" dirty="0"/>
              <a:t>组</a:t>
            </a:r>
            <a:endParaRPr lang="en-US" altLang="zh-CN" dirty="0"/>
          </a:p>
          <a:p>
            <a:pPr lvl="1"/>
            <a:r>
              <a:rPr lang="zh-CN" altLang="en-US" dirty="0"/>
              <a:t>读取</a:t>
            </a:r>
            <a:r>
              <a:rPr lang="en-US" altLang="zh-CN" i="1" dirty="0"/>
              <a:t>x</a:t>
            </a:r>
            <a:r>
              <a:rPr lang="en-US" altLang="zh-CN" dirty="0"/>
              <a:t>[</a:t>
            </a:r>
            <a:r>
              <a:rPr lang="en-US" altLang="zh-CN" i="1" dirty="0" err="1"/>
              <a:t>i</a:t>
            </a:r>
            <a:r>
              <a:rPr lang="en-US" altLang="zh-CN" dirty="0"/>
              <a:t>]</a:t>
            </a:r>
            <a:r>
              <a:rPr lang="zh-CN" altLang="en-US" dirty="0"/>
              <a:t>加载</a:t>
            </a:r>
            <a:r>
              <a:rPr lang="en-US" altLang="zh-CN" dirty="0"/>
              <a:t>4</a:t>
            </a:r>
            <a:r>
              <a:rPr lang="zh-CN" altLang="en-US" dirty="0"/>
              <a:t>个连续的浮点数到</a:t>
            </a:r>
            <a:r>
              <a:rPr lang="en-US" altLang="zh-CN" dirty="0"/>
              <a:t>cache</a:t>
            </a:r>
            <a:r>
              <a:rPr lang="zh-CN" altLang="en-US" dirty="0"/>
              <a:t>组</a:t>
            </a:r>
            <a:endParaRPr lang="en-US" altLang="zh-CN" dirty="0"/>
          </a:p>
          <a:p>
            <a:pPr lvl="1"/>
            <a:r>
              <a:rPr lang="zh-CN" altLang="en-US" dirty="0"/>
              <a:t>读取</a:t>
            </a:r>
            <a:r>
              <a:rPr lang="en-US" altLang="zh-CN" i="1" dirty="0"/>
              <a:t>y</a:t>
            </a:r>
            <a:r>
              <a:rPr lang="en-US" altLang="zh-CN" dirty="0"/>
              <a:t>[</a:t>
            </a:r>
            <a:r>
              <a:rPr lang="en-US" altLang="zh-CN" i="1" dirty="0" err="1"/>
              <a:t>i</a:t>
            </a:r>
            <a:r>
              <a:rPr lang="en-US" altLang="zh-CN" dirty="0"/>
              <a:t>]</a:t>
            </a:r>
            <a:r>
              <a:rPr lang="zh-CN" altLang="en-US" dirty="0"/>
              <a:t>加载</a:t>
            </a:r>
            <a:r>
              <a:rPr lang="en-US" altLang="zh-CN" dirty="0"/>
              <a:t>4</a:t>
            </a:r>
            <a:r>
              <a:rPr lang="zh-CN" altLang="en-US" dirty="0"/>
              <a:t>个连续的浮点数到相同的</a:t>
            </a:r>
            <a:r>
              <a:rPr lang="en-US" altLang="zh-CN" dirty="0"/>
              <a:t>cache</a:t>
            </a:r>
            <a:r>
              <a:rPr lang="zh-CN" altLang="en-US" dirty="0"/>
              <a:t>组，原</a:t>
            </a:r>
            <a:r>
              <a:rPr lang="en-US" altLang="zh-CN" i="1" dirty="0"/>
              <a:t>x</a:t>
            </a:r>
            <a:r>
              <a:rPr lang="en-US" altLang="zh-CN" dirty="0"/>
              <a:t>[</a:t>
            </a:r>
            <a:r>
              <a:rPr lang="en-US" altLang="zh-CN" i="1" dirty="0" err="1"/>
              <a:t>i</a:t>
            </a:r>
            <a:r>
              <a:rPr lang="en-US" altLang="zh-CN" dirty="0"/>
              <a:t>]</a:t>
            </a:r>
            <a:r>
              <a:rPr lang="zh-CN" altLang="en-US" dirty="0"/>
              <a:t>数据块被</a:t>
            </a:r>
            <a:r>
              <a:rPr lang="en-US" altLang="zh-CN" dirty="0"/>
              <a:t>cache</a:t>
            </a:r>
            <a:r>
              <a:rPr lang="zh-CN" altLang="en-US" dirty="0"/>
              <a:t>驱逐</a:t>
            </a:r>
            <a:endParaRPr lang="en-US" altLang="zh-CN" dirty="0"/>
          </a:p>
          <a:p>
            <a:pPr lvl="1"/>
            <a:r>
              <a:rPr lang="zh-CN" altLang="en-US" dirty="0"/>
              <a:t>读取</a:t>
            </a:r>
            <a:r>
              <a:rPr lang="en-US" altLang="zh-CN" i="1" dirty="0"/>
              <a:t>x</a:t>
            </a:r>
            <a:r>
              <a:rPr lang="en-US" altLang="zh-CN" dirty="0"/>
              <a:t>[</a:t>
            </a:r>
            <a:r>
              <a:rPr lang="en-US" altLang="zh-CN" i="1" dirty="0"/>
              <a:t>i+1</a:t>
            </a:r>
            <a:r>
              <a:rPr lang="en-US" altLang="zh-CN" dirty="0"/>
              <a:t>]</a:t>
            </a:r>
            <a:r>
              <a:rPr lang="zh-CN" altLang="en-US" dirty="0"/>
              <a:t>需要重新加载</a:t>
            </a:r>
            <a:r>
              <a:rPr lang="en-US" altLang="zh-CN" dirty="0"/>
              <a:t>4</a:t>
            </a:r>
            <a:r>
              <a:rPr lang="zh-CN" altLang="en-US" dirty="0"/>
              <a:t>个连续的浮点数到</a:t>
            </a:r>
            <a:r>
              <a:rPr lang="en-US" altLang="zh-CN" dirty="0"/>
              <a:t>cache</a:t>
            </a:r>
            <a:r>
              <a:rPr lang="zh-CN" altLang="en-US" dirty="0"/>
              <a:t>组</a:t>
            </a:r>
            <a:endParaRPr lang="en-US" altLang="zh-CN" dirty="0"/>
          </a:p>
          <a:p>
            <a:pPr lvl="1"/>
            <a:r>
              <a:rPr lang="zh-CN" altLang="en-US" dirty="0"/>
              <a:t>读取</a:t>
            </a:r>
            <a:r>
              <a:rPr lang="en-US" altLang="zh-CN" i="1" dirty="0"/>
              <a:t>y</a:t>
            </a:r>
            <a:r>
              <a:rPr lang="en-US" altLang="zh-CN" dirty="0"/>
              <a:t>[</a:t>
            </a:r>
            <a:r>
              <a:rPr lang="en-US" altLang="zh-CN" i="1" dirty="0"/>
              <a:t>i+1</a:t>
            </a:r>
            <a:r>
              <a:rPr lang="en-US" altLang="zh-CN" dirty="0"/>
              <a:t>]</a:t>
            </a:r>
            <a:r>
              <a:rPr lang="zh-CN" altLang="en-US" dirty="0"/>
              <a:t> 重新驱逐已加载的</a:t>
            </a:r>
            <a:r>
              <a:rPr lang="en-US" altLang="zh-CN" dirty="0"/>
              <a:t>4</a:t>
            </a:r>
            <a:r>
              <a:rPr lang="zh-CN" altLang="en-US" dirty="0"/>
              <a:t>个连续的</a:t>
            </a:r>
            <a:r>
              <a:rPr lang="en-US" altLang="zh-CN" i="1" dirty="0"/>
              <a:t>x</a:t>
            </a:r>
            <a:r>
              <a:rPr lang="en-US" altLang="zh-CN" dirty="0"/>
              <a:t>[</a:t>
            </a:r>
            <a:r>
              <a:rPr lang="en-US" altLang="zh-CN" i="1" dirty="0"/>
              <a:t>i+1</a:t>
            </a:r>
            <a:r>
              <a:rPr lang="en-US" altLang="zh-CN" dirty="0"/>
              <a:t>]</a:t>
            </a:r>
            <a:r>
              <a:rPr lang="zh-CN" altLang="en-US" dirty="0"/>
              <a:t>对应的浮点数</a:t>
            </a:r>
            <a:endParaRPr lang="en-US" altLang="zh-CN" dirty="0"/>
          </a:p>
          <a:p>
            <a:pPr lvl="1"/>
            <a:r>
              <a:rPr lang="zh-CN" altLang="en-US" dirty="0"/>
              <a:t>周而复始</a:t>
            </a:r>
            <a:r>
              <a:rPr lang="en-US" altLang="zh-CN" dirty="0"/>
              <a:t>…</a:t>
            </a:r>
          </a:p>
          <a:p>
            <a:pPr lvl="1"/>
            <a:r>
              <a:rPr lang="zh-CN" altLang="en-US" dirty="0"/>
              <a:t>导致每个</a:t>
            </a:r>
            <a:r>
              <a:rPr lang="en-US" altLang="zh-CN" i="1" dirty="0"/>
              <a:t>x</a:t>
            </a:r>
            <a:r>
              <a:rPr lang="en-US" altLang="zh-CN" dirty="0"/>
              <a:t>[</a:t>
            </a:r>
            <a:r>
              <a:rPr lang="en-US" altLang="zh-CN" i="1" dirty="0" err="1"/>
              <a:t>i</a:t>
            </a:r>
            <a:r>
              <a:rPr lang="en-US" altLang="zh-CN" dirty="0"/>
              <a:t>]</a:t>
            </a:r>
            <a:r>
              <a:rPr lang="zh-CN" altLang="en-US" dirty="0"/>
              <a:t>和</a:t>
            </a:r>
            <a:r>
              <a:rPr lang="en-US" altLang="zh-CN" i="1" dirty="0"/>
              <a:t>y</a:t>
            </a:r>
            <a:r>
              <a:rPr lang="en-US" altLang="zh-CN" dirty="0"/>
              <a:t>[</a:t>
            </a:r>
            <a:r>
              <a:rPr lang="en-US" altLang="zh-CN" i="1" dirty="0" err="1"/>
              <a:t>i</a:t>
            </a:r>
            <a:r>
              <a:rPr lang="en-US" altLang="zh-CN" dirty="0"/>
              <a:t>]</a:t>
            </a:r>
            <a:r>
              <a:rPr lang="zh-CN" altLang="en-US" dirty="0"/>
              <a:t>产生一个</a:t>
            </a:r>
            <a:r>
              <a:rPr lang="en-US" altLang="zh-CN" dirty="0"/>
              <a:t>cache miss</a:t>
            </a:r>
          </a:p>
          <a:p>
            <a:pPr lvl="1"/>
            <a:endParaRPr lang="en-US" altLang="zh-CN" dirty="0"/>
          </a:p>
          <a:p>
            <a:pPr lvl="1"/>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F214ADD5-DEFA-4099-8711-61A63AE2BDF2}"/>
              </a:ext>
            </a:extLst>
          </p:cNvPr>
          <p:cNvSpPr>
            <a:spLocks noGrp="1"/>
          </p:cNvSpPr>
          <p:nvPr>
            <p:ph type="sldNum" sz="quarter" idx="12"/>
          </p:nvPr>
        </p:nvSpPr>
        <p:spPr/>
        <p:txBody>
          <a:bodyPr/>
          <a:lstStyle/>
          <a:p>
            <a:fld id="{6D62327B-ED8D-4CFC-ADD0-A75FA5CBE281}" type="slidenum">
              <a:rPr lang="zh-CN" altLang="en-US" smtClean="0"/>
              <a:pPr/>
              <a:t>124</a:t>
            </a:fld>
            <a:endParaRPr lang="zh-CN" altLang="en-US" dirty="0"/>
          </a:p>
        </p:txBody>
      </p:sp>
    </p:spTree>
    <p:extLst>
      <p:ext uri="{BB962C8B-B14F-4D97-AF65-F5344CB8AC3E}">
        <p14:creationId xmlns:p14="http://schemas.microsoft.com/office/powerpoint/2010/main" val="13810207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B8CECE-DCC0-4164-9937-7024DA61F8B0}"/>
              </a:ext>
            </a:extLst>
          </p:cNvPr>
          <p:cNvSpPr>
            <a:spLocks noGrp="1"/>
          </p:cNvSpPr>
          <p:nvPr>
            <p:ph type="title"/>
          </p:nvPr>
        </p:nvSpPr>
        <p:spPr/>
        <p:txBody>
          <a:bodyPr>
            <a:normAutofit fontScale="90000"/>
          </a:bodyPr>
          <a:lstStyle/>
          <a:p>
            <a:r>
              <a:rPr lang="en-US" altLang="zh-CN" dirty="0"/>
              <a:t>Cache thrashing</a:t>
            </a:r>
            <a:r>
              <a:rPr lang="zh-CN" altLang="en-US" dirty="0"/>
              <a:t>解决方案</a:t>
            </a:r>
          </a:p>
        </p:txBody>
      </p:sp>
      <p:sp>
        <p:nvSpPr>
          <p:cNvPr id="3" name="内容占位符 2">
            <a:extLst>
              <a:ext uri="{FF2B5EF4-FFF2-40B4-BE49-F238E27FC236}">
                <a16:creationId xmlns:a16="http://schemas.microsoft.com/office/drawing/2014/main" id="{7BB351F6-0433-4835-B3ED-1E6C00EA22C8}"/>
              </a:ext>
            </a:extLst>
          </p:cNvPr>
          <p:cNvSpPr>
            <a:spLocks noGrp="1"/>
          </p:cNvSpPr>
          <p:nvPr>
            <p:ph idx="1"/>
          </p:nvPr>
        </p:nvSpPr>
        <p:spPr/>
        <p:txBody>
          <a:bodyPr/>
          <a:lstStyle/>
          <a:p>
            <a:r>
              <a:rPr lang="zh-CN" altLang="en-US" dirty="0"/>
              <a:t>在数组尾部增加</a:t>
            </a:r>
            <a:r>
              <a:rPr lang="en-US" altLang="zh-CN" dirty="0"/>
              <a:t>B</a:t>
            </a:r>
            <a:r>
              <a:rPr lang="zh-CN" altLang="en-US" dirty="0"/>
              <a:t>字节填充，使</a:t>
            </a:r>
            <a:r>
              <a:rPr lang="en-US" altLang="zh-CN" i="1" dirty="0"/>
              <a:t>x</a:t>
            </a:r>
            <a:r>
              <a:rPr lang="en-US" altLang="zh-CN" dirty="0"/>
              <a:t>[</a:t>
            </a:r>
            <a:r>
              <a:rPr lang="en-US" altLang="zh-CN" i="1" dirty="0" err="1"/>
              <a:t>i</a:t>
            </a:r>
            <a:r>
              <a:rPr lang="en-US" altLang="zh-CN" dirty="0"/>
              <a:t>]</a:t>
            </a:r>
            <a:r>
              <a:rPr lang="zh-CN" altLang="en-US" dirty="0"/>
              <a:t>和</a:t>
            </a:r>
            <a:r>
              <a:rPr lang="en-US" altLang="zh-CN" i="1" dirty="0"/>
              <a:t>y</a:t>
            </a:r>
            <a:r>
              <a:rPr lang="en-US" altLang="zh-CN" dirty="0"/>
              <a:t>[</a:t>
            </a:r>
            <a:r>
              <a:rPr lang="en-US" altLang="zh-CN" i="1" dirty="0" err="1"/>
              <a:t>i</a:t>
            </a:r>
            <a:r>
              <a:rPr lang="en-US" altLang="zh-CN" dirty="0"/>
              <a:t>]</a:t>
            </a:r>
            <a:r>
              <a:rPr lang="zh-CN" altLang="en-US" dirty="0"/>
              <a:t>内存块对应不同的</a:t>
            </a:r>
            <a:r>
              <a:rPr lang="en-US" altLang="zh-CN" dirty="0"/>
              <a:t>cache</a:t>
            </a:r>
            <a:r>
              <a:rPr lang="zh-CN" altLang="en-US" dirty="0"/>
              <a:t>组</a:t>
            </a:r>
            <a:endParaRPr lang="en-US" altLang="zh-CN" dirty="0"/>
          </a:p>
          <a:p>
            <a:endParaRPr lang="zh-CN" altLang="en-US" dirty="0"/>
          </a:p>
        </p:txBody>
      </p:sp>
      <p:sp>
        <p:nvSpPr>
          <p:cNvPr id="4" name="灯片编号占位符 3">
            <a:extLst>
              <a:ext uri="{FF2B5EF4-FFF2-40B4-BE49-F238E27FC236}">
                <a16:creationId xmlns:a16="http://schemas.microsoft.com/office/drawing/2014/main" id="{90CA672F-A98E-4331-B760-9F4C84C0063C}"/>
              </a:ext>
            </a:extLst>
          </p:cNvPr>
          <p:cNvSpPr>
            <a:spLocks noGrp="1"/>
          </p:cNvSpPr>
          <p:nvPr>
            <p:ph type="sldNum" sz="quarter" idx="12"/>
          </p:nvPr>
        </p:nvSpPr>
        <p:spPr/>
        <p:txBody>
          <a:bodyPr/>
          <a:lstStyle/>
          <a:p>
            <a:fld id="{6D62327B-ED8D-4CFC-ADD0-A75FA5CBE281}" type="slidenum">
              <a:rPr lang="zh-CN" altLang="en-US" smtClean="0"/>
              <a:pPr/>
              <a:t>125</a:t>
            </a:fld>
            <a:endParaRPr lang="zh-CN" altLang="en-US" dirty="0"/>
          </a:p>
        </p:txBody>
      </p:sp>
      <p:graphicFrame>
        <p:nvGraphicFramePr>
          <p:cNvPr id="6" name="内容占位符 5">
            <a:extLst>
              <a:ext uri="{FF2B5EF4-FFF2-40B4-BE49-F238E27FC236}">
                <a16:creationId xmlns:a16="http://schemas.microsoft.com/office/drawing/2014/main" id="{635769AD-1978-4126-AF02-8CBF1553ABA9}"/>
              </a:ext>
            </a:extLst>
          </p:cNvPr>
          <p:cNvGraphicFramePr>
            <a:graphicFrameLocks/>
          </p:cNvGraphicFramePr>
          <p:nvPr>
            <p:extLst>
              <p:ext uri="{D42A27DB-BD31-4B8C-83A1-F6EECF244321}">
                <p14:modId xmlns:p14="http://schemas.microsoft.com/office/powerpoint/2010/main" val="3702499392"/>
              </p:ext>
            </p:extLst>
          </p:nvPr>
        </p:nvGraphicFramePr>
        <p:xfrm>
          <a:off x="1547664" y="2132856"/>
          <a:ext cx="6048671" cy="3708400"/>
        </p:xfrm>
        <a:graphic>
          <a:graphicData uri="http://schemas.openxmlformats.org/drawingml/2006/table">
            <a:tbl>
              <a:tblPr firstRow="1" bandRow="1">
                <a:tableStyleId>{5C22544A-7EE6-4342-B048-85BDC9FD1C3A}</a:tableStyleId>
              </a:tblPr>
              <a:tblGrid>
                <a:gridCol w="587111">
                  <a:extLst>
                    <a:ext uri="{9D8B030D-6E8A-4147-A177-3AD203B41FA5}">
                      <a16:colId xmlns:a16="http://schemas.microsoft.com/office/drawing/2014/main" val="4162173312"/>
                    </a:ext>
                  </a:extLst>
                </a:gridCol>
                <a:gridCol w="587111">
                  <a:extLst>
                    <a:ext uri="{9D8B030D-6E8A-4147-A177-3AD203B41FA5}">
                      <a16:colId xmlns:a16="http://schemas.microsoft.com/office/drawing/2014/main" val="4098042961"/>
                    </a:ext>
                  </a:extLst>
                </a:gridCol>
                <a:gridCol w="764129">
                  <a:extLst>
                    <a:ext uri="{9D8B030D-6E8A-4147-A177-3AD203B41FA5}">
                      <a16:colId xmlns:a16="http://schemas.microsoft.com/office/drawing/2014/main" val="3545301945"/>
                    </a:ext>
                  </a:extLst>
                </a:gridCol>
                <a:gridCol w="1109860">
                  <a:extLst>
                    <a:ext uri="{9D8B030D-6E8A-4147-A177-3AD203B41FA5}">
                      <a16:colId xmlns:a16="http://schemas.microsoft.com/office/drawing/2014/main" val="2102093777"/>
                    </a:ext>
                  </a:extLst>
                </a:gridCol>
                <a:gridCol w="587111">
                  <a:extLst>
                    <a:ext uri="{9D8B030D-6E8A-4147-A177-3AD203B41FA5}">
                      <a16:colId xmlns:a16="http://schemas.microsoft.com/office/drawing/2014/main" val="639517452"/>
                    </a:ext>
                  </a:extLst>
                </a:gridCol>
                <a:gridCol w="587111">
                  <a:extLst>
                    <a:ext uri="{9D8B030D-6E8A-4147-A177-3AD203B41FA5}">
                      <a16:colId xmlns:a16="http://schemas.microsoft.com/office/drawing/2014/main" val="614626416"/>
                    </a:ext>
                  </a:extLst>
                </a:gridCol>
                <a:gridCol w="764129">
                  <a:extLst>
                    <a:ext uri="{9D8B030D-6E8A-4147-A177-3AD203B41FA5}">
                      <a16:colId xmlns:a16="http://schemas.microsoft.com/office/drawing/2014/main" val="1295206721"/>
                    </a:ext>
                  </a:extLst>
                </a:gridCol>
                <a:gridCol w="1062109">
                  <a:extLst>
                    <a:ext uri="{9D8B030D-6E8A-4147-A177-3AD203B41FA5}">
                      <a16:colId xmlns:a16="http://schemas.microsoft.com/office/drawing/2014/main" val="4238081098"/>
                    </a:ext>
                  </a:extLst>
                </a:gridCol>
              </a:tblGrid>
              <a:tr h="370840">
                <a:tc gridSpan="4">
                  <a:txBody>
                    <a:bodyPr/>
                    <a:lstStyle/>
                    <a:p>
                      <a:pPr algn="ctr"/>
                      <a:r>
                        <a:rPr lang="en-US" altLang="zh-CN" i="1" dirty="0">
                          <a:latin typeface="Times New Roman" panose="02020603050405020304" pitchFamily="18" charset="0"/>
                          <a:cs typeface="Times New Roman" panose="02020603050405020304" pitchFamily="18" charset="0"/>
                        </a:rPr>
                        <a:t>x</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gridSpan="4">
                  <a:txBody>
                    <a:bodyPr/>
                    <a:lstStyle/>
                    <a:p>
                      <a:pPr algn="ctr"/>
                      <a:r>
                        <a:rPr lang="en-US" altLang="zh-CN" i="1" dirty="0">
                          <a:latin typeface="Times New Roman" panose="02020603050405020304" pitchFamily="18" charset="0"/>
                          <a:cs typeface="Times New Roman" panose="02020603050405020304" pitchFamily="18" charset="0"/>
                        </a:rPr>
                        <a:t>y</a:t>
                      </a: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tc hMerge="1">
                  <a:txBody>
                    <a:bodyPr/>
                    <a:lstStyle/>
                    <a:p>
                      <a:pPr algn="ct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8635007"/>
                  </a:ext>
                </a:extLst>
              </a:tr>
              <a:tr h="370840">
                <a:tc>
                  <a:txBody>
                    <a:bodyPr/>
                    <a:lstStyle/>
                    <a:p>
                      <a:pPr algn="ctr"/>
                      <a:r>
                        <a:rPr lang="zh-CN" altLang="en-US" dirty="0">
                          <a:latin typeface="Times New Roman" panose="02020603050405020304" pitchFamily="18" charset="0"/>
                          <a:cs typeface="Times New Roman" panose="02020603050405020304" pitchFamily="18" charset="0"/>
                        </a:rPr>
                        <a:t>元素</a:t>
                      </a:r>
                    </a:p>
                  </a:txBody>
                  <a:tcPr/>
                </a:tc>
                <a:tc>
                  <a:txBody>
                    <a:bodyPr/>
                    <a:lstStyle/>
                    <a:p>
                      <a:pPr algn="ctr"/>
                      <a:r>
                        <a:rPr lang="zh-CN" altLang="en-US" dirty="0">
                          <a:latin typeface="Times New Roman" panose="02020603050405020304" pitchFamily="18" charset="0"/>
                          <a:cs typeface="Times New Roman" panose="02020603050405020304" pitchFamily="18" charset="0"/>
                        </a:rPr>
                        <a:t>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组索引</a:t>
                      </a:r>
                    </a:p>
                  </a:txBody>
                  <a:tcPr/>
                </a:tc>
                <a:tc>
                  <a:txBody>
                    <a:bodyPr/>
                    <a:lstStyle/>
                    <a:p>
                      <a:pPr algn="ctr"/>
                      <a:r>
                        <a:rPr lang="zh-CN" altLang="en-US" dirty="0">
                          <a:latin typeface="Times New Roman" panose="02020603050405020304" pitchFamily="18" charset="0"/>
                          <a:cs typeface="Times New Roman" panose="02020603050405020304" pitchFamily="18" charset="0"/>
                        </a:rPr>
                        <a:t>二进制地址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元素</a:t>
                      </a:r>
                    </a:p>
                  </a:txBody>
                  <a:tcPr/>
                </a:tc>
                <a:tc>
                  <a:txBody>
                    <a:bodyPr/>
                    <a:lstStyle/>
                    <a:p>
                      <a:pPr algn="ctr"/>
                      <a:r>
                        <a:rPr lang="zh-CN" altLang="en-US" dirty="0">
                          <a:latin typeface="Times New Roman" panose="02020603050405020304" pitchFamily="18" charset="0"/>
                          <a:cs typeface="Times New Roman" panose="02020603050405020304" pitchFamily="18" charset="0"/>
                        </a:rPr>
                        <a:t>地址</a:t>
                      </a:r>
                    </a:p>
                  </a:txBody>
                  <a:tcPr/>
                </a:tc>
                <a:tc>
                  <a:txBody>
                    <a:bodyPr/>
                    <a:lstStyle/>
                    <a:p>
                      <a:pPr algn="ctr"/>
                      <a:r>
                        <a:rPr lang="zh-CN" altLang="en-US" dirty="0">
                          <a:latin typeface="Times New Roman" panose="02020603050405020304" pitchFamily="18" charset="0"/>
                          <a:cs typeface="Times New Roman" panose="02020603050405020304" pitchFamily="18" charset="0"/>
                        </a:rPr>
                        <a:t>组索引</a:t>
                      </a:r>
                    </a:p>
                  </a:txBody>
                  <a:tcPr/>
                </a:tc>
                <a:tc>
                  <a:txBody>
                    <a:bodyPr/>
                    <a:lstStyle/>
                    <a:p>
                      <a:pPr algn="ctr"/>
                      <a:r>
                        <a:rPr lang="zh-CN" altLang="en-US" dirty="0">
                          <a:latin typeface="Times New Roman" panose="02020603050405020304" pitchFamily="18" charset="0"/>
                          <a:cs typeface="Times New Roman" panose="02020603050405020304" pitchFamily="18" charset="0"/>
                        </a:rPr>
                        <a:t>二进制地址</a:t>
                      </a:r>
                    </a:p>
                  </a:txBody>
                  <a:tcPr/>
                </a:tc>
                <a:extLst>
                  <a:ext uri="{0D108BD9-81ED-4DB2-BD59-A6C34878D82A}">
                    <a16:rowId xmlns:a16="http://schemas.microsoft.com/office/drawing/2014/main" val="4294349413"/>
                  </a:ext>
                </a:extLst>
              </a:tr>
              <a:tr h="370840">
                <a:tc>
                  <a:txBody>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000000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100000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0791235"/>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000100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100100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9622723"/>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001000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1259805"/>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001100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70026341"/>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010000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110000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1123906"/>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010100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110100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8837192"/>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011000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72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111000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74259113"/>
                  </a:ext>
                </a:extLst>
              </a:tr>
              <a:tr h="370840">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r>
                        <a:rPr kumimoji="0" lang="en-US" altLang="zh-CN" sz="135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011100</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350"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en-US"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76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111100</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3316079"/>
                  </a:ext>
                </a:extLst>
              </a:tr>
            </a:tbl>
          </a:graphicData>
        </a:graphic>
      </p:graphicFrame>
    </p:spTree>
    <p:extLst>
      <p:ext uri="{BB962C8B-B14F-4D97-AF65-F5344CB8AC3E}">
        <p14:creationId xmlns:p14="http://schemas.microsoft.com/office/powerpoint/2010/main" val="30799855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C040C2-1646-4457-A568-9FDA11D3913B}"/>
              </a:ext>
            </a:extLst>
          </p:cNvPr>
          <p:cNvSpPr>
            <a:spLocks noGrp="1"/>
          </p:cNvSpPr>
          <p:nvPr>
            <p:ph type="title"/>
          </p:nvPr>
        </p:nvSpPr>
        <p:spPr/>
        <p:txBody>
          <a:bodyPr>
            <a:normAutofit fontScale="90000"/>
          </a:bodyPr>
          <a:lstStyle/>
          <a:p>
            <a:r>
              <a:rPr lang="zh-CN" altLang="en-US" dirty="0"/>
              <a:t>练习题</a:t>
            </a:r>
            <a:r>
              <a:rPr lang="en-US" altLang="zh-CN" dirty="0"/>
              <a:t>6.10 </a:t>
            </a:r>
            <a:r>
              <a:rPr lang="zh-CN" altLang="en-US" dirty="0"/>
              <a:t>填充后对</a:t>
            </a:r>
            <a:r>
              <a:rPr lang="en-US" altLang="zh-CN" dirty="0" err="1"/>
              <a:t>x,y</a:t>
            </a:r>
            <a:r>
              <a:rPr lang="zh-CN" altLang="en-US" dirty="0"/>
              <a:t>引用的命中率</a:t>
            </a:r>
          </a:p>
        </p:txBody>
      </p:sp>
      <p:sp>
        <p:nvSpPr>
          <p:cNvPr id="3" name="内容占位符 2">
            <a:extLst>
              <a:ext uri="{FF2B5EF4-FFF2-40B4-BE49-F238E27FC236}">
                <a16:creationId xmlns:a16="http://schemas.microsoft.com/office/drawing/2014/main" id="{C7091157-AAC0-4012-9D51-6DF707E35CC1}"/>
              </a:ext>
            </a:extLst>
          </p:cNvPr>
          <p:cNvSpPr>
            <a:spLocks noGrp="1"/>
          </p:cNvSpPr>
          <p:nvPr>
            <p:ph idx="1"/>
          </p:nvPr>
        </p:nvSpPr>
        <p:spPr/>
        <p:txBody>
          <a:bodyPr>
            <a:normAutofit/>
          </a:bodyPr>
          <a:lstStyle/>
          <a:p>
            <a:r>
              <a:rPr lang="zh-CN" altLang="en-US" sz="1800" dirty="0"/>
              <a:t>每</a:t>
            </a:r>
            <a:r>
              <a:rPr lang="en-US" altLang="zh-CN" sz="1800" dirty="0"/>
              <a:t>4</a:t>
            </a:r>
            <a:r>
              <a:rPr lang="zh-CN" altLang="en-US" sz="1800" dirty="0"/>
              <a:t>个浮点数只加载一次，命中</a:t>
            </a:r>
            <a:r>
              <a:rPr lang="en-US" altLang="zh-CN" sz="1800" dirty="0"/>
              <a:t>3</a:t>
            </a:r>
            <a:r>
              <a:rPr lang="zh-CN" altLang="en-US" sz="1800" dirty="0"/>
              <a:t>次，命中率为</a:t>
            </a:r>
            <a:r>
              <a:rPr lang="en-US" altLang="zh-CN" sz="1800" dirty="0"/>
              <a:t>75%</a:t>
            </a:r>
            <a:endParaRPr lang="zh-CN" altLang="en-US" sz="1800" dirty="0"/>
          </a:p>
        </p:txBody>
      </p:sp>
      <p:sp>
        <p:nvSpPr>
          <p:cNvPr id="4" name="灯片编号占位符 3">
            <a:extLst>
              <a:ext uri="{FF2B5EF4-FFF2-40B4-BE49-F238E27FC236}">
                <a16:creationId xmlns:a16="http://schemas.microsoft.com/office/drawing/2014/main" id="{EDDE72DC-95F5-4784-A265-4355541B8460}"/>
              </a:ext>
            </a:extLst>
          </p:cNvPr>
          <p:cNvSpPr>
            <a:spLocks noGrp="1"/>
          </p:cNvSpPr>
          <p:nvPr>
            <p:ph type="sldNum" sz="quarter" idx="12"/>
          </p:nvPr>
        </p:nvSpPr>
        <p:spPr/>
        <p:txBody>
          <a:bodyPr/>
          <a:lstStyle/>
          <a:p>
            <a:fld id="{6D62327B-ED8D-4CFC-ADD0-A75FA5CBE281}" type="slidenum">
              <a:rPr lang="zh-CN" altLang="en-US" smtClean="0"/>
              <a:pPr/>
              <a:t>126</a:t>
            </a:fld>
            <a:endParaRPr lang="zh-CN" altLang="en-US" dirty="0"/>
          </a:p>
        </p:txBody>
      </p:sp>
      <p:sp>
        <p:nvSpPr>
          <p:cNvPr id="5" name="TextBox 27">
            <a:extLst>
              <a:ext uri="{FF2B5EF4-FFF2-40B4-BE49-F238E27FC236}">
                <a16:creationId xmlns:a16="http://schemas.microsoft.com/office/drawing/2014/main" id="{55EDE392-3765-4DAA-8A18-3D6E0FBCD999}"/>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0CDB0810-DC6F-4861-A6E6-FA6D2681CFE9}"/>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C92CFB05-83EB-4B8E-915C-61A1BFB64722}"/>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D85D48C6-4D0B-4288-A264-3BD0779452A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20EF5A6-B047-4C19-9A8E-B6E36D3531C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8EBA3AF7-59CE-45A9-9E5A-2EC4C8A72E8D}"/>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F40D0109-DA82-48C3-9F2D-4E60F7778D6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4DC2D2DB-DD98-4302-A227-9C321E79DDB4}"/>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790D69F6-D127-4073-A8FB-FB6D65777A72}"/>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ECDAE0D7-55F9-4E5B-953D-5509EF68894E}"/>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EE43BF28-54F3-4564-A303-4FF841914D04}"/>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619BA8AA-3C98-4325-B9AB-998D949C9A3F}"/>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3A57B2AE-9619-45FB-9ED9-2CAD2C54A618}"/>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417FA3B6-2665-42CE-B9ED-18332254AE60}"/>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9" name="Rectangle 159">
            <a:extLst>
              <a:ext uri="{FF2B5EF4-FFF2-40B4-BE49-F238E27FC236}">
                <a16:creationId xmlns:a16="http://schemas.microsoft.com/office/drawing/2014/main" id="{D580E0F1-F906-4B0F-862D-46D1529AD58B}"/>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0" name="Rectangle 159">
            <a:extLst>
              <a:ext uri="{FF2B5EF4-FFF2-40B4-BE49-F238E27FC236}">
                <a16:creationId xmlns:a16="http://schemas.microsoft.com/office/drawing/2014/main" id="{62F834D5-89CC-4755-895B-FD4CE4D48AA0}"/>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600" i="1">
                <a:solidFill>
                  <a:srgbClr val="0070C0"/>
                </a:solidFill>
                <a:latin typeface="Times New Roman" panose="02020603050405020304" pitchFamily="18" charset="0"/>
                <a:cs typeface="Times New Roman" panose="02020603050405020304" pitchFamily="18" charset="0"/>
              </a:rPr>
              <a:t>11|10|01|00</a:t>
            </a: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1" name="Rectangle 159">
            <a:extLst>
              <a:ext uri="{FF2B5EF4-FFF2-40B4-BE49-F238E27FC236}">
                <a16:creationId xmlns:a16="http://schemas.microsoft.com/office/drawing/2014/main" id="{7F6177C0-1618-4FBB-A110-649780E1339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i="1" dirty="0">
                <a:solidFill>
                  <a:srgbClr val="0070C0"/>
                </a:solidFill>
                <a:latin typeface="Times New Roman" panose="02020603050405020304" pitchFamily="18" charset="0"/>
                <a:cs typeface="Times New Roman" panose="02020603050405020304" pitchFamily="18" charset="0"/>
              </a:rPr>
              <a:t>11|10|01|00</a:t>
            </a:r>
          </a:p>
        </p:txBody>
      </p:sp>
      <p:sp>
        <p:nvSpPr>
          <p:cNvPr id="22" name="Rectangle 160">
            <a:extLst>
              <a:ext uri="{FF2B5EF4-FFF2-40B4-BE49-F238E27FC236}">
                <a16:creationId xmlns:a16="http://schemas.microsoft.com/office/drawing/2014/main" id="{06BC92C3-2393-4E39-89EF-D3F15813A3AA}"/>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3" name="Rectangle 160">
            <a:extLst>
              <a:ext uri="{FF2B5EF4-FFF2-40B4-BE49-F238E27FC236}">
                <a16:creationId xmlns:a16="http://schemas.microsoft.com/office/drawing/2014/main" id="{203EAD36-CCA0-413E-A752-20F28567CD19}"/>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4" name="Rectangle 163">
            <a:extLst>
              <a:ext uri="{FF2B5EF4-FFF2-40B4-BE49-F238E27FC236}">
                <a16:creationId xmlns:a16="http://schemas.microsoft.com/office/drawing/2014/main" id="{16234BB4-BEDC-4B7C-A1DD-B304ABBDC794}"/>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5" name="Rectangle 164">
            <a:extLst>
              <a:ext uri="{FF2B5EF4-FFF2-40B4-BE49-F238E27FC236}">
                <a16:creationId xmlns:a16="http://schemas.microsoft.com/office/drawing/2014/main" id="{B734EF84-6391-4292-BACD-9A5845215357}"/>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6" name="Rectangle 159">
            <a:extLst>
              <a:ext uri="{FF2B5EF4-FFF2-40B4-BE49-F238E27FC236}">
                <a16:creationId xmlns:a16="http://schemas.microsoft.com/office/drawing/2014/main" id="{F4FEA15F-B365-44AB-9231-49FE8FED1D6F}"/>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27" name="Rectangle 160">
            <a:extLst>
              <a:ext uri="{FF2B5EF4-FFF2-40B4-BE49-F238E27FC236}">
                <a16:creationId xmlns:a16="http://schemas.microsoft.com/office/drawing/2014/main" id="{32CD7377-C473-410D-BA9D-9AA8ED0D55FD}"/>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28" name="Rectangle 160">
            <a:extLst>
              <a:ext uri="{FF2B5EF4-FFF2-40B4-BE49-F238E27FC236}">
                <a16:creationId xmlns:a16="http://schemas.microsoft.com/office/drawing/2014/main" id="{3DA3770D-4C2F-4329-A07E-9AFB285803F1}"/>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29" name="Rectangle 160">
            <a:extLst>
              <a:ext uri="{FF2B5EF4-FFF2-40B4-BE49-F238E27FC236}">
                <a16:creationId xmlns:a16="http://schemas.microsoft.com/office/drawing/2014/main" id="{78ABDB19-1A1A-4C37-8945-39DF04417F22}"/>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0" name="Rectangle 159">
            <a:extLst>
              <a:ext uri="{FF2B5EF4-FFF2-40B4-BE49-F238E27FC236}">
                <a16:creationId xmlns:a16="http://schemas.microsoft.com/office/drawing/2014/main" id="{96B52E8B-9E88-498C-BEB7-69A95739C0D9}"/>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1" name="Rectangle 159">
            <a:extLst>
              <a:ext uri="{FF2B5EF4-FFF2-40B4-BE49-F238E27FC236}">
                <a16:creationId xmlns:a16="http://schemas.microsoft.com/office/drawing/2014/main" id="{5B259CE6-2D3A-44AF-9D34-68D3849CB980}"/>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2" name="Rectangle 159">
            <a:extLst>
              <a:ext uri="{FF2B5EF4-FFF2-40B4-BE49-F238E27FC236}">
                <a16:creationId xmlns:a16="http://schemas.microsoft.com/office/drawing/2014/main" id="{67562AE0-282F-41E3-A2C9-399675D3264D}"/>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3" name="Rectangle 159">
            <a:extLst>
              <a:ext uri="{FF2B5EF4-FFF2-40B4-BE49-F238E27FC236}">
                <a16:creationId xmlns:a16="http://schemas.microsoft.com/office/drawing/2014/main" id="{C1B21A3D-41E9-4069-9032-C5DE589CE84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4" name="Rectangle 159">
            <a:extLst>
              <a:ext uri="{FF2B5EF4-FFF2-40B4-BE49-F238E27FC236}">
                <a16:creationId xmlns:a16="http://schemas.microsoft.com/office/drawing/2014/main" id="{59A7C14E-E0B9-4904-9F70-A356FEF621B0}"/>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FB61F2BE-8C04-4999-9FA3-6CE7379B175F}"/>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29430F6C-47E6-4195-8291-F820958FE0A9}"/>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79915460-ACD2-473F-A8EC-7A6AB26FA251}"/>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0</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38C21-946B-4CE3-BCFC-1F881266FFF8}"/>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5ED4EC8B-080B-4F90-821E-98D8A5D29E5C}"/>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C762A900-6E6D-4F5E-A88C-7CC5517E8F41}"/>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7F9BCCC8-08B9-4954-B702-A958565798D0}"/>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F5D998BC-87A3-4884-A1E1-38A2E61EFC47}"/>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43" name="矩形 42">
            <a:extLst>
              <a:ext uri="{FF2B5EF4-FFF2-40B4-BE49-F238E27FC236}">
                <a16:creationId xmlns:a16="http://schemas.microsoft.com/office/drawing/2014/main" id="{7D03704B-7F2E-4A34-ACE0-78D006913CBF}"/>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44" name="矩形 43">
            <a:extLst>
              <a:ext uri="{FF2B5EF4-FFF2-40B4-BE49-F238E27FC236}">
                <a16:creationId xmlns:a16="http://schemas.microsoft.com/office/drawing/2014/main" id="{F854DB5F-C3B8-4A8D-8A2E-CCC10E1624C8}"/>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a16="http://schemas.microsoft.com/office/drawing/2014/main" id="{52B3015C-C114-4B32-B80A-A6F57EE2F295}"/>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46" name="矩形 45">
            <a:extLst>
              <a:ext uri="{FF2B5EF4-FFF2-40B4-BE49-F238E27FC236}">
                <a16:creationId xmlns:a16="http://schemas.microsoft.com/office/drawing/2014/main" id="{A0DEA1F6-F527-4B09-B34C-8B814440A032}"/>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47" name="直接箭头连接符 46">
            <a:extLst>
              <a:ext uri="{FF2B5EF4-FFF2-40B4-BE49-F238E27FC236}">
                <a16:creationId xmlns:a16="http://schemas.microsoft.com/office/drawing/2014/main" id="{E38370F9-5373-43C9-AA83-9335CE1414A3}"/>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26969DFA-16B7-4D85-A3ED-D8951232E8A7}"/>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8CC4630B-25C2-4DD9-9BE2-B5EE5587CDE9}"/>
              </a:ext>
            </a:extLst>
          </p:cNvPr>
          <p:cNvCxnSpPr>
            <a:cxnSpLocks/>
            <a:endCxn id="23"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860AE8B2-26C1-4457-9CC6-4FBDFA1C0D33}"/>
              </a:ext>
            </a:extLst>
          </p:cNvPr>
          <p:cNvCxnSpPr>
            <a:cxnSpLocks/>
            <a:endCxn id="22"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EF4C5F89-F5C8-4433-98BD-32B5E6FDC2C1}"/>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52" name="直接箭头连接符 51">
            <a:extLst>
              <a:ext uri="{FF2B5EF4-FFF2-40B4-BE49-F238E27FC236}">
                <a16:creationId xmlns:a16="http://schemas.microsoft.com/office/drawing/2014/main" id="{477BADE8-CC51-4EE7-AE34-703EFD51D59E}"/>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B337E6E4-63D2-4737-82EC-C15B175BAF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BA65778-97EF-438D-8ED6-2948C73BB196}"/>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A320C6F1-03B2-4B86-896B-D14A1ABE0937}"/>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159">
            <a:extLst>
              <a:ext uri="{FF2B5EF4-FFF2-40B4-BE49-F238E27FC236}">
                <a16:creationId xmlns:a16="http://schemas.microsoft.com/office/drawing/2014/main" id="{7E932F87-D535-4DD4-94E8-9A57C0CAC6FE}"/>
              </a:ext>
            </a:extLst>
          </p:cNvPr>
          <p:cNvSpPr/>
          <p:nvPr/>
        </p:nvSpPr>
        <p:spPr bwMode="auto">
          <a:xfrm>
            <a:off x="4790404" y="514968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11</a:t>
            </a:r>
            <a:r>
              <a:rPr lang="en-US" altLang="zh-CN" sz="1000" i="1" dirty="0">
                <a:solidFill>
                  <a:srgbClr val="0070C0"/>
                </a:solidFill>
                <a:latin typeface="Times New Roman" panose="02020603050405020304" pitchFamily="18" charset="0"/>
                <a:cs typeface="Times New Roman" panose="02020603050405020304" pitchFamily="18" charset="0"/>
              </a:rPr>
              <a:t>11</a:t>
            </a:r>
            <a:r>
              <a:rPr lang="en-US" altLang="zh-CN" sz="1000" dirty="0">
                <a:latin typeface="Times New Roman" panose="02020603050405020304" pitchFamily="18" charset="0"/>
                <a:cs typeface="Times New Roman" panose="02020603050405020304" pitchFamily="18" charset="0"/>
              </a:rPr>
              <a:t>~1</a:t>
            </a:r>
            <a:r>
              <a:rPr lang="en-US" altLang="zh-CN" sz="1000" b="1" u="sng" dirty="0">
                <a:solidFill>
                  <a:srgbClr val="00B050"/>
                </a:solidFill>
                <a:latin typeface="Times New Roman" panose="02020603050405020304" pitchFamily="18" charset="0"/>
                <a:cs typeface="Times New Roman" panose="02020603050405020304" pitchFamily="18" charset="0"/>
              </a:rPr>
              <a:t>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11</a:t>
            </a:r>
            <a:r>
              <a:rPr lang="en-US" altLang="zh-CN" sz="1000" i="1" dirty="0">
                <a:solidFill>
                  <a:srgbClr val="0070C0"/>
                </a:solidFill>
                <a:latin typeface="Times New Roman" panose="02020603050405020304" pitchFamily="18" charset="0"/>
                <a:cs typeface="Times New Roman" panose="02020603050405020304" pitchFamily="18" charset="0"/>
              </a:rPr>
              <a:t>00</a:t>
            </a:r>
            <a:endParaRPr lang="en-US" sz="1000" i="1" dirty="0">
              <a:solidFill>
                <a:srgbClr val="0070C0"/>
              </a:solidFill>
              <a:latin typeface="Calibri" pitchFamily="34" charset="0"/>
            </a:endParaRPr>
          </a:p>
        </p:txBody>
      </p:sp>
      <p:sp>
        <p:nvSpPr>
          <p:cNvPr id="57" name="Rectangle 159">
            <a:extLst>
              <a:ext uri="{FF2B5EF4-FFF2-40B4-BE49-F238E27FC236}">
                <a16:creationId xmlns:a16="http://schemas.microsoft.com/office/drawing/2014/main" id="{FFB78C49-06D8-4ACC-9E70-81170BB6ADA2}"/>
              </a:ext>
            </a:extLst>
          </p:cNvPr>
          <p:cNvSpPr/>
          <p:nvPr/>
        </p:nvSpPr>
        <p:spPr bwMode="auto">
          <a:xfrm>
            <a:off x="5805604" y="514968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10</a:t>
            </a:r>
            <a:r>
              <a:rPr lang="en-US" altLang="zh-CN" sz="1000" i="1" dirty="0">
                <a:solidFill>
                  <a:srgbClr val="0070C0"/>
                </a:solidFill>
                <a:latin typeface="Times New Roman" panose="02020603050405020304" pitchFamily="18" charset="0"/>
                <a:cs typeface="Times New Roman" panose="02020603050405020304" pitchFamily="18" charset="0"/>
              </a:rPr>
              <a:t>11</a:t>
            </a:r>
            <a:r>
              <a:rPr lang="en-US" altLang="zh-CN" sz="1000" dirty="0">
                <a:latin typeface="Times New Roman" panose="02020603050405020304" pitchFamily="18" charset="0"/>
                <a:cs typeface="Times New Roman" panose="02020603050405020304" pitchFamily="18" charset="0"/>
              </a:rPr>
              <a:t>~</a:t>
            </a: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10</a:t>
            </a:r>
            <a:r>
              <a:rPr lang="en-US" altLang="zh-CN" sz="1000" i="1" dirty="0">
                <a:solidFill>
                  <a:srgbClr val="0070C0"/>
                </a:solidFill>
                <a:latin typeface="Times New Roman" panose="02020603050405020304" pitchFamily="18" charset="0"/>
                <a:cs typeface="Times New Roman" panose="02020603050405020304" pitchFamily="18" charset="0"/>
              </a:rPr>
              <a:t>00</a:t>
            </a:r>
            <a:endParaRPr lang="en-US" sz="1000" i="1" dirty="0">
              <a:solidFill>
                <a:srgbClr val="0070C0"/>
              </a:solidFill>
              <a:latin typeface="Calibri" pitchFamily="34" charset="0"/>
            </a:endParaRPr>
          </a:p>
        </p:txBody>
      </p:sp>
      <p:sp>
        <p:nvSpPr>
          <p:cNvPr id="58" name="Rectangle 159">
            <a:extLst>
              <a:ext uri="{FF2B5EF4-FFF2-40B4-BE49-F238E27FC236}">
                <a16:creationId xmlns:a16="http://schemas.microsoft.com/office/drawing/2014/main" id="{C42554EF-3D4B-49F1-B2EC-5E7265D02C9E}"/>
              </a:ext>
            </a:extLst>
          </p:cNvPr>
          <p:cNvSpPr/>
          <p:nvPr/>
        </p:nvSpPr>
        <p:spPr bwMode="auto">
          <a:xfrm>
            <a:off x="6807202" y="514968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01</a:t>
            </a:r>
            <a:r>
              <a:rPr lang="en-US" altLang="zh-CN" sz="1000" i="1" dirty="0">
                <a:solidFill>
                  <a:srgbClr val="0070C0"/>
                </a:solidFill>
                <a:latin typeface="Times New Roman" panose="02020603050405020304" pitchFamily="18" charset="0"/>
                <a:cs typeface="Times New Roman" panose="02020603050405020304" pitchFamily="18" charset="0"/>
              </a:rPr>
              <a:t>11</a:t>
            </a:r>
            <a:r>
              <a:rPr lang="en-US" altLang="zh-CN" sz="1000" dirty="0">
                <a:latin typeface="Times New Roman" panose="02020603050405020304" pitchFamily="18" charset="0"/>
                <a:cs typeface="Times New Roman" panose="02020603050405020304" pitchFamily="18" charset="0"/>
              </a:rPr>
              <a:t>~</a:t>
            </a: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01</a:t>
            </a:r>
            <a:r>
              <a:rPr lang="en-US" altLang="zh-CN" sz="1000" i="1" dirty="0">
                <a:solidFill>
                  <a:srgbClr val="0070C0"/>
                </a:solidFill>
                <a:latin typeface="Times New Roman" panose="02020603050405020304" pitchFamily="18" charset="0"/>
                <a:cs typeface="Times New Roman" panose="02020603050405020304" pitchFamily="18" charset="0"/>
              </a:rPr>
              <a:t>00</a:t>
            </a:r>
            <a:endParaRPr lang="en-US" sz="1000" i="1" dirty="0">
              <a:solidFill>
                <a:srgbClr val="0070C0"/>
              </a:solidFill>
              <a:latin typeface="Calibri" pitchFamily="34" charset="0"/>
            </a:endParaRPr>
          </a:p>
        </p:txBody>
      </p:sp>
      <p:sp>
        <p:nvSpPr>
          <p:cNvPr id="59" name="Rectangle 159">
            <a:extLst>
              <a:ext uri="{FF2B5EF4-FFF2-40B4-BE49-F238E27FC236}">
                <a16:creationId xmlns:a16="http://schemas.microsoft.com/office/drawing/2014/main" id="{E8D2F7B7-3874-4BAA-96DF-DFF2ED038D07}"/>
              </a:ext>
            </a:extLst>
          </p:cNvPr>
          <p:cNvSpPr/>
          <p:nvPr/>
        </p:nvSpPr>
        <p:spPr bwMode="auto">
          <a:xfrm>
            <a:off x="7822402" y="5149686"/>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00</a:t>
            </a:r>
            <a:r>
              <a:rPr lang="en-US" altLang="zh-CN" sz="1000" i="1" dirty="0">
                <a:solidFill>
                  <a:srgbClr val="0070C0"/>
                </a:solidFill>
                <a:latin typeface="Times New Roman" panose="02020603050405020304" pitchFamily="18" charset="0"/>
                <a:cs typeface="Times New Roman" panose="02020603050405020304" pitchFamily="18" charset="0"/>
              </a:rPr>
              <a:t>11</a:t>
            </a:r>
            <a:r>
              <a:rPr lang="en-US" altLang="zh-CN" sz="1000" dirty="0">
                <a:latin typeface="Times New Roman" panose="02020603050405020304" pitchFamily="18" charset="0"/>
                <a:cs typeface="Times New Roman" panose="02020603050405020304" pitchFamily="18" charset="0"/>
              </a:rPr>
              <a:t>~</a:t>
            </a:r>
            <a:r>
              <a:rPr lang="en-US" altLang="zh-CN" sz="1000" b="1" u="sng" dirty="0">
                <a:solidFill>
                  <a:srgbClr val="00B050"/>
                </a:solidFill>
                <a:latin typeface="Times New Roman" panose="02020603050405020304" pitchFamily="18" charset="0"/>
                <a:cs typeface="Times New Roman" panose="02020603050405020304" pitchFamily="18" charset="0"/>
              </a:rPr>
              <a:t>10</a:t>
            </a:r>
            <a:r>
              <a:rPr lang="en-US" altLang="zh-CN" sz="1000" b="1" dirty="0">
                <a:solidFill>
                  <a:srgbClr val="FF0000"/>
                </a:solidFill>
                <a:latin typeface="Times New Roman" panose="02020603050405020304" pitchFamily="18" charset="0"/>
                <a:cs typeface="Times New Roman" panose="02020603050405020304" pitchFamily="18" charset="0"/>
              </a:rPr>
              <a:t>1</a:t>
            </a:r>
            <a:r>
              <a:rPr lang="en-US" altLang="zh-CN" sz="1000" dirty="0">
                <a:latin typeface="Times New Roman" panose="02020603050405020304" pitchFamily="18" charset="0"/>
                <a:cs typeface="Times New Roman" panose="02020603050405020304" pitchFamily="18" charset="0"/>
              </a:rPr>
              <a:t>00</a:t>
            </a:r>
            <a:r>
              <a:rPr lang="en-US" altLang="zh-CN" sz="1000" i="1" dirty="0">
                <a:solidFill>
                  <a:srgbClr val="0070C0"/>
                </a:solidFill>
                <a:latin typeface="Times New Roman" panose="02020603050405020304" pitchFamily="18" charset="0"/>
                <a:cs typeface="Times New Roman" panose="02020603050405020304" pitchFamily="18" charset="0"/>
              </a:rPr>
              <a:t>00</a:t>
            </a:r>
            <a:endParaRPr lang="en-US" sz="1000" i="1" dirty="0">
              <a:solidFill>
                <a:srgbClr val="0070C0"/>
              </a:solidFill>
              <a:latin typeface="Calibri" pitchFamily="34" charset="0"/>
            </a:endParaRPr>
          </a:p>
        </p:txBody>
      </p:sp>
      <p:sp>
        <p:nvSpPr>
          <p:cNvPr id="60" name="Rectangle 159">
            <a:extLst>
              <a:ext uri="{FF2B5EF4-FFF2-40B4-BE49-F238E27FC236}">
                <a16:creationId xmlns:a16="http://schemas.microsoft.com/office/drawing/2014/main" id="{7CECC30A-722C-493E-950B-FB3850A1A1A5}"/>
              </a:ext>
            </a:extLst>
          </p:cNvPr>
          <p:cNvSpPr/>
          <p:nvPr/>
        </p:nvSpPr>
        <p:spPr bwMode="auto">
          <a:xfrm>
            <a:off x="526054" y="435066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61" name="Rectangle 159">
            <a:extLst>
              <a:ext uri="{FF2B5EF4-FFF2-40B4-BE49-F238E27FC236}">
                <a16:creationId xmlns:a16="http://schemas.microsoft.com/office/drawing/2014/main" id="{DCF3265F-C591-4306-86D8-8FB4AB561735}"/>
              </a:ext>
            </a:extLst>
          </p:cNvPr>
          <p:cNvSpPr/>
          <p:nvPr/>
        </p:nvSpPr>
        <p:spPr bwMode="auto">
          <a:xfrm>
            <a:off x="1541254" y="435066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62" name="Rectangle 159">
            <a:extLst>
              <a:ext uri="{FF2B5EF4-FFF2-40B4-BE49-F238E27FC236}">
                <a16:creationId xmlns:a16="http://schemas.microsoft.com/office/drawing/2014/main" id="{560E5BD6-D702-4255-84F2-49FD3894FDDF}"/>
              </a:ext>
            </a:extLst>
          </p:cNvPr>
          <p:cNvSpPr/>
          <p:nvPr/>
        </p:nvSpPr>
        <p:spPr bwMode="auto">
          <a:xfrm>
            <a:off x="2542852" y="435066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63" name="Rectangle 159">
            <a:extLst>
              <a:ext uri="{FF2B5EF4-FFF2-40B4-BE49-F238E27FC236}">
                <a16:creationId xmlns:a16="http://schemas.microsoft.com/office/drawing/2014/main" id="{4179A7CA-6ED2-46D8-9E3C-41A833A6B831}"/>
              </a:ext>
            </a:extLst>
          </p:cNvPr>
          <p:cNvSpPr/>
          <p:nvPr/>
        </p:nvSpPr>
        <p:spPr bwMode="auto">
          <a:xfrm>
            <a:off x="3558052" y="4350669"/>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0</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64" name="矩形 63">
            <a:extLst>
              <a:ext uri="{FF2B5EF4-FFF2-40B4-BE49-F238E27FC236}">
                <a16:creationId xmlns:a16="http://schemas.microsoft.com/office/drawing/2014/main" id="{0B915F4C-F867-4D58-BE33-B919074AD8AA}"/>
              </a:ext>
            </a:extLst>
          </p:cNvPr>
          <p:cNvSpPr/>
          <p:nvPr/>
        </p:nvSpPr>
        <p:spPr>
          <a:xfrm>
            <a:off x="3766832" y="3981337"/>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65" name="矩形 64">
            <a:extLst>
              <a:ext uri="{FF2B5EF4-FFF2-40B4-BE49-F238E27FC236}">
                <a16:creationId xmlns:a16="http://schemas.microsoft.com/office/drawing/2014/main" id="{C3A7ED5B-1F98-462F-97B8-5A16525E183C}"/>
              </a:ext>
            </a:extLst>
          </p:cNvPr>
          <p:cNvSpPr/>
          <p:nvPr/>
        </p:nvSpPr>
        <p:spPr>
          <a:xfrm>
            <a:off x="2746206" y="3981337"/>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66" name="矩形 65">
            <a:extLst>
              <a:ext uri="{FF2B5EF4-FFF2-40B4-BE49-F238E27FC236}">
                <a16:creationId xmlns:a16="http://schemas.microsoft.com/office/drawing/2014/main" id="{47663EAF-6C0D-417A-9032-768666BE5836}"/>
              </a:ext>
            </a:extLst>
          </p:cNvPr>
          <p:cNvSpPr/>
          <p:nvPr/>
        </p:nvSpPr>
        <p:spPr>
          <a:xfrm>
            <a:off x="1746671" y="398780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67" name="矩形 66">
            <a:extLst>
              <a:ext uri="{FF2B5EF4-FFF2-40B4-BE49-F238E27FC236}">
                <a16:creationId xmlns:a16="http://schemas.microsoft.com/office/drawing/2014/main" id="{8300FA21-4772-489E-AA92-EE74CD22AD82}"/>
              </a:ext>
            </a:extLst>
          </p:cNvPr>
          <p:cNvSpPr/>
          <p:nvPr/>
        </p:nvSpPr>
        <p:spPr>
          <a:xfrm>
            <a:off x="726045" y="397828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68" name="矩形 67">
            <a:extLst>
              <a:ext uri="{FF2B5EF4-FFF2-40B4-BE49-F238E27FC236}">
                <a16:creationId xmlns:a16="http://schemas.microsoft.com/office/drawing/2014/main" id="{E811894E-A980-4BDF-AECB-A52AF70693A7}"/>
              </a:ext>
            </a:extLst>
          </p:cNvPr>
          <p:cNvSpPr/>
          <p:nvPr/>
        </p:nvSpPr>
        <p:spPr>
          <a:xfrm>
            <a:off x="8054893" y="478035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69" name="矩形 68">
            <a:extLst>
              <a:ext uri="{FF2B5EF4-FFF2-40B4-BE49-F238E27FC236}">
                <a16:creationId xmlns:a16="http://schemas.microsoft.com/office/drawing/2014/main" id="{275297A9-A578-4958-A523-5C35E4E91E79}"/>
              </a:ext>
            </a:extLst>
          </p:cNvPr>
          <p:cNvSpPr/>
          <p:nvPr/>
        </p:nvSpPr>
        <p:spPr>
          <a:xfrm>
            <a:off x="7034267" y="478035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0" name="矩形 69">
            <a:extLst>
              <a:ext uri="{FF2B5EF4-FFF2-40B4-BE49-F238E27FC236}">
                <a16:creationId xmlns:a16="http://schemas.microsoft.com/office/drawing/2014/main" id="{A3B44517-3D04-49E9-8258-DD3D2BF77536}"/>
              </a:ext>
            </a:extLst>
          </p:cNvPr>
          <p:cNvSpPr/>
          <p:nvPr/>
        </p:nvSpPr>
        <p:spPr>
          <a:xfrm>
            <a:off x="6034732" y="4786826"/>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71" name="矩形 70">
            <a:extLst>
              <a:ext uri="{FF2B5EF4-FFF2-40B4-BE49-F238E27FC236}">
                <a16:creationId xmlns:a16="http://schemas.microsoft.com/office/drawing/2014/main" id="{D5791DEF-4A26-4CDE-A121-5219E065BE13}"/>
              </a:ext>
            </a:extLst>
          </p:cNvPr>
          <p:cNvSpPr/>
          <p:nvPr/>
        </p:nvSpPr>
        <p:spPr>
          <a:xfrm>
            <a:off x="5014106" y="4777301"/>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72" name="直接连接符 71">
            <a:extLst>
              <a:ext uri="{FF2B5EF4-FFF2-40B4-BE49-F238E27FC236}">
                <a16:creationId xmlns:a16="http://schemas.microsoft.com/office/drawing/2014/main" id="{BFB5919A-417C-4002-8659-435F97A551A0}"/>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73" name="TextBox 27">
            <a:extLst>
              <a:ext uri="{FF2B5EF4-FFF2-40B4-BE49-F238E27FC236}">
                <a16:creationId xmlns:a16="http://schemas.microsoft.com/office/drawing/2014/main" id="{6A5BAF14-8656-43E3-9AF1-1A84F08F13DC}"/>
              </a:ext>
            </a:extLst>
          </p:cNvPr>
          <p:cNvSpPr txBox="1"/>
          <p:nvPr/>
        </p:nvSpPr>
        <p:spPr>
          <a:xfrm>
            <a:off x="66342" y="5651634"/>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74" name="矩形 73">
            <a:extLst>
              <a:ext uri="{FF2B5EF4-FFF2-40B4-BE49-F238E27FC236}">
                <a16:creationId xmlns:a16="http://schemas.microsoft.com/office/drawing/2014/main" id="{5B6EF79B-A4DF-4722-9E91-01074002B300}"/>
              </a:ext>
            </a:extLst>
          </p:cNvPr>
          <p:cNvSpPr/>
          <p:nvPr/>
        </p:nvSpPr>
        <p:spPr>
          <a:xfrm>
            <a:off x="3721746" y="1105182"/>
            <a:ext cx="2252540" cy="369332"/>
          </a:xfrm>
          <a:prstGeom prst="rect">
            <a:avLst/>
          </a:prstGeom>
        </p:spPr>
        <p:txBody>
          <a:bodyPr wrap="none">
            <a:spAutoFit/>
          </a:bodyPr>
          <a:lstStyle/>
          <a:p>
            <a:r>
              <a:rPr lang="en-US" altLang="zh-CN" dirty="0">
                <a:latin typeface="Courier New" charset="0"/>
              </a:rPr>
              <a:t>sum+=x[0]*y[0];</a:t>
            </a:r>
            <a:endParaRPr lang="zh-CN" altLang="en-US" dirty="0"/>
          </a:p>
        </p:txBody>
      </p:sp>
      <p:sp>
        <p:nvSpPr>
          <p:cNvPr id="75" name="矩形 74">
            <a:extLst>
              <a:ext uri="{FF2B5EF4-FFF2-40B4-BE49-F238E27FC236}">
                <a16:creationId xmlns:a16="http://schemas.microsoft.com/office/drawing/2014/main" id="{74B3D2F3-CFA1-4EE2-8CD9-1F0C2320D2C7}"/>
              </a:ext>
            </a:extLst>
          </p:cNvPr>
          <p:cNvSpPr/>
          <p:nvPr/>
        </p:nvSpPr>
        <p:spPr>
          <a:xfrm>
            <a:off x="4799276" y="3563626"/>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76" name="直接箭头连接符 75">
            <a:extLst>
              <a:ext uri="{FF2B5EF4-FFF2-40B4-BE49-F238E27FC236}">
                <a16:creationId xmlns:a16="http://schemas.microsoft.com/office/drawing/2014/main" id="{18147363-0F66-440F-80CE-3C84A97CD2E8}"/>
              </a:ext>
            </a:extLst>
          </p:cNvPr>
          <p:cNvCxnSpPr>
            <a:cxnSpLocks/>
            <a:stCxn id="75" idx="0"/>
            <a:endCxn id="17" idx="2"/>
          </p:cNvCxnSpPr>
          <p:nvPr/>
        </p:nvCxnSpPr>
        <p:spPr>
          <a:xfrm flipV="1">
            <a:off x="6823116" y="2996047"/>
            <a:ext cx="6295" cy="5675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7" name="直接箭头连接符 76">
            <a:extLst>
              <a:ext uri="{FF2B5EF4-FFF2-40B4-BE49-F238E27FC236}">
                <a16:creationId xmlns:a16="http://schemas.microsoft.com/office/drawing/2014/main" id="{C1A757DE-CBAA-4D8E-974A-4E455B0F2770}"/>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8" name="TextBox 27">
            <a:extLst>
              <a:ext uri="{FF2B5EF4-FFF2-40B4-BE49-F238E27FC236}">
                <a16:creationId xmlns:a16="http://schemas.microsoft.com/office/drawing/2014/main" id="{DDD99399-0632-4476-A9AD-BC525FDE09C4}"/>
              </a:ext>
            </a:extLst>
          </p:cNvPr>
          <p:cNvSpPr txBox="1"/>
          <p:nvPr/>
        </p:nvSpPr>
        <p:spPr>
          <a:xfrm>
            <a:off x="4516639" y="1555914"/>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9" name="直接箭头连接符 78">
            <a:extLst>
              <a:ext uri="{FF2B5EF4-FFF2-40B4-BE49-F238E27FC236}">
                <a16:creationId xmlns:a16="http://schemas.microsoft.com/office/drawing/2014/main" id="{6FB4F9B2-BA38-4164-81AC-4E64DE31F7F2}"/>
              </a:ext>
            </a:extLst>
          </p:cNvPr>
          <p:cNvCxnSpPr>
            <a:cxnSpLocks/>
          </p:cNvCxnSpPr>
          <p:nvPr/>
        </p:nvCxnSpPr>
        <p:spPr>
          <a:xfrm flipV="1">
            <a:off x="5527785" y="1362420"/>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80" name="TextBox 27">
            <a:extLst>
              <a:ext uri="{FF2B5EF4-FFF2-40B4-BE49-F238E27FC236}">
                <a16:creationId xmlns:a16="http://schemas.microsoft.com/office/drawing/2014/main" id="{5D3B9BD7-EF4A-421B-932C-C180C1F1CB15}"/>
              </a:ext>
            </a:extLst>
          </p:cNvPr>
          <p:cNvSpPr txBox="1"/>
          <p:nvPr/>
        </p:nvSpPr>
        <p:spPr>
          <a:xfrm>
            <a:off x="5238282" y="1543997"/>
            <a:ext cx="598241" cy="338554"/>
          </a:xfrm>
          <a:prstGeom prst="rect">
            <a:avLst/>
          </a:prstGeom>
          <a:noFill/>
        </p:spPr>
        <p:txBody>
          <a:bodyPr wrap="none" rtlCol="0">
            <a:spAutoFit/>
          </a:bodyPr>
          <a:lstStyle/>
          <a:p>
            <a:r>
              <a:rPr lang="zh-CN"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加载</a:t>
            </a:r>
            <a:endParaRPr lang="en-US" sz="1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1" name="Rectangle 159">
            <a:extLst>
              <a:ext uri="{FF2B5EF4-FFF2-40B4-BE49-F238E27FC236}">
                <a16:creationId xmlns:a16="http://schemas.microsoft.com/office/drawing/2014/main" id="{F2512D45-D00B-4CA1-B694-A41CA7797183}"/>
              </a:ext>
            </a:extLst>
          </p:cNvPr>
          <p:cNvSpPr/>
          <p:nvPr/>
        </p:nvSpPr>
        <p:spPr bwMode="auto">
          <a:xfrm>
            <a:off x="4774832" y="4357141"/>
            <a:ext cx="1008000" cy="304800"/>
          </a:xfrm>
          <a:prstGeom prst="rect">
            <a:avLst/>
          </a:prstGeom>
          <a:solidFill>
            <a:schemeClr val="bg1">
              <a:lumMod val="6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82" name="Rectangle 159">
            <a:extLst>
              <a:ext uri="{FF2B5EF4-FFF2-40B4-BE49-F238E27FC236}">
                <a16:creationId xmlns:a16="http://schemas.microsoft.com/office/drawing/2014/main" id="{CD7BE314-4974-4CC9-9556-29282EDEF60C}"/>
              </a:ext>
            </a:extLst>
          </p:cNvPr>
          <p:cNvSpPr/>
          <p:nvPr/>
        </p:nvSpPr>
        <p:spPr bwMode="auto">
          <a:xfrm>
            <a:off x="5790032" y="4357141"/>
            <a:ext cx="1008000" cy="304800"/>
          </a:xfrm>
          <a:prstGeom prst="rect">
            <a:avLst/>
          </a:prstGeom>
          <a:solidFill>
            <a:schemeClr val="bg1">
              <a:lumMod val="6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10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83" name="Rectangle 159">
            <a:extLst>
              <a:ext uri="{FF2B5EF4-FFF2-40B4-BE49-F238E27FC236}">
                <a16:creationId xmlns:a16="http://schemas.microsoft.com/office/drawing/2014/main" id="{9CE5373A-39D1-4419-B6EF-5834DA97672E}"/>
              </a:ext>
            </a:extLst>
          </p:cNvPr>
          <p:cNvSpPr/>
          <p:nvPr/>
        </p:nvSpPr>
        <p:spPr bwMode="auto">
          <a:xfrm>
            <a:off x="6791630" y="4357141"/>
            <a:ext cx="1008000" cy="304800"/>
          </a:xfrm>
          <a:prstGeom prst="rect">
            <a:avLst/>
          </a:prstGeom>
          <a:solidFill>
            <a:schemeClr val="bg1">
              <a:lumMod val="6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01</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84" name="Rectangle 159">
            <a:extLst>
              <a:ext uri="{FF2B5EF4-FFF2-40B4-BE49-F238E27FC236}">
                <a16:creationId xmlns:a16="http://schemas.microsoft.com/office/drawing/2014/main" id="{1C96A4B8-72A6-486B-A8BE-B756B32C4DC0}"/>
              </a:ext>
            </a:extLst>
          </p:cNvPr>
          <p:cNvSpPr/>
          <p:nvPr/>
        </p:nvSpPr>
        <p:spPr bwMode="auto">
          <a:xfrm>
            <a:off x="7806830" y="4357141"/>
            <a:ext cx="1008000" cy="304800"/>
          </a:xfrm>
          <a:prstGeom prst="rect">
            <a:avLst/>
          </a:prstGeom>
          <a:solidFill>
            <a:schemeClr val="bg1">
              <a:lumMod val="6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a:t>
            </a:r>
            <a:r>
              <a:rPr lang="en-US" altLang="zh-CN" sz="1200" b="1" u="sng" dirty="0">
                <a:solidFill>
                  <a:srgbClr val="00B050"/>
                </a:solidFill>
                <a:latin typeface="Times New Roman" panose="02020603050405020304" pitchFamily="18" charset="0"/>
                <a:cs typeface="Times New Roman" panose="02020603050405020304" pitchFamily="18" charset="0"/>
              </a:rPr>
              <a:t>1</a:t>
            </a:r>
            <a:r>
              <a:rPr lang="en-US" altLang="zh-CN" sz="1200" b="1" dirty="0">
                <a:solidFill>
                  <a:srgbClr val="FF0000"/>
                </a:solidFill>
                <a:latin typeface="Times New Roman" panose="02020603050405020304" pitchFamily="18" charset="0"/>
                <a:cs typeface="Times New Roman" panose="02020603050405020304" pitchFamily="18" charset="0"/>
              </a:rPr>
              <a:t>1</a:t>
            </a:r>
            <a:r>
              <a:rPr lang="en-US" altLang="zh-CN" sz="1200" dirty="0">
                <a:latin typeface="Times New Roman" panose="02020603050405020304" pitchFamily="18" charset="0"/>
                <a:cs typeface="Times New Roman" panose="02020603050405020304" pitchFamily="18" charset="0"/>
              </a:rPr>
              <a:t>00</a:t>
            </a:r>
            <a:r>
              <a:rPr lang="en-US" altLang="zh-CN" sz="1200" i="1" dirty="0">
                <a:solidFill>
                  <a:srgbClr val="0070C0"/>
                </a:solidFill>
                <a:latin typeface="Times New Roman" panose="02020603050405020304" pitchFamily="18" charset="0"/>
                <a:cs typeface="Times New Roman" panose="02020603050405020304" pitchFamily="18" charset="0"/>
              </a:rPr>
              <a:t>00</a:t>
            </a:r>
            <a:endParaRPr lang="en-US" sz="1200" i="1" dirty="0">
              <a:solidFill>
                <a:srgbClr val="0070C0"/>
              </a:solidFill>
              <a:latin typeface="Calibri" pitchFamily="34" charset="0"/>
            </a:endParaRPr>
          </a:p>
        </p:txBody>
      </p:sp>
      <p:sp>
        <p:nvSpPr>
          <p:cNvPr id="85" name="矩形 84">
            <a:extLst>
              <a:ext uri="{FF2B5EF4-FFF2-40B4-BE49-F238E27FC236}">
                <a16:creationId xmlns:a16="http://schemas.microsoft.com/office/drawing/2014/main" id="{7A9E1AF7-4EE2-4529-A23B-8FD67CA150E3}"/>
              </a:ext>
            </a:extLst>
          </p:cNvPr>
          <p:cNvSpPr/>
          <p:nvPr/>
        </p:nvSpPr>
        <p:spPr>
          <a:xfrm>
            <a:off x="8020085" y="3987809"/>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86" name="矩形 85">
            <a:extLst>
              <a:ext uri="{FF2B5EF4-FFF2-40B4-BE49-F238E27FC236}">
                <a16:creationId xmlns:a16="http://schemas.microsoft.com/office/drawing/2014/main" id="{2A060CBF-AEE8-41A1-AF94-8F9DB707A9ED}"/>
              </a:ext>
            </a:extLst>
          </p:cNvPr>
          <p:cNvSpPr/>
          <p:nvPr/>
        </p:nvSpPr>
        <p:spPr>
          <a:xfrm>
            <a:off x="6999459" y="3987809"/>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87" name="矩形 86">
            <a:extLst>
              <a:ext uri="{FF2B5EF4-FFF2-40B4-BE49-F238E27FC236}">
                <a16:creationId xmlns:a16="http://schemas.microsoft.com/office/drawing/2014/main" id="{A6C3DD16-F325-46CE-B9B7-95A49DAFC52A}"/>
              </a:ext>
            </a:extLst>
          </p:cNvPr>
          <p:cNvSpPr/>
          <p:nvPr/>
        </p:nvSpPr>
        <p:spPr>
          <a:xfrm>
            <a:off x="5999924" y="3994281"/>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88" name="矩形 87">
            <a:extLst>
              <a:ext uri="{FF2B5EF4-FFF2-40B4-BE49-F238E27FC236}">
                <a16:creationId xmlns:a16="http://schemas.microsoft.com/office/drawing/2014/main" id="{4753D8C5-DDF6-4B9A-9B40-4FC801BB40F7}"/>
              </a:ext>
            </a:extLst>
          </p:cNvPr>
          <p:cNvSpPr/>
          <p:nvPr/>
        </p:nvSpPr>
        <p:spPr>
          <a:xfrm>
            <a:off x="4979298" y="3984756"/>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89" name="矩形 88">
            <a:extLst>
              <a:ext uri="{FF2B5EF4-FFF2-40B4-BE49-F238E27FC236}">
                <a16:creationId xmlns:a16="http://schemas.microsoft.com/office/drawing/2014/main" id="{E406C5A4-59B6-475E-97D7-3BB27A212246}"/>
              </a:ext>
            </a:extLst>
          </p:cNvPr>
          <p:cNvSpPr/>
          <p:nvPr/>
        </p:nvSpPr>
        <p:spPr>
          <a:xfrm>
            <a:off x="517183" y="4355397"/>
            <a:ext cx="4047679"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90" name="直接箭头连接符 89">
            <a:extLst>
              <a:ext uri="{FF2B5EF4-FFF2-40B4-BE49-F238E27FC236}">
                <a16:creationId xmlns:a16="http://schemas.microsoft.com/office/drawing/2014/main" id="{B04EE1D1-A998-440D-944E-76F666DE448E}"/>
              </a:ext>
            </a:extLst>
          </p:cNvPr>
          <p:cNvCxnSpPr>
            <a:cxnSpLocks/>
            <a:stCxn id="89" idx="0"/>
            <a:endCxn id="7" idx="2"/>
          </p:cNvCxnSpPr>
          <p:nvPr/>
        </p:nvCxnSpPr>
        <p:spPr>
          <a:xfrm flipV="1">
            <a:off x="2541023" y="2996047"/>
            <a:ext cx="44008" cy="135935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1" name="对话气泡: 椭圆形 90">
            <a:extLst>
              <a:ext uri="{FF2B5EF4-FFF2-40B4-BE49-F238E27FC236}">
                <a16:creationId xmlns:a16="http://schemas.microsoft.com/office/drawing/2014/main" id="{00D8A349-F4EE-4BCD-AADC-8A4B9EEA793D}"/>
              </a:ext>
            </a:extLst>
          </p:cNvPr>
          <p:cNvSpPr/>
          <p:nvPr/>
        </p:nvSpPr>
        <p:spPr>
          <a:xfrm>
            <a:off x="2303234" y="5085184"/>
            <a:ext cx="2327015" cy="566449"/>
          </a:xfrm>
          <a:prstGeom prst="wedgeEllipseCallout">
            <a:avLst>
              <a:gd name="adj1" fmla="val 45836"/>
              <a:gd name="adj2" fmla="val -50304"/>
            </a:avLst>
          </a:prstGeom>
          <a:noFill/>
          <a:ln w="63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100" dirty="0">
                <a:solidFill>
                  <a:schemeClr val="tx1"/>
                </a:solidFill>
              </a:rPr>
              <a:t>填充方式浪费空间，是否有不浪费空间的解决方案？</a:t>
            </a:r>
          </a:p>
        </p:txBody>
      </p:sp>
    </p:spTree>
    <p:extLst>
      <p:ext uri="{BB962C8B-B14F-4D97-AF65-F5344CB8AC3E}">
        <p14:creationId xmlns:p14="http://schemas.microsoft.com/office/powerpoint/2010/main" val="35686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heel(1)">
                                      <p:cBhvr>
                                        <p:cTn id="14" dur="2000"/>
                                        <p:tgtEl>
                                          <p:spTgt spid="75"/>
                                        </p:tgtEl>
                                      </p:cBhvr>
                                    </p:animEffect>
                                  </p:childTnLst>
                                </p:cTn>
                              </p:par>
                            </p:childTnLst>
                          </p:cTn>
                        </p:par>
                        <p:par>
                          <p:cTn id="15" fill="hold">
                            <p:stCondLst>
                              <p:cond delay="2500"/>
                            </p:stCondLst>
                            <p:childTnLst>
                              <p:par>
                                <p:cTn id="16" presetID="22" presetClass="entr" presetSubtype="4" fill="hold" nodeType="after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down)">
                                      <p:cBhvr>
                                        <p:cTn id="18" dur="5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heel(1)">
                                      <p:cBhvr>
                                        <p:cTn id="30" dur="2000"/>
                                        <p:tgtEl>
                                          <p:spTgt spid="89"/>
                                        </p:tgtEl>
                                      </p:cBhvr>
                                    </p:animEffect>
                                  </p:childTnLst>
                                </p:cTn>
                              </p:par>
                            </p:childTnLst>
                          </p:cTn>
                        </p:par>
                        <p:par>
                          <p:cTn id="31" fill="hold">
                            <p:stCondLst>
                              <p:cond delay="2500"/>
                            </p:stCondLst>
                            <p:childTnLst>
                              <p:par>
                                <p:cTn id="32" presetID="22" presetClass="entr" presetSubtype="4" fill="hold" nodeType="afterEffect">
                                  <p:stCondLst>
                                    <p:cond delay="0"/>
                                  </p:stCondLst>
                                  <p:childTnLst>
                                    <p:set>
                                      <p:cBhvr>
                                        <p:cTn id="33" dur="1" fill="hold">
                                          <p:stCondLst>
                                            <p:cond delay="0"/>
                                          </p:stCondLst>
                                        </p:cTn>
                                        <p:tgtEl>
                                          <p:spTgt spid="90"/>
                                        </p:tgtEl>
                                        <p:attrNameLst>
                                          <p:attrName>style.visibility</p:attrName>
                                        </p:attrNameLst>
                                      </p:cBhvr>
                                      <p:to>
                                        <p:strVal val="visible"/>
                                      </p:to>
                                    </p:set>
                                    <p:animEffect transition="in" filter="wipe(down)">
                                      <p:cBhvr>
                                        <p:cTn id="3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8" grpId="0"/>
      <p:bldP spid="80" grpId="0"/>
      <p:bldP spid="8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C040C2-1646-4457-A568-9FDA11D3913B}"/>
              </a:ext>
            </a:extLst>
          </p:cNvPr>
          <p:cNvSpPr>
            <a:spLocks noGrp="1"/>
          </p:cNvSpPr>
          <p:nvPr>
            <p:ph type="title"/>
          </p:nvPr>
        </p:nvSpPr>
        <p:spPr/>
        <p:txBody>
          <a:bodyPr>
            <a:normAutofit fontScale="90000"/>
          </a:bodyPr>
          <a:lstStyle/>
          <a:p>
            <a:r>
              <a:rPr lang="zh-CN" altLang="en-US" dirty="0"/>
              <a:t>练习题</a:t>
            </a:r>
            <a:r>
              <a:rPr lang="en-US" altLang="zh-CN" dirty="0"/>
              <a:t>6.10 </a:t>
            </a:r>
            <a:r>
              <a:rPr lang="zh-CN" altLang="en-US" dirty="0"/>
              <a:t>填充后对</a:t>
            </a:r>
            <a:r>
              <a:rPr lang="en-US" altLang="zh-CN" dirty="0" err="1"/>
              <a:t>x,y</a:t>
            </a:r>
            <a:r>
              <a:rPr lang="zh-CN" altLang="en-US" dirty="0"/>
              <a:t>引用的命中率</a:t>
            </a:r>
          </a:p>
        </p:txBody>
      </p:sp>
      <p:sp>
        <p:nvSpPr>
          <p:cNvPr id="3" name="内容占位符 2">
            <a:extLst>
              <a:ext uri="{FF2B5EF4-FFF2-40B4-BE49-F238E27FC236}">
                <a16:creationId xmlns:a16="http://schemas.microsoft.com/office/drawing/2014/main" id="{C7091157-AAC0-4012-9D51-6DF707E35CC1}"/>
              </a:ext>
            </a:extLst>
          </p:cNvPr>
          <p:cNvSpPr>
            <a:spLocks noGrp="1"/>
          </p:cNvSpPr>
          <p:nvPr>
            <p:ph idx="1"/>
          </p:nvPr>
        </p:nvSpPr>
        <p:spPr/>
        <p:txBody>
          <a:bodyPr>
            <a:normAutofit/>
          </a:bodyPr>
          <a:lstStyle/>
          <a:p>
            <a:r>
              <a:rPr lang="zh-CN" altLang="en-US" sz="1800" dirty="0"/>
              <a:t>每</a:t>
            </a:r>
            <a:r>
              <a:rPr lang="en-US" altLang="zh-CN" sz="1800" dirty="0"/>
              <a:t>4</a:t>
            </a:r>
            <a:r>
              <a:rPr lang="zh-CN" altLang="en-US" sz="1800" dirty="0"/>
              <a:t>个浮点数只加载一次，命中</a:t>
            </a:r>
            <a:r>
              <a:rPr lang="en-US" altLang="zh-CN" sz="1800" dirty="0"/>
              <a:t>3</a:t>
            </a:r>
            <a:r>
              <a:rPr lang="zh-CN" altLang="en-US" sz="1800" dirty="0"/>
              <a:t>次，命中率为</a:t>
            </a:r>
            <a:r>
              <a:rPr lang="en-US" altLang="zh-CN" sz="1800" dirty="0"/>
              <a:t>75%</a:t>
            </a:r>
            <a:endParaRPr lang="zh-CN" altLang="en-US" sz="1800" dirty="0"/>
          </a:p>
        </p:txBody>
      </p:sp>
      <p:sp>
        <p:nvSpPr>
          <p:cNvPr id="4" name="灯片编号占位符 3">
            <a:extLst>
              <a:ext uri="{FF2B5EF4-FFF2-40B4-BE49-F238E27FC236}">
                <a16:creationId xmlns:a16="http://schemas.microsoft.com/office/drawing/2014/main" id="{EDDE72DC-95F5-4784-A265-4355541B8460}"/>
              </a:ext>
            </a:extLst>
          </p:cNvPr>
          <p:cNvSpPr>
            <a:spLocks noGrp="1"/>
          </p:cNvSpPr>
          <p:nvPr>
            <p:ph type="sldNum" sz="quarter" idx="12"/>
          </p:nvPr>
        </p:nvSpPr>
        <p:spPr/>
        <p:txBody>
          <a:bodyPr/>
          <a:lstStyle/>
          <a:p>
            <a:fld id="{6D62327B-ED8D-4CFC-ADD0-A75FA5CBE281}" type="slidenum">
              <a:rPr lang="zh-CN" altLang="en-US" smtClean="0"/>
              <a:pPr/>
              <a:t>127</a:t>
            </a:fld>
            <a:endParaRPr lang="zh-CN" altLang="en-US" dirty="0"/>
          </a:p>
        </p:txBody>
      </p:sp>
      <p:sp>
        <p:nvSpPr>
          <p:cNvPr id="5" name="TextBox 27">
            <a:extLst>
              <a:ext uri="{FF2B5EF4-FFF2-40B4-BE49-F238E27FC236}">
                <a16:creationId xmlns:a16="http://schemas.microsoft.com/office/drawing/2014/main" id="{55EDE392-3765-4DAA-8A18-3D6E0FBCD999}"/>
              </a:ext>
            </a:extLst>
          </p:cNvPr>
          <p:cNvSpPr txBox="1"/>
          <p:nvPr/>
        </p:nvSpPr>
        <p:spPr>
          <a:xfrm>
            <a:off x="1609899" y="1664621"/>
            <a:ext cx="521297" cy="369332"/>
          </a:xfrm>
          <a:prstGeom prst="rect">
            <a:avLst/>
          </a:prstGeom>
          <a:noFill/>
        </p:spPr>
        <p:txBody>
          <a:bodyPr wrap="none" rtlCol="0">
            <a:spAutoFit/>
          </a:bodyPr>
          <a:lstStyle/>
          <a:p>
            <a:r>
              <a:rPr lang="en-US" altLang="zh-CN" sz="18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6" name="TextBox 27">
            <a:extLst>
              <a:ext uri="{FF2B5EF4-FFF2-40B4-BE49-F238E27FC236}">
                <a16:creationId xmlns:a16="http://schemas.microsoft.com/office/drawing/2014/main" id="{0CDB0810-DC6F-4861-A6E6-FA6D2681CFE9}"/>
              </a:ext>
            </a:extLst>
          </p:cNvPr>
          <p:cNvSpPr txBox="1"/>
          <p:nvPr/>
        </p:nvSpPr>
        <p:spPr>
          <a:xfrm>
            <a:off x="16757" y="1367248"/>
            <a:ext cx="800219" cy="369332"/>
          </a:xfrm>
          <a:prstGeom prst="rect">
            <a:avLst/>
          </a:prstGeom>
          <a:noFill/>
        </p:spPr>
        <p:txBody>
          <a:bodyPr wrap="none" rtlCol="0">
            <a:spAutoFit/>
          </a:bodyPr>
          <a:lstStyle/>
          <a:p>
            <a:r>
              <a:rPr lang="en-US" altLang="zh-CN"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Cache</a:t>
            </a:r>
            <a:endPar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158">
            <a:extLst>
              <a:ext uri="{FF2B5EF4-FFF2-40B4-BE49-F238E27FC236}">
                <a16:creationId xmlns:a16="http://schemas.microsoft.com/office/drawing/2014/main" id="{C92CFB05-83EB-4B8E-915C-61A1BFB64722}"/>
              </a:ext>
            </a:extLst>
          </p:cNvPr>
          <p:cNvSpPr/>
          <p:nvPr/>
        </p:nvSpPr>
        <p:spPr bwMode="auto">
          <a:xfrm>
            <a:off x="52605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8" name="Rectangle 159">
            <a:extLst>
              <a:ext uri="{FF2B5EF4-FFF2-40B4-BE49-F238E27FC236}">
                <a16:creationId xmlns:a16="http://schemas.microsoft.com/office/drawing/2014/main" id="{D85D48C6-4D0B-4288-A264-3BD0779452A3}"/>
              </a:ext>
            </a:extLst>
          </p:cNvPr>
          <p:cNvSpPr/>
          <p:nvPr/>
        </p:nvSpPr>
        <p:spPr bwMode="auto">
          <a:xfrm>
            <a:off x="5460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9" name="Rectangle 163">
            <a:extLst>
              <a:ext uri="{FF2B5EF4-FFF2-40B4-BE49-F238E27FC236}">
                <a16:creationId xmlns:a16="http://schemas.microsoft.com/office/drawing/2014/main" id="{020EF5A6-B047-4C19-9A8E-B6E36D3531CE}"/>
              </a:ext>
            </a:extLst>
          </p:cNvPr>
          <p:cNvSpPr/>
          <p:nvPr/>
        </p:nvSpPr>
        <p:spPr bwMode="auto">
          <a:xfrm>
            <a:off x="767571"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 name="Rectangle 164">
            <a:extLst>
              <a:ext uri="{FF2B5EF4-FFF2-40B4-BE49-F238E27FC236}">
                <a16:creationId xmlns:a16="http://schemas.microsoft.com/office/drawing/2014/main" id="{8EBA3AF7-59CE-45A9-9E5A-2EC4C8A72E8D}"/>
              </a:ext>
            </a:extLst>
          </p:cNvPr>
          <p:cNvSpPr/>
          <p:nvPr/>
        </p:nvSpPr>
        <p:spPr bwMode="auto">
          <a:xfrm>
            <a:off x="564455"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 name="Rectangle 159">
            <a:extLst>
              <a:ext uri="{FF2B5EF4-FFF2-40B4-BE49-F238E27FC236}">
                <a16:creationId xmlns:a16="http://schemas.microsoft.com/office/drawing/2014/main" id="{F40D0109-DA82-48C3-9F2D-4E60F7778D69}"/>
              </a:ext>
            </a:extLst>
          </p:cNvPr>
          <p:cNvSpPr/>
          <p:nvPr/>
        </p:nvSpPr>
        <p:spPr bwMode="auto">
          <a:xfrm>
            <a:off x="1022259"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11</a:t>
            </a:r>
          </a:p>
        </p:txBody>
      </p:sp>
      <p:sp>
        <p:nvSpPr>
          <p:cNvPr id="12" name="Rectangle 160">
            <a:extLst>
              <a:ext uri="{FF2B5EF4-FFF2-40B4-BE49-F238E27FC236}">
                <a16:creationId xmlns:a16="http://schemas.microsoft.com/office/drawing/2014/main" id="{4DC2D2DB-DD98-4302-A227-9C321E79DDB4}"/>
              </a:ext>
            </a:extLst>
          </p:cNvPr>
          <p:cNvSpPr/>
          <p:nvPr/>
        </p:nvSpPr>
        <p:spPr bwMode="auto">
          <a:xfrm>
            <a:off x="1815751"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10</a:t>
            </a:r>
          </a:p>
        </p:txBody>
      </p:sp>
      <p:sp>
        <p:nvSpPr>
          <p:cNvPr id="13" name="Rectangle 159">
            <a:extLst>
              <a:ext uri="{FF2B5EF4-FFF2-40B4-BE49-F238E27FC236}">
                <a16:creationId xmlns:a16="http://schemas.microsoft.com/office/drawing/2014/main" id="{790D69F6-D127-4073-A8FB-FB6D65777A72}"/>
              </a:ext>
            </a:extLst>
          </p:cNvPr>
          <p:cNvSpPr/>
          <p:nvPr/>
        </p:nvSpPr>
        <p:spPr bwMode="auto">
          <a:xfrm>
            <a:off x="1561224"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4" name="Rectangle 159">
            <a:extLst>
              <a:ext uri="{FF2B5EF4-FFF2-40B4-BE49-F238E27FC236}">
                <a16:creationId xmlns:a16="http://schemas.microsoft.com/office/drawing/2014/main" id="{ECDAE0D7-55F9-4E5B-953D-5509EF68894E}"/>
              </a:ext>
            </a:extLst>
          </p:cNvPr>
          <p:cNvSpPr/>
          <p:nvPr/>
        </p:nvSpPr>
        <p:spPr bwMode="auto">
          <a:xfrm>
            <a:off x="25628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5" name="Rectangle 159">
            <a:extLst>
              <a:ext uri="{FF2B5EF4-FFF2-40B4-BE49-F238E27FC236}">
                <a16:creationId xmlns:a16="http://schemas.microsoft.com/office/drawing/2014/main" id="{EE43BF28-54F3-4564-A303-4FF841914D04}"/>
              </a:ext>
            </a:extLst>
          </p:cNvPr>
          <p:cNvSpPr/>
          <p:nvPr/>
        </p:nvSpPr>
        <p:spPr bwMode="auto">
          <a:xfrm>
            <a:off x="3578022" y="262130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6" name="TextBox 27">
            <a:extLst>
              <a:ext uri="{FF2B5EF4-FFF2-40B4-BE49-F238E27FC236}">
                <a16:creationId xmlns:a16="http://schemas.microsoft.com/office/drawing/2014/main" id="{619BA8AA-3C98-4325-B9AB-998D949C9A3F}"/>
              </a:ext>
            </a:extLst>
          </p:cNvPr>
          <p:cNvSpPr txBox="1"/>
          <p:nvPr/>
        </p:nvSpPr>
        <p:spPr>
          <a:xfrm>
            <a:off x="5854279" y="1664621"/>
            <a:ext cx="579005" cy="369332"/>
          </a:xfrm>
          <a:prstGeom prst="rect">
            <a:avLst/>
          </a:prstGeom>
          <a:noFill/>
        </p:spPr>
        <p:txBody>
          <a:bodyPr wrap="none" rtlCol="0">
            <a:spAutoFit/>
          </a:bodyPr>
          <a:lstStyle/>
          <a:p>
            <a:r>
              <a:rPr lang="en-US" altLang="zh-CN"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US" altLang="zh-CN"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p>
        </p:txBody>
      </p:sp>
      <p:sp>
        <p:nvSpPr>
          <p:cNvPr id="17" name="Rectangle 158">
            <a:extLst>
              <a:ext uri="{FF2B5EF4-FFF2-40B4-BE49-F238E27FC236}">
                <a16:creationId xmlns:a16="http://schemas.microsoft.com/office/drawing/2014/main" id="{3A57B2AE-9619-45FB-9ED9-2CAD2C54A618}"/>
              </a:ext>
            </a:extLst>
          </p:cNvPr>
          <p:cNvSpPr/>
          <p:nvPr/>
        </p:nvSpPr>
        <p:spPr bwMode="auto">
          <a:xfrm>
            <a:off x="4770434" y="2173963"/>
            <a:ext cx="4117954" cy="822084"/>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a:latin typeface="Calibri" pitchFamily="34" charset="0"/>
            </a:endParaRPr>
          </a:p>
        </p:txBody>
      </p:sp>
      <p:sp>
        <p:nvSpPr>
          <p:cNvPr id="18" name="Rectangle 159">
            <a:extLst>
              <a:ext uri="{FF2B5EF4-FFF2-40B4-BE49-F238E27FC236}">
                <a16:creationId xmlns:a16="http://schemas.microsoft.com/office/drawing/2014/main" id="{417FA3B6-2665-42CE-B9ED-18332254AE60}"/>
              </a:ext>
            </a:extLst>
          </p:cNvPr>
          <p:cNvSpPr/>
          <p:nvPr/>
        </p:nvSpPr>
        <p:spPr bwMode="auto">
          <a:xfrm>
            <a:off x="47904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19" name="Rectangle 159">
            <a:extLst>
              <a:ext uri="{FF2B5EF4-FFF2-40B4-BE49-F238E27FC236}">
                <a16:creationId xmlns:a16="http://schemas.microsoft.com/office/drawing/2014/main" id="{D580E0F1-F906-4B0F-862D-46D1529AD58B}"/>
              </a:ext>
            </a:extLst>
          </p:cNvPr>
          <p:cNvSpPr/>
          <p:nvPr/>
        </p:nvSpPr>
        <p:spPr bwMode="auto">
          <a:xfrm>
            <a:off x="5805604"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0" name="Rectangle 159">
            <a:extLst>
              <a:ext uri="{FF2B5EF4-FFF2-40B4-BE49-F238E27FC236}">
                <a16:creationId xmlns:a16="http://schemas.microsoft.com/office/drawing/2014/main" id="{62F834D5-89CC-4755-895B-FD4CE4D48AA0}"/>
              </a:ext>
            </a:extLst>
          </p:cNvPr>
          <p:cNvSpPr/>
          <p:nvPr/>
        </p:nvSpPr>
        <p:spPr bwMode="auto">
          <a:xfrm>
            <a:off x="68072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altLang="zh-CN" sz="1600" i="1" dirty="0">
              <a:solidFill>
                <a:srgbClr val="0070C0"/>
              </a:solidFill>
              <a:latin typeface="Times New Roman" panose="02020603050405020304" pitchFamily="18" charset="0"/>
              <a:cs typeface="Times New Roman" panose="02020603050405020304" pitchFamily="18" charset="0"/>
            </a:endParaRPr>
          </a:p>
        </p:txBody>
      </p:sp>
      <p:sp>
        <p:nvSpPr>
          <p:cNvPr id="21" name="Rectangle 159">
            <a:extLst>
              <a:ext uri="{FF2B5EF4-FFF2-40B4-BE49-F238E27FC236}">
                <a16:creationId xmlns:a16="http://schemas.microsoft.com/office/drawing/2014/main" id="{7F6177C0-1618-4FBB-A110-649780E1339F}"/>
              </a:ext>
            </a:extLst>
          </p:cNvPr>
          <p:cNvSpPr/>
          <p:nvPr/>
        </p:nvSpPr>
        <p:spPr bwMode="auto">
          <a:xfrm>
            <a:off x="7822402" y="2621301"/>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i="1" dirty="0">
              <a:solidFill>
                <a:srgbClr val="0070C0"/>
              </a:solidFill>
              <a:latin typeface="Times New Roman" panose="02020603050405020304" pitchFamily="18" charset="0"/>
              <a:cs typeface="Times New Roman" panose="02020603050405020304" pitchFamily="18" charset="0"/>
            </a:endParaRPr>
          </a:p>
        </p:txBody>
      </p:sp>
      <p:sp>
        <p:nvSpPr>
          <p:cNvPr id="22" name="Rectangle 160">
            <a:extLst>
              <a:ext uri="{FF2B5EF4-FFF2-40B4-BE49-F238E27FC236}">
                <a16:creationId xmlns:a16="http://schemas.microsoft.com/office/drawing/2014/main" id="{06BC92C3-2393-4E39-89EF-D3F15813A3AA}"/>
              </a:ext>
            </a:extLst>
          </p:cNvPr>
          <p:cNvSpPr/>
          <p:nvPr/>
        </p:nvSpPr>
        <p:spPr bwMode="auto">
          <a:xfrm>
            <a:off x="3789160"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00</a:t>
            </a:r>
          </a:p>
        </p:txBody>
      </p:sp>
      <p:sp>
        <p:nvSpPr>
          <p:cNvPr id="23" name="Rectangle 160">
            <a:extLst>
              <a:ext uri="{FF2B5EF4-FFF2-40B4-BE49-F238E27FC236}">
                <a16:creationId xmlns:a16="http://schemas.microsoft.com/office/drawing/2014/main" id="{203EAD36-CCA0-413E-A752-20F28567CD19}"/>
              </a:ext>
            </a:extLst>
          </p:cNvPr>
          <p:cNvSpPr/>
          <p:nvPr/>
        </p:nvSpPr>
        <p:spPr bwMode="auto">
          <a:xfrm>
            <a:off x="277846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1600" dirty="0">
                <a:latin typeface="Calibri" pitchFamily="34" charset="0"/>
              </a:rPr>
              <a:t>01</a:t>
            </a:r>
          </a:p>
        </p:txBody>
      </p:sp>
      <p:sp>
        <p:nvSpPr>
          <p:cNvPr id="24" name="Rectangle 163">
            <a:extLst>
              <a:ext uri="{FF2B5EF4-FFF2-40B4-BE49-F238E27FC236}">
                <a16:creationId xmlns:a16="http://schemas.microsoft.com/office/drawing/2014/main" id="{16234BB4-BEDC-4B7C-A1DD-B304ABBDC794}"/>
              </a:ext>
            </a:extLst>
          </p:cNvPr>
          <p:cNvSpPr/>
          <p:nvPr/>
        </p:nvSpPr>
        <p:spPr bwMode="auto">
          <a:xfrm>
            <a:off x="5002393" y="2258308"/>
            <a:ext cx="235889" cy="304800"/>
          </a:xfrm>
          <a:prstGeom prst="rect">
            <a:avLst/>
          </a:prstGeom>
          <a:solidFill>
            <a:srgbClr val="92D050"/>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5" name="Rectangle 164">
            <a:extLst>
              <a:ext uri="{FF2B5EF4-FFF2-40B4-BE49-F238E27FC236}">
                <a16:creationId xmlns:a16="http://schemas.microsoft.com/office/drawing/2014/main" id="{B734EF84-6391-4292-BACD-9A5845215357}"/>
              </a:ext>
            </a:extLst>
          </p:cNvPr>
          <p:cNvSpPr/>
          <p:nvPr/>
        </p:nvSpPr>
        <p:spPr bwMode="auto">
          <a:xfrm>
            <a:off x="4799277" y="2258308"/>
            <a:ext cx="17781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26" name="Rectangle 159">
            <a:extLst>
              <a:ext uri="{FF2B5EF4-FFF2-40B4-BE49-F238E27FC236}">
                <a16:creationId xmlns:a16="http://schemas.microsoft.com/office/drawing/2014/main" id="{F4FEA15F-B365-44AB-9231-49FE8FED1D6F}"/>
              </a:ext>
            </a:extLst>
          </p:cNvPr>
          <p:cNvSpPr/>
          <p:nvPr/>
        </p:nvSpPr>
        <p:spPr bwMode="auto">
          <a:xfrm>
            <a:off x="5257081" y="2252432"/>
            <a:ext cx="585725"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11</a:t>
            </a:r>
          </a:p>
        </p:txBody>
      </p:sp>
      <p:sp>
        <p:nvSpPr>
          <p:cNvPr id="27" name="Rectangle 160">
            <a:extLst>
              <a:ext uri="{FF2B5EF4-FFF2-40B4-BE49-F238E27FC236}">
                <a16:creationId xmlns:a16="http://schemas.microsoft.com/office/drawing/2014/main" id="{32CD7377-C473-410D-BA9D-9AA8ED0D55FD}"/>
              </a:ext>
            </a:extLst>
          </p:cNvPr>
          <p:cNvSpPr/>
          <p:nvPr/>
        </p:nvSpPr>
        <p:spPr bwMode="auto">
          <a:xfrm>
            <a:off x="6050573" y="2248186"/>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10</a:t>
            </a:r>
          </a:p>
        </p:txBody>
      </p:sp>
      <p:sp>
        <p:nvSpPr>
          <p:cNvPr id="28" name="Rectangle 160">
            <a:extLst>
              <a:ext uri="{FF2B5EF4-FFF2-40B4-BE49-F238E27FC236}">
                <a16:creationId xmlns:a16="http://schemas.microsoft.com/office/drawing/2014/main" id="{3DA3770D-4C2F-4329-A07E-9AFB285803F1}"/>
              </a:ext>
            </a:extLst>
          </p:cNvPr>
          <p:cNvSpPr/>
          <p:nvPr/>
        </p:nvSpPr>
        <p:spPr bwMode="auto">
          <a:xfrm>
            <a:off x="8023982"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00</a:t>
            </a:r>
          </a:p>
        </p:txBody>
      </p:sp>
      <p:sp>
        <p:nvSpPr>
          <p:cNvPr id="29" name="Rectangle 160">
            <a:extLst>
              <a:ext uri="{FF2B5EF4-FFF2-40B4-BE49-F238E27FC236}">
                <a16:creationId xmlns:a16="http://schemas.microsoft.com/office/drawing/2014/main" id="{78ABDB19-1A1A-4C37-8945-39DF04417F22}"/>
              </a:ext>
            </a:extLst>
          </p:cNvPr>
          <p:cNvSpPr/>
          <p:nvPr/>
        </p:nvSpPr>
        <p:spPr bwMode="auto">
          <a:xfrm>
            <a:off x="7013284" y="2246555"/>
            <a:ext cx="585724" cy="304800"/>
          </a:xfrm>
          <a:prstGeom prst="rect">
            <a:avLst/>
          </a:prstGeom>
          <a:solidFill>
            <a:schemeClr val="bg1"/>
          </a:solidFill>
          <a:ln w="3175" cap="flat" cmpd="sng" algn="ctr">
            <a:solidFill>
              <a:schemeClr val="tx1"/>
            </a:solidFill>
            <a:prstDash val="dash"/>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sz="1600" dirty="0">
                <a:latin typeface="Calibri" pitchFamily="34" charset="0"/>
              </a:rPr>
              <a:t>01</a:t>
            </a:r>
          </a:p>
        </p:txBody>
      </p:sp>
      <p:sp>
        <p:nvSpPr>
          <p:cNvPr id="30" name="Rectangle 159">
            <a:extLst>
              <a:ext uri="{FF2B5EF4-FFF2-40B4-BE49-F238E27FC236}">
                <a16:creationId xmlns:a16="http://schemas.microsoft.com/office/drawing/2014/main" id="{96B52E8B-9E88-498C-BEB7-69A95739C0D9}"/>
              </a:ext>
            </a:extLst>
          </p:cNvPr>
          <p:cNvSpPr/>
          <p:nvPr/>
        </p:nvSpPr>
        <p:spPr bwMode="auto">
          <a:xfrm>
            <a:off x="5388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1" name="Rectangle 159">
            <a:extLst>
              <a:ext uri="{FF2B5EF4-FFF2-40B4-BE49-F238E27FC236}">
                <a16:creationId xmlns:a16="http://schemas.microsoft.com/office/drawing/2014/main" id="{5B259CE6-2D3A-44AF-9D34-68D3849CB980}"/>
              </a:ext>
            </a:extLst>
          </p:cNvPr>
          <p:cNvSpPr/>
          <p:nvPr/>
        </p:nvSpPr>
        <p:spPr bwMode="auto">
          <a:xfrm>
            <a:off x="155402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2" name="Rectangle 159">
            <a:extLst>
              <a:ext uri="{FF2B5EF4-FFF2-40B4-BE49-F238E27FC236}">
                <a16:creationId xmlns:a16="http://schemas.microsoft.com/office/drawing/2014/main" id="{67562AE0-282F-41E3-A2C9-399675D3264D}"/>
              </a:ext>
            </a:extLst>
          </p:cNvPr>
          <p:cNvSpPr/>
          <p:nvPr/>
        </p:nvSpPr>
        <p:spPr bwMode="auto">
          <a:xfrm>
            <a:off x="25556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3" name="Rectangle 159">
            <a:extLst>
              <a:ext uri="{FF2B5EF4-FFF2-40B4-BE49-F238E27FC236}">
                <a16:creationId xmlns:a16="http://schemas.microsoft.com/office/drawing/2014/main" id="{C1B21A3D-41E9-4069-9032-C5DE589CE84E}"/>
              </a:ext>
            </a:extLst>
          </p:cNvPr>
          <p:cNvSpPr/>
          <p:nvPr/>
        </p:nvSpPr>
        <p:spPr bwMode="auto">
          <a:xfrm>
            <a:off x="357082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4" name="Rectangle 159">
            <a:extLst>
              <a:ext uri="{FF2B5EF4-FFF2-40B4-BE49-F238E27FC236}">
                <a16:creationId xmlns:a16="http://schemas.microsoft.com/office/drawing/2014/main" id="{59A7C14E-E0B9-4904-9F70-A356FEF621B0}"/>
              </a:ext>
            </a:extLst>
          </p:cNvPr>
          <p:cNvSpPr/>
          <p:nvPr/>
        </p:nvSpPr>
        <p:spPr bwMode="auto">
          <a:xfrm>
            <a:off x="47832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5" name="Rectangle 159">
            <a:extLst>
              <a:ext uri="{FF2B5EF4-FFF2-40B4-BE49-F238E27FC236}">
                <a16:creationId xmlns:a16="http://schemas.microsoft.com/office/drawing/2014/main" id="{FB61F2BE-8C04-4999-9FA3-6CE7379B175F}"/>
              </a:ext>
            </a:extLst>
          </p:cNvPr>
          <p:cNvSpPr/>
          <p:nvPr/>
        </p:nvSpPr>
        <p:spPr bwMode="auto">
          <a:xfrm>
            <a:off x="5798404"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6" name="Rectangle 159">
            <a:extLst>
              <a:ext uri="{FF2B5EF4-FFF2-40B4-BE49-F238E27FC236}">
                <a16:creationId xmlns:a16="http://schemas.microsoft.com/office/drawing/2014/main" id="{29430F6C-47E6-4195-8291-F820958FE0A9}"/>
              </a:ext>
            </a:extLst>
          </p:cNvPr>
          <p:cNvSpPr/>
          <p:nvPr/>
        </p:nvSpPr>
        <p:spPr bwMode="auto">
          <a:xfrm>
            <a:off x="68000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37" name="Rectangle 159">
            <a:extLst>
              <a:ext uri="{FF2B5EF4-FFF2-40B4-BE49-F238E27FC236}">
                <a16:creationId xmlns:a16="http://schemas.microsoft.com/office/drawing/2014/main" id="{79915460-ACD2-473F-A8EC-7A6AB26FA251}"/>
              </a:ext>
            </a:extLst>
          </p:cNvPr>
          <p:cNvSpPr/>
          <p:nvPr/>
        </p:nvSpPr>
        <p:spPr bwMode="auto">
          <a:xfrm>
            <a:off x="7815202" y="3557154"/>
            <a:ext cx="1008000" cy="304800"/>
          </a:xfrm>
          <a:prstGeom prst="rect">
            <a:avLst/>
          </a:prstGeom>
          <a:solidFill>
            <a:schemeClr val="bg1">
              <a:lumMod val="9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38C21-946B-4CE3-BCFC-1F881266FFF8}"/>
              </a:ext>
            </a:extLst>
          </p:cNvPr>
          <p:cNvSpPr/>
          <p:nvPr/>
        </p:nvSpPr>
        <p:spPr>
          <a:xfrm>
            <a:off x="8023982"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5ED4EC8B-080B-4F90-821E-98D8A5D29E5C}"/>
              </a:ext>
            </a:extLst>
          </p:cNvPr>
          <p:cNvSpPr/>
          <p:nvPr/>
        </p:nvSpPr>
        <p:spPr>
          <a:xfrm>
            <a:off x="7003356"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40" name="矩形 39">
            <a:extLst>
              <a:ext uri="{FF2B5EF4-FFF2-40B4-BE49-F238E27FC236}">
                <a16:creationId xmlns:a16="http://schemas.microsoft.com/office/drawing/2014/main" id="{C762A900-6E6D-4F5E-A88C-7CC5517E8F41}"/>
              </a:ext>
            </a:extLst>
          </p:cNvPr>
          <p:cNvSpPr/>
          <p:nvPr/>
        </p:nvSpPr>
        <p:spPr>
          <a:xfrm>
            <a:off x="6003821"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7F9BCCC8-08B9-4954-B702-A958565798D0}"/>
              </a:ext>
            </a:extLst>
          </p:cNvPr>
          <p:cNvSpPr/>
          <p:nvPr/>
        </p:nvSpPr>
        <p:spPr>
          <a:xfrm>
            <a:off x="4983195"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42" name="矩形 41">
            <a:extLst>
              <a:ext uri="{FF2B5EF4-FFF2-40B4-BE49-F238E27FC236}">
                <a16:creationId xmlns:a16="http://schemas.microsoft.com/office/drawing/2014/main" id="{F5D998BC-87A3-4884-A1E1-38A2E61EFC47}"/>
              </a:ext>
            </a:extLst>
          </p:cNvPr>
          <p:cNvSpPr/>
          <p:nvPr/>
        </p:nvSpPr>
        <p:spPr>
          <a:xfrm>
            <a:off x="3803313"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43" name="矩形 42">
            <a:extLst>
              <a:ext uri="{FF2B5EF4-FFF2-40B4-BE49-F238E27FC236}">
                <a16:creationId xmlns:a16="http://schemas.microsoft.com/office/drawing/2014/main" id="{7D03704B-7F2E-4A34-ACE0-78D006913CBF}"/>
              </a:ext>
            </a:extLst>
          </p:cNvPr>
          <p:cNvSpPr/>
          <p:nvPr/>
        </p:nvSpPr>
        <p:spPr>
          <a:xfrm>
            <a:off x="2782687" y="3187822"/>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44" name="矩形 43">
            <a:extLst>
              <a:ext uri="{FF2B5EF4-FFF2-40B4-BE49-F238E27FC236}">
                <a16:creationId xmlns:a16="http://schemas.microsoft.com/office/drawing/2014/main" id="{F854DB5F-C3B8-4A8D-8A2E-CCC10E1624C8}"/>
              </a:ext>
            </a:extLst>
          </p:cNvPr>
          <p:cNvSpPr/>
          <p:nvPr/>
        </p:nvSpPr>
        <p:spPr>
          <a:xfrm>
            <a:off x="1783152" y="3194294"/>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a16="http://schemas.microsoft.com/office/drawing/2014/main" id="{52B3015C-C114-4B32-B80A-A6F57EE2F295}"/>
              </a:ext>
            </a:extLst>
          </p:cNvPr>
          <p:cNvSpPr/>
          <p:nvPr/>
        </p:nvSpPr>
        <p:spPr>
          <a:xfrm>
            <a:off x="762526" y="3184769"/>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x</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sp>
        <p:nvSpPr>
          <p:cNvPr id="46" name="矩形 45">
            <a:extLst>
              <a:ext uri="{FF2B5EF4-FFF2-40B4-BE49-F238E27FC236}">
                <a16:creationId xmlns:a16="http://schemas.microsoft.com/office/drawing/2014/main" id="{A0DEA1F6-F527-4B09-B34C-8B814440A032}"/>
              </a:ext>
            </a:extLst>
          </p:cNvPr>
          <p:cNvSpPr/>
          <p:nvPr/>
        </p:nvSpPr>
        <p:spPr>
          <a:xfrm>
            <a:off x="1183391" y="1813154"/>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47" name="直接箭头连接符 46">
            <a:extLst>
              <a:ext uri="{FF2B5EF4-FFF2-40B4-BE49-F238E27FC236}">
                <a16:creationId xmlns:a16="http://schemas.microsoft.com/office/drawing/2014/main" id="{E38370F9-5373-43C9-AA83-9335CE1414A3}"/>
              </a:ext>
            </a:extLst>
          </p:cNvPr>
          <p:cNvCxnSpPr>
            <a:cxnSpLocks/>
          </p:cNvCxnSpPr>
          <p:nvPr/>
        </p:nvCxnSpPr>
        <p:spPr>
          <a:xfrm>
            <a:off x="1387196" y="2043330"/>
            <a:ext cx="48138" cy="2721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26969DFA-16B7-4D85-A3ED-D8951232E8A7}"/>
              </a:ext>
            </a:extLst>
          </p:cNvPr>
          <p:cNvCxnSpPr>
            <a:cxnSpLocks/>
            <a:endCxn id="12" idx="0"/>
          </p:cNvCxnSpPr>
          <p:nvPr/>
        </p:nvCxnSpPr>
        <p:spPr>
          <a:xfrm>
            <a:off x="1378836" y="2047576"/>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8CC4630B-25C2-4DD9-9BE2-B5EE5587CDE9}"/>
              </a:ext>
            </a:extLst>
          </p:cNvPr>
          <p:cNvCxnSpPr>
            <a:cxnSpLocks/>
            <a:endCxn id="23" idx="0"/>
          </p:cNvCxnSpPr>
          <p:nvPr/>
        </p:nvCxnSpPr>
        <p:spPr>
          <a:xfrm>
            <a:off x="1403648" y="2063710"/>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860AE8B2-26C1-4457-9CC6-4FBDFA1C0D33}"/>
              </a:ext>
            </a:extLst>
          </p:cNvPr>
          <p:cNvCxnSpPr>
            <a:cxnSpLocks/>
            <a:endCxn id="22" idx="0"/>
          </p:cNvCxnSpPr>
          <p:nvPr/>
        </p:nvCxnSpPr>
        <p:spPr>
          <a:xfrm>
            <a:off x="1378836" y="2047145"/>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a:extLst>
              <a:ext uri="{FF2B5EF4-FFF2-40B4-BE49-F238E27FC236}">
                <a16:creationId xmlns:a16="http://schemas.microsoft.com/office/drawing/2014/main" id="{EF4C5F89-F5C8-4433-98BD-32B5E6FDC2C1}"/>
              </a:ext>
            </a:extLst>
          </p:cNvPr>
          <p:cNvSpPr/>
          <p:nvPr/>
        </p:nvSpPr>
        <p:spPr>
          <a:xfrm>
            <a:off x="5427943" y="1809339"/>
            <a:ext cx="300082" cy="369332"/>
          </a:xfrm>
          <a:prstGeom prst="rect">
            <a:avLst/>
          </a:prstGeom>
        </p:spPr>
        <p:txBody>
          <a:bodyPr wrap="none">
            <a:spAutoFit/>
          </a:bodyPr>
          <a:lstStyle/>
          <a:p>
            <a:r>
              <a:rPr lang="en-US" altLang="zh-CN"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zh-CN" altLang="en-US" dirty="0"/>
          </a:p>
        </p:txBody>
      </p:sp>
      <p:cxnSp>
        <p:nvCxnSpPr>
          <p:cNvPr id="52" name="直接箭头连接符 51">
            <a:extLst>
              <a:ext uri="{FF2B5EF4-FFF2-40B4-BE49-F238E27FC236}">
                <a16:creationId xmlns:a16="http://schemas.microsoft.com/office/drawing/2014/main" id="{477BADE8-CC51-4EE7-AE34-703EFD51D59E}"/>
              </a:ext>
            </a:extLst>
          </p:cNvPr>
          <p:cNvCxnSpPr>
            <a:cxnSpLocks/>
          </p:cNvCxnSpPr>
          <p:nvPr/>
        </p:nvCxnSpPr>
        <p:spPr>
          <a:xfrm>
            <a:off x="5631748" y="2039515"/>
            <a:ext cx="31508" cy="269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B337E6E4-63D2-4737-82EC-C15B175BAF19}"/>
              </a:ext>
            </a:extLst>
          </p:cNvPr>
          <p:cNvCxnSpPr>
            <a:cxnSpLocks/>
          </p:cNvCxnSpPr>
          <p:nvPr/>
        </p:nvCxnSpPr>
        <p:spPr>
          <a:xfrm>
            <a:off x="5623388" y="2043761"/>
            <a:ext cx="729777" cy="200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BA65778-97EF-438D-8ED6-2948C73BB196}"/>
              </a:ext>
            </a:extLst>
          </p:cNvPr>
          <p:cNvCxnSpPr>
            <a:cxnSpLocks/>
          </p:cNvCxnSpPr>
          <p:nvPr/>
        </p:nvCxnSpPr>
        <p:spPr>
          <a:xfrm>
            <a:off x="5648200" y="2059895"/>
            <a:ext cx="1667676" cy="182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A320C6F1-03B2-4B86-896B-D14A1ABE0937}"/>
              </a:ext>
            </a:extLst>
          </p:cNvPr>
          <p:cNvCxnSpPr>
            <a:cxnSpLocks/>
          </p:cNvCxnSpPr>
          <p:nvPr/>
        </p:nvCxnSpPr>
        <p:spPr>
          <a:xfrm>
            <a:off x="5623388" y="2043330"/>
            <a:ext cx="2703186" cy="1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159">
            <a:extLst>
              <a:ext uri="{FF2B5EF4-FFF2-40B4-BE49-F238E27FC236}">
                <a16:creationId xmlns:a16="http://schemas.microsoft.com/office/drawing/2014/main" id="{7E932F87-D535-4DD4-94E8-9A57C0CAC6FE}"/>
              </a:ext>
            </a:extLst>
          </p:cNvPr>
          <p:cNvSpPr/>
          <p:nvPr/>
        </p:nvSpPr>
        <p:spPr bwMode="auto">
          <a:xfrm>
            <a:off x="7815023" y="5130591"/>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000" i="1" dirty="0">
              <a:solidFill>
                <a:srgbClr val="0070C0"/>
              </a:solidFill>
              <a:latin typeface="Calibri" pitchFamily="34" charset="0"/>
            </a:endParaRPr>
          </a:p>
        </p:txBody>
      </p:sp>
      <p:sp>
        <p:nvSpPr>
          <p:cNvPr id="57" name="Rectangle 159">
            <a:extLst>
              <a:ext uri="{FF2B5EF4-FFF2-40B4-BE49-F238E27FC236}">
                <a16:creationId xmlns:a16="http://schemas.microsoft.com/office/drawing/2014/main" id="{FFB78C49-06D8-4ACC-9E70-81170BB6ADA2}"/>
              </a:ext>
            </a:extLst>
          </p:cNvPr>
          <p:cNvSpPr/>
          <p:nvPr/>
        </p:nvSpPr>
        <p:spPr bwMode="auto">
          <a:xfrm>
            <a:off x="553224" y="4388248"/>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000" i="1" dirty="0">
              <a:solidFill>
                <a:srgbClr val="0070C0"/>
              </a:solidFill>
              <a:latin typeface="Calibri" pitchFamily="34" charset="0"/>
            </a:endParaRPr>
          </a:p>
        </p:txBody>
      </p:sp>
      <p:sp>
        <p:nvSpPr>
          <p:cNvPr id="58" name="Rectangle 159">
            <a:extLst>
              <a:ext uri="{FF2B5EF4-FFF2-40B4-BE49-F238E27FC236}">
                <a16:creationId xmlns:a16="http://schemas.microsoft.com/office/drawing/2014/main" id="{C42554EF-3D4B-49F1-B2EC-5E7265D02C9E}"/>
              </a:ext>
            </a:extLst>
          </p:cNvPr>
          <p:cNvSpPr/>
          <p:nvPr/>
        </p:nvSpPr>
        <p:spPr bwMode="auto">
          <a:xfrm>
            <a:off x="1554822" y="4388248"/>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000" i="1" dirty="0">
              <a:solidFill>
                <a:srgbClr val="0070C0"/>
              </a:solidFill>
              <a:latin typeface="Calibri" pitchFamily="34" charset="0"/>
            </a:endParaRPr>
          </a:p>
        </p:txBody>
      </p:sp>
      <p:sp>
        <p:nvSpPr>
          <p:cNvPr id="59" name="Rectangle 159">
            <a:extLst>
              <a:ext uri="{FF2B5EF4-FFF2-40B4-BE49-F238E27FC236}">
                <a16:creationId xmlns:a16="http://schemas.microsoft.com/office/drawing/2014/main" id="{E8D2F7B7-3874-4BAA-96DF-DFF2ED038D07}"/>
              </a:ext>
            </a:extLst>
          </p:cNvPr>
          <p:cNvSpPr/>
          <p:nvPr/>
        </p:nvSpPr>
        <p:spPr bwMode="auto">
          <a:xfrm>
            <a:off x="2570022" y="4388248"/>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000" i="1" dirty="0">
              <a:solidFill>
                <a:srgbClr val="0070C0"/>
              </a:solidFill>
              <a:latin typeface="Calibri" pitchFamily="34" charset="0"/>
            </a:endParaRPr>
          </a:p>
        </p:txBody>
      </p:sp>
      <p:sp>
        <p:nvSpPr>
          <p:cNvPr id="60" name="Rectangle 159">
            <a:extLst>
              <a:ext uri="{FF2B5EF4-FFF2-40B4-BE49-F238E27FC236}">
                <a16:creationId xmlns:a16="http://schemas.microsoft.com/office/drawing/2014/main" id="{7CECC30A-722C-493E-950B-FB3850A1A1A5}"/>
              </a:ext>
            </a:extLst>
          </p:cNvPr>
          <p:cNvSpPr/>
          <p:nvPr/>
        </p:nvSpPr>
        <p:spPr bwMode="auto">
          <a:xfrm>
            <a:off x="3587240" y="438725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61" name="Rectangle 159">
            <a:extLst>
              <a:ext uri="{FF2B5EF4-FFF2-40B4-BE49-F238E27FC236}">
                <a16:creationId xmlns:a16="http://schemas.microsoft.com/office/drawing/2014/main" id="{DCF3265F-C591-4306-86D8-8FB4AB561735}"/>
              </a:ext>
            </a:extLst>
          </p:cNvPr>
          <p:cNvSpPr/>
          <p:nvPr/>
        </p:nvSpPr>
        <p:spPr bwMode="auto">
          <a:xfrm>
            <a:off x="4772328" y="43605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62" name="Rectangle 159">
            <a:extLst>
              <a:ext uri="{FF2B5EF4-FFF2-40B4-BE49-F238E27FC236}">
                <a16:creationId xmlns:a16="http://schemas.microsoft.com/office/drawing/2014/main" id="{560E5BD6-D702-4255-84F2-49FD3894FDDF}"/>
              </a:ext>
            </a:extLst>
          </p:cNvPr>
          <p:cNvSpPr/>
          <p:nvPr/>
        </p:nvSpPr>
        <p:spPr bwMode="auto">
          <a:xfrm>
            <a:off x="5773926" y="43605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
        <p:nvSpPr>
          <p:cNvPr id="63" name="Rectangle 159">
            <a:extLst>
              <a:ext uri="{FF2B5EF4-FFF2-40B4-BE49-F238E27FC236}">
                <a16:creationId xmlns:a16="http://schemas.microsoft.com/office/drawing/2014/main" id="{4179A7CA-6ED2-46D8-9E3C-41A833A6B831}"/>
              </a:ext>
            </a:extLst>
          </p:cNvPr>
          <p:cNvSpPr/>
          <p:nvPr/>
        </p:nvSpPr>
        <p:spPr bwMode="auto">
          <a:xfrm>
            <a:off x="6789126" y="4360525"/>
            <a:ext cx="1008000" cy="304800"/>
          </a:xfrm>
          <a:prstGeom prst="rect">
            <a:avLst/>
          </a:prstGeom>
          <a:solidFill>
            <a:schemeClr val="bg1"/>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Times New Roman" panose="02020603050405020304" pitchFamily="18" charset="0"/>
              <a:cs typeface="Times New Roman" panose="02020603050405020304" pitchFamily="18" charset="0"/>
            </a:endParaRPr>
          </a:p>
        </p:txBody>
      </p:sp>
      <p:sp>
        <p:nvSpPr>
          <p:cNvPr id="64" name="矩形 63">
            <a:extLst>
              <a:ext uri="{FF2B5EF4-FFF2-40B4-BE49-F238E27FC236}">
                <a16:creationId xmlns:a16="http://schemas.microsoft.com/office/drawing/2014/main" id="{0B915F4C-F867-4D58-BE33-B919074AD8AA}"/>
              </a:ext>
            </a:extLst>
          </p:cNvPr>
          <p:cNvSpPr/>
          <p:nvPr/>
        </p:nvSpPr>
        <p:spPr>
          <a:xfrm>
            <a:off x="6997906" y="3991193"/>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65" name="矩形 64">
            <a:extLst>
              <a:ext uri="{FF2B5EF4-FFF2-40B4-BE49-F238E27FC236}">
                <a16:creationId xmlns:a16="http://schemas.microsoft.com/office/drawing/2014/main" id="{C3A7ED5B-1F98-462F-97B8-5A16525E183C}"/>
              </a:ext>
            </a:extLst>
          </p:cNvPr>
          <p:cNvSpPr/>
          <p:nvPr/>
        </p:nvSpPr>
        <p:spPr>
          <a:xfrm>
            <a:off x="5977280" y="3991193"/>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p:txBody>
      </p:sp>
      <p:sp>
        <p:nvSpPr>
          <p:cNvPr id="66" name="矩形 65">
            <a:extLst>
              <a:ext uri="{FF2B5EF4-FFF2-40B4-BE49-F238E27FC236}">
                <a16:creationId xmlns:a16="http://schemas.microsoft.com/office/drawing/2014/main" id="{47663EAF-6C0D-417A-9032-768666BE5836}"/>
              </a:ext>
            </a:extLst>
          </p:cNvPr>
          <p:cNvSpPr/>
          <p:nvPr/>
        </p:nvSpPr>
        <p:spPr>
          <a:xfrm>
            <a:off x="4977745" y="3997665"/>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p:txBody>
      </p:sp>
      <p:sp>
        <p:nvSpPr>
          <p:cNvPr id="67" name="矩形 66">
            <a:extLst>
              <a:ext uri="{FF2B5EF4-FFF2-40B4-BE49-F238E27FC236}">
                <a16:creationId xmlns:a16="http://schemas.microsoft.com/office/drawing/2014/main" id="{8300FA21-4772-489E-AA92-EE74CD22AD82}"/>
              </a:ext>
            </a:extLst>
          </p:cNvPr>
          <p:cNvSpPr/>
          <p:nvPr/>
        </p:nvSpPr>
        <p:spPr>
          <a:xfrm>
            <a:off x="3787231" y="4014870"/>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p:txBody>
      </p:sp>
      <p:sp>
        <p:nvSpPr>
          <p:cNvPr id="68" name="矩形 67">
            <a:extLst>
              <a:ext uri="{FF2B5EF4-FFF2-40B4-BE49-F238E27FC236}">
                <a16:creationId xmlns:a16="http://schemas.microsoft.com/office/drawing/2014/main" id="{E811894E-A980-4BDF-AECB-A52AF70693A7}"/>
              </a:ext>
            </a:extLst>
          </p:cNvPr>
          <p:cNvSpPr/>
          <p:nvPr/>
        </p:nvSpPr>
        <p:spPr>
          <a:xfrm>
            <a:off x="2802513" y="4018916"/>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p:txBody>
      </p:sp>
      <p:sp>
        <p:nvSpPr>
          <p:cNvPr id="69" name="矩形 68">
            <a:extLst>
              <a:ext uri="{FF2B5EF4-FFF2-40B4-BE49-F238E27FC236}">
                <a16:creationId xmlns:a16="http://schemas.microsoft.com/office/drawing/2014/main" id="{275297A9-A578-4958-A523-5C35E4E91E79}"/>
              </a:ext>
            </a:extLst>
          </p:cNvPr>
          <p:cNvSpPr/>
          <p:nvPr/>
        </p:nvSpPr>
        <p:spPr>
          <a:xfrm>
            <a:off x="1781887" y="4018916"/>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p:txBody>
      </p:sp>
      <p:sp>
        <p:nvSpPr>
          <p:cNvPr id="70" name="矩形 69">
            <a:extLst>
              <a:ext uri="{FF2B5EF4-FFF2-40B4-BE49-F238E27FC236}">
                <a16:creationId xmlns:a16="http://schemas.microsoft.com/office/drawing/2014/main" id="{A3B44517-3D04-49E9-8258-DD3D2BF77536}"/>
              </a:ext>
            </a:extLst>
          </p:cNvPr>
          <p:cNvSpPr/>
          <p:nvPr/>
        </p:nvSpPr>
        <p:spPr>
          <a:xfrm>
            <a:off x="782352" y="4025388"/>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p:txBody>
      </p:sp>
      <p:sp>
        <p:nvSpPr>
          <p:cNvPr id="71" name="矩形 70">
            <a:extLst>
              <a:ext uri="{FF2B5EF4-FFF2-40B4-BE49-F238E27FC236}">
                <a16:creationId xmlns:a16="http://schemas.microsoft.com/office/drawing/2014/main" id="{D5791DEF-4A26-4CDE-A121-5219E065BE13}"/>
              </a:ext>
            </a:extLst>
          </p:cNvPr>
          <p:cNvSpPr/>
          <p:nvPr/>
        </p:nvSpPr>
        <p:spPr>
          <a:xfrm>
            <a:off x="8038725" y="4758206"/>
            <a:ext cx="556563"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p:txBody>
      </p:sp>
      <p:cxnSp>
        <p:nvCxnSpPr>
          <p:cNvPr id="72" name="直接连接符 71">
            <a:extLst>
              <a:ext uri="{FF2B5EF4-FFF2-40B4-BE49-F238E27FC236}">
                <a16:creationId xmlns:a16="http://schemas.microsoft.com/office/drawing/2014/main" id="{BFB5919A-417C-4002-8659-435F97A551A0}"/>
              </a:ext>
            </a:extLst>
          </p:cNvPr>
          <p:cNvCxnSpPr/>
          <p:nvPr/>
        </p:nvCxnSpPr>
        <p:spPr>
          <a:xfrm>
            <a:off x="302620" y="3155916"/>
            <a:ext cx="8682776" cy="0"/>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73" name="TextBox 27">
            <a:extLst>
              <a:ext uri="{FF2B5EF4-FFF2-40B4-BE49-F238E27FC236}">
                <a16:creationId xmlns:a16="http://schemas.microsoft.com/office/drawing/2014/main" id="{6A5BAF14-8656-43E3-9AF1-1A84F08F13DC}"/>
              </a:ext>
            </a:extLst>
          </p:cNvPr>
          <p:cNvSpPr txBox="1"/>
          <p:nvPr/>
        </p:nvSpPr>
        <p:spPr>
          <a:xfrm>
            <a:off x="-11636" y="5212600"/>
            <a:ext cx="1633781" cy="369332"/>
          </a:xfrm>
          <a:prstGeom prst="rect">
            <a:avLst/>
          </a:prstGeom>
          <a:noFill/>
        </p:spPr>
        <p:txBody>
          <a:bodyPr wrap="none" rtlCol="0">
            <a:spAutoFit/>
          </a:bodyPr>
          <a:lstStyle/>
          <a:p>
            <a:r>
              <a:rPr lang="en-US" sz="1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Main-Memory</a:t>
            </a:r>
          </a:p>
        </p:txBody>
      </p:sp>
      <p:sp>
        <p:nvSpPr>
          <p:cNvPr id="74" name="矩形 73">
            <a:extLst>
              <a:ext uri="{FF2B5EF4-FFF2-40B4-BE49-F238E27FC236}">
                <a16:creationId xmlns:a16="http://schemas.microsoft.com/office/drawing/2014/main" id="{5B6EF79B-A4DF-4722-9E91-01074002B300}"/>
              </a:ext>
            </a:extLst>
          </p:cNvPr>
          <p:cNvSpPr/>
          <p:nvPr/>
        </p:nvSpPr>
        <p:spPr>
          <a:xfrm>
            <a:off x="3721746" y="1105182"/>
            <a:ext cx="2252540" cy="369332"/>
          </a:xfrm>
          <a:prstGeom prst="rect">
            <a:avLst/>
          </a:prstGeom>
        </p:spPr>
        <p:txBody>
          <a:bodyPr wrap="none">
            <a:spAutoFit/>
          </a:bodyPr>
          <a:lstStyle/>
          <a:p>
            <a:r>
              <a:rPr lang="en-US" altLang="zh-CN" dirty="0">
                <a:latin typeface="Courier New" charset="0"/>
              </a:rPr>
              <a:t>sum+=x[0]*y[0];</a:t>
            </a:r>
            <a:endParaRPr lang="zh-CN" altLang="en-US" dirty="0"/>
          </a:p>
        </p:txBody>
      </p:sp>
      <p:cxnSp>
        <p:nvCxnSpPr>
          <p:cNvPr id="77" name="直接箭头连接符 76">
            <a:extLst>
              <a:ext uri="{FF2B5EF4-FFF2-40B4-BE49-F238E27FC236}">
                <a16:creationId xmlns:a16="http://schemas.microsoft.com/office/drawing/2014/main" id="{C1A757DE-CBAA-4D8E-974A-4E455B0F2770}"/>
              </a:ext>
            </a:extLst>
          </p:cNvPr>
          <p:cNvCxnSpPr>
            <a:cxnSpLocks/>
          </p:cNvCxnSpPr>
          <p:nvPr/>
        </p:nvCxnSpPr>
        <p:spPr>
          <a:xfrm flipV="1">
            <a:off x="4806142" y="1374337"/>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9" name="直接箭头连接符 78">
            <a:extLst>
              <a:ext uri="{FF2B5EF4-FFF2-40B4-BE49-F238E27FC236}">
                <a16:creationId xmlns:a16="http://schemas.microsoft.com/office/drawing/2014/main" id="{6FB4F9B2-BA38-4164-81AC-4E64DE31F7F2}"/>
              </a:ext>
            </a:extLst>
          </p:cNvPr>
          <p:cNvCxnSpPr>
            <a:cxnSpLocks/>
          </p:cNvCxnSpPr>
          <p:nvPr/>
        </p:nvCxnSpPr>
        <p:spPr>
          <a:xfrm flipV="1">
            <a:off x="5527785" y="1362420"/>
            <a:ext cx="0" cy="20681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84" name="Rectangle 159">
            <a:extLst>
              <a:ext uri="{FF2B5EF4-FFF2-40B4-BE49-F238E27FC236}">
                <a16:creationId xmlns:a16="http://schemas.microsoft.com/office/drawing/2014/main" id="{1C96A4B8-72A6-486B-A8BE-B756B32C4DC0}"/>
              </a:ext>
            </a:extLst>
          </p:cNvPr>
          <p:cNvSpPr/>
          <p:nvPr/>
        </p:nvSpPr>
        <p:spPr bwMode="auto">
          <a:xfrm>
            <a:off x="7806830" y="4357141"/>
            <a:ext cx="1008000" cy="304800"/>
          </a:xfrm>
          <a:prstGeom prst="rect">
            <a:avLst/>
          </a:prstGeom>
          <a:solidFill>
            <a:schemeClr val="bg1">
              <a:lumMod val="65000"/>
            </a:schemeClr>
          </a:solidFill>
          <a:ln w="31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algn="ctr" eaLnBrk="0" fontAlgn="base" hangingPunct="0">
              <a:spcBef>
                <a:spcPct val="0"/>
              </a:spcBef>
              <a:spcAft>
                <a:spcPct val="0"/>
              </a:spcAft>
            </a:pPr>
            <a:endParaRPr lang="en-US" sz="1200" i="1" dirty="0">
              <a:solidFill>
                <a:srgbClr val="0070C0"/>
              </a:solidFill>
              <a:latin typeface="Calibri" pitchFamily="34" charset="0"/>
            </a:endParaRPr>
          </a:p>
        </p:txBody>
      </p:sp>
    </p:spTree>
    <p:extLst>
      <p:ext uri="{BB962C8B-B14F-4D97-AF65-F5344CB8AC3E}">
        <p14:creationId xmlns:p14="http://schemas.microsoft.com/office/powerpoint/2010/main" val="32842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FF0000"/>
                </a:solidFill>
                <a:latin typeface="华文行楷" panose="02010800040101010101" pitchFamily="2" charset="-122"/>
                <a:ea typeface="华文行楷" panose="02010800040101010101" pitchFamily="2" charset="-122"/>
              </a:rPr>
              <a:t>扩展知识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128</a:t>
            </a:fld>
            <a:endParaRPr lang="zh-CN" altLang="en-US" dirty="0"/>
          </a:p>
        </p:txBody>
      </p:sp>
      <p:pic>
        <p:nvPicPr>
          <p:cNvPr id="5" name="图片 4"/>
          <p:cNvPicPr>
            <a:picLocks noChangeAspect="1"/>
          </p:cNvPicPr>
          <p:nvPr/>
        </p:nvPicPr>
        <p:blipFill>
          <a:blip r:embed="rId2"/>
          <a:stretch>
            <a:fillRect/>
          </a:stretch>
        </p:blipFill>
        <p:spPr>
          <a:xfrm>
            <a:off x="107504" y="1196752"/>
            <a:ext cx="4380218" cy="1224136"/>
          </a:xfrm>
          <a:prstGeom prst="rect">
            <a:avLst/>
          </a:prstGeom>
        </p:spPr>
      </p:pic>
      <p:sp>
        <p:nvSpPr>
          <p:cNvPr id="6" name="矩形 5"/>
          <p:cNvSpPr/>
          <p:nvPr/>
        </p:nvSpPr>
        <p:spPr>
          <a:xfrm>
            <a:off x="107504" y="2422222"/>
            <a:ext cx="4572000" cy="430887"/>
          </a:xfrm>
          <a:prstGeom prst="rect">
            <a:avLst/>
          </a:prstGeom>
        </p:spPr>
        <p:txBody>
          <a:bodyPr>
            <a:spAutoFit/>
          </a:bodyPr>
          <a:lstStyle/>
          <a:p>
            <a:r>
              <a:rPr lang="zh-CN" altLang="en-US" sz="1100" dirty="0"/>
              <a:t>https://www.archive.ece.cmu.edu/~ece740/f10/lib/exe/fetch.php?media=gaininginsightsintocachepartitioning.pdf</a:t>
            </a:r>
          </a:p>
        </p:txBody>
      </p:sp>
      <p:pic>
        <p:nvPicPr>
          <p:cNvPr id="7" name="图片 6"/>
          <p:cNvPicPr>
            <a:picLocks noChangeAspect="1"/>
          </p:cNvPicPr>
          <p:nvPr/>
        </p:nvPicPr>
        <p:blipFill>
          <a:blip r:embed="rId3"/>
          <a:stretch>
            <a:fillRect/>
          </a:stretch>
        </p:blipFill>
        <p:spPr>
          <a:xfrm>
            <a:off x="251520" y="2942370"/>
            <a:ext cx="3600400" cy="2368536"/>
          </a:xfrm>
          <a:prstGeom prst="rect">
            <a:avLst/>
          </a:prstGeom>
        </p:spPr>
      </p:pic>
      <p:pic>
        <p:nvPicPr>
          <p:cNvPr id="8" name="图片 7"/>
          <p:cNvPicPr>
            <a:picLocks noChangeAspect="1"/>
          </p:cNvPicPr>
          <p:nvPr/>
        </p:nvPicPr>
        <p:blipFill>
          <a:blip r:embed="rId4"/>
          <a:stretch>
            <a:fillRect/>
          </a:stretch>
        </p:blipFill>
        <p:spPr>
          <a:xfrm>
            <a:off x="4944252" y="288020"/>
            <a:ext cx="4031848" cy="1299549"/>
          </a:xfrm>
          <a:prstGeom prst="rect">
            <a:avLst/>
          </a:prstGeom>
        </p:spPr>
      </p:pic>
      <p:sp>
        <p:nvSpPr>
          <p:cNvPr id="9" name="矩形 8"/>
          <p:cNvSpPr/>
          <p:nvPr/>
        </p:nvSpPr>
        <p:spPr>
          <a:xfrm>
            <a:off x="4872244" y="1559005"/>
            <a:ext cx="4283968" cy="430887"/>
          </a:xfrm>
          <a:prstGeom prst="rect">
            <a:avLst/>
          </a:prstGeom>
        </p:spPr>
        <p:txBody>
          <a:bodyPr wrap="square">
            <a:spAutoFit/>
          </a:bodyPr>
          <a:lstStyle/>
          <a:p>
            <a:r>
              <a:rPr lang="zh-CN" altLang="en-US" sz="1100" dirty="0"/>
              <a:t>http://web.cse.ohio-state.edu/hpcs/WWW/HTML/publications/papers/TR-09-4.pdf</a:t>
            </a:r>
          </a:p>
        </p:txBody>
      </p:sp>
      <p:pic>
        <p:nvPicPr>
          <p:cNvPr id="10" name="图片 9"/>
          <p:cNvPicPr>
            <a:picLocks noChangeAspect="1"/>
          </p:cNvPicPr>
          <p:nvPr/>
        </p:nvPicPr>
        <p:blipFill>
          <a:blip r:embed="rId5"/>
          <a:stretch>
            <a:fillRect/>
          </a:stretch>
        </p:blipFill>
        <p:spPr>
          <a:xfrm>
            <a:off x="5448308" y="2017691"/>
            <a:ext cx="2819292" cy="1505036"/>
          </a:xfrm>
          <a:prstGeom prst="rect">
            <a:avLst/>
          </a:prstGeom>
        </p:spPr>
      </p:pic>
      <p:pic>
        <p:nvPicPr>
          <p:cNvPr id="11" name="图片 10"/>
          <p:cNvPicPr>
            <a:picLocks noChangeAspect="1"/>
          </p:cNvPicPr>
          <p:nvPr/>
        </p:nvPicPr>
        <p:blipFill>
          <a:blip r:embed="rId6"/>
          <a:stretch>
            <a:fillRect/>
          </a:stretch>
        </p:blipFill>
        <p:spPr>
          <a:xfrm>
            <a:off x="4764546" y="3550526"/>
            <a:ext cx="3438894" cy="1265995"/>
          </a:xfrm>
          <a:prstGeom prst="rect">
            <a:avLst/>
          </a:prstGeom>
        </p:spPr>
      </p:pic>
      <p:sp>
        <p:nvSpPr>
          <p:cNvPr id="12" name="矩形 11"/>
          <p:cNvSpPr/>
          <p:nvPr/>
        </p:nvSpPr>
        <p:spPr>
          <a:xfrm>
            <a:off x="4487722" y="4840277"/>
            <a:ext cx="4572000" cy="261610"/>
          </a:xfrm>
          <a:prstGeom prst="rect">
            <a:avLst/>
          </a:prstGeom>
        </p:spPr>
        <p:txBody>
          <a:bodyPr>
            <a:spAutoFit/>
          </a:bodyPr>
          <a:lstStyle/>
          <a:p>
            <a:r>
              <a:rPr lang="zh-CN" altLang="en-US" sz="1050" dirty="0"/>
              <a:t>https://link.springer.com/chapter/10.1007%2F978-3-642-23535</a:t>
            </a:r>
            <a:r>
              <a:rPr lang="zh-CN" altLang="en-US" sz="1050"/>
              <a:t>-1_41</a:t>
            </a:r>
            <a:endParaRPr lang="zh-CN" altLang="en-US" sz="1050" dirty="0"/>
          </a:p>
        </p:txBody>
      </p:sp>
      <p:pic>
        <p:nvPicPr>
          <p:cNvPr id="13" name="图片 12"/>
          <p:cNvPicPr/>
          <p:nvPr/>
        </p:nvPicPr>
        <p:blipFill>
          <a:blip r:embed="rId7"/>
          <a:stretch>
            <a:fillRect/>
          </a:stretch>
        </p:blipFill>
        <p:spPr>
          <a:xfrm>
            <a:off x="5333909" y="5083361"/>
            <a:ext cx="2232248" cy="1511459"/>
          </a:xfrm>
          <a:prstGeom prst="rect">
            <a:avLst/>
          </a:prstGeom>
        </p:spPr>
      </p:pic>
    </p:spTree>
    <p:extLst>
      <p:ext uri="{BB962C8B-B14F-4D97-AF65-F5344CB8AC3E}">
        <p14:creationId xmlns:p14="http://schemas.microsoft.com/office/powerpoint/2010/main" val="21152832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9A30C-3655-42C6-9AF7-7C15C71EB163}"/>
              </a:ext>
            </a:extLst>
          </p:cNvPr>
          <p:cNvSpPr>
            <a:spLocks noGrp="1"/>
          </p:cNvSpPr>
          <p:nvPr>
            <p:ph type="title"/>
          </p:nvPr>
        </p:nvSpPr>
        <p:spPr/>
        <p:txBody>
          <a:bodyPr>
            <a:normAutofit fontScale="90000"/>
          </a:bodyPr>
          <a:lstStyle/>
          <a:p>
            <a:r>
              <a:rPr lang="zh-CN" altLang="en-US" dirty="0"/>
              <a:t>练习题</a:t>
            </a:r>
            <a:r>
              <a:rPr lang="en-US" altLang="zh-CN" dirty="0"/>
              <a:t>6.11</a:t>
            </a:r>
            <a:endParaRPr lang="zh-CN" altLang="en-US" dirty="0"/>
          </a:p>
        </p:txBody>
      </p:sp>
      <p:sp>
        <p:nvSpPr>
          <p:cNvPr id="3" name="内容占位符 2">
            <a:extLst>
              <a:ext uri="{FF2B5EF4-FFF2-40B4-BE49-F238E27FC236}">
                <a16:creationId xmlns:a16="http://schemas.microsoft.com/office/drawing/2014/main" id="{51990410-CB6C-4718-B97D-AA98982937F0}"/>
              </a:ext>
            </a:extLst>
          </p:cNvPr>
          <p:cNvSpPr>
            <a:spLocks noGrp="1"/>
          </p:cNvSpPr>
          <p:nvPr>
            <p:ph idx="1"/>
          </p:nvPr>
        </p:nvSpPr>
        <p:spPr>
          <a:xfrm>
            <a:off x="457200" y="837034"/>
            <a:ext cx="8229600" cy="5616302"/>
          </a:xfrm>
        </p:spPr>
        <p:txBody>
          <a:bodyPr>
            <a:normAutofit/>
          </a:bodyPr>
          <a:lstStyle/>
          <a:p>
            <a:r>
              <a:rPr lang="zh-CN" altLang="en-US" dirty="0"/>
              <a:t>假设高速缓存使用地址的高</a:t>
            </a:r>
            <a:r>
              <a:rPr lang="en-US" altLang="zh-CN" i="1" dirty="0"/>
              <a:t>s</a:t>
            </a:r>
            <a:r>
              <a:rPr lang="zh-CN" altLang="en-US" dirty="0"/>
              <a:t>位作组索引，内存块连续的片</a:t>
            </a:r>
            <a:r>
              <a:rPr lang="en-US" altLang="zh-CN" dirty="0"/>
              <a:t>(chunk)</a:t>
            </a:r>
            <a:r>
              <a:rPr lang="zh-CN" altLang="en-US" dirty="0"/>
              <a:t>会被映射到同一个高速缓存组</a:t>
            </a:r>
            <a:endParaRPr lang="en-US" altLang="zh-CN" dirty="0"/>
          </a:p>
          <a:p>
            <a:pPr lvl="1"/>
            <a:r>
              <a:rPr lang="en-US" altLang="zh-CN" b="1" dirty="0">
                <a:effectLst>
                  <a:outerShdw blurRad="38100" dist="38100" dir="2700000" algn="tl">
                    <a:srgbClr val="000000">
                      <a:alpha val="43137"/>
                    </a:srgbClr>
                  </a:outerShdw>
                </a:effectLst>
              </a:rPr>
              <a:t>A.</a:t>
            </a:r>
            <a:r>
              <a:rPr lang="zh-CN" altLang="en-US" b="1" dirty="0">
                <a:effectLst>
                  <a:outerShdw blurRad="38100" dist="38100" dir="2700000" algn="tl">
                    <a:srgbClr val="000000">
                      <a:alpha val="43137"/>
                    </a:srgbClr>
                  </a:outerShdw>
                </a:effectLst>
              </a:rPr>
              <a:t> 每个这样的连续的数组片中有多少个块？</a:t>
            </a:r>
            <a:endParaRPr lang="en-US" altLang="zh-CN" b="1" dirty="0">
              <a:effectLst>
                <a:outerShdw blurRad="38100" dist="38100" dir="2700000" algn="tl">
                  <a:srgbClr val="000000">
                    <a:alpha val="43137"/>
                  </a:srgbClr>
                </a:outerShdw>
              </a:effectLst>
            </a:endParaRPr>
          </a:p>
          <a:p>
            <a:pPr lvl="1"/>
            <a:r>
              <a:rPr lang="zh-CN" altLang="en-US" dirty="0"/>
              <a:t>标记位数量</a:t>
            </a:r>
            <a:r>
              <a:rPr lang="en-US" altLang="zh-CN" i="1" dirty="0"/>
              <a:t>t</a:t>
            </a:r>
            <a:r>
              <a:rPr lang="en-US" altLang="zh-CN" dirty="0"/>
              <a:t>=</a:t>
            </a:r>
            <a:r>
              <a:rPr lang="en-US" altLang="zh-CN" i="1" dirty="0"/>
              <a:t>m</a:t>
            </a:r>
            <a:r>
              <a:rPr lang="en-US" altLang="zh-CN" dirty="0"/>
              <a:t>-(</a:t>
            </a:r>
            <a:r>
              <a:rPr lang="en-US" altLang="zh-CN" i="1" dirty="0" err="1"/>
              <a:t>s+b</a:t>
            </a:r>
            <a:r>
              <a:rPr lang="en-US" altLang="zh-CN" dirty="0"/>
              <a:t>)</a:t>
            </a:r>
            <a:r>
              <a:rPr lang="zh-CN" altLang="en-US" dirty="0"/>
              <a:t>，每个连续的数组片由</a:t>
            </a:r>
            <a:r>
              <a:rPr lang="en-US" altLang="zh-CN" dirty="0"/>
              <a:t>2</a:t>
            </a:r>
            <a:r>
              <a:rPr lang="en-US" altLang="zh-CN" i="1" baseline="30000" dirty="0"/>
              <a:t>t</a:t>
            </a:r>
            <a:r>
              <a:rPr lang="zh-CN" altLang="en-US" dirty="0"/>
              <a:t>个块组成，数组头</a:t>
            </a:r>
            <a:r>
              <a:rPr lang="en-US" altLang="zh-CN" dirty="0"/>
              <a:t>2</a:t>
            </a:r>
            <a:r>
              <a:rPr lang="en-US" altLang="zh-CN" i="1" baseline="30000" dirty="0"/>
              <a:t>t</a:t>
            </a:r>
            <a:r>
              <a:rPr lang="zh-CN" altLang="en-US" dirty="0"/>
              <a:t>个连续的块都会映射到组</a:t>
            </a:r>
            <a:r>
              <a:rPr lang="en-US" altLang="zh-CN" dirty="0"/>
              <a:t>0</a:t>
            </a:r>
            <a:r>
              <a:rPr lang="zh-CN" altLang="en-US" dirty="0"/>
              <a:t>，接下来的</a:t>
            </a:r>
            <a:r>
              <a:rPr lang="en-US" altLang="zh-CN" dirty="0"/>
              <a:t>2</a:t>
            </a:r>
            <a:r>
              <a:rPr lang="en-US" altLang="zh-CN" i="1" baseline="30000" dirty="0"/>
              <a:t>t</a:t>
            </a:r>
            <a:r>
              <a:rPr lang="zh-CN" altLang="en-US" dirty="0"/>
              <a:t>个块会映射到组</a:t>
            </a:r>
            <a:r>
              <a:rPr lang="en-US" altLang="zh-CN" dirty="0"/>
              <a:t>1</a:t>
            </a:r>
            <a:r>
              <a:rPr lang="zh-CN" altLang="en-US" dirty="0"/>
              <a:t>，以此类推</a:t>
            </a:r>
            <a:endParaRPr lang="en-US" altLang="zh-CN" dirty="0"/>
          </a:p>
          <a:p>
            <a:pPr lvl="1"/>
            <a:r>
              <a:rPr lang="en-US" altLang="zh-CN" b="1" dirty="0">
                <a:effectLst>
                  <a:outerShdw blurRad="38100" dist="38100" dir="2700000" algn="tl">
                    <a:srgbClr val="000000">
                      <a:alpha val="43137"/>
                    </a:srgbClr>
                  </a:outerShdw>
                </a:effectLst>
              </a:rPr>
              <a:t>B. </a:t>
            </a:r>
            <a:r>
              <a:rPr lang="zh-CN" altLang="en-US" b="1" dirty="0">
                <a:effectLst>
                  <a:outerShdw blurRad="38100" dist="38100" dir="2700000" algn="tl">
                    <a:srgbClr val="000000">
                      <a:alpha val="43137"/>
                    </a:srgbClr>
                  </a:outerShdw>
                </a:effectLst>
              </a:rPr>
              <a:t>代码运行在高速缓存形式为</a:t>
            </a:r>
            <a:r>
              <a:rPr lang="en-US" altLang="zh-CN" b="1" dirty="0">
                <a:effectLst>
                  <a:outerShdw blurRad="38100" dist="38100" dir="2700000" algn="tl">
                    <a:srgbClr val="000000">
                      <a:alpha val="43137"/>
                    </a:srgbClr>
                  </a:outerShdw>
                </a:effectLst>
              </a:rPr>
              <a:t>(</a:t>
            </a:r>
            <a:r>
              <a:rPr lang="en-US" altLang="zh-CN" b="1" i="1" dirty="0" err="1">
                <a:effectLst>
                  <a:outerShdw blurRad="38100" dist="38100" dir="2700000" algn="tl">
                    <a:srgbClr val="000000">
                      <a:alpha val="43137"/>
                    </a:srgbClr>
                  </a:outerShdw>
                </a:effectLst>
              </a:rPr>
              <a:t>S,E,B,m</a:t>
            </a:r>
            <a:r>
              <a:rPr lang="en-US" altLang="zh-CN" b="1" dirty="0">
                <a:effectLst>
                  <a:outerShdw blurRad="38100" dist="38100" dir="2700000" algn="tl">
                    <a:srgbClr val="000000">
                      <a:alpha val="43137"/>
                    </a:srgbClr>
                  </a:outerShdw>
                </a:effectLst>
              </a:rPr>
              <a:t>)=(512,1,32,32)</a:t>
            </a:r>
            <a:r>
              <a:rPr lang="zh-CN" altLang="en-US" b="1" dirty="0">
                <a:effectLst>
                  <a:outerShdw blurRad="38100" dist="38100" dir="2700000" algn="tl">
                    <a:srgbClr val="000000">
                      <a:alpha val="43137"/>
                    </a:srgbClr>
                  </a:outerShdw>
                </a:effectLst>
              </a:rPr>
              <a:t>系统上，任意时刻，存储在高速缓存中的数组块的最大数量是多少？</a:t>
            </a:r>
            <a:endParaRPr lang="en-US" altLang="zh-CN" b="1" dirty="0">
              <a:effectLst>
                <a:outerShdw blurRad="38100" dist="38100" dir="2700000" algn="tl">
                  <a:srgbClr val="000000">
                    <a:alpha val="43137"/>
                  </a:srgbClr>
                </a:outerShdw>
              </a:effectLst>
            </a:endParaRPr>
          </a:p>
          <a:p>
            <a:pPr lvl="1"/>
            <a:endParaRPr lang="en-US" altLang="zh-CN" dirty="0"/>
          </a:p>
          <a:p>
            <a:pPr lvl="1"/>
            <a:endParaRPr lang="en-US" altLang="zh-CN" dirty="0"/>
          </a:p>
          <a:p>
            <a:pPr lvl="1"/>
            <a:r>
              <a:rPr lang="zh-CN" altLang="en-US" dirty="0"/>
              <a:t>标记位数量</a:t>
            </a:r>
            <a:r>
              <a:rPr lang="en-US" altLang="zh-CN" i="1" dirty="0"/>
              <a:t>t</a:t>
            </a:r>
            <a:r>
              <a:rPr lang="en-US" altLang="zh-CN" dirty="0"/>
              <a:t>=</a:t>
            </a:r>
            <a:r>
              <a:rPr lang="en-US" altLang="zh-CN" i="1" dirty="0"/>
              <a:t>m</a:t>
            </a:r>
            <a:r>
              <a:rPr lang="en-US" altLang="zh-CN" dirty="0"/>
              <a:t>-(</a:t>
            </a:r>
            <a:r>
              <a:rPr lang="en-US" altLang="zh-CN" i="1" dirty="0" err="1"/>
              <a:t>s+b</a:t>
            </a:r>
            <a:r>
              <a:rPr lang="en-US" altLang="zh-CN" dirty="0"/>
              <a:t>)=32-(log</a:t>
            </a:r>
            <a:r>
              <a:rPr lang="en-US" altLang="zh-CN" baseline="-25000" dirty="0"/>
              <a:t>2</a:t>
            </a:r>
            <a:r>
              <a:rPr lang="en-US" altLang="zh-CN" dirty="0"/>
              <a:t>512+log</a:t>
            </a:r>
            <a:r>
              <a:rPr lang="en-US" altLang="zh-CN" baseline="-25000" dirty="0"/>
              <a:t>2</a:t>
            </a:r>
            <a:r>
              <a:rPr lang="en-US" altLang="zh-CN" dirty="0"/>
              <a:t>32)=18</a:t>
            </a:r>
          </a:p>
          <a:p>
            <a:pPr lvl="1"/>
            <a:r>
              <a:rPr lang="zh-CN" altLang="en-US" dirty="0"/>
              <a:t>数组中前</a:t>
            </a:r>
            <a:r>
              <a:rPr lang="en-US" altLang="zh-CN" dirty="0"/>
              <a:t>2</a:t>
            </a:r>
            <a:r>
              <a:rPr lang="en-US" altLang="zh-CN" i="1" baseline="30000" dirty="0"/>
              <a:t>18</a:t>
            </a:r>
            <a:r>
              <a:rPr lang="zh-CN" altLang="en-US" dirty="0"/>
              <a:t>个块映射到组</a:t>
            </a:r>
            <a:r>
              <a:rPr lang="en-US" altLang="zh-CN" dirty="0"/>
              <a:t>0</a:t>
            </a:r>
            <a:r>
              <a:rPr lang="zh-CN" altLang="en-US" dirty="0"/>
              <a:t>，接下来的</a:t>
            </a:r>
            <a:r>
              <a:rPr lang="en-US" altLang="zh-CN" dirty="0"/>
              <a:t>2</a:t>
            </a:r>
            <a:r>
              <a:rPr lang="en-US" altLang="zh-CN" i="1" baseline="30000" dirty="0"/>
              <a:t>18</a:t>
            </a:r>
            <a:r>
              <a:rPr lang="zh-CN" altLang="en-US" dirty="0"/>
              <a:t>个块映射到组</a:t>
            </a:r>
            <a:r>
              <a:rPr lang="en-US" altLang="zh-CN" dirty="0"/>
              <a:t>1</a:t>
            </a:r>
          </a:p>
          <a:p>
            <a:pPr lvl="1"/>
            <a:r>
              <a:rPr lang="zh-CN" altLang="en-US" dirty="0"/>
              <a:t>数组长度为</a:t>
            </a:r>
            <a:r>
              <a:rPr lang="en-US" altLang="zh-CN" dirty="0"/>
              <a:t>4096</a:t>
            </a:r>
            <a:r>
              <a:rPr lang="zh-CN" altLang="en-US" dirty="0"/>
              <a:t>，由</a:t>
            </a:r>
            <a:r>
              <a:rPr lang="en-US" altLang="zh-CN" dirty="0"/>
              <a:t>(4096*4)/32=512</a:t>
            </a:r>
            <a:r>
              <a:rPr lang="zh-CN" altLang="en-US" dirty="0"/>
              <a:t>个块组成，数组中所有的块都映射到组</a:t>
            </a:r>
            <a:r>
              <a:rPr lang="en-US" altLang="zh-CN" dirty="0"/>
              <a:t>0</a:t>
            </a:r>
            <a:r>
              <a:rPr lang="zh-CN" altLang="en-US" dirty="0"/>
              <a:t>，任何时刻，高速缓存至多保存一个数组块，即使数组能够全部容纳在</a:t>
            </a:r>
            <a:r>
              <a:rPr lang="en-US" altLang="zh-CN" dirty="0"/>
              <a:t>cache</a:t>
            </a:r>
            <a:r>
              <a:rPr lang="zh-CN" altLang="en-US" dirty="0"/>
              <a:t>中</a:t>
            </a:r>
          </a:p>
        </p:txBody>
      </p:sp>
      <p:sp>
        <p:nvSpPr>
          <p:cNvPr id="4" name="灯片编号占位符 3">
            <a:extLst>
              <a:ext uri="{FF2B5EF4-FFF2-40B4-BE49-F238E27FC236}">
                <a16:creationId xmlns:a16="http://schemas.microsoft.com/office/drawing/2014/main" id="{3C4151BC-CCAD-4F86-9A17-69AC41877C52}"/>
              </a:ext>
            </a:extLst>
          </p:cNvPr>
          <p:cNvSpPr>
            <a:spLocks noGrp="1"/>
          </p:cNvSpPr>
          <p:nvPr>
            <p:ph type="sldNum" sz="quarter" idx="12"/>
          </p:nvPr>
        </p:nvSpPr>
        <p:spPr/>
        <p:txBody>
          <a:bodyPr/>
          <a:lstStyle/>
          <a:p>
            <a:fld id="{6D62327B-ED8D-4CFC-ADD0-A75FA5CBE281}" type="slidenum">
              <a:rPr lang="zh-CN" altLang="en-US" smtClean="0"/>
              <a:pPr/>
              <a:t>129</a:t>
            </a:fld>
            <a:endParaRPr lang="zh-CN" altLang="en-US" dirty="0"/>
          </a:p>
        </p:txBody>
      </p:sp>
      <p:sp>
        <p:nvSpPr>
          <p:cNvPr id="5" name="矩形 4">
            <a:extLst>
              <a:ext uri="{FF2B5EF4-FFF2-40B4-BE49-F238E27FC236}">
                <a16:creationId xmlns:a16="http://schemas.microsoft.com/office/drawing/2014/main" id="{5DF085E9-7C22-45D7-822D-7FD2F347DD2D}"/>
              </a:ext>
            </a:extLst>
          </p:cNvPr>
          <p:cNvSpPr/>
          <p:nvPr/>
        </p:nvSpPr>
        <p:spPr>
          <a:xfrm>
            <a:off x="1907704" y="3789040"/>
            <a:ext cx="4035824" cy="720080"/>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int array[4096];</a:t>
            </a:r>
          </a:p>
          <a:p>
            <a:pPr>
              <a:tabLst>
                <a:tab pos="457200" algn="l"/>
              </a:tabLst>
            </a:pPr>
            <a:r>
              <a:rPr lang="en-US" altLang="zh-CN" sz="1400" dirty="0">
                <a:latin typeface="Courier New" charset="0"/>
              </a:rPr>
              <a:t>for (</a:t>
            </a:r>
            <a:r>
              <a:rPr lang="en-US" altLang="zh-CN" sz="1400" dirty="0" err="1">
                <a:latin typeface="Courier New" charset="0"/>
              </a:rPr>
              <a:t>i</a:t>
            </a:r>
            <a:r>
              <a:rPr lang="en-US" altLang="zh-CN" sz="1400" dirty="0">
                <a:latin typeface="Courier New" charset="0"/>
              </a:rPr>
              <a:t>=0; </a:t>
            </a:r>
            <a:r>
              <a:rPr lang="en-US" altLang="zh-CN" sz="1400" dirty="0" err="1">
                <a:latin typeface="Courier New" charset="0"/>
              </a:rPr>
              <a:t>i</a:t>
            </a:r>
            <a:r>
              <a:rPr lang="en-US" altLang="zh-CN" sz="1400" dirty="0">
                <a:latin typeface="Courier New" charset="0"/>
              </a:rPr>
              <a:t>&lt;4096; </a:t>
            </a:r>
            <a:r>
              <a:rPr lang="en-US" altLang="zh-CN" sz="1400" dirty="0" err="1">
                <a:latin typeface="Courier New" charset="0"/>
              </a:rPr>
              <a:t>i</a:t>
            </a:r>
            <a:r>
              <a:rPr lang="en-US" altLang="zh-CN" sz="1400" dirty="0">
                <a:latin typeface="Courier New" charset="0"/>
              </a:rPr>
              <a:t>++)</a:t>
            </a:r>
          </a:p>
          <a:p>
            <a:pPr>
              <a:tabLst>
                <a:tab pos="457200" algn="l"/>
              </a:tabLst>
            </a:pPr>
            <a:r>
              <a:rPr lang="en-US" altLang="zh-CN" sz="1400" dirty="0">
                <a:latin typeface="Courier New" charset="0"/>
              </a:rPr>
              <a:t>	sum+=array[</a:t>
            </a:r>
            <a:r>
              <a:rPr lang="en-US" altLang="zh-CN" sz="1400" dirty="0" err="1">
                <a:latin typeface="Courier New" charset="0"/>
              </a:rPr>
              <a:t>i</a:t>
            </a:r>
            <a:r>
              <a:rPr lang="en-US" altLang="zh-CN" sz="1400" dirty="0">
                <a:latin typeface="Courier New" charset="0"/>
              </a:rPr>
              <a:t>];</a:t>
            </a:r>
          </a:p>
        </p:txBody>
      </p:sp>
    </p:spTree>
    <p:extLst>
      <p:ext uri="{BB962C8B-B14F-4D97-AF65-F5344CB8AC3E}">
        <p14:creationId xmlns:p14="http://schemas.microsoft.com/office/powerpoint/2010/main" val="168894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B1E52D-C4CB-4D14-96B0-F401C0D17AB1}"/>
              </a:ext>
            </a:extLst>
          </p:cNvPr>
          <p:cNvSpPr>
            <a:spLocks noGrp="1"/>
          </p:cNvSpPr>
          <p:nvPr>
            <p:ph type="title"/>
          </p:nvPr>
        </p:nvSpPr>
        <p:spPr/>
        <p:txBody>
          <a:bodyPr>
            <a:normAutofit fontScale="90000"/>
          </a:bodyPr>
          <a:lstStyle/>
          <a:p>
            <a:r>
              <a:rPr lang="en-US" altLang="zh-CN" dirty="0"/>
              <a:t>3 </a:t>
            </a:r>
            <a:r>
              <a:rPr lang="zh-CN" altLang="en-US" dirty="0"/>
              <a:t>传统的</a:t>
            </a:r>
            <a:r>
              <a:rPr lang="en-US" altLang="zh-CN" dirty="0"/>
              <a:t>DRAM</a:t>
            </a:r>
            <a:endParaRPr lang="zh-CN" altLang="en-US" dirty="0"/>
          </a:p>
        </p:txBody>
      </p:sp>
      <p:sp>
        <p:nvSpPr>
          <p:cNvPr id="3" name="内容占位符 2">
            <a:extLst>
              <a:ext uri="{FF2B5EF4-FFF2-40B4-BE49-F238E27FC236}">
                <a16:creationId xmlns:a16="http://schemas.microsoft.com/office/drawing/2014/main" id="{983F70E6-BCE0-4D9F-B3AF-3DDA040352EA}"/>
              </a:ext>
            </a:extLst>
          </p:cNvPr>
          <p:cNvSpPr>
            <a:spLocks noGrp="1"/>
          </p:cNvSpPr>
          <p:nvPr>
            <p:ph idx="1"/>
          </p:nvPr>
        </p:nvSpPr>
        <p:spPr>
          <a:xfrm>
            <a:off x="457200" y="837033"/>
            <a:ext cx="8229600" cy="1122844"/>
          </a:xfrm>
        </p:spPr>
        <p:txBody>
          <a:bodyPr>
            <a:normAutofit fontScale="77500" lnSpcReduction="20000"/>
          </a:bodyPr>
          <a:lstStyle/>
          <a:p>
            <a:r>
              <a:rPr lang="en-US" altLang="zh-CN" dirty="0"/>
              <a:t>128</a:t>
            </a:r>
            <a:r>
              <a:rPr lang="zh-CN" altLang="en-US" dirty="0"/>
              <a:t>位</a:t>
            </a:r>
            <a:r>
              <a:rPr lang="en-US" altLang="zh-CN" dirty="0"/>
              <a:t>16×8</a:t>
            </a:r>
            <a:r>
              <a:rPr lang="zh-CN" altLang="en-US" dirty="0"/>
              <a:t>的</a:t>
            </a:r>
            <a:r>
              <a:rPr lang="en-US" altLang="zh-CN" dirty="0"/>
              <a:t>DRAM</a:t>
            </a:r>
            <a:r>
              <a:rPr lang="zh-CN" altLang="en-US" dirty="0"/>
              <a:t>芯片视图</a:t>
            </a:r>
            <a:endParaRPr lang="en-US" altLang="zh-CN" dirty="0"/>
          </a:p>
          <a:p>
            <a:pPr lvl="1"/>
            <a:r>
              <a:rPr lang="zh-CN" altLang="en-US" dirty="0"/>
              <a:t>芯片由</a:t>
            </a:r>
            <a:r>
              <a:rPr lang="en-US" altLang="zh-CN" i="1" dirty="0"/>
              <a:t>r</a:t>
            </a:r>
            <a:r>
              <a:rPr lang="zh-CN" altLang="en-US" dirty="0"/>
              <a:t>行</a:t>
            </a:r>
            <a:r>
              <a:rPr lang="en-US" altLang="zh-CN" dirty="0"/>
              <a:t>×</a:t>
            </a:r>
            <a:r>
              <a:rPr lang="en-US" altLang="zh-CN" sz="2100" i="1" dirty="0"/>
              <a:t>c</a:t>
            </a:r>
            <a:r>
              <a:rPr lang="zh-CN" altLang="en-US" dirty="0"/>
              <a:t>列</a:t>
            </a:r>
            <a:r>
              <a:rPr lang="en-US" altLang="zh-CN" dirty="0"/>
              <a:t>=</a:t>
            </a:r>
            <a:r>
              <a:rPr lang="en-US" altLang="zh-CN" sz="2100" i="1" dirty="0"/>
              <a:t>d</a:t>
            </a:r>
            <a:r>
              <a:rPr lang="zh-CN" altLang="en-US" dirty="0"/>
              <a:t>个超单元（</a:t>
            </a:r>
            <a:r>
              <a:rPr lang="en-US" altLang="zh-CN" dirty="0" err="1"/>
              <a:t>suppercell</a:t>
            </a:r>
            <a:r>
              <a:rPr lang="zh-CN" altLang="en-US" dirty="0"/>
              <a:t>）组成</a:t>
            </a:r>
            <a:endParaRPr lang="en-US" altLang="zh-CN" dirty="0"/>
          </a:p>
          <a:p>
            <a:pPr lvl="1"/>
            <a:r>
              <a:rPr lang="zh-CN" altLang="en-US" dirty="0"/>
              <a:t>超单元由</a:t>
            </a:r>
            <a:r>
              <a:rPr lang="en-US" altLang="zh-CN" sz="2100" i="1" dirty="0"/>
              <a:t>w</a:t>
            </a:r>
            <a:r>
              <a:rPr lang="zh-CN" altLang="en-US" dirty="0"/>
              <a:t>位组成，芯片共有</a:t>
            </a:r>
            <a:r>
              <a:rPr lang="en-US" altLang="zh-CN" sz="2100" i="1" dirty="0" err="1"/>
              <a:t>d</a:t>
            </a:r>
            <a:r>
              <a:rPr lang="en-US" altLang="zh-CN" dirty="0" err="1"/>
              <a:t>×</a:t>
            </a:r>
            <a:r>
              <a:rPr lang="en-US" altLang="zh-CN" sz="2100" i="1" dirty="0" err="1"/>
              <a:t>w</a:t>
            </a:r>
            <a:r>
              <a:rPr lang="zh-CN" altLang="en-US" dirty="0"/>
              <a:t>位存储信息</a:t>
            </a:r>
            <a:endParaRPr lang="en-US" altLang="zh-CN" dirty="0"/>
          </a:p>
          <a:p>
            <a:pPr lvl="1"/>
            <a:r>
              <a:rPr lang="zh-CN" altLang="en-US" dirty="0"/>
              <a:t>示例：</a:t>
            </a:r>
            <a:r>
              <a:rPr lang="en-US" altLang="zh-CN" dirty="0"/>
              <a:t>4</a:t>
            </a:r>
            <a:r>
              <a:rPr lang="zh-CN" altLang="en-US" dirty="0"/>
              <a:t>行、</a:t>
            </a:r>
            <a:r>
              <a:rPr lang="en-US" altLang="zh-CN" dirty="0"/>
              <a:t>4</a:t>
            </a:r>
            <a:r>
              <a:rPr lang="zh-CN" altLang="en-US" dirty="0"/>
              <a:t>列、</a:t>
            </a:r>
            <a:r>
              <a:rPr lang="en-US" altLang="zh-CN" dirty="0"/>
              <a:t>8</a:t>
            </a:r>
            <a:r>
              <a:rPr lang="zh-CN" altLang="en-US" dirty="0"/>
              <a:t>位存储单元总存储容量为：</a:t>
            </a:r>
            <a:r>
              <a:rPr lang="en-US" altLang="zh-CN" dirty="0"/>
              <a:t> 4×4×8=128</a:t>
            </a:r>
            <a:r>
              <a:rPr lang="zh-CN" altLang="en-US" dirty="0"/>
              <a:t>位</a:t>
            </a:r>
          </a:p>
        </p:txBody>
      </p:sp>
      <p:sp>
        <p:nvSpPr>
          <p:cNvPr id="4" name="灯片编号占位符 3">
            <a:extLst>
              <a:ext uri="{FF2B5EF4-FFF2-40B4-BE49-F238E27FC236}">
                <a16:creationId xmlns:a16="http://schemas.microsoft.com/office/drawing/2014/main" id="{DEB13561-BEA1-4184-9ABA-4E31AA36CE5C}"/>
              </a:ext>
            </a:extLst>
          </p:cNvPr>
          <p:cNvSpPr>
            <a:spLocks noGrp="1"/>
          </p:cNvSpPr>
          <p:nvPr>
            <p:ph type="sldNum" sz="quarter" idx="12"/>
          </p:nvPr>
        </p:nvSpPr>
        <p:spPr/>
        <p:txBody>
          <a:bodyPr/>
          <a:lstStyle/>
          <a:p>
            <a:fld id="{6D62327B-ED8D-4CFC-ADD0-A75FA5CBE281}" type="slidenum">
              <a:rPr lang="zh-CN" altLang="en-US" smtClean="0"/>
              <a:pPr/>
              <a:t>13</a:t>
            </a:fld>
            <a:endParaRPr lang="zh-CN" altLang="en-US" dirty="0"/>
          </a:p>
        </p:txBody>
      </p:sp>
      <p:sp>
        <p:nvSpPr>
          <p:cNvPr id="5" name="矩形 4">
            <a:extLst>
              <a:ext uri="{FF2B5EF4-FFF2-40B4-BE49-F238E27FC236}">
                <a16:creationId xmlns:a16="http://schemas.microsoft.com/office/drawing/2014/main" id="{B7511CF0-243D-40C7-8780-EDAE0D8B7D04}"/>
              </a:ext>
            </a:extLst>
          </p:cNvPr>
          <p:cNvSpPr/>
          <p:nvPr/>
        </p:nvSpPr>
        <p:spPr>
          <a:xfrm>
            <a:off x="4211960"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5CCF583-BFC4-4660-A19E-3A47E27CAA32}"/>
              </a:ext>
            </a:extLst>
          </p:cNvPr>
          <p:cNvSpPr/>
          <p:nvPr/>
        </p:nvSpPr>
        <p:spPr>
          <a:xfrm>
            <a:off x="4644008"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2A31D1-E77C-49DE-9387-4DA001E6AF86}"/>
              </a:ext>
            </a:extLst>
          </p:cNvPr>
          <p:cNvSpPr/>
          <p:nvPr/>
        </p:nvSpPr>
        <p:spPr>
          <a:xfrm>
            <a:off x="5076056"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F4F69883-52DB-4922-9B94-91AD694065C2}"/>
              </a:ext>
            </a:extLst>
          </p:cNvPr>
          <p:cNvSpPr/>
          <p:nvPr/>
        </p:nvSpPr>
        <p:spPr>
          <a:xfrm>
            <a:off x="5508104" y="313736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E0B5E1D-B124-4A6D-AE40-BA1C4977CC51}"/>
              </a:ext>
            </a:extLst>
          </p:cNvPr>
          <p:cNvSpPr/>
          <p:nvPr/>
        </p:nvSpPr>
        <p:spPr>
          <a:xfrm>
            <a:off x="4211960"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0B91D12-F95A-4D10-A80D-B5C959F34376}"/>
              </a:ext>
            </a:extLst>
          </p:cNvPr>
          <p:cNvSpPr/>
          <p:nvPr/>
        </p:nvSpPr>
        <p:spPr>
          <a:xfrm>
            <a:off x="4644008"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6342C32-BA80-403D-8C1E-6C2F48522415}"/>
              </a:ext>
            </a:extLst>
          </p:cNvPr>
          <p:cNvSpPr/>
          <p:nvPr/>
        </p:nvSpPr>
        <p:spPr>
          <a:xfrm>
            <a:off x="5076056"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1B5C054-4E22-48ED-AC95-AA59A641E204}"/>
              </a:ext>
            </a:extLst>
          </p:cNvPr>
          <p:cNvSpPr/>
          <p:nvPr/>
        </p:nvSpPr>
        <p:spPr>
          <a:xfrm>
            <a:off x="5508104" y="3558618"/>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184F956-D1D4-424C-BF37-A0ED31664B8C}"/>
              </a:ext>
            </a:extLst>
          </p:cNvPr>
          <p:cNvSpPr/>
          <p:nvPr/>
        </p:nvSpPr>
        <p:spPr>
          <a:xfrm>
            <a:off x="4211960"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B96536D9-B729-483F-93E8-23D71CF7FEEA}"/>
              </a:ext>
            </a:extLst>
          </p:cNvPr>
          <p:cNvSpPr/>
          <p:nvPr/>
        </p:nvSpPr>
        <p:spPr>
          <a:xfrm>
            <a:off x="4644008"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340B9EF-7134-4441-8F20-B73805E766DF}"/>
              </a:ext>
            </a:extLst>
          </p:cNvPr>
          <p:cNvSpPr/>
          <p:nvPr/>
        </p:nvSpPr>
        <p:spPr>
          <a:xfrm>
            <a:off x="5076056"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504B84A8-08D8-4C70-94CB-1BCA65459B77}"/>
              </a:ext>
            </a:extLst>
          </p:cNvPr>
          <p:cNvSpPr/>
          <p:nvPr/>
        </p:nvSpPr>
        <p:spPr>
          <a:xfrm>
            <a:off x="5508104" y="3973190"/>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997640F-CD5A-4EFA-817D-F92C19863DA6}"/>
              </a:ext>
            </a:extLst>
          </p:cNvPr>
          <p:cNvSpPr/>
          <p:nvPr/>
        </p:nvSpPr>
        <p:spPr>
          <a:xfrm>
            <a:off x="4211960"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81B72BB-B45E-4DF8-9A62-D3CB17E602E9}"/>
              </a:ext>
            </a:extLst>
          </p:cNvPr>
          <p:cNvSpPr/>
          <p:nvPr/>
        </p:nvSpPr>
        <p:spPr>
          <a:xfrm>
            <a:off x="4644008"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F54D7173-3923-489C-855F-2505FCE86414}"/>
              </a:ext>
            </a:extLst>
          </p:cNvPr>
          <p:cNvSpPr/>
          <p:nvPr/>
        </p:nvSpPr>
        <p:spPr>
          <a:xfrm>
            <a:off x="5076056"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988AE5B-AE4B-4E2F-A917-1EED6FF8E143}"/>
              </a:ext>
            </a:extLst>
          </p:cNvPr>
          <p:cNvSpPr/>
          <p:nvPr/>
        </p:nvSpPr>
        <p:spPr>
          <a:xfrm>
            <a:off x="5508104" y="4394440"/>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208DA75C-F409-45C9-A913-D9EA8109407B}"/>
              </a:ext>
            </a:extLst>
          </p:cNvPr>
          <p:cNvSpPr/>
          <p:nvPr/>
        </p:nvSpPr>
        <p:spPr>
          <a:xfrm>
            <a:off x="4211960"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FE3E5FE-DB8C-47FE-A8FD-1F4F47101EEB}"/>
              </a:ext>
            </a:extLst>
          </p:cNvPr>
          <p:cNvSpPr/>
          <p:nvPr/>
        </p:nvSpPr>
        <p:spPr>
          <a:xfrm>
            <a:off x="4644008" y="5080479"/>
            <a:ext cx="432048" cy="432048"/>
          </a:xfrm>
          <a:prstGeom prst="rect">
            <a:avLst/>
          </a:prstGeom>
          <a:solidFill>
            <a:schemeClr val="accent6">
              <a:lumMod val="40000"/>
              <a:lumOff val="6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12B0F4DD-2107-4C14-9E45-E020C538841B}"/>
              </a:ext>
            </a:extLst>
          </p:cNvPr>
          <p:cNvSpPr/>
          <p:nvPr/>
        </p:nvSpPr>
        <p:spPr>
          <a:xfrm>
            <a:off x="5076056"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E3BE7CCD-27FF-4118-BA4F-C5B446E07EC1}"/>
              </a:ext>
            </a:extLst>
          </p:cNvPr>
          <p:cNvSpPr/>
          <p:nvPr/>
        </p:nvSpPr>
        <p:spPr>
          <a:xfrm>
            <a:off x="5508104" y="5080479"/>
            <a:ext cx="432048" cy="432048"/>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E20C571-C716-43F1-8AD8-5F74481E423C}"/>
              </a:ext>
            </a:extLst>
          </p:cNvPr>
          <p:cNvSpPr/>
          <p:nvPr/>
        </p:nvSpPr>
        <p:spPr>
          <a:xfrm>
            <a:off x="3751318" y="361855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9FFED699-FFC4-4030-9F05-9ED2FC53CC50}"/>
              </a:ext>
            </a:extLst>
          </p:cNvPr>
          <p:cNvSpPr/>
          <p:nvPr/>
        </p:nvSpPr>
        <p:spPr>
          <a:xfrm>
            <a:off x="3751318" y="3225926"/>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E78B017B-B617-44E0-B940-ACFAC898EFD0}"/>
              </a:ext>
            </a:extLst>
          </p:cNvPr>
          <p:cNvSpPr/>
          <p:nvPr/>
        </p:nvSpPr>
        <p:spPr>
          <a:xfrm>
            <a:off x="3729519" y="4471158"/>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29DDE20-0BAB-4FA5-BB12-C0C3096809D1}"/>
              </a:ext>
            </a:extLst>
          </p:cNvPr>
          <p:cNvSpPr/>
          <p:nvPr/>
        </p:nvSpPr>
        <p:spPr>
          <a:xfrm>
            <a:off x="3729519" y="4043807"/>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C5EE3180-2076-4553-B88A-8493DB493353}"/>
              </a:ext>
            </a:extLst>
          </p:cNvPr>
          <p:cNvSpPr/>
          <p:nvPr/>
        </p:nvSpPr>
        <p:spPr>
          <a:xfrm>
            <a:off x="4426049" y="2488182"/>
            <a:ext cx="1191352"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列地址</a:t>
            </a:r>
            <a:r>
              <a:rPr lang="en-US" altLang="zh-CN" sz="1400" dirty="0">
                <a:latin typeface="Times New Roman" panose="02020603050405020304" pitchFamily="18" charset="0"/>
                <a:cs typeface="Times New Roman" panose="02020603050405020304" pitchFamily="18" charset="0"/>
              </a:rPr>
              <a:t>(CAS)</a:t>
            </a:r>
            <a:endParaRPr lang="zh-CN" altLang="en-US" sz="1400" dirty="0">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31F09369-8E70-4217-910A-01C0BE8BB540}"/>
              </a:ext>
            </a:extLst>
          </p:cNvPr>
          <p:cNvSpPr/>
          <p:nvPr/>
        </p:nvSpPr>
        <p:spPr>
          <a:xfrm>
            <a:off x="3093639" y="3639525"/>
            <a:ext cx="723275" cy="523220"/>
          </a:xfrm>
          <a:prstGeom prst="rect">
            <a:avLst/>
          </a:prstGeom>
        </p:spPr>
        <p:txBody>
          <a:bodyPr wrap="none">
            <a:spAutoFit/>
          </a:bodyPr>
          <a:lstStyle/>
          <a:p>
            <a:pPr algn="ctr"/>
            <a:r>
              <a:rPr lang="zh-CN" altLang="en-US" sz="1400" dirty="0">
                <a:latin typeface="Times New Roman" panose="02020603050405020304" pitchFamily="18" charset="0"/>
                <a:cs typeface="Times New Roman" panose="02020603050405020304" pitchFamily="18" charset="0"/>
              </a:rPr>
              <a:t>行地址</a:t>
            </a:r>
            <a:endParaRPr lang="en-US" altLang="zh-CN" sz="1400" dirty="0">
              <a:latin typeface="Times New Roman" panose="02020603050405020304" pitchFamily="18" charset="0"/>
              <a:cs typeface="Times New Roman" panose="02020603050405020304" pitchFamily="18" charset="0"/>
            </a:endParaRPr>
          </a:p>
          <a:p>
            <a:pPr algn="ctr"/>
            <a:r>
              <a:rPr lang="en-US" altLang="zh-CN" sz="1400" dirty="0">
                <a:latin typeface="Times New Roman" panose="02020603050405020304" pitchFamily="18" charset="0"/>
                <a:cs typeface="Times New Roman" panose="02020603050405020304" pitchFamily="18" charset="0"/>
              </a:rPr>
              <a:t>(RAS)</a:t>
            </a:r>
            <a:endParaRPr lang="zh-CN" altLang="en-US" sz="1400" dirty="0">
              <a:latin typeface="Times New Roman" panose="02020603050405020304" pitchFamily="18" charset="0"/>
              <a:cs typeface="Times New Roman" panose="02020603050405020304" pitchFamily="18" charset="0"/>
            </a:endParaRPr>
          </a:p>
        </p:txBody>
      </p:sp>
      <p:sp>
        <p:nvSpPr>
          <p:cNvPr id="65" name="矩形 64">
            <a:extLst>
              <a:ext uri="{FF2B5EF4-FFF2-40B4-BE49-F238E27FC236}">
                <a16:creationId xmlns:a16="http://schemas.microsoft.com/office/drawing/2014/main" id="{A8B92E6F-FFA1-44BF-ADB8-E7989043D8FC}"/>
              </a:ext>
            </a:extLst>
          </p:cNvPr>
          <p:cNvSpPr/>
          <p:nvPr/>
        </p:nvSpPr>
        <p:spPr>
          <a:xfrm>
            <a:off x="3095836" y="2311460"/>
            <a:ext cx="2952328" cy="3744416"/>
          </a:xfrm>
          <a:prstGeom prst="rect">
            <a:avLst/>
          </a:prstGeom>
          <a:noFill/>
          <a:ln w="31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DF5C88AF-AB71-4EA4-8D30-249AFDF4C787}"/>
              </a:ext>
            </a:extLst>
          </p:cNvPr>
          <p:cNvSpPr/>
          <p:nvPr/>
        </p:nvSpPr>
        <p:spPr>
          <a:xfrm>
            <a:off x="3095836" y="1921156"/>
            <a:ext cx="1338828"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DRAM</a:t>
            </a:r>
            <a:r>
              <a:rPr lang="zh-CN" altLang="en-US" dirty="0">
                <a:latin typeface="Times New Roman" panose="02020603050405020304" pitchFamily="18" charset="0"/>
                <a:cs typeface="Times New Roman" panose="02020603050405020304" pitchFamily="18" charset="0"/>
              </a:rPr>
              <a:t>芯片</a:t>
            </a:r>
          </a:p>
        </p:txBody>
      </p:sp>
      <p:sp>
        <p:nvSpPr>
          <p:cNvPr id="67" name="矩形 66">
            <a:extLst>
              <a:ext uri="{FF2B5EF4-FFF2-40B4-BE49-F238E27FC236}">
                <a16:creationId xmlns:a16="http://schemas.microsoft.com/office/drawing/2014/main" id="{B751056C-9DCA-4795-9D59-76347C04B9CA}"/>
              </a:ext>
            </a:extLst>
          </p:cNvPr>
          <p:cNvSpPr/>
          <p:nvPr/>
        </p:nvSpPr>
        <p:spPr>
          <a:xfrm>
            <a:off x="4462244" y="5635593"/>
            <a:ext cx="1261884"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内部行缓冲区</a:t>
            </a:r>
          </a:p>
        </p:txBody>
      </p:sp>
      <p:sp>
        <p:nvSpPr>
          <p:cNvPr id="68" name="矩形 67">
            <a:extLst>
              <a:ext uri="{FF2B5EF4-FFF2-40B4-BE49-F238E27FC236}">
                <a16:creationId xmlns:a16="http://schemas.microsoft.com/office/drawing/2014/main" id="{388414A5-73A3-4D0B-8278-F4464215180B}"/>
              </a:ext>
            </a:extLst>
          </p:cNvPr>
          <p:cNvSpPr/>
          <p:nvPr/>
        </p:nvSpPr>
        <p:spPr>
          <a:xfrm>
            <a:off x="4218756" y="3127394"/>
            <a:ext cx="1721395" cy="169909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C5344859-C74D-402D-A967-F57C7FFA9CB3}"/>
              </a:ext>
            </a:extLst>
          </p:cNvPr>
          <p:cNvSpPr/>
          <p:nvPr/>
        </p:nvSpPr>
        <p:spPr>
          <a:xfrm>
            <a:off x="4218756" y="5080479"/>
            <a:ext cx="1721395" cy="4474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43736EB2-A127-4F93-BFFE-8E351B358210}"/>
              </a:ext>
            </a:extLst>
          </p:cNvPr>
          <p:cNvSpPr/>
          <p:nvPr/>
        </p:nvSpPr>
        <p:spPr>
          <a:xfrm>
            <a:off x="1202503" y="2942608"/>
            <a:ext cx="885221" cy="2557507"/>
          </a:xfrm>
          <a:prstGeom prst="rect">
            <a:avLst/>
          </a:prstGeom>
          <a:solidFill>
            <a:schemeClr val="bg1"/>
          </a:solidFill>
          <a:ln w="31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内存</a:t>
            </a:r>
            <a:br>
              <a:rPr lang="en-US" altLang="zh-CN" dirty="0">
                <a:solidFill>
                  <a:schemeClr val="tx1"/>
                </a:solidFill>
              </a:rPr>
            </a:br>
            <a:r>
              <a:rPr lang="zh-CN" altLang="en-US" dirty="0">
                <a:solidFill>
                  <a:schemeClr val="tx1"/>
                </a:solidFill>
              </a:rPr>
              <a:t>控制器</a:t>
            </a:r>
          </a:p>
        </p:txBody>
      </p:sp>
      <p:sp>
        <p:nvSpPr>
          <p:cNvPr id="71" name="箭头: 左右 70">
            <a:extLst>
              <a:ext uri="{FF2B5EF4-FFF2-40B4-BE49-F238E27FC236}">
                <a16:creationId xmlns:a16="http://schemas.microsoft.com/office/drawing/2014/main" id="{FE76D748-8824-4150-9603-E8763EA7F414}"/>
              </a:ext>
            </a:extLst>
          </p:cNvPr>
          <p:cNvSpPr/>
          <p:nvPr/>
        </p:nvSpPr>
        <p:spPr>
          <a:xfrm>
            <a:off x="761387" y="4124036"/>
            <a:ext cx="426033" cy="28120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BCAF55F2-1780-47F7-A210-97D36D968CD8}"/>
              </a:ext>
            </a:extLst>
          </p:cNvPr>
          <p:cNvSpPr/>
          <p:nvPr/>
        </p:nvSpPr>
        <p:spPr>
          <a:xfrm>
            <a:off x="133550" y="4111660"/>
            <a:ext cx="633507"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CPU</a:t>
            </a:r>
            <a:endParaRPr lang="zh-CN" altLang="en-US" dirty="0">
              <a:latin typeface="Times New Roman" panose="02020603050405020304" pitchFamily="18" charset="0"/>
              <a:cs typeface="Times New Roman" panose="02020603050405020304" pitchFamily="18" charset="0"/>
            </a:endParaRPr>
          </a:p>
        </p:txBody>
      </p:sp>
      <p:cxnSp>
        <p:nvCxnSpPr>
          <p:cNvPr id="74" name="直接箭头连接符 73">
            <a:extLst>
              <a:ext uri="{FF2B5EF4-FFF2-40B4-BE49-F238E27FC236}">
                <a16:creationId xmlns:a16="http://schemas.microsoft.com/office/drawing/2014/main" id="{34C0BF71-48A9-475C-9192-F5A91BD138ED}"/>
              </a:ext>
            </a:extLst>
          </p:cNvPr>
          <p:cNvCxnSpPr/>
          <p:nvPr/>
        </p:nvCxnSpPr>
        <p:spPr>
          <a:xfrm>
            <a:off x="2087724" y="3538058"/>
            <a:ext cx="10081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5" name="矩形 74">
            <a:extLst>
              <a:ext uri="{FF2B5EF4-FFF2-40B4-BE49-F238E27FC236}">
                <a16:creationId xmlns:a16="http://schemas.microsoft.com/office/drawing/2014/main" id="{EF5C6C6D-5656-4A51-A931-852F172C050F}"/>
              </a:ext>
            </a:extLst>
          </p:cNvPr>
          <p:cNvSpPr/>
          <p:nvPr/>
        </p:nvSpPr>
        <p:spPr>
          <a:xfrm>
            <a:off x="2134082" y="3649250"/>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地址引脚</a:t>
            </a:r>
          </a:p>
        </p:txBody>
      </p:sp>
      <p:sp>
        <p:nvSpPr>
          <p:cNvPr id="76" name="矩形 75">
            <a:extLst>
              <a:ext uri="{FF2B5EF4-FFF2-40B4-BE49-F238E27FC236}">
                <a16:creationId xmlns:a16="http://schemas.microsoft.com/office/drawing/2014/main" id="{051425C0-3866-44CC-9B44-DCAF22831A32}"/>
              </a:ext>
            </a:extLst>
          </p:cNvPr>
          <p:cNvSpPr/>
          <p:nvPr/>
        </p:nvSpPr>
        <p:spPr>
          <a:xfrm>
            <a:off x="2358053" y="3187600"/>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2</a:t>
            </a:r>
            <a:r>
              <a:rPr lang="zh-CN" altLang="en-US" sz="1400" dirty="0">
                <a:latin typeface="Times New Roman" panose="02020603050405020304" pitchFamily="18" charset="0"/>
                <a:cs typeface="Times New Roman" panose="02020603050405020304" pitchFamily="18" charset="0"/>
              </a:rPr>
              <a:t>位</a:t>
            </a:r>
          </a:p>
        </p:txBody>
      </p:sp>
      <p:cxnSp>
        <p:nvCxnSpPr>
          <p:cNvPr id="77" name="直接箭头连接符 76">
            <a:extLst>
              <a:ext uri="{FF2B5EF4-FFF2-40B4-BE49-F238E27FC236}">
                <a16:creationId xmlns:a16="http://schemas.microsoft.com/office/drawing/2014/main" id="{ACC50599-32EB-48A0-9391-6F39116C78E7}"/>
              </a:ext>
            </a:extLst>
          </p:cNvPr>
          <p:cNvCxnSpPr/>
          <p:nvPr/>
        </p:nvCxnSpPr>
        <p:spPr>
          <a:xfrm>
            <a:off x="2087724" y="4898256"/>
            <a:ext cx="1008112"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矩形 77">
            <a:extLst>
              <a:ext uri="{FF2B5EF4-FFF2-40B4-BE49-F238E27FC236}">
                <a16:creationId xmlns:a16="http://schemas.microsoft.com/office/drawing/2014/main" id="{E88D1444-FDC5-4640-AA8F-7911D59427AC}"/>
              </a:ext>
            </a:extLst>
          </p:cNvPr>
          <p:cNvSpPr/>
          <p:nvPr/>
        </p:nvSpPr>
        <p:spPr>
          <a:xfrm>
            <a:off x="2134082" y="5009448"/>
            <a:ext cx="902811" cy="307777"/>
          </a:xfrm>
          <a:prstGeom prst="rect">
            <a:avLst/>
          </a:prstGeom>
        </p:spPr>
        <p:txBody>
          <a:bodyPr wrap="none">
            <a:spAutoFit/>
          </a:bodyPr>
          <a:lstStyle/>
          <a:p>
            <a:r>
              <a:rPr lang="zh-CN" altLang="en-US" sz="1400" dirty="0">
                <a:latin typeface="Times New Roman" panose="02020603050405020304" pitchFamily="18" charset="0"/>
                <a:cs typeface="Times New Roman" panose="02020603050405020304" pitchFamily="18" charset="0"/>
              </a:rPr>
              <a:t>数据引脚</a:t>
            </a:r>
          </a:p>
        </p:txBody>
      </p:sp>
      <p:sp>
        <p:nvSpPr>
          <p:cNvPr id="79" name="矩形 78">
            <a:extLst>
              <a:ext uri="{FF2B5EF4-FFF2-40B4-BE49-F238E27FC236}">
                <a16:creationId xmlns:a16="http://schemas.microsoft.com/office/drawing/2014/main" id="{F04F5966-5DBE-45FE-8527-2D209AB87032}"/>
              </a:ext>
            </a:extLst>
          </p:cNvPr>
          <p:cNvSpPr/>
          <p:nvPr/>
        </p:nvSpPr>
        <p:spPr>
          <a:xfrm>
            <a:off x="2358053" y="4547798"/>
            <a:ext cx="453970" cy="307777"/>
          </a:xfrm>
          <a:prstGeom prst="rect">
            <a:avLst/>
          </a:prstGeom>
        </p:spPr>
        <p:txBody>
          <a:bodyPr wrap="none">
            <a:spAutoFit/>
          </a:bodyPr>
          <a:lstStyle/>
          <a:p>
            <a:r>
              <a:rPr lang="en-US" altLang="zh-CN" sz="1400" dirty="0">
                <a:latin typeface="Times New Roman" panose="02020603050405020304" pitchFamily="18" charset="0"/>
                <a:cs typeface="Times New Roman" panose="02020603050405020304" pitchFamily="18" charset="0"/>
              </a:rPr>
              <a:t>8</a:t>
            </a:r>
            <a:r>
              <a:rPr lang="zh-CN" altLang="en-US" sz="1400" dirty="0">
                <a:latin typeface="Times New Roman" panose="02020603050405020304" pitchFamily="18" charset="0"/>
                <a:cs typeface="Times New Roman" panose="02020603050405020304" pitchFamily="18" charset="0"/>
              </a:rPr>
              <a:t>位</a:t>
            </a:r>
          </a:p>
        </p:txBody>
      </p:sp>
      <p:sp>
        <p:nvSpPr>
          <p:cNvPr id="80" name="矩形 79">
            <a:extLst>
              <a:ext uri="{FF2B5EF4-FFF2-40B4-BE49-F238E27FC236}">
                <a16:creationId xmlns:a16="http://schemas.microsoft.com/office/drawing/2014/main" id="{1AE99D6A-4445-4154-9B90-A1C0BE03D96C}"/>
              </a:ext>
            </a:extLst>
          </p:cNvPr>
          <p:cNvSpPr/>
          <p:nvPr/>
        </p:nvSpPr>
        <p:spPr>
          <a:xfrm>
            <a:off x="4181431"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0(00)</a:t>
            </a:r>
            <a:endParaRPr lang="zh-CN" altLang="en-US" sz="1100" dirty="0">
              <a:latin typeface="Times New Roman" panose="02020603050405020304" pitchFamily="18" charset="0"/>
              <a:cs typeface="Times New Roman" panose="02020603050405020304" pitchFamily="18" charset="0"/>
            </a:endParaRPr>
          </a:p>
        </p:txBody>
      </p:sp>
      <p:sp>
        <p:nvSpPr>
          <p:cNvPr id="81" name="矩形 80">
            <a:extLst>
              <a:ext uri="{FF2B5EF4-FFF2-40B4-BE49-F238E27FC236}">
                <a16:creationId xmlns:a16="http://schemas.microsoft.com/office/drawing/2014/main" id="{77CADEE1-9E49-4D27-B8B3-C71760CDCEA9}"/>
              </a:ext>
            </a:extLst>
          </p:cNvPr>
          <p:cNvSpPr/>
          <p:nvPr/>
        </p:nvSpPr>
        <p:spPr>
          <a:xfrm>
            <a:off x="4608985" y="285842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1(01)</a:t>
            </a:r>
            <a:endParaRPr lang="zh-CN" altLang="en-US" sz="1100" dirty="0">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29CD9CD8-1D36-4DAD-8165-67D86F282D0C}"/>
              </a:ext>
            </a:extLst>
          </p:cNvPr>
          <p:cNvSpPr/>
          <p:nvPr/>
        </p:nvSpPr>
        <p:spPr>
          <a:xfrm>
            <a:off x="5023713" y="2851065"/>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2(10)</a:t>
            </a:r>
            <a:endParaRPr lang="zh-CN" altLang="en-US" sz="1100" dirty="0">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FE83A1A2-AB80-4EA9-BFB3-FC403702910B}"/>
              </a:ext>
            </a:extLst>
          </p:cNvPr>
          <p:cNvSpPr/>
          <p:nvPr/>
        </p:nvSpPr>
        <p:spPr>
          <a:xfrm>
            <a:off x="5450915" y="2865783"/>
            <a:ext cx="489236" cy="261610"/>
          </a:xfrm>
          <a:prstGeom prst="rect">
            <a:avLst/>
          </a:prstGeom>
        </p:spPr>
        <p:txBody>
          <a:bodyPr wrap="none">
            <a:spAutoFit/>
          </a:bodyPr>
          <a:lstStyle/>
          <a:p>
            <a:r>
              <a:rPr lang="en-US" altLang="zh-CN" sz="1100" dirty="0">
                <a:latin typeface="Times New Roman" panose="02020603050405020304" pitchFamily="18" charset="0"/>
                <a:cs typeface="Times New Roman" panose="02020603050405020304" pitchFamily="18" charset="0"/>
              </a:rPr>
              <a:t>3(11)</a:t>
            </a:r>
            <a:endParaRPr lang="zh-CN" altLang="en-US" sz="1100" dirty="0">
              <a:latin typeface="Times New Roman" panose="02020603050405020304" pitchFamily="18" charset="0"/>
              <a:cs typeface="Times New Roman" panose="02020603050405020304" pitchFamily="18" charset="0"/>
            </a:endParaRPr>
          </a:p>
        </p:txBody>
      </p:sp>
      <p:sp>
        <p:nvSpPr>
          <p:cNvPr id="84" name="矩形 83">
            <a:extLst>
              <a:ext uri="{FF2B5EF4-FFF2-40B4-BE49-F238E27FC236}">
                <a16:creationId xmlns:a16="http://schemas.microsoft.com/office/drawing/2014/main" id="{D319174D-DE3D-456D-A610-10D2ACBDAAA4}"/>
              </a:ext>
            </a:extLst>
          </p:cNvPr>
          <p:cNvSpPr/>
          <p:nvPr/>
        </p:nvSpPr>
        <p:spPr>
          <a:xfrm>
            <a:off x="7056276" y="3166482"/>
            <a:ext cx="432048" cy="432048"/>
          </a:xfrm>
          <a:prstGeom prst="rect">
            <a:avLst/>
          </a:prstGeom>
          <a:solidFill>
            <a:schemeClr val="bg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E0B4FC0A-9D4F-46E7-8625-33B86816F516}"/>
              </a:ext>
            </a:extLst>
          </p:cNvPr>
          <p:cNvSpPr/>
          <p:nvPr/>
        </p:nvSpPr>
        <p:spPr>
          <a:xfrm>
            <a:off x="7748047" y="3203574"/>
            <a:ext cx="530915"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8</a:t>
            </a:r>
            <a:r>
              <a:rPr lang="zh-CN" altLang="en-US" dirty="0">
                <a:latin typeface="Times New Roman" panose="02020603050405020304" pitchFamily="18" charset="0"/>
                <a:cs typeface="Times New Roman" panose="02020603050405020304" pitchFamily="18" charset="0"/>
              </a:rPr>
              <a:t>位</a:t>
            </a:r>
          </a:p>
        </p:txBody>
      </p:sp>
      <p:sp>
        <p:nvSpPr>
          <p:cNvPr id="29" name="矩形 28">
            <a:extLst>
              <a:ext uri="{FF2B5EF4-FFF2-40B4-BE49-F238E27FC236}">
                <a16:creationId xmlns:a16="http://schemas.microsoft.com/office/drawing/2014/main" id="{7DD40095-C503-449E-BE62-AE5402953CC8}"/>
              </a:ext>
            </a:extLst>
          </p:cNvPr>
          <p:cNvSpPr/>
          <p:nvPr/>
        </p:nvSpPr>
        <p:spPr>
          <a:xfrm>
            <a:off x="60629" y="2045836"/>
            <a:ext cx="2297424" cy="461665"/>
          </a:xfrm>
          <a:prstGeom prst="rect">
            <a:avLst/>
          </a:prstGeom>
          <a:noFill/>
        </p:spPr>
        <p:txBody>
          <a:bodyPr wrap="none" lIns="91440" tIns="45720" rIns="91440" bIns="45720">
            <a:spAutoFit/>
          </a:bodyPr>
          <a:lstStyle/>
          <a:p>
            <a:pPr algn="ctr"/>
            <a:r>
              <a:rPr lang="zh-CN" altLang="en-US"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读取超单元</a:t>
            </a:r>
            <a:r>
              <a:rPr lang="en-US" altLang="zh-CN"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(2,1)</a:t>
            </a:r>
            <a:endParaRPr lang="zh-CN" altLang="en-US" sz="2400" b="0" cap="none"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2" name="矩形 51">
            <a:extLst>
              <a:ext uri="{FF2B5EF4-FFF2-40B4-BE49-F238E27FC236}">
                <a16:creationId xmlns:a16="http://schemas.microsoft.com/office/drawing/2014/main" id="{01B070BB-B654-46C8-98F4-CE1330464A79}"/>
              </a:ext>
            </a:extLst>
          </p:cNvPr>
          <p:cNvSpPr/>
          <p:nvPr/>
        </p:nvSpPr>
        <p:spPr>
          <a:xfrm>
            <a:off x="2233130" y="2879822"/>
            <a:ext cx="736100" cy="307777"/>
          </a:xfrm>
          <a:prstGeom prst="rect">
            <a:avLst/>
          </a:prstGeom>
        </p:spPr>
        <p:txBody>
          <a:bodyPr wrap="none">
            <a:spAutoFit/>
          </a:bodyPr>
          <a:lstStyle/>
          <a:p>
            <a:pPr algn="ctr"/>
            <a:r>
              <a:rPr lang="en-US" altLang="zh-CN" sz="1400" b="1" dirty="0">
                <a:solidFill>
                  <a:schemeClr val="tx2"/>
                </a:solidFill>
                <a:latin typeface="Times New Roman" panose="02020603050405020304" pitchFamily="18" charset="0"/>
                <a:cs typeface="Times New Roman" panose="02020603050405020304" pitchFamily="18" charset="0"/>
              </a:rPr>
              <a:t>CAS=1</a:t>
            </a:r>
            <a:endParaRPr lang="zh-CN" altLang="en-US" sz="1400" b="1" dirty="0">
              <a:solidFill>
                <a:schemeClr val="tx2"/>
              </a:solidFill>
              <a:latin typeface="Times New Roman" panose="02020603050405020304" pitchFamily="18" charset="0"/>
              <a:cs typeface="Times New Roman" panose="02020603050405020304" pitchFamily="18" charset="0"/>
            </a:endParaRPr>
          </a:p>
        </p:txBody>
      </p:sp>
      <p:cxnSp>
        <p:nvCxnSpPr>
          <p:cNvPr id="31" name="直接箭头连接符 30">
            <a:extLst>
              <a:ext uri="{FF2B5EF4-FFF2-40B4-BE49-F238E27FC236}">
                <a16:creationId xmlns:a16="http://schemas.microsoft.com/office/drawing/2014/main" id="{CFA33489-CE9C-4813-99C9-9F5FED594226}"/>
              </a:ext>
            </a:extLst>
          </p:cNvPr>
          <p:cNvCxnSpPr>
            <a:cxnSpLocks/>
          </p:cNvCxnSpPr>
          <p:nvPr/>
        </p:nvCxnSpPr>
        <p:spPr>
          <a:xfrm>
            <a:off x="2134082" y="2488182"/>
            <a:ext cx="349686" cy="454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1FF59525-CE55-4834-896C-C1523BB8A665}"/>
              </a:ext>
            </a:extLst>
          </p:cNvPr>
          <p:cNvCxnSpPr>
            <a:cxnSpLocks/>
          </p:cNvCxnSpPr>
          <p:nvPr/>
        </p:nvCxnSpPr>
        <p:spPr>
          <a:xfrm>
            <a:off x="2925499" y="3134366"/>
            <a:ext cx="1894446" cy="1930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箭头: 右 34">
            <a:extLst>
              <a:ext uri="{FF2B5EF4-FFF2-40B4-BE49-F238E27FC236}">
                <a16:creationId xmlns:a16="http://schemas.microsoft.com/office/drawing/2014/main" id="{4056DE14-5333-4DCD-A40E-431105F19D5D}"/>
              </a:ext>
            </a:extLst>
          </p:cNvPr>
          <p:cNvSpPr/>
          <p:nvPr/>
        </p:nvSpPr>
        <p:spPr>
          <a:xfrm rot="5400000">
            <a:off x="4065579" y="4668370"/>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箭头: 右 58">
            <a:extLst>
              <a:ext uri="{FF2B5EF4-FFF2-40B4-BE49-F238E27FC236}">
                <a16:creationId xmlns:a16="http://schemas.microsoft.com/office/drawing/2014/main" id="{20EC97B0-9FE9-428B-8899-A49CD121D014}"/>
              </a:ext>
            </a:extLst>
          </p:cNvPr>
          <p:cNvSpPr/>
          <p:nvPr/>
        </p:nvSpPr>
        <p:spPr>
          <a:xfrm rot="5400000">
            <a:off x="4546016" y="4679168"/>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箭头: 右 59">
            <a:extLst>
              <a:ext uri="{FF2B5EF4-FFF2-40B4-BE49-F238E27FC236}">
                <a16:creationId xmlns:a16="http://schemas.microsoft.com/office/drawing/2014/main" id="{1BF50B9C-D0F1-446F-976B-F469EE16B874}"/>
              </a:ext>
            </a:extLst>
          </p:cNvPr>
          <p:cNvSpPr/>
          <p:nvPr/>
        </p:nvSpPr>
        <p:spPr>
          <a:xfrm rot="5400000">
            <a:off x="4945010" y="4679169"/>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箭头: 右 60">
            <a:extLst>
              <a:ext uri="{FF2B5EF4-FFF2-40B4-BE49-F238E27FC236}">
                <a16:creationId xmlns:a16="http://schemas.microsoft.com/office/drawing/2014/main" id="{6D2EBE18-A3C3-4CBE-9921-145046452E23}"/>
              </a:ext>
            </a:extLst>
          </p:cNvPr>
          <p:cNvSpPr/>
          <p:nvPr/>
        </p:nvSpPr>
        <p:spPr>
          <a:xfrm rot="5400000">
            <a:off x="5377058" y="4679169"/>
            <a:ext cx="670594" cy="12273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a:extLst>
              <a:ext uri="{FF2B5EF4-FFF2-40B4-BE49-F238E27FC236}">
                <a16:creationId xmlns:a16="http://schemas.microsoft.com/office/drawing/2014/main" id="{B71C1363-B57F-477D-9633-A6FEC0C9064E}"/>
              </a:ext>
            </a:extLst>
          </p:cNvPr>
          <p:cNvSpPr/>
          <p:nvPr/>
        </p:nvSpPr>
        <p:spPr>
          <a:xfrm rot="11721160" flipV="1">
            <a:off x="3091766" y="5001446"/>
            <a:ext cx="1575548" cy="197070"/>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Rectangle 60">
            <a:extLst>
              <a:ext uri="{FF2B5EF4-FFF2-40B4-BE49-F238E27FC236}">
                <a16:creationId xmlns:a16="http://schemas.microsoft.com/office/drawing/2014/main" id="{56F6F22D-32C5-40CA-9988-76F745C56B5D}"/>
              </a:ext>
            </a:extLst>
          </p:cNvPr>
          <p:cNvSpPr/>
          <p:nvPr/>
        </p:nvSpPr>
        <p:spPr>
          <a:xfrm>
            <a:off x="6277777" y="3880163"/>
            <a:ext cx="2763562" cy="2138662"/>
          </a:xfrm>
          <a:prstGeom prst="rect">
            <a:avLst/>
          </a:prstGeom>
          <a:effectLst/>
        </p:spPr>
        <p:txBody>
          <a:bodyPr wrap="square">
            <a:spAutoFit/>
          </a:bodyPr>
          <a:lstStyle/>
          <a:p>
            <a:pPr>
              <a:lnSpc>
                <a:spcPct val="120000"/>
              </a:lnSpc>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内存访问特点：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先行后列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行先缓存于</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row buffer</a:t>
            </a: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从</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row buffer</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中访问列</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a:lnSpc>
                <a:spcPct val="120000"/>
              </a:lnSpc>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二维阵列组织优缺点：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优点：引脚数量少</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缺点：两步发送地址，增加访问时间</a:t>
            </a:r>
          </a:p>
        </p:txBody>
      </p:sp>
    </p:spTree>
    <p:extLst>
      <p:ext uri="{BB962C8B-B14F-4D97-AF65-F5344CB8AC3E}">
        <p14:creationId xmlns:p14="http://schemas.microsoft.com/office/powerpoint/2010/main" val="25885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25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直接箭头连接符 142"/>
          <p:cNvCxnSpPr>
            <a:stCxn id="90" idx="0"/>
            <a:endCxn id="52" idx="2"/>
          </p:cNvCxnSpPr>
          <p:nvPr/>
        </p:nvCxnSpPr>
        <p:spPr>
          <a:xfrm flipH="1" flipV="1">
            <a:off x="592373" y="2573009"/>
            <a:ext cx="868298"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4" name="直接箭头连接符 143"/>
          <p:cNvCxnSpPr>
            <a:stCxn id="91" idx="0"/>
            <a:endCxn id="52" idx="2"/>
          </p:cNvCxnSpPr>
          <p:nvPr/>
        </p:nvCxnSpPr>
        <p:spPr>
          <a:xfrm flipH="1" flipV="1">
            <a:off x="592373" y="2573009"/>
            <a:ext cx="1736596"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5" name="直接箭头连接符 144"/>
          <p:cNvCxnSpPr>
            <a:stCxn id="92" idx="0"/>
            <a:endCxn id="52" idx="2"/>
          </p:cNvCxnSpPr>
          <p:nvPr/>
        </p:nvCxnSpPr>
        <p:spPr>
          <a:xfrm flipH="1" flipV="1">
            <a:off x="592373" y="2573009"/>
            <a:ext cx="2624550"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6" name="直接箭头连接符 145"/>
          <p:cNvCxnSpPr>
            <a:stCxn id="93" idx="0"/>
            <a:endCxn id="52" idx="2"/>
          </p:cNvCxnSpPr>
          <p:nvPr/>
        </p:nvCxnSpPr>
        <p:spPr>
          <a:xfrm flipH="1" flipV="1">
            <a:off x="592373" y="2573009"/>
            <a:ext cx="3502676"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7" name="直接箭头连接符 146"/>
          <p:cNvCxnSpPr>
            <a:stCxn id="94" idx="0"/>
            <a:endCxn id="52" idx="2"/>
          </p:cNvCxnSpPr>
          <p:nvPr/>
        </p:nvCxnSpPr>
        <p:spPr>
          <a:xfrm flipH="1" flipV="1">
            <a:off x="592373" y="2573009"/>
            <a:ext cx="4370974"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8" name="直接箭头连接符 147"/>
          <p:cNvCxnSpPr>
            <a:stCxn id="95" idx="0"/>
            <a:endCxn id="52" idx="2"/>
          </p:cNvCxnSpPr>
          <p:nvPr/>
        </p:nvCxnSpPr>
        <p:spPr>
          <a:xfrm flipH="1" flipV="1">
            <a:off x="592373" y="2573009"/>
            <a:ext cx="5258928"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9" name="直接箭头连接符 148"/>
          <p:cNvCxnSpPr>
            <a:stCxn id="96" idx="0"/>
            <a:endCxn id="52" idx="2"/>
          </p:cNvCxnSpPr>
          <p:nvPr/>
        </p:nvCxnSpPr>
        <p:spPr>
          <a:xfrm flipH="1" flipV="1">
            <a:off x="592373" y="2573009"/>
            <a:ext cx="6137054"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0" name="直接箭头连接符 149"/>
          <p:cNvCxnSpPr>
            <a:stCxn id="97" idx="0"/>
            <a:endCxn id="52" idx="2"/>
          </p:cNvCxnSpPr>
          <p:nvPr/>
        </p:nvCxnSpPr>
        <p:spPr>
          <a:xfrm flipH="1" flipV="1">
            <a:off x="592373" y="2573009"/>
            <a:ext cx="7005352"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1" name="直接箭头连接符 150"/>
          <p:cNvCxnSpPr>
            <a:stCxn id="98" idx="0"/>
            <a:endCxn id="52" idx="2"/>
          </p:cNvCxnSpPr>
          <p:nvPr/>
        </p:nvCxnSpPr>
        <p:spPr>
          <a:xfrm flipH="1" flipV="1">
            <a:off x="592373" y="2573009"/>
            <a:ext cx="7873650"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高</a:t>
            </a:r>
            <a:r>
              <a:rPr lang="en-US" altLang="zh-CN" dirty="0"/>
              <a:t>s</a:t>
            </a:r>
            <a:r>
              <a:rPr lang="zh-CN" altLang="en-US" dirty="0"/>
              <a:t>位作组索引</a:t>
            </a:r>
          </a:p>
        </p:txBody>
      </p:sp>
      <p:sp>
        <p:nvSpPr>
          <p:cNvPr id="3" name="内容占位符 2"/>
          <p:cNvSpPr>
            <a:spLocks noGrp="1"/>
          </p:cNvSpPr>
          <p:nvPr>
            <p:ph idx="1"/>
          </p:nvPr>
        </p:nvSpPr>
        <p:spPr>
          <a:xfrm>
            <a:off x="457200" y="837034"/>
            <a:ext cx="8229600" cy="1007790"/>
          </a:xfrm>
        </p:spPr>
        <p:txBody>
          <a:bodyPr/>
          <a:lstStyle/>
          <a:p>
            <a:r>
              <a:rPr lang="zh-CN" altLang="en-US" dirty="0"/>
              <a:t>假设数组</a:t>
            </a:r>
            <a:r>
              <a:rPr lang="en-US" altLang="zh-CN" dirty="0"/>
              <a:t>A[0:999]</a:t>
            </a:r>
            <a:r>
              <a:rPr lang="zh-CN" altLang="en-US" dirty="0"/>
              <a:t>，数据访问粒度为</a:t>
            </a:r>
            <a:r>
              <a:rPr lang="en-US" altLang="zh-CN" dirty="0"/>
              <a:t>10</a:t>
            </a:r>
            <a:r>
              <a:rPr lang="zh-CN" altLang="en-US" dirty="0"/>
              <a:t>个单元</a:t>
            </a:r>
            <a:r>
              <a:rPr lang="en-US" altLang="zh-CN" dirty="0"/>
              <a:t>/</a:t>
            </a:r>
            <a:r>
              <a:rPr lang="zh-CN" altLang="en-US" dirty="0"/>
              <a:t>块，</a:t>
            </a:r>
            <a:r>
              <a:rPr lang="en-US" altLang="zh-CN" dirty="0"/>
              <a:t>cache</a:t>
            </a:r>
            <a:r>
              <a:rPr lang="zh-CN" altLang="en-US" dirty="0"/>
              <a:t>能够缓存</a:t>
            </a:r>
            <a:r>
              <a:rPr lang="en-US" altLang="zh-CN" dirty="0"/>
              <a:t>100</a:t>
            </a:r>
            <a:r>
              <a:rPr lang="zh-CN" altLang="en-US" dirty="0"/>
              <a:t>个数组单元。</a:t>
            </a:r>
            <a:endParaRPr lang="en-US" altLang="zh-CN"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130</a:t>
            </a:fld>
            <a:endParaRPr lang="zh-CN" altLang="en-US" dirty="0"/>
          </a:p>
        </p:txBody>
      </p:sp>
      <p:cxnSp>
        <p:nvCxnSpPr>
          <p:cNvPr id="49" name="直接箭头连接符 48"/>
          <p:cNvCxnSpPr>
            <a:stCxn id="89" idx="0"/>
            <a:endCxn id="52" idx="2"/>
          </p:cNvCxnSpPr>
          <p:nvPr/>
        </p:nvCxnSpPr>
        <p:spPr>
          <a:xfrm flipV="1">
            <a:off x="590957" y="2573009"/>
            <a:ext cx="1416" cy="430715"/>
          </a:xfrm>
          <a:prstGeom prst="straightConnector1">
            <a:avLst/>
          </a:prstGeom>
          <a:ln w="9525">
            <a:prstDash val="dash"/>
            <a:tailEnd type="triangle"/>
          </a:ln>
        </p:spPr>
        <p:style>
          <a:lnRef idx="2">
            <a:schemeClr val="accent3"/>
          </a:lnRef>
          <a:fillRef idx="0">
            <a:schemeClr val="accent3"/>
          </a:fillRef>
          <a:effectRef idx="1">
            <a:schemeClr val="accent3"/>
          </a:effectRef>
          <a:fontRef idx="minor">
            <a:schemeClr val="tx1"/>
          </a:fontRef>
        </p:style>
      </p:cxnSp>
      <p:sp>
        <p:nvSpPr>
          <p:cNvPr id="52" name="矩形 51"/>
          <p:cNvSpPr/>
          <p:nvPr/>
        </p:nvSpPr>
        <p:spPr>
          <a:xfrm>
            <a:off x="153310" y="2376166"/>
            <a:ext cx="878126" cy="196843"/>
          </a:xfrm>
          <a:prstGeom prst="rect">
            <a:avLst/>
          </a:prstGeom>
          <a:solidFill>
            <a:srgbClr val="C0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53" name="文本框 52"/>
          <p:cNvSpPr txBox="1"/>
          <p:nvPr/>
        </p:nvSpPr>
        <p:spPr>
          <a:xfrm>
            <a:off x="153310"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61" name="矩形 60"/>
          <p:cNvSpPr/>
          <p:nvPr/>
        </p:nvSpPr>
        <p:spPr>
          <a:xfrm>
            <a:off x="1031436" y="2376166"/>
            <a:ext cx="878126" cy="196843"/>
          </a:xfrm>
          <a:prstGeom prst="rect">
            <a:avLst/>
          </a:prstGeom>
          <a:solidFill>
            <a:srgbClr val="FF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2" name="矩形 61"/>
          <p:cNvSpPr/>
          <p:nvPr/>
        </p:nvSpPr>
        <p:spPr>
          <a:xfrm>
            <a:off x="1909562" y="2376166"/>
            <a:ext cx="878126" cy="196843"/>
          </a:xfrm>
          <a:prstGeom prst="rect">
            <a:avLst/>
          </a:prstGeom>
          <a:solidFill>
            <a:srgbClr val="FFC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3" name="矩形 62"/>
          <p:cNvSpPr/>
          <p:nvPr/>
        </p:nvSpPr>
        <p:spPr>
          <a:xfrm>
            <a:off x="2787688" y="2376166"/>
            <a:ext cx="878126" cy="196843"/>
          </a:xfrm>
          <a:prstGeom prst="rect">
            <a:avLst/>
          </a:prstGeom>
          <a:solidFill>
            <a:srgbClr val="FFFF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4" name="矩形 63"/>
          <p:cNvSpPr/>
          <p:nvPr/>
        </p:nvSpPr>
        <p:spPr>
          <a:xfrm>
            <a:off x="3665814" y="2376166"/>
            <a:ext cx="878126" cy="196843"/>
          </a:xfrm>
          <a:prstGeom prst="rect">
            <a:avLst/>
          </a:prstGeom>
          <a:solidFill>
            <a:srgbClr val="92D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5" name="矩形 64"/>
          <p:cNvSpPr/>
          <p:nvPr/>
        </p:nvSpPr>
        <p:spPr>
          <a:xfrm>
            <a:off x="4543940" y="2376166"/>
            <a:ext cx="878126" cy="196843"/>
          </a:xfrm>
          <a:prstGeom prst="rect">
            <a:avLst/>
          </a:prstGeom>
          <a:solidFill>
            <a:srgbClr val="00B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6" name="矩形 65"/>
          <p:cNvSpPr/>
          <p:nvPr/>
        </p:nvSpPr>
        <p:spPr>
          <a:xfrm>
            <a:off x="5422066" y="2376166"/>
            <a:ext cx="878126" cy="196843"/>
          </a:xfrm>
          <a:prstGeom prst="rect">
            <a:avLst/>
          </a:prstGeom>
          <a:solidFill>
            <a:srgbClr val="00B0F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7" name="矩形 66"/>
          <p:cNvSpPr/>
          <p:nvPr/>
        </p:nvSpPr>
        <p:spPr>
          <a:xfrm>
            <a:off x="6300192" y="2376166"/>
            <a:ext cx="878126" cy="196843"/>
          </a:xfrm>
          <a:prstGeom prst="rect">
            <a:avLst/>
          </a:prstGeom>
          <a:solidFill>
            <a:srgbClr val="0070C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8" name="矩形 67"/>
          <p:cNvSpPr/>
          <p:nvPr/>
        </p:nvSpPr>
        <p:spPr>
          <a:xfrm>
            <a:off x="7178318" y="2376166"/>
            <a:ext cx="878126" cy="196843"/>
          </a:xfrm>
          <a:prstGeom prst="rect">
            <a:avLst/>
          </a:prstGeom>
          <a:solidFill>
            <a:srgbClr val="00206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9" name="矩形 68"/>
          <p:cNvSpPr/>
          <p:nvPr/>
        </p:nvSpPr>
        <p:spPr>
          <a:xfrm>
            <a:off x="8056444" y="2376166"/>
            <a:ext cx="878126" cy="196843"/>
          </a:xfrm>
          <a:prstGeom prst="rect">
            <a:avLst/>
          </a:prstGeom>
          <a:solidFill>
            <a:srgbClr val="7030A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0" name="文本框 69"/>
          <p:cNvSpPr txBox="1"/>
          <p:nvPr/>
        </p:nvSpPr>
        <p:spPr>
          <a:xfrm>
            <a:off x="1031436"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1" name="文本框 70"/>
          <p:cNvSpPr txBox="1"/>
          <p:nvPr/>
        </p:nvSpPr>
        <p:spPr>
          <a:xfrm>
            <a:off x="1899734"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2" name="文本框 71"/>
          <p:cNvSpPr txBox="1"/>
          <p:nvPr/>
        </p:nvSpPr>
        <p:spPr>
          <a:xfrm>
            <a:off x="2787688"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3" name="文本框 72"/>
          <p:cNvSpPr txBox="1"/>
          <p:nvPr/>
        </p:nvSpPr>
        <p:spPr>
          <a:xfrm>
            <a:off x="3665814"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4" name="文本框 73"/>
          <p:cNvSpPr txBox="1"/>
          <p:nvPr/>
        </p:nvSpPr>
        <p:spPr>
          <a:xfrm>
            <a:off x="4534112"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5" name="文本框 74"/>
          <p:cNvSpPr txBox="1"/>
          <p:nvPr/>
        </p:nvSpPr>
        <p:spPr>
          <a:xfrm>
            <a:off x="5422066"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6" name="文本框 75"/>
          <p:cNvSpPr txBox="1"/>
          <p:nvPr/>
        </p:nvSpPr>
        <p:spPr>
          <a:xfrm>
            <a:off x="6300192"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7" name="文本框 76"/>
          <p:cNvSpPr txBox="1"/>
          <p:nvPr/>
        </p:nvSpPr>
        <p:spPr>
          <a:xfrm>
            <a:off x="7168490"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8" name="文本框 77"/>
          <p:cNvSpPr txBox="1"/>
          <p:nvPr/>
        </p:nvSpPr>
        <p:spPr>
          <a:xfrm>
            <a:off x="8036788"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9" name="矩形 78"/>
          <p:cNvSpPr/>
          <p:nvPr/>
        </p:nvSpPr>
        <p:spPr>
          <a:xfrm>
            <a:off x="143482" y="3264391"/>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0" name="矩形 79"/>
          <p:cNvSpPr/>
          <p:nvPr/>
        </p:nvSpPr>
        <p:spPr>
          <a:xfrm>
            <a:off x="1021608" y="3264391"/>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1" name="矩形 80"/>
          <p:cNvSpPr/>
          <p:nvPr/>
        </p:nvSpPr>
        <p:spPr>
          <a:xfrm>
            <a:off x="1899734" y="3264391"/>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2" name="矩形 81"/>
          <p:cNvSpPr/>
          <p:nvPr/>
        </p:nvSpPr>
        <p:spPr>
          <a:xfrm>
            <a:off x="2777860" y="3264391"/>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3" name="矩形 82"/>
          <p:cNvSpPr/>
          <p:nvPr/>
        </p:nvSpPr>
        <p:spPr>
          <a:xfrm>
            <a:off x="3655986" y="3264391"/>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4" name="矩形 83"/>
          <p:cNvSpPr/>
          <p:nvPr/>
        </p:nvSpPr>
        <p:spPr>
          <a:xfrm>
            <a:off x="4534112" y="3264391"/>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5" name="矩形 84"/>
          <p:cNvSpPr/>
          <p:nvPr/>
        </p:nvSpPr>
        <p:spPr>
          <a:xfrm>
            <a:off x="5412238" y="3264391"/>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6" name="矩形 85"/>
          <p:cNvSpPr/>
          <p:nvPr/>
        </p:nvSpPr>
        <p:spPr>
          <a:xfrm>
            <a:off x="6290364" y="3264391"/>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7" name="矩形 86"/>
          <p:cNvSpPr/>
          <p:nvPr/>
        </p:nvSpPr>
        <p:spPr>
          <a:xfrm>
            <a:off x="7168490" y="3264391"/>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8" name="矩形 87"/>
          <p:cNvSpPr/>
          <p:nvPr/>
        </p:nvSpPr>
        <p:spPr>
          <a:xfrm>
            <a:off x="8046616" y="3264391"/>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89" name="文本框 88"/>
          <p:cNvSpPr txBox="1"/>
          <p:nvPr/>
        </p:nvSpPr>
        <p:spPr>
          <a:xfrm>
            <a:off x="143482" y="3003724"/>
            <a:ext cx="894950"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00]-A[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09]</a:t>
            </a:r>
            <a:endParaRPr lang="zh-CN" altLang="en-US" sz="800" dirty="0">
              <a:latin typeface="Times New Roman" panose="02020603050405020304" pitchFamily="18" charset="0"/>
              <a:cs typeface="Times New Roman" panose="02020603050405020304" pitchFamily="18" charset="0"/>
            </a:endParaRPr>
          </a:p>
        </p:txBody>
      </p:sp>
      <p:sp>
        <p:nvSpPr>
          <p:cNvPr id="90" name="文本框 89"/>
          <p:cNvSpPr txBox="1"/>
          <p:nvPr/>
        </p:nvSpPr>
        <p:spPr>
          <a:xfrm>
            <a:off x="1021608"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10]-A[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19]</a:t>
            </a:r>
            <a:endParaRPr lang="zh-CN" altLang="en-US" sz="800" dirty="0">
              <a:latin typeface="Times New Roman" panose="02020603050405020304" pitchFamily="18" charset="0"/>
              <a:cs typeface="Times New Roman" panose="02020603050405020304" pitchFamily="18" charset="0"/>
            </a:endParaRPr>
          </a:p>
        </p:txBody>
      </p:sp>
      <p:sp>
        <p:nvSpPr>
          <p:cNvPr id="91" name="文本框 90"/>
          <p:cNvSpPr txBox="1"/>
          <p:nvPr/>
        </p:nvSpPr>
        <p:spPr>
          <a:xfrm>
            <a:off x="1889906"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20]-A[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29]</a:t>
            </a:r>
            <a:endParaRPr lang="zh-CN" altLang="en-US" sz="800" dirty="0">
              <a:latin typeface="Times New Roman" panose="02020603050405020304" pitchFamily="18" charset="0"/>
              <a:cs typeface="Times New Roman" panose="02020603050405020304" pitchFamily="18" charset="0"/>
            </a:endParaRPr>
          </a:p>
        </p:txBody>
      </p:sp>
      <p:sp>
        <p:nvSpPr>
          <p:cNvPr id="92" name="文本框 91"/>
          <p:cNvSpPr txBox="1"/>
          <p:nvPr/>
        </p:nvSpPr>
        <p:spPr>
          <a:xfrm>
            <a:off x="2777860"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30]-A[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39]</a:t>
            </a:r>
            <a:endParaRPr lang="zh-CN" altLang="en-US" sz="800" dirty="0">
              <a:latin typeface="Times New Roman" panose="02020603050405020304" pitchFamily="18" charset="0"/>
              <a:cs typeface="Times New Roman" panose="02020603050405020304" pitchFamily="18" charset="0"/>
            </a:endParaRPr>
          </a:p>
        </p:txBody>
      </p:sp>
      <p:sp>
        <p:nvSpPr>
          <p:cNvPr id="93" name="文本框 92"/>
          <p:cNvSpPr txBox="1"/>
          <p:nvPr/>
        </p:nvSpPr>
        <p:spPr>
          <a:xfrm>
            <a:off x="3655986"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40]-A[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49]</a:t>
            </a:r>
            <a:endParaRPr lang="zh-CN" altLang="en-US" sz="800" dirty="0">
              <a:latin typeface="Times New Roman" panose="02020603050405020304" pitchFamily="18" charset="0"/>
              <a:cs typeface="Times New Roman" panose="02020603050405020304" pitchFamily="18" charset="0"/>
            </a:endParaRPr>
          </a:p>
        </p:txBody>
      </p:sp>
      <p:sp>
        <p:nvSpPr>
          <p:cNvPr id="94" name="文本框 93"/>
          <p:cNvSpPr txBox="1"/>
          <p:nvPr/>
        </p:nvSpPr>
        <p:spPr>
          <a:xfrm>
            <a:off x="4524284"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50]-A[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59]</a:t>
            </a:r>
            <a:endParaRPr lang="zh-CN" altLang="en-US" sz="800" dirty="0">
              <a:latin typeface="Times New Roman" panose="02020603050405020304" pitchFamily="18" charset="0"/>
              <a:cs typeface="Times New Roman" panose="02020603050405020304" pitchFamily="18" charset="0"/>
            </a:endParaRPr>
          </a:p>
        </p:txBody>
      </p:sp>
      <p:sp>
        <p:nvSpPr>
          <p:cNvPr id="95" name="文本框 94"/>
          <p:cNvSpPr txBox="1"/>
          <p:nvPr/>
        </p:nvSpPr>
        <p:spPr>
          <a:xfrm>
            <a:off x="5412238"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60]-A[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69]</a:t>
            </a:r>
            <a:endParaRPr lang="zh-CN" altLang="en-US" sz="800" dirty="0">
              <a:latin typeface="Times New Roman" panose="02020603050405020304" pitchFamily="18" charset="0"/>
              <a:cs typeface="Times New Roman" panose="02020603050405020304" pitchFamily="18" charset="0"/>
            </a:endParaRPr>
          </a:p>
        </p:txBody>
      </p:sp>
      <p:sp>
        <p:nvSpPr>
          <p:cNvPr id="96" name="文本框 95"/>
          <p:cNvSpPr txBox="1"/>
          <p:nvPr/>
        </p:nvSpPr>
        <p:spPr>
          <a:xfrm>
            <a:off x="6290364"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70]-A[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79]</a:t>
            </a:r>
            <a:endParaRPr lang="zh-CN" altLang="en-US" sz="800" dirty="0">
              <a:latin typeface="Times New Roman" panose="02020603050405020304" pitchFamily="18" charset="0"/>
              <a:cs typeface="Times New Roman" panose="02020603050405020304" pitchFamily="18" charset="0"/>
            </a:endParaRPr>
          </a:p>
        </p:txBody>
      </p:sp>
      <p:sp>
        <p:nvSpPr>
          <p:cNvPr id="97" name="文本框 96"/>
          <p:cNvSpPr txBox="1"/>
          <p:nvPr/>
        </p:nvSpPr>
        <p:spPr>
          <a:xfrm>
            <a:off x="7158662"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80]-A[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89]</a:t>
            </a:r>
            <a:endParaRPr lang="zh-CN" altLang="en-US" sz="800" dirty="0">
              <a:latin typeface="Times New Roman" panose="02020603050405020304" pitchFamily="18" charset="0"/>
              <a:cs typeface="Times New Roman" panose="02020603050405020304" pitchFamily="18" charset="0"/>
            </a:endParaRPr>
          </a:p>
        </p:txBody>
      </p:sp>
      <p:sp>
        <p:nvSpPr>
          <p:cNvPr id="98" name="文本框 97"/>
          <p:cNvSpPr txBox="1"/>
          <p:nvPr/>
        </p:nvSpPr>
        <p:spPr>
          <a:xfrm>
            <a:off x="8026960" y="3003724"/>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90]-A[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800" dirty="0">
                <a:latin typeface="Times New Roman" panose="02020603050405020304" pitchFamily="18" charset="0"/>
                <a:cs typeface="Times New Roman" panose="02020603050405020304" pitchFamily="18" charset="0"/>
              </a:rPr>
              <a:t>99]</a:t>
            </a:r>
            <a:endParaRPr lang="zh-CN" altLang="en-US" sz="800" dirty="0">
              <a:latin typeface="Times New Roman" panose="02020603050405020304" pitchFamily="18" charset="0"/>
              <a:cs typeface="Times New Roman" panose="02020603050405020304" pitchFamily="18" charset="0"/>
            </a:endParaRPr>
          </a:p>
        </p:txBody>
      </p:sp>
      <p:sp>
        <p:nvSpPr>
          <p:cNvPr id="99" name="矩形 98"/>
          <p:cNvSpPr/>
          <p:nvPr/>
        </p:nvSpPr>
        <p:spPr>
          <a:xfrm>
            <a:off x="151894" y="3897137"/>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0" name="矩形 99"/>
          <p:cNvSpPr/>
          <p:nvPr/>
        </p:nvSpPr>
        <p:spPr>
          <a:xfrm>
            <a:off x="1030020" y="3897137"/>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1" name="矩形 100"/>
          <p:cNvSpPr/>
          <p:nvPr/>
        </p:nvSpPr>
        <p:spPr>
          <a:xfrm>
            <a:off x="1908146" y="3897137"/>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2" name="矩形 101"/>
          <p:cNvSpPr/>
          <p:nvPr/>
        </p:nvSpPr>
        <p:spPr>
          <a:xfrm>
            <a:off x="2786272" y="3897137"/>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3" name="矩形 102"/>
          <p:cNvSpPr/>
          <p:nvPr/>
        </p:nvSpPr>
        <p:spPr>
          <a:xfrm>
            <a:off x="3664398" y="3897137"/>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4" name="矩形 103"/>
          <p:cNvSpPr/>
          <p:nvPr/>
        </p:nvSpPr>
        <p:spPr>
          <a:xfrm>
            <a:off x="4542524" y="3897137"/>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5" name="矩形 104"/>
          <p:cNvSpPr/>
          <p:nvPr/>
        </p:nvSpPr>
        <p:spPr>
          <a:xfrm>
            <a:off x="5420650" y="3897137"/>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6" name="矩形 105"/>
          <p:cNvSpPr/>
          <p:nvPr/>
        </p:nvSpPr>
        <p:spPr>
          <a:xfrm>
            <a:off x="6298776" y="3897137"/>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7" name="矩形 106"/>
          <p:cNvSpPr/>
          <p:nvPr/>
        </p:nvSpPr>
        <p:spPr>
          <a:xfrm>
            <a:off x="7176902" y="3897137"/>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8" name="矩形 107"/>
          <p:cNvSpPr/>
          <p:nvPr/>
        </p:nvSpPr>
        <p:spPr>
          <a:xfrm>
            <a:off x="8055028" y="3897137"/>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09" name="文本框 108"/>
          <p:cNvSpPr txBox="1"/>
          <p:nvPr/>
        </p:nvSpPr>
        <p:spPr>
          <a:xfrm>
            <a:off x="151893" y="3636470"/>
            <a:ext cx="887855"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00]-A[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09]</a:t>
            </a:r>
            <a:endParaRPr lang="zh-CN" altLang="en-US" sz="800" dirty="0">
              <a:latin typeface="Times New Roman" panose="02020603050405020304" pitchFamily="18" charset="0"/>
              <a:cs typeface="Times New Roman" panose="02020603050405020304" pitchFamily="18" charset="0"/>
            </a:endParaRPr>
          </a:p>
        </p:txBody>
      </p:sp>
      <p:sp>
        <p:nvSpPr>
          <p:cNvPr id="110" name="文本框 109"/>
          <p:cNvSpPr txBox="1"/>
          <p:nvPr/>
        </p:nvSpPr>
        <p:spPr>
          <a:xfrm>
            <a:off x="1030019" y="3636469"/>
            <a:ext cx="914595"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10]-A[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19]</a:t>
            </a:r>
            <a:endParaRPr lang="zh-CN" altLang="en-US" sz="800" dirty="0">
              <a:latin typeface="Times New Roman" panose="02020603050405020304" pitchFamily="18" charset="0"/>
              <a:cs typeface="Times New Roman" panose="02020603050405020304" pitchFamily="18" charset="0"/>
            </a:endParaRPr>
          </a:p>
        </p:txBody>
      </p:sp>
      <p:sp>
        <p:nvSpPr>
          <p:cNvPr id="111" name="文本框 110"/>
          <p:cNvSpPr txBox="1"/>
          <p:nvPr/>
        </p:nvSpPr>
        <p:spPr>
          <a:xfrm>
            <a:off x="1898318"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20]-A[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29]</a:t>
            </a:r>
            <a:endParaRPr lang="zh-CN" altLang="en-US" sz="800" dirty="0">
              <a:latin typeface="Times New Roman" panose="02020603050405020304" pitchFamily="18" charset="0"/>
              <a:cs typeface="Times New Roman" panose="02020603050405020304" pitchFamily="18" charset="0"/>
            </a:endParaRPr>
          </a:p>
        </p:txBody>
      </p:sp>
      <p:sp>
        <p:nvSpPr>
          <p:cNvPr id="112" name="文本框 111"/>
          <p:cNvSpPr txBox="1"/>
          <p:nvPr/>
        </p:nvSpPr>
        <p:spPr>
          <a:xfrm>
            <a:off x="2786272"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30]-A[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39]</a:t>
            </a:r>
            <a:endParaRPr lang="zh-CN" altLang="en-US" sz="800" dirty="0">
              <a:latin typeface="Times New Roman" panose="02020603050405020304" pitchFamily="18" charset="0"/>
              <a:cs typeface="Times New Roman" panose="02020603050405020304" pitchFamily="18" charset="0"/>
            </a:endParaRPr>
          </a:p>
        </p:txBody>
      </p:sp>
      <p:sp>
        <p:nvSpPr>
          <p:cNvPr id="113" name="文本框 112"/>
          <p:cNvSpPr txBox="1"/>
          <p:nvPr/>
        </p:nvSpPr>
        <p:spPr>
          <a:xfrm>
            <a:off x="3664397" y="3636470"/>
            <a:ext cx="883283"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40]-A[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49]</a:t>
            </a:r>
            <a:endParaRPr lang="zh-CN" altLang="en-US" sz="800" dirty="0">
              <a:latin typeface="Times New Roman" panose="02020603050405020304" pitchFamily="18" charset="0"/>
              <a:cs typeface="Times New Roman" panose="02020603050405020304" pitchFamily="18" charset="0"/>
            </a:endParaRPr>
          </a:p>
        </p:txBody>
      </p:sp>
      <p:sp>
        <p:nvSpPr>
          <p:cNvPr id="114" name="文本框 113"/>
          <p:cNvSpPr txBox="1"/>
          <p:nvPr/>
        </p:nvSpPr>
        <p:spPr>
          <a:xfrm>
            <a:off x="4532696"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50]-A[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59]</a:t>
            </a:r>
            <a:endParaRPr lang="zh-CN" altLang="en-US" sz="800" dirty="0">
              <a:latin typeface="Times New Roman" panose="02020603050405020304" pitchFamily="18" charset="0"/>
              <a:cs typeface="Times New Roman" panose="02020603050405020304" pitchFamily="18" charset="0"/>
            </a:endParaRPr>
          </a:p>
        </p:txBody>
      </p:sp>
      <p:sp>
        <p:nvSpPr>
          <p:cNvPr id="115" name="文本框 114"/>
          <p:cNvSpPr txBox="1"/>
          <p:nvPr/>
        </p:nvSpPr>
        <p:spPr>
          <a:xfrm>
            <a:off x="5420650"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60]-A[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69]</a:t>
            </a:r>
            <a:endParaRPr lang="zh-CN" altLang="en-US" sz="800" dirty="0">
              <a:latin typeface="Times New Roman" panose="02020603050405020304" pitchFamily="18" charset="0"/>
              <a:cs typeface="Times New Roman" panose="02020603050405020304" pitchFamily="18" charset="0"/>
            </a:endParaRPr>
          </a:p>
        </p:txBody>
      </p:sp>
      <p:sp>
        <p:nvSpPr>
          <p:cNvPr id="116" name="文本框 115"/>
          <p:cNvSpPr txBox="1"/>
          <p:nvPr/>
        </p:nvSpPr>
        <p:spPr>
          <a:xfrm>
            <a:off x="6298776"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70]-A[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79]</a:t>
            </a:r>
            <a:endParaRPr lang="zh-CN" altLang="en-US" sz="800" dirty="0">
              <a:latin typeface="Times New Roman" panose="02020603050405020304" pitchFamily="18" charset="0"/>
              <a:cs typeface="Times New Roman" panose="02020603050405020304" pitchFamily="18" charset="0"/>
            </a:endParaRPr>
          </a:p>
        </p:txBody>
      </p:sp>
      <p:sp>
        <p:nvSpPr>
          <p:cNvPr id="117" name="文本框 116"/>
          <p:cNvSpPr txBox="1"/>
          <p:nvPr/>
        </p:nvSpPr>
        <p:spPr>
          <a:xfrm>
            <a:off x="7167074"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80]-A[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89]</a:t>
            </a:r>
            <a:endParaRPr lang="zh-CN" altLang="en-US" sz="800" dirty="0">
              <a:latin typeface="Times New Roman" panose="02020603050405020304" pitchFamily="18" charset="0"/>
              <a:cs typeface="Times New Roman" panose="02020603050405020304" pitchFamily="18" charset="0"/>
            </a:endParaRPr>
          </a:p>
        </p:txBody>
      </p:sp>
      <p:sp>
        <p:nvSpPr>
          <p:cNvPr id="118" name="文本框 117"/>
          <p:cNvSpPr txBox="1"/>
          <p:nvPr/>
        </p:nvSpPr>
        <p:spPr>
          <a:xfrm>
            <a:off x="8035372" y="3636470"/>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90]-A[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800" dirty="0">
                <a:latin typeface="Times New Roman" panose="02020603050405020304" pitchFamily="18" charset="0"/>
                <a:cs typeface="Times New Roman" panose="02020603050405020304" pitchFamily="18" charset="0"/>
              </a:rPr>
              <a:t>99]</a:t>
            </a:r>
            <a:endParaRPr lang="zh-CN" altLang="en-US" sz="800" dirty="0">
              <a:latin typeface="Times New Roman" panose="02020603050405020304" pitchFamily="18" charset="0"/>
              <a:cs typeface="Times New Roman" panose="02020603050405020304" pitchFamily="18" charset="0"/>
            </a:endParaRPr>
          </a:p>
        </p:txBody>
      </p:sp>
      <p:sp>
        <p:nvSpPr>
          <p:cNvPr id="119" name="矩形 118"/>
          <p:cNvSpPr/>
          <p:nvPr/>
        </p:nvSpPr>
        <p:spPr>
          <a:xfrm>
            <a:off x="151894" y="4877006"/>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0" name="矩形 119"/>
          <p:cNvSpPr/>
          <p:nvPr/>
        </p:nvSpPr>
        <p:spPr>
          <a:xfrm>
            <a:off x="1030020" y="4877006"/>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1" name="矩形 120"/>
          <p:cNvSpPr/>
          <p:nvPr/>
        </p:nvSpPr>
        <p:spPr>
          <a:xfrm>
            <a:off x="1908146" y="4877006"/>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2" name="矩形 121"/>
          <p:cNvSpPr/>
          <p:nvPr/>
        </p:nvSpPr>
        <p:spPr>
          <a:xfrm>
            <a:off x="2786272" y="4877006"/>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3" name="矩形 122"/>
          <p:cNvSpPr/>
          <p:nvPr/>
        </p:nvSpPr>
        <p:spPr>
          <a:xfrm>
            <a:off x="3664398" y="4877006"/>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4" name="矩形 123"/>
          <p:cNvSpPr/>
          <p:nvPr/>
        </p:nvSpPr>
        <p:spPr>
          <a:xfrm>
            <a:off x="4542524" y="4877006"/>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5" name="矩形 124"/>
          <p:cNvSpPr/>
          <p:nvPr/>
        </p:nvSpPr>
        <p:spPr>
          <a:xfrm>
            <a:off x="5420650" y="4877006"/>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6" name="矩形 125"/>
          <p:cNvSpPr/>
          <p:nvPr/>
        </p:nvSpPr>
        <p:spPr>
          <a:xfrm>
            <a:off x="6298776" y="4877006"/>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7" name="矩形 126"/>
          <p:cNvSpPr/>
          <p:nvPr/>
        </p:nvSpPr>
        <p:spPr>
          <a:xfrm>
            <a:off x="7176902" y="4877006"/>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8" name="矩形 127"/>
          <p:cNvSpPr/>
          <p:nvPr/>
        </p:nvSpPr>
        <p:spPr>
          <a:xfrm>
            <a:off x="8055028" y="4877006"/>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1600"/>
          </a:p>
        </p:txBody>
      </p:sp>
      <p:sp>
        <p:nvSpPr>
          <p:cNvPr id="129" name="文本框 128"/>
          <p:cNvSpPr txBox="1"/>
          <p:nvPr/>
        </p:nvSpPr>
        <p:spPr>
          <a:xfrm>
            <a:off x="151894"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00]-A[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09]</a:t>
            </a:r>
            <a:endParaRPr lang="zh-CN" altLang="en-US" sz="800" dirty="0">
              <a:latin typeface="Times New Roman" panose="02020603050405020304" pitchFamily="18" charset="0"/>
              <a:cs typeface="Times New Roman" panose="02020603050405020304" pitchFamily="18" charset="0"/>
            </a:endParaRPr>
          </a:p>
        </p:txBody>
      </p:sp>
      <p:sp>
        <p:nvSpPr>
          <p:cNvPr id="130" name="文本框 129"/>
          <p:cNvSpPr txBox="1"/>
          <p:nvPr/>
        </p:nvSpPr>
        <p:spPr>
          <a:xfrm>
            <a:off x="1030020"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10]-A[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19]</a:t>
            </a:r>
            <a:endParaRPr lang="zh-CN" altLang="en-US" sz="800" dirty="0">
              <a:latin typeface="Times New Roman" panose="02020603050405020304" pitchFamily="18" charset="0"/>
              <a:cs typeface="Times New Roman" panose="02020603050405020304" pitchFamily="18" charset="0"/>
            </a:endParaRPr>
          </a:p>
        </p:txBody>
      </p:sp>
      <p:sp>
        <p:nvSpPr>
          <p:cNvPr id="131" name="文本框 130"/>
          <p:cNvSpPr txBox="1"/>
          <p:nvPr/>
        </p:nvSpPr>
        <p:spPr>
          <a:xfrm>
            <a:off x="1898318"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20]-A[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29]</a:t>
            </a:r>
            <a:endParaRPr lang="zh-CN" altLang="en-US" sz="800" dirty="0">
              <a:latin typeface="Times New Roman" panose="02020603050405020304" pitchFamily="18" charset="0"/>
              <a:cs typeface="Times New Roman" panose="02020603050405020304" pitchFamily="18" charset="0"/>
            </a:endParaRPr>
          </a:p>
        </p:txBody>
      </p:sp>
      <p:sp>
        <p:nvSpPr>
          <p:cNvPr id="132" name="文本框 131"/>
          <p:cNvSpPr txBox="1"/>
          <p:nvPr/>
        </p:nvSpPr>
        <p:spPr>
          <a:xfrm>
            <a:off x="2786272"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30]-A[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39]</a:t>
            </a:r>
            <a:endParaRPr lang="zh-CN" altLang="en-US" sz="800" dirty="0">
              <a:latin typeface="Times New Roman" panose="02020603050405020304" pitchFamily="18" charset="0"/>
              <a:cs typeface="Times New Roman" panose="02020603050405020304" pitchFamily="18" charset="0"/>
            </a:endParaRPr>
          </a:p>
        </p:txBody>
      </p:sp>
      <p:sp>
        <p:nvSpPr>
          <p:cNvPr id="133" name="文本框 132"/>
          <p:cNvSpPr txBox="1"/>
          <p:nvPr/>
        </p:nvSpPr>
        <p:spPr>
          <a:xfrm>
            <a:off x="3664398"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40]-A[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49]</a:t>
            </a:r>
            <a:endParaRPr lang="zh-CN" altLang="en-US" sz="800" dirty="0">
              <a:latin typeface="Times New Roman" panose="02020603050405020304" pitchFamily="18" charset="0"/>
              <a:cs typeface="Times New Roman" panose="02020603050405020304" pitchFamily="18" charset="0"/>
            </a:endParaRPr>
          </a:p>
        </p:txBody>
      </p:sp>
      <p:sp>
        <p:nvSpPr>
          <p:cNvPr id="134" name="文本框 133"/>
          <p:cNvSpPr txBox="1"/>
          <p:nvPr/>
        </p:nvSpPr>
        <p:spPr>
          <a:xfrm>
            <a:off x="4532696"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50]-A[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59]</a:t>
            </a:r>
            <a:endParaRPr lang="zh-CN" altLang="en-US" sz="800" dirty="0">
              <a:latin typeface="Times New Roman" panose="02020603050405020304" pitchFamily="18" charset="0"/>
              <a:cs typeface="Times New Roman" panose="02020603050405020304" pitchFamily="18" charset="0"/>
            </a:endParaRPr>
          </a:p>
        </p:txBody>
      </p:sp>
      <p:sp>
        <p:nvSpPr>
          <p:cNvPr id="135" name="文本框 134"/>
          <p:cNvSpPr txBox="1"/>
          <p:nvPr/>
        </p:nvSpPr>
        <p:spPr>
          <a:xfrm>
            <a:off x="5420650"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60]-A[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69]</a:t>
            </a:r>
            <a:endParaRPr lang="zh-CN" altLang="en-US" sz="800" dirty="0">
              <a:latin typeface="Times New Roman" panose="02020603050405020304" pitchFamily="18" charset="0"/>
              <a:cs typeface="Times New Roman" panose="02020603050405020304" pitchFamily="18" charset="0"/>
            </a:endParaRPr>
          </a:p>
        </p:txBody>
      </p:sp>
      <p:sp>
        <p:nvSpPr>
          <p:cNvPr id="136" name="文本框 135"/>
          <p:cNvSpPr txBox="1"/>
          <p:nvPr/>
        </p:nvSpPr>
        <p:spPr>
          <a:xfrm>
            <a:off x="6298776"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70]-A[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79]</a:t>
            </a:r>
            <a:endParaRPr lang="zh-CN" altLang="en-US" sz="800" dirty="0">
              <a:latin typeface="Times New Roman" panose="02020603050405020304" pitchFamily="18" charset="0"/>
              <a:cs typeface="Times New Roman" panose="02020603050405020304" pitchFamily="18" charset="0"/>
            </a:endParaRPr>
          </a:p>
        </p:txBody>
      </p:sp>
      <p:sp>
        <p:nvSpPr>
          <p:cNvPr id="137" name="文本框 136"/>
          <p:cNvSpPr txBox="1"/>
          <p:nvPr/>
        </p:nvSpPr>
        <p:spPr>
          <a:xfrm>
            <a:off x="7167074"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80]-A[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89]</a:t>
            </a:r>
            <a:endParaRPr lang="zh-CN" altLang="en-US" sz="800" dirty="0">
              <a:latin typeface="Times New Roman" panose="02020603050405020304" pitchFamily="18" charset="0"/>
              <a:cs typeface="Times New Roman" panose="02020603050405020304" pitchFamily="18" charset="0"/>
            </a:endParaRPr>
          </a:p>
        </p:txBody>
      </p:sp>
      <p:sp>
        <p:nvSpPr>
          <p:cNvPr id="138" name="文本框 137"/>
          <p:cNvSpPr txBox="1"/>
          <p:nvPr/>
        </p:nvSpPr>
        <p:spPr>
          <a:xfrm>
            <a:off x="8035372" y="4616339"/>
            <a:ext cx="878126" cy="215444"/>
          </a:xfrm>
          <a:prstGeom prst="rect">
            <a:avLst/>
          </a:prstGeom>
          <a:noFill/>
        </p:spPr>
        <p:txBody>
          <a:bodyPr wrap="square" rtlCol="0">
            <a:spAutoFit/>
          </a:bodyPr>
          <a:lstStyle/>
          <a:p>
            <a:pPr algn="ctr"/>
            <a:r>
              <a:rPr lang="en-US" altLang="zh-CN" sz="800" dirty="0">
                <a:latin typeface="Times New Roman" panose="02020603050405020304" pitchFamily="18" charset="0"/>
                <a:cs typeface="Times New Roman" panose="02020603050405020304" pitchFamily="18" charset="0"/>
              </a:rPr>
              <a:t>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90]-A[</a:t>
            </a:r>
            <a:r>
              <a:rPr lang="en-US" altLang="zh-CN" sz="8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800" dirty="0">
                <a:latin typeface="Times New Roman" panose="02020603050405020304" pitchFamily="18" charset="0"/>
                <a:cs typeface="Times New Roman" panose="02020603050405020304" pitchFamily="18" charset="0"/>
              </a:rPr>
              <a:t>99]</a:t>
            </a:r>
            <a:endParaRPr lang="zh-CN" altLang="en-US" sz="800" dirty="0">
              <a:latin typeface="Times New Roman" panose="02020603050405020304" pitchFamily="18" charset="0"/>
              <a:cs typeface="Times New Roman" panose="02020603050405020304" pitchFamily="18" charset="0"/>
            </a:endParaRPr>
          </a:p>
        </p:txBody>
      </p:sp>
      <p:sp>
        <p:nvSpPr>
          <p:cNvPr id="139" name="文本框 138"/>
          <p:cNvSpPr txBox="1"/>
          <p:nvPr/>
        </p:nvSpPr>
        <p:spPr>
          <a:xfrm>
            <a:off x="235162" y="4258856"/>
            <a:ext cx="648071"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140" name="文本框 139"/>
          <p:cNvSpPr txBox="1"/>
          <p:nvPr/>
        </p:nvSpPr>
        <p:spPr>
          <a:xfrm>
            <a:off x="2328969" y="4259206"/>
            <a:ext cx="648071"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141" name="文本框 140"/>
          <p:cNvSpPr txBox="1"/>
          <p:nvPr/>
        </p:nvSpPr>
        <p:spPr>
          <a:xfrm>
            <a:off x="4754339" y="4275105"/>
            <a:ext cx="648071"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sp>
        <p:nvSpPr>
          <p:cNvPr id="142" name="文本框 141"/>
          <p:cNvSpPr txBox="1"/>
          <p:nvPr/>
        </p:nvSpPr>
        <p:spPr>
          <a:xfrm>
            <a:off x="7273689" y="4275105"/>
            <a:ext cx="648071" cy="261610"/>
          </a:xfrm>
          <a:prstGeom prst="rect">
            <a:avLst/>
          </a:prstGeom>
          <a:noFill/>
        </p:spPr>
        <p:txBody>
          <a:bodyPr wrap="square" rtlCol="0">
            <a:spAutoFit/>
          </a:bodyPr>
          <a:lstStyle/>
          <a:p>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p:txBody>
      </p:sp>
      <p:cxnSp>
        <p:nvCxnSpPr>
          <p:cNvPr id="152" name="直接箭头连接符 151"/>
          <p:cNvCxnSpPr>
            <a:stCxn id="109" idx="0"/>
            <a:endCxn id="61" idx="2"/>
          </p:cNvCxnSpPr>
          <p:nvPr/>
        </p:nvCxnSpPr>
        <p:spPr>
          <a:xfrm flipV="1">
            <a:off x="595821" y="2573009"/>
            <a:ext cx="874678"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3" name="直接箭头连接符 152"/>
          <p:cNvCxnSpPr>
            <a:stCxn id="110" idx="0"/>
            <a:endCxn id="61" idx="2"/>
          </p:cNvCxnSpPr>
          <p:nvPr/>
        </p:nvCxnSpPr>
        <p:spPr>
          <a:xfrm flipH="1" flipV="1">
            <a:off x="1470499" y="2573009"/>
            <a:ext cx="16818" cy="1063460"/>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4" name="直接箭头连接符 153"/>
          <p:cNvCxnSpPr>
            <a:stCxn id="111" idx="0"/>
            <a:endCxn id="61" idx="2"/>
          </p:cNvCxnSpPr>
          <p:nvPr/>
        </p:nvCxnSpPr>
        <p:spPr>
          <a:xfrm flipH="1" flipV="1">
            <a:off x="1470499" y="2573009"/>
            <a:ext cx="866882"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5" name="直接箭头连接符 154"/>
          <p:cNvCxnSpPr>
            <a:stCxn id="112" idx="0"/>
            <a:endCxn id="61" idx="2"/>
          </p:cNvCxnSpPr>
          <p:nvPr/>
        </p:nvCxnSpPr>
        <p:spPr>
          <a:xfrm flipH="1" flipV="1">
            <a:off x="1470499" y="2573009"/>
            <a:ext cx="1754836"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6" name="直接箭头连接符 155"/>
          <p:cNvCxnSpPr>
            <a:stCxn id="113" idx="0"/>
            <a:endCxn id="61" idx="2"/>
          </p:cNvCxnSpPr>
          <p:nvPr/>
        </p:nvCxnSpPr>
        <p:spPr>
          <a:xfrm flipH="1" flipV="1">
            <a:off x="1470499" y="2573009"/>
            <a:ext cx="2635540"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7" name="直接箭头连接符 156"/>
          <p:cNvCxnSpPr>
            <a:stCxn id="114" idx="0"/>
            <a:endCxn id="61" idx="2"/>
          </p:cNvCxnSpPr>
          <p:nvPr/>
        </p:nvCxnSpPr>
        <p:spPr>
          <a:xfrm flipH="1" flipV="1">
            <a:off x="1470499" y="2573009"/>
            <a:ext cx="3501260"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8" name="直接箭头连接符 157"/>
          <p:cNvCxnSpPr>
            <a:stCxn id="115" idx="0"/>
            <a:endCxn id="61" idx="2"/>
          </p:cNvCxnSpPr>
          <p:nvPr/>
        </p:nvCxnSpPr>
        <p:spPr>
          <a:xfrm flipH="1" flipV="1">
            <a:off x="1470499" y="2573009"/>
            <a:ext cx="4389214"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9" name="直接箭头连接符 158"/>
          <p:cNvCxnSpPr>
            <a:stCxn id="116" idx="0"/>
            <a:endCxn id="61" idx="2"/>
          </p:cNvCxnSpPr>
          <p:nvPr/>
        </p:nvCxnSpPr>
        <p:spPr>
          <a:xfrm flipH="1" flipV="1">
            <a:off x="1470499" y="2573009"/>
            <a:ext cx="5267340"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0" name="直接箭头连接符 159"/>
          <p:cNvCxnSpPr>
            <a:stCxn id="117" idx="0"/>
            <a:endCxn id="61" idx="2"/>
          </p:cNvCxnSpPr>
          <p:nvPr/>
        </p:nvCxnSpPr>
        <p:spPr>
          <a:xfrm flipH="1" flipV="1">
            <a:off x="1470499" y="2573009"/>
            <a:ext cx="6135638"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1" name="直接箭头连接符 160"/>
          <p:cNvCxnSpPr>
            <a:stCxn id="118" idx="0"/>
            <a:endCxn id="61" idx="2"/>
          </p:cNvCxnSpPr>
          <p:nvPr/>
        </p:nvCxnSpPr>
        <p:spPr>
          <a:xfrm flipH="1" flipV="1">
            <a:off x="1470499" y="2573009"/>
            <a:ext cx="7003936" cy="1063461"/>
          </a:xfrm>
          <a:prstGeom prst="straightConnector1">
            <a:avLst/>
          </a:prstGeom>
          <a:ln w="9525">
            <a:solidFill>
              <a:srgbClr val="0070C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2" name="直接箭头连接符 161"/>
          <p:cNvCxnSpPr>
            <a:stCxn id="129" idx="0"/>
            <a:endCxn id="69" idx="2"/>
          </p:cNvCxnSpPr>
          <p:nvPr/>
        </p:nvCxnSpPr>
        <p:spPr>
          <a:xfrm flipV="1">
            <a:off x="590957" y="2573009"/>
            <a:ext cx="7904550"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3" name="直接箭头连接符 162"/>
          <p:cNvCxnSpPr>
            <a:stCxn id="138" idx="0"/>
            <a:endCxn id="69" idx="2"/>
          </p:cNvCxnSpPr>
          <p:nvPr/>
        </p:nvCxnSpPr>
        <p:spPr>
          <a:xfrm flipV="1">
            <a:off x="8474435" y="2573009"/>
            <a:ext cx="21072"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4" name="直接箭头连接符 163"/>
          <p:cNvCxnSpPr>
            <a:stCxn id="137" idx="0"/>
            <a:endCxn id="69" idx="2"/>
          </p:cNvCxnSpPr>
          <p:nvPr/>
        </p:nvCxnSpPr>
        <p:spPr>
          <a:xfrm flipV="1">
            <a:off x="7606137" y="2573009"/>
            <a:ext cx="889370"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5" name="直接箭头连接符 164"/>
          <p:cNvCxnSpPr>
            <a:stCxn id="136" idx="0"/>
            <a:endCxn id="69" idx="2"/>
          </p:cNvCxnSpPr>
          <p:nvPr/>
        </p:nvCxnSpPr>
        <p:spPr>
          <a:xfrm flipV="1">
            <a:off x="6737839" y="2573009"/>
            <a:ext cx="1757668"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6" name="直接箭头连接符 165"/>
          <p:cNvCxnSpPr>
            <a:stCxn id="135" idx="0"/>
            <a:endCxn id="69" idx="2"/>
          </p:cNvCxnSpPr>
          <p:nvPr/>
        </p:nvCxnSpPr>
        <p:spPr>
          <a:xfrm flipV="1">
            <a:off x="5859713" y="2573009"/>
            <a:ext cx="2635794"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7" name="直接箭头连接符 166"/>
          <p:cNvCxnSpPr>
            <a:stCxn id="134" idx="0"/>
            <a:endCxn id="69" idx="2"/>
          </p:cNvCxnSpPr>
          <p:nvPr/>
        </p:nvCxnSpPr>
        <p:spPr>
          <a:xfrm flipV="1">
            <a:off x="4971759" y="2573009"/>
            <a:ext cx="3523748"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8" name="直接箭头连接符 167"/>
          <p:cNvCxnSpPr>
            <a:stCxn id="133" idx="0"/>
            <a:endCxn id="69" idx="2"/>
          </p:cNvCxnSpPr>
          <p:nvPr/>
        </p:nvCxnSpPr>
        <p:spPr>
          <a:xfrm flipV="1">
            <a:off x="4103461" y="2573009"/>
            <a:ext cx="4392046"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69" name="直接箭头连接符 168"/>
          <p:cNvCxnSpPr>
            <a:stCxn id="132" idx="0"/>
            <a:endCxn id="69" idx="2"/>
          </p:cNvCxnSpPr>
          <p:nvPr/>
        </p:nvCxnSpPr>
        <p:spPr>
          <a:xfrm flipV="1">
            <a:off x="3225335" y="2573009"/>
            <a:ext cx="5270172"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70" name="直接箭头连接符 169"/>
          <p:cNvCxnSpPr>
            <a:stCxn id="131" idx="0"/>
            <a:endCxn id="69" idx="2"/>
          </p:cNvCxnSpPr>
          <p:nvPr/>
        </p:nvCxnSpPr>
        <p:spPr>
          <a:xfrm flipV="1">
            <a:off x="2337381" y="2573009"/>
            <a:ext cx="6158126"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71" name="直接箭头连接符 170"/>
          <p:cNvCxnSpPr>
            <a:stCxn id="130" idx="0"/>
            <a:endCxn id="69" idx="2"/>
          </p:cNvCxnSpPr>
          <p:nvPr/>
        </p:nvCxnSpPr>
        <p:spPr>
          <a:xfrm flipV="1">
            <a:off x="1469083" y="2573009"/>
            <a:ext cx="7026424" cy="2043330"/>
          </a:xfrm>
          <a:prstGeom prst="straightConnector1">
            <a:avLst/>
          </a:prstGeom>
          <a:ln w="9525">
            <a:solidFill>
              <a:srgbClr val="FF0000"/>
            </a:solidFill>
            <a:prstDash val="dash"/>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3043878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2021C5-D69A-4ACF-92D2-B06D14E9AED3}"/>
              </a:ext>
            </a:extLst>
          </p:cNvPr>
          <p:cNvSpPr>
            <a:spLocks noGrp="1"/>
          </p:cNvSpPr>
          <p:nvPr>
            <p:ph type="title"/>
          </p:nvPr>
        </p:nvSpPr>
        <p:spPr/>
        <p:txBody>
          <a:bodyPr>
            <a:normAutofit fontScale="90000"/>
          </a:bodyPr>
          <a:lstStyle/>
          <a:p>
            <a:r>
              <a:rPr lang="en-US" altLang="zh-CN" dirty="0"/>
              <a:t>6.4.3 </a:t>
            </a:r>
            <a:r>
              <a:rPr lang="zh-CN" altLang="en-US" dirty="0"/>
              <a:t>组相联高速缓存</a:t>
            </a:r>
          </a:p>
        </p:txBody>
      </p:sp>
      <p:sp>
        <p:nvSpPr>
          <p:cNvPr id="3" name="内容占位符 2">
            <a:extLst>
              <a:ext uri="{FF2B5EF4-FFF2-40B4-BE49-F238E27FC236}">
                <a16:creationId xmlns:a16="http://schemas.microsoft.com/office/drawing/2014/main" id="{A5685211-D4F0-4632-AFDD-1C07A1AE6F6B}"/>
              </a:ext>
            </a:extLst>
          </p:cNvPr>
          <p:cNvSpPr>
            <a:spLocks noGrp="1"/>
          </p:cNvSpPr>
          <p:nvPr>
            <p:ph idx="1"/>
          </p:nvPr>
        </p:nvSpPr>
        <p:spPr/>
        <p:txBody>
          <a:bodyPr/>
          <a:lstStyle/>
          <a:p>
            <a:r>
              <a:rPr lang="zh-CN" altLang="en-US" dirty="0"/>
              <a:t>直接映射</a:t>
            </a:r>
            <a:r>
              <a:rPr lang="en-US" altLang="zh-CN" dirty="0"/>
              <a:t>cache</a:t>
            </a:r>
            <a:r>
              <a:rPr lang="zh-CN" altLang="en-US" dirty="0"/>
              <a:t>冲突不命中的根源为每个组只有一行</a:t>
            </a:r>
            <a:r>
              <a:rPr lang="en-US" altLang="zh-CN" dirty="0"/>
              <a:t>(</a:t>
            </a:r>
            <a:r>
              <a:rPr lang="en-US" altLang="zh-CN" i="1" dirty="0"/>
              <a:t>E</a:t>
            </a:r>
            <a:r>
              <a:rPr lang="en-US" altLang="zh-CN" dirty="0"/>
              <a:t>=1)</a:t>
            </a:r>
          </a:p>
          <a:p>
            <a:r>
              <a:rPr lang="zh-CN" altLang="en-US" dirty="0"/>
              <a:t>组相关高速缓存</a:t>
            </a:r>
            <a:r>
              <a:rPr lang="en-US" altLang="zh-CN" dirty="0"/>
              <a:t>(set associative cache)</a:t>
            </a:r>
            <a:r>
              <a:rPr lang="zh-CN" altLang="en-US" dirty="0"/>
              <a:t>每个组都保存多于一个的高速缓存行，即</a:t>
            </a:r>
            <a:r>
              <a:rPr lang="en-US" altLang="zh-CN" dirty="0"/>
              <a:t>1&lt;</a:t>
            </a:r>
            <a:r>
              <a:rPr lang="en-US" altLang="zh-CN" i="1" dirty="0"/>
              <a:t>E</a:t>
            </a:r>
            <a:r>
              <a:rPr lang="en-US" altLang="zh-CN" dirty="0"/>
              <a:t>&lt;</a:t>
            </a:r>
            <a:r>
              <a:rPr lang="en-US" altLang="zh-CN" i="1" dirty="0"/>
              <a:t>C</a:t>
            </a:r>
            <a:r>
              <a:rPr lang="en-US" altLang="zh-CN" dirty="0"/>
              <a:t>/</a:t>
            </a:r>
            <a:r>
              <a:rPr lang="en-US" altLang="zh-CN" i="1" dirty="0"/>
              <a:t>B</a:t>
            </a:r>
          </a:p>
          <a:p>
            <a:r>
              <a:rPr lang="zh-CN" altLang="en-US" dirty="0"/>
              <a:t>示例：</a:t>
            </a:r>
            <a:r>
              <a:rPr lang="en-US" altLang="zh-CN" dirty="0"/>
              <a:t>2</a:t>
            </a:r>
            <a:r>
              <a:rPr lang="zh-CN" altLang="en-US" dirty="0"/>
              <a:t>路组相联高速缓存</a:t>
            </a:r>
          </a:p>
        </p:txBody>
      </p:sp>
      <p:sp>
        <p:nvSpPr>
          <p:cNvPr id="4" name="灯片编号占位符 3">
            <a:extLst>
              <a:ext uri="{FF2B5EF4-FFF2-40B4-BE49-F238E27FC236}">
                <a16:creationId xmlns:a16="http://schemas.microsoft.com/office/drawing/2014/main" id="{149F04CC-AFB7-4F7B-B52D-5498B4F77C38}"/>
              </a:ext>
            </a:extLst>
          </p:cNvPr>
          <p:cNvSpPr>
            <a:spLocks noGrp="1"/>
          </p:cNvSpPr>
          <p:nvPr>
            <p:ph type="sldNum" sz="quarter" idx="12"/>
          </p:nvPr>
        </p:nvSpPr>
        <p:spPr/>
        <p:txBody>
          <a:bodyPr/>
          <a:lstStyle/>
          <a:p>
            <a:fld id="{6D62327B-ED8D-4CFC-ADD0-A75FA5CBE281}" type="slidenum">
              <a:rPr lang="zh-CN" altLang="en-US" smtClean="0"/>
              <a:pPr/>
              <a:t>131</a:t>
            </a:fld>
            <a:endParaRPr lang="zh-CN" altLang="en-US" dirty="0"/>
          </a:p>
        </p:txBody>
      </p:sp>
      <p:cxnSp>
        <p:nvCxnSpPr>
          <p:cNvPr id="5" name="Straight Connector 124">
            <a:extLst>
              <a:ext uri="{FF2B5EF4-FFF2-40B4-BE49-F238E27FC236}">
                <a16:creationId xmlns:a16="http://schemas.microsoft.com/office/drawing/2014/main" id="{4D0C3ABF-B8B0-4A75-8A0F-862230676D7C}"/>
              </a:ext>
            </a:extLst>
          </p:cNvPr>
          <p:cNvCxnSpPr/>
          <p:nvPr/>
        </p:nvCxnSpPr>
        <p:spPr bwMode="auto">
          <a:xfrm>
            <a:off x="853317" y="5679952"/>
            <a:ext cx="6598924" cy="17189"/>
          </a:xfrm>
          <a:prstGeom prst="line">
            <a:avLst/>
          </a:prstGeom>
          <a:noFill/>
          <a:ln w="76200" cap="rnd" cmpd="sng" algn="ctr">
            <a:solidFill>
              <a:schemeClr val="tx1"/>
            </a:solidFill>
            <a:prstDash val="sysDot"/>
            <a:round/>
            <a:headEnd type="none" w="med" len="med"/>
            <a:tailEnd type="none" w="med" len="med"/>
          </a:ln>
          <a:effectLst/>
        </p:spPr>
      </p:cxnSp>
      <p:sp>
        <p:nvSpPr>
          <p:cNvPr id="6" name="TextBox 126">
            <a:extLst>
              <a:ext uri="{FF2B5EF4-FFF2-40B4-BE49-F238E27FC236}">
                <a16:creationId xmlns:a16="http://schemas.microsoft.com/office/drawing/2014/main" id="{401F3F7F-ABE1-4D32-B78A-E8A6DB342C82}"/>
              </a:ext>
            </a:extLst>
          </p:cNvPr>
          <p:cNvSpPr txBox="1"/>
          <p:nvPr/>
        </p:nvSpPr>
        <p:spPr>
          <a:xfrm>
            <a:off x="506744" y="2554362"/>
            <a:ext cx="3298788" cy="646331"/>
          </a:xfrm>
          <a:prstGeom prst="rect">
            <a:avLst/>
          </a:prstGeom>
          <a:noFill/>
        </p:spPr>
        <p:txBody>
          <a:bodyPr wrap="none" rtlCol="0">
            <a:spAutoFit/>
          </a:bodyPr>
          <a:lstStyle/>
          <a:p>
            <a:r>
              <a:rPr lang="en-US" sz="1800" dirty="0">
                <a:latin typeface="Calibri" pitchFamily="34" charset="0"/>
              </a:rPr>
              <a:t>E = 2: Two lines per set</a:t>
            </a:r>
          </a:p>
          <a:p>
            <a:r>
              <a:rPr lang="en-US" sz="1800" dirty="0">
                <a:latin typeface="Calibri" pitchFamily="34" charset="0"/>
              </a:rPr>
              <a:t>Assume: cache block size 8 bytes</a:t>
            </a:r>
          </a:p>
        </p:txBody>
      </p:sp>
      <p:sp>
        <p:nvSpPr>
          <p:cNvPr id="7" name="Rectangle 127">
            <a:extLst>
              <a:ext uri="{FF2B5EF4-FFF2-40B4-BE49-F238E27FC236}">
                <a16:creationId xmlns:a16="http://schemas.microsoft.com/office/drawing/2014/main" id="{AE170BAF-ED52-4CF7-8CCE-903BA56C52EB}"/>
              </a:ext>
            </a:extLst>
          </p:cNvPr>
          <p:cNvSpPr/>
          <p:nvPr/>
        </p:nvSpPr>
        <p:spPr bwMode="auto">
          <a:xfrm>
            <a:off x="6657395" y="2742104"/>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8" name="Rectangle 128">
            <a:extLst>
              <a:ext uri="{FF2B5EF4-FFF2-40B4-BE49-F238E27FC236}">
                <a16:creationId xmlns:a16="http://schemas.microsoft.com/office/drawing/2014/main" id="{B63F3AF0-0FB5-4C9D-8FC4-365AEA6E0E27}"/>
              </a:ext>
            </a:extLst>
          </p:cNvPr>
          <p:cNvSpPr/>
          <p:nvPr/>
        </p:nvSpPr>
        <p:spPr bwMode="auto">
          <a:xfrm>
            <a:off x="7647995" y="2742104"/>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0…01</a:t>
            </a:r>
          </a:p>
        </p:txBody>
      </p:sp>
      <p:sp>
        <p:nvSpPr>
          <p:cNvPr id="9" name="Rectangle 129">
            <a:extLst>
              <a:ext uri="{FF2B5EF4-FFF2-40B4-BE49-F238E27FC236}">
                <a16:creationId xmlns:a16="http://schemas.microsoft.com/office/drawing/2014/main" id="{0D628457-F5E9-44BE-AE20-B7975628FDC2}"/>
              </a:ext>
            </a:extLst>
          </p:cNvPr>
          <p:cNvSpPr/>
          <p:nvPr/>
        </p:nvSpPr>
        <p:spPr bwMode="auto">
          <a:xfrm>
            <a:off x="8409995" y="2742104"/>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10" name="TextBox 130">
            <a:extLst>
              <a:ext uri="{FF2B5EF4-FFF2-40B4-BE49-F238E27FC236}">
                <a16:creationId xmlns:a16="http://schemas.microsoft.com/office/drawing/2014/main" id="{8E781A9D-15A4-44DF-8862-8B0023602272}"/>
              </a:ext>
            </a:extLst>
          </p:cNvPr>
          <p:cNvSpPr txBox="1"/>
          <p:nvPr/>
        </p:nvSpPr>
        <p:spPr>
          <a:xfrm>
            <a:off x="6568317" y="2402142"/>
            <a:ext cx="2126031" cy="369332"/>
          </a:xfrm>
          <a:prstGeom prst="rect">
            <a:avLst/>
          </a:prstGeom>
          <a:noFill/>
        </p:spPr>
        <p:txBody>
          <a:bodyPr wrap="none" rtlCol="0">
            <a:spAutoFit/>
          </a:bodyPr>
          <a:lstStyle/>
          <a:p>
            <a:r>
              <a:rPr lang="en-US" sz="1800" dirty="0">
                <a:latin typeface="Calibri" pitchFamily="34" charset="0"/>
              </a:rPr>
              <a:t>Address of short </a:t>
            </a:r>
            <a:r>
              <a:rPr lang="en-US" sz="1800" dirty="0" err="1">
                <a:latin typeface="Calibri" pitchFamily="34" charset="0"/>
              </a:rPr>
              <a:t>int</a:t>
            </a:r>
            <a:r>
              <a:rPr lang="en-US" sz="1800" dirty="0">
                <a:latin typeface="Calibri" pitchFamily="34" charset="0"/>
              </a:rPr>
              <a:t>:</a:t>
            </a:r>
          </a:p>
        </p:txBody>
      </p:sp>
      <p:sp>
        <p:nvSpPr>
          <p:cNvPr id="11" name="Rectangle 72">
            <a:extLst>
              <a:ext uri="{FF2B5EF4-FFF2-40B4-BE49-F238E27FC236}">
                <a16:creationId xmlns:a16="http://schemas.microsoft.com/office/drawing/2014/main" id="{52BE07A2-97A8-40C5-AF22-953CD4C383DD}"/>
              </a:ext>
            </a:extLst>
          </p:cNvPr>
          <p:cNvSpPr/>
          <p:nvPr/>
        </p:nvSpPr>
        <p:spPr bwMode="auto">
          <a:xfrm>
            <a:off x="548517" y="33939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2" name="Rectangle 74">
            <a:extLst>
              <a:ext uri="{FF2B5EF4-FFF2-40B4-BE49-F238E27FC236}">
                <a16:creationId xmlns:a16="http://schemas.microsoft.com/office/drawing/2014/main" id="{4B3A581D-C40C-4964-BBC5-6899DCB52426}"/>
              </a:ext>
            </a:extLst>
          </p:cNvPr>
          <p:cNvSpPr/>
          <p:nvPr/>
        </p:nvSpPr>
        <p:spPr bwMode="auto">
          <a:xfrm>
            <a:off x="697924" y="34701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 name="Rectangle 75">
            <a:extLst>
              <a:ext uri="{FF2B5EF4-FFF2-40B4-BE49-F238E27FC236}">
                <a16:creationId xmlns:a16="http://schemas.microsoft.com/office/drawing/2014/main" id="{0A04DB9C-F511-403C-AE68-5615EDB011B1}"/>
              </a:ext>
            </a:extLst>
          </p:cNvPr>
          <p:cNvSpPr/>
          <p:nvPr/>
        </p:nvSpPr>
        <p:spPr bwMode="auto">
          <a:xfrm>
            <a:off x="1991241"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4" name="Rectangle 76">
            <a:extLst>
              <a:ext uri="{FF2B5EF4-FFF2-40B4-BE49-F238E27FC236}">
                <a16:creationId xmlns:a16="http://schemas.microsoft.com/office/drawing/2014/main" id="{1AC82C56-1377-45F3-B572-E2E61DE4D184}"/>
              </a:ext>
            </a:extLst>
          </p:cNvPr>
          <p:cNvSpPr/>
          <p:nvPr/>
        </p:nvSpPr>
        <p:spPr bwMode="auto">
          <a:xfrm>
            <a:off x="2226559"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5" name="Rectangle 77">
            <a:extLst>
              <a:ext uri="{FF2B5EF4-FFF2-40B4-BE49-F238E27FC236}">
                <a16:creationId xmlns:a16="http://schemas.microsoft.com/office/drawing/2014/main" id="{CDDDDF7D-4DD9-41D0-ADA9-31FD818802AD}"/>
              </a:ext>
            </a:extLst>
          </p:cNvPr>
          <p:cNvSpPr/>
          <p:nvPr/>
        </p:nvSpPr>
        <p:spPr bwMode="auto">
          <a:xfrm>
            <a:off x="2451684"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6" name="Rectangle 78">
            <a:extLst>
              <a:ext uri="{FF2B5EF4-FFF2-40B4-BE49-F238E27FC236}">
                <a16:creationId xmlns:a16="http://schemas.microsoft.com/office/drawing/2014/main" id="{5D42498D-A36F-4D0A-BB97-90EBF06CBF2A}"/>
              </a:ext>
            </a:extLst>
          </p:cNvPr>
          <p:cNvSpPr/>
          <p:nvPr/>
        </p:nvSpPr>
        <p:spPr bwMode="auto">
          <a:xfrm>
            <a:off x="3679224"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7" name="Rectangle 79">
            <a:extLst>
              <a:ext uri="{FF2B5EF4-FFF2-40B4-BE49-F238E27FC236}">
                <a16:creationId xmlns:a16="http://schemas.microsoft.com/office/drawing/2014/main" id="{209265C6-A83B-4292-A545-D80FF8DDF145}"/>
              </a:ext>
            </a:extLst>
          </p:cNvPr>
          <p:cNvSpPr/>
          <p:nvPr/>
        </p:nvSpPr>
        <p:spPr bwMode="auto">
          <a:xfrm>
            <a:off x="1212105" y="35688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8" name="Rectangle 80">
            <a:extLst>
              <a:ext uri="{FF2B5EF4-FFF2-40B4-BE49-F238E27FC236}">
                <a16:creationId xmlns:a16="http://schemas.microsoft.com/office/drawing/2014/main" id="{26EC82C3-C80C-4B2B-91BE-2A8F699E0A34}"/>
              </a:ext>
            </a:extLst>
          </p:cNvPr>
          <p:cNvSpPr/>
          <p:nvPr/>
        </p:nvSpPr>
        <p:spPr bwMode="auto">
          <a:xfrm>
            <a:off x="807245"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9" name="Rectangle 81">
            <a:extLst>
              <a:ext uri="{FF2B5EF4-FFF2-40B4-BE49-F238E27FC236}">
                <a16:creationId xmlns:a16="http://schemas.microsoft.com/office/drawing/2014/main" id="{10DC6933-2A3B-4E08-986B-B611BD6795B3}"/>
              </a:ext>
            </a:extLst>
          </p:cNvPr>
          <p:cNvSpPr/>
          <p:nvPr/>
        </p:nvSpPr>
        <p:spPr bwMode="auto">
          <a:xfrm>
            <a:off x="2687626"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20" name="Rectangle 82">
            <a:extLst>
              <a:ext uri="{FF2B5EF4-FFF2-40B4-BE49-F238E27FC236}">
                <a16:creationId xmlns:a16="http://schemas.microsoft.com/office/drawing/2014/main" id="{FA83EA75-68FD-486B-AC26-7C57A4DF8D77}"/>
              </a:ext>
            </a:extLst>
          </p:cNvPr>
          <p:cNvSpPr/>
          <p:nvPr/>
        </p:nvSpPr>
        <p:spPr bwMode="auto">
          <a:xfrm>
            <a:off x="3427854"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21" name="Rectangle 83">
            <a:extLst>
              <a:ext uri="{FF2B5EF4-FFF2-40B4-BE49-F238E27FC236}">
                <a16:creationId xmlns:a16="http://schemas.microsoft.com/office/drawing/2014/main" id="{349F8F43-3474-4CCE-A31F-007C33E14B60}"/>
              </a:ext>
            </a:extLst>
          </p:cNvPr>
          <p:cNvSpPr/>
          <p:nvPr/>
        </p:nvSpPr>
        <p:spPr bwMode="auto">
          <a:xfrm>
            <a:off x="3175861"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22" name="Rectangle 84">
            <a:extLst>
              <a:ext uri="{FF2B5EF4-FFF2-40B4-BE49-F238E27FC236}">
                <a16:creationId xmlns:a16="http://schemas.microsoft.com/office/drawing/2014/main" id="{3E6A8A8B-DDEE-4F2D-A51E-9A1BD26A0684}"/>
              </a:ext>
            </a:extLst>
          </p:cNvPr>
          <p:cNvSpPr/>
          <p:nvPr/>
        </p:nvSpPr>
        <p:spPr bwMode="auto">
          <a:xfrm>
            <a:off x="2923867"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23" name="Rectangle 86">
            <a:extLst>
              <a:ext uri="{FF2B5EF4-FFF2-40B4-BE49-F238E27FC236}">
                <a16:creationId xmlns:a16="http://schemas.microsoft.com/office/drawing/2014/main" id="{30AEBE1C-C858-454E-9E4B-C695F3FDD6AF}"/>
              </a:ext>
            </a:extLst>
          </p:cNvPr>
          <p:cNvSpPr/>
          <p:nvPr/>
        </p:nvSpPr>
        <p:spPr bwMode="auto">
          <a:xfrm>
            <a:off x="4172252" y="34733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24" name="Rectangle 87">
            <a:extLst>
              <a:ext uri="{FF2B5EF4-FFF2-40B4-BE49-F238E27FC236}">
                <a16:creationId xmlns:a16="http://schemas.microsoft.com/office/drawing/2014/main" id="{51EF8C88-A008-472A-A172-1E95EF402654}"/>
              </a:ext>
            </a:extLst>
          </p:cNvPr>
          <p:cNvSpPr/>
          <p:nvPr/>
        </p:nvSpPr>
        <p:spPr bwMode="auto">
          <a:xfrm>
            <a:off x="5465569"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5" name="Rectangle 88">
            <a:extLst>
              <a:ext uri="{FF2B5EF4-FFF2-40B4-BE49-F238E27FC236}">
                <a16:creationId xmlns:a16="http://schemas.microsoft.com/office/drawing/2014/main" id="{7FDA7777-8C2F-4CD1-BAF6-32A8B28DDC26}"/>
              </a:ext>
            </a:extLst>
          </p:cNvPr>
          <p:cNvSpPr/>
          <p:nvPr/>
        </p:nvSpPr>
        <p:spPr bwMode="auto">
          <a:xfrm>
            <a:off x="5700887"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6" name="Rectangle 89">
            <a:extLst>
              <a:ext uri="{FF2B5EF4-FFF2-40B4-BE49-F238E27FC236}">
                <a16:creationId xmlns:a16="http://schemas.microsoft.com/office/drawing/2014/main" id="{FC88876D-6C91-4933-A414-C34C8B979C7B}"/>
              </a:ext>
            </a:extLst>
          </p:cNvPr>
          <p:cNvSpPr/>
          <p:nvPr/>
        </p:nvSpPr>
        <p:spPr bwMode="auto">
          <a:xfrm>
            <a:off x="5926012"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27" name="Rectangle 90">
            <a:extLst>
              <a:ext uri="{FF2B5EF4-FFF2-40B4-BE49-F238E27FC236}">
                <a16:creationId xmlns:a16="http://schemas.microsoft.com/office/drawing/2014/main" id="{7C5970FA-2BB2-4F1A-A6FD-F10E055FB233}"/>
              </a:ext>
            </a:extLst>
          </p:cNvPr>
          <p:cNvSpPr/>
          <p:nvPr/>
        </p:nvSpPr>
        <p:spPr bwMode="auto">
          <a:xfrm>
            <a:off x="7153552"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28" name="Rectangle 91">
            <a:extLst>
              <a:ext uri="{FF2B5EF4-FFF2-40B4-BE49-F238E27FC236}">
                <a16:creationId xmlns:a16="http://schemas.microsoft.com/office/drawing/2014/main" id="{8A1D5522-54D4-407D-B3FC-270D9A50055D}"/>
              </a:ext>
            </a:extLst>
          </p:cNvPr>
          <p:cNvSpPr/>
          <p:nvPr/>
        </p:nvSpPr>
        <p:spPr bwMode="auto">
          <a:xfrm>
            <a:off x="4686433" y="35720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29" name="Rectangle 92">
            <a:extLst>
              <a:ext uri="{FF2B5EF4-FFF2-40B4-BE49-F238E27FC236}">
                <a16:creationId xmlns:a16="http://schemas.microsoft.com/office/drawing/2014/main" id="{33E73DFC-87A4-433B-B141-CEC64A973172}"/>
              </a:ext>
            </a:extLst>
          </p:cNvPr>
          <p:cNvSpPr/>
          <p:nvPr/>
        </p:nvSpPr>
        <p:spPr bwMode="auto">
          <a:xfrm>
            <a:off x="4281573"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30" name="Rectangle 93">
            <a:extLst>
              <a:ext uri="{FF2B5EF4-FFF2-40B4-BE49-F238E27FC236}">
                <a16:creationId xmlns:a16="http://schemas.microsoft.com/office/drawing/2014/main" id="{FF3C71A8-62E1-47E2-9DE2-82007C1DA141}"/>
              </a:ext>
            </a:extLst>
          </p:cNvPr>
          <p:cNvSpPr/>
          <p:nvPr/>
        </p:nvSpPr>
        <p:spPr bwMode="auto">
          <a:xfrm>
            <a:off x="6161954"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31" name="Rectangle 94">
            <a:extLst>
              <a:ext uri="{FF2B5EF4-FFF2-40B4-BE49-F238E27FC236}">
                <a16:creationId xmlns:a16="http://schemas.microsoft.com/office/drawing/2014/main" id="{0B0A09A2-CD2A-4762-8489-13074139985D}"/>
              </a:ext>
            </a:extLst>
          </p:cNvPr>
          <p:cNvSpPr/>
          <p:nvPr/>
        </p:nvSpPr>
        <p:spPr bwMode="auto">
          <a:xfrm>
            <a:off x="6902182"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32" name="Rectangle 95">
            <a:extLst>
              <a:ext uri="{FF2B5EF4-FFF2-40B4-BE49-F238E27FC236}">
                <a16:creationId xmlns:a16="http://schemas.microsoft.com/office/drawing/2014/main" id="{19D3CFC3-0198-47E8-BE6B-A530F5DA0179}"/>
              </a:ext>
            </a:extLst>
          </p:cNvPr>
          <p:cNvSpPr/>
          <p:nvPr/>
        </p:nvSpPr>
        <p:spPr bwMode="auto">
          <a:xfrm>
            <a:off x="6650189"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33" name="Rectangle 96">
            <a:extLst>
              <a:ext uri="{FF2B5EF4-FFF2-40B4-BE49-F238E27FC236}">
                <a16:creationId xmlns:a16="http://schemas.microsoft.com/office/drawing/2014/main" id="{67024DA5-D1F3-4FE9-86B9-FD6A2FF945B3}"/>
              </a:ext>
            </a:extLst>
          </p:cNvPr>
          <p:cNvSpPr/>
          <p:nvPr/>
        </p:nvSpPr>
        <p:spPr bwMode="auto">
          <a:xfrm>
            <a:off x="6398195"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34" name="Rectangle 99">
            <a:extLst>
              <a:ext uri="{FF2B5EF4-FFF2-40B4-BE49-F238E27FC236}">
                <a16:creationId xmlns:a16="http://schemas.microsoft.com/office/drawing/2014/main" id="{4AFB824B-F32E-4B8A-A9CB-0A76B253846A}"/>
              </a:ext>
            </a:extLst>
          </p:cNvPr>
          <p:cNvSpPr/>
          <p:nvPr/>
        </p:nvSpPr>
        <p:spPr bwMode="auto">
          <a:xfrm>
            <a:off x="548517" y="40797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35" name="Rectangle 113">
            <a:extLst>
              <a:ext uri="{FF2B5EF4-FFF2-40B4-BE49-F238E27FC236}">
                <a16:creationId xmlns:a16="http://schemas.microsoft.com/office/drawing/2014/main" id="{7D31B6B1-6352-4A31-9C9B-351C55B5E02D}"/>
              </a:ext>
            </a:extLst>
          </p:cNvPr>
          <p:cNvSpPr/>
          <p:nvPr/>
        </p:nvSpPr>
        <p:spPr bwMode="auto">
          <a:xfrm>
            <a:off x="697924" y="41559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36" name="Rectangle 114">
            <a:extLst>
              <a:ext uri="{FF2B5EF4-FFF2-40B4-BE49-F238E27FC236}">
                <a16:creationId xmlns:a16="http://schemas.microsoft.com/office/drawing/2014/main" id="{749896D6-4EEE-4C3E-A7F0-E558210963C0}"/>
              </a:ext>
            </a:extLst>
          </p:cNvPr>
          <p:cNvSpPr/>
          <p:nvPr/>
        </p:nvSpPr>
        <p:spPr bwMode="auto">
          <a:xfrm>
            <a:off x="1991241"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37" name="Rectangle 115">
            <a:extLst>
              <a:ext uri="{FF2B5EF4-FFF2-40B4-BE49-F238E27FC236}">
                <a16:creationId xmlns:a16="http://schemas.microsoft.com/office/drawing/2014/main" id="{4D46C384-EF8C-4FEC-9D32-C2ECBB169043}"/>
              </a:ext>
            </a:extLst>
          </p:cNvPr>
          <p:cNvSpPr/>
          <p:nvPr/>
        </p:nvSpPr>
        <p:spPr bwMode="auto">
          <a:xfrm>
            <a:off x="2226559"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38" name="Rectangle 116">
            <a:extLst>
              <a:ext uri="{FF2B5EF4-FFF2-40B4-BE49-F238E27FC236}">
                <a16:creationId xmlns:a16="http://schemas.microsoft.com/office/drawing/2014/main" id="{83141FC9-A4CB-4EB4-B88C-FA6E94091B30}"/>
              </a:ext>
            </a:extLst>
          </p:cNvPr>
          <p:cNvSpPr/>
          <p:nvPr/>
        </p:nvSpPr>
        <p:spPr bwMode="auto">
          <a:xfrm>
            <a:off x="2451684"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39" name="Rectangle 117">
            <a:extLst>
              <a:ext uri="{FF2B5EF4-FFF2-40B4-BE49-F238E27FC236}">
                <a16:creationId xmlns:a16="http://schemas.microsoft.com/office/drawing/2014/main" id="{D25F05BF-2276-47B6-8B21-E16313A44510}"/>
              </a:ext>
            </a:extLst>
          </p:cNvPr>
          <p:cNvSpPr/>
          <p:nvPr/>
        </p:nvSpPr>
        <p:spPr bwMode="auto">
          <a:xfrm>
            <a:off x="3679224"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40" name="Rectangle 118">
            <a:extLst>
              <a:ext uri="{FF2B5EF4-FFF2-40B4-BE49-F238E27FC236}">
                <a16:creationId xmlns:a16="http://schemas.microsoft.com/office/drawing/2014/main" id="{B88C1774-E5C9-4489-B9C0-531C50FF5B5B}"/>
              </a:ext>
            </a:extLst>
          </p:cNvPr>
          <p:cNvSpPr/>
          <p:nvPr/>
        </p:nvSpPr>
        <p:spPr bwMode="auto">
          <a:xfrm>
            <a:off x="1212105" y="42546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41" name="Rectangle 119">
            <a:extLst>
              <a:ext uri="{FF2B5EF4-FFF2-40B4-BE49-F238E27FC236}">
                <a16:creationId xmlns:a16="http://schemas.microsoft.com/office/drawing/2014/main" id="{C14D7191-5EEB-4CAD-B0DB-FC60913720D0}"/>
              </a:ext>
            </a:extLst>
          </p:cNvPr>
          <p:cNvSpPr/>
          <p:nvPr/>
        </p:nvSpPr>
        <p:spPr bwMode="auto">
          <a:xfrm>
            <a:off x="807245"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42" name="Rectangle 120">
            <a:extLst>
              <a:ext uri="{FF2B5EF4-FFF2-40B4-BE49-F238E27FC236}">
                <a16:creationId xmlns:a16="http://schemas.microsoft.com/office/drawing/2014/main" id="{536C665C-E3C2-4A0F-940F-FB8C6234365D}"/>
              </a:ext>
            </a:extLst>
          </p:cNvPr>
          <p:cNvSpPr/>
          <p:nvPr/>
        </p:nvSpPr>
        <p:spPr bwMode="auto">
          <a:xfrm>
            <a:off x="2687626"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43" name="Rectangle 121">
            <a:extLst>
              <a:ext uri="{FF2B5EF4-FFF2-40B4-BE49-F238E27FC236}">
                <a16:creationId xmlns:a16="http://schemas.microsoft.com/office/drawing/2014/main" id="{4A811DE6-E1EF-42E6-9725-AB1A41F78F6B}"/>
              </a:ext>
            </a:extLst>
          </p:cNvPr>
          <p:cNvSpPr/>
          <p:nvPr/>
        </p:nvSpPr>
        <p:spPr bwMode="auto">
          <a:xfrm>
            <a:off x="3427854"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44" name="Rectangle 122">
            <a:extLst>
              <a:ext uri="{FF2B5EF4-FFF2-40B4-BE49-F238E27FC236}">
                <a16:creationId xmlns:a16="http://schemas.microsoft.com/office/drawing/2014/main" id="{7C17306D-99F8-4D5E-BE40-A7459A680668}"/>
              </a:ext>
            </a:extLst>
          </p:cNvPr>
          <p:cNvSpPr/>
          <p:nvPr/>
        </p:nvSpPr>
        <p:spPr bwMode="auto">
          <a:xfrm>
            <a:off x="3175861"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45" name="Rectangle 123">
            <a:extLst>
              <a:ext uri="{FF2B5EF4-FFF2-40B4-BE49-F238E27FC236}">
                <a16:creationId xmlns:a16="http://schemas.microsoft.com/office/drawing/2014/main" id="{C0058C1C-6FF2-466B-9AE4-5B1E59ECF4BA}"/>
              </a:ext>
            </a:extLst>
          </p:cNvPr>
          <p:cNvSpPr/>
          <p:nvPr/>
        </p:nvSpPr>
        <p:spPr bwMode="auto">
          <a:xfrm>
            <a:off x="2923867"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46" name="Rectangle 102">
            <a:extLst>
              <a:ext uri="{FF2B5EF4-FFF2-40B4-BE49-F238E27FC236}">
                <a16:creationId xmlns:a16="http://schemas.microsoft.com/office/drawing/2014/main" id="{604E0B80-9062-4615-AC57-AEEA42860C97}"/>
              </a:ext>
            </a:extLst>
          </p:cNvPr>
          <p:cNvSpPr/>
          <p:nvPr/>
        </p:nvSpPr>
        <p:spPr bwMode="auto">
          <a:xfrm>
            <a:off x="4172252" y="41591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47" name="Rectangle 103">
            <a:extLst>
              <a:ext uri="{FF2B5EF4-FFF2-40B4-BE49-F238E27FC236}">
                <a16:creationId xmlns:a16="http://schemas.microsoft.com/office/drawing/2014/main" id="{4F5B0619-23FE-47CC-ABB8-740A7662E670}"/>
              </a:ext>
            </a:extLst>
          </p:cNvPr>
          <p:cNvSpPr/>
          <p:nvPr/>
        </p:nvSpPr>
        <p:spPr bwMode="auto">
          <a:xfrm>
            <a:off x="5465569"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48" name="Rectangle 104">
            <a:extLst>
              <a:ext uri="{FF2B5EF4-FFF2-40B4-BE49-F238E27FC236}">
                <a16:creationId xmlns:a16="http://schemas.microsoft.com/office/drawing/2014/main" id="{47DE4142-F08C-452E-92EA-730DF345457D}"/>
              </a:ext>
            </a:extLst>
          </p:cNvPr>
          <p:cNvSpPr/>
          <p:nvPr/>
        </p:nvSpPr>
        <p:spPr bwMode="auto">
          <a:xfrm>
            <a:off x="5700887"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49" name="Rectangle 105">
            <a:extLst>
              <a:ext uri="{FF2B5EF4-FFF2-40B4-BE49-F238E27FC236}">
                <a16:creationId xmlns:a16="http://schemas.microsoft.com/office/drawing/2014/main" id="{7D5EFF2F-6FAB-459A-A7A2-3F0AF7111F33}"/>
              </a:ext>
            </a:extLst>
          </p:cNvPr>
          <p:cNvSpPr/>
          <p:nvPr/>
        </p:nvSpPr>
        <p:spPr bwMode="auto">
          <a:xfrm>
            <a:off x="5926012"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50" name="Rectangle 106">
            <a:extLst>
              <a:ext uri="{FF2B5EF4-FFF2-40B4-BE49-F238E27FC236}">
                <a16:creationId xmlns:a16="http://schemas.microsoft.com/office/drawing/2014/main" id="{70DAEA4A-050B-423B-AF87-95970714E4D0}"/>
              </a:ext>
            </a:extLst>
          </p:cNvPr>
          <p:cNvSpPr/>
          <p:nvPr/>
        </p:nvSpPr>
        <p:spPr bwMode="auto">
          <a:xfrm>
            <a:off x="7153552"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51" name="Rectangle 107">
            <a:extLst>
              <a:ext uri="{FF2B5EF4-FFF2-40B4-BE49-F238E27FC236}">
                <a16:creationId xmlns:a16="http://schemas.microsoft.com/office/drawing/2014/main" id="{A2583957-008A-4A93-B6AB-DF652EA9C612}"/>
              </a:ext>
            </a:extLst>
          </p:cNvPr>
          <p:cNvSpPr/>
          <p:nvPr/>
        </p:nvSpPr>
        <p:spPr bwMode="auto">
          <a:xfrm>
            <a:off x="4686433" y="42578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52" name="Rectangle 108">
            <a:extLst>
              <a:ext uri="{FF2B5EF4-FFF2-40B4-BE49-F238E27FC236}">
                <a16:creationId xmlns:a16="http://schemas.microsoft.com/office/drawing/2014/main" id="{65BB84DB-B196-45C0-B0EA-D1E546817F16}"/>
              </a:ext>
            </a:extLst>
          </p:cNvPr>
          <p:cNvSpPr/>
          <p:nvPr/>
        </p:nvSpPr>
        <p:spPr bwMode="auto">
          <a:xfrm>
            <a:off x="4281573"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53" name="Rectangle 109">
            <a:extLst>
              <a:ext uri="{FF2B5EF4-FFF2-40B4-BE49-F238E27FC236}">
                <a16:creationId xmlns:a16="http://schemas.microsoft.com/office/drawing/2014/main" id="{0E455F2A-BD9B-4780-82FE-077AB1928FA5}"/>
              </a:ext>
            </a:extLst>
          </p:cNvPr>
          <p:cNvSpPr/>
          <p:nvPr/>
        </p:nvSpPr>
        <p:spPr bwMode="auto">
          <a:xfrm>
            <a:off x="6161954"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54" name="Rectangle 110">
            <a:extLst>
              <a:ext uri="{FF2B5EF4-FFF2-40B4-BE49-F238E27FC236}">
                <a16:creationId xmlns:a16="http://schemas.microsoft.com/office/drawing/2014/main" id="{17795836-CF96-49BA-B3FF-56D1C4406804}"/>
              </a:ext>
            </a:extLst>
          </p:cNvPr>
          <p:cNvSpPr/>
          <p:nvPr/>
        </p:nvSpPr>
        <p:spPr bwMode="auto">
          <a:xfrm>
            <a:off x="6902182"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55" name="Rectangle 111">
            <a:extLst>
              <a:ext uri="{FF2B5EF4-FFF2-40B4-BE49-F238E27FC236}">
                <a16:creationId xmlns:a16="http://schemas.microsoft.com/office/drawing/2014/main" id="{F69E3D01-E860-48E3-AF83-443EFAC5B2CA}"/>
              </a:ext>
            </a:extLst>
          </p:cNvPr>
          <p:cNvSpPr/>
          <p:nvPr/>
        </p:nvSpPr>
        <p:spPr bwMode="auto">
          <a:xfrm>
            <a:off x="6650189"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56" name="Rectangle 112">
            <a:extLst>
              <a:ext uri="{FF2B5EF4-FFF2-40B4-BE49-F238E27FC236}">
                <a16:creationId xmlns:a16="http://schemas.microsoft.com/office/drawing/2014/main" id="{F18DA8D1-D8F7-4719-84F9-8BEE766D65B4}"/>
              </a:ext>
            </a:extLst>
          </p:cNvPr>
          <p:cNvSpPr/>
          <p:nvPr/>
        </p:nvSpPr>
        <p:spPr bwMode="auto">
          <a:xfrm>
            <a:off x="6398195"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57" name="Rectangle 136">
            <a:extLst>
              <a:ext uri="{FF2B5EF4-FFF2-40B4-BE49-F238E27FC236}">
                <a16:creationId xmlns:a16="http://schemas.microsoft.com/office/drawing/2014/main" id="{BF00A42E-3E76-434A-884C-710B59759BCB}"/>
              </a:ext>
            </a:extLst>
          </p:cNvPr>
          <p:cNvSpPr/>
          <p:nvPr/>
        </p:nvSpPr>
        <p:spPr bwMode="auto">
          <a:xfrm>
            <a:off x="548517" y="47655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58" name="Rectangle 190">
            <a:extLst>
              <a:ext uri="{FF2B5EF4-FFF2-40B4-BE49-F238E27FC236}">
                <a16:creationId xmlns:a16="http://schemas.microsoft.com/office/drawing/2014/main" id="{9A201DC8-51B5-4657-A541-17EF13088CCC}"/>
              </a:ext>
            </a:extLst>
          </p:cNvPr>
          <p:cNvSpPr/>
          <p:nvPr/>
        </p:nvSpPr>
        <p:spPr bwMode="auto">
          <a:xfrm>
            <a:off x="697924" y="48417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59" name="Rectangle 191">
            <a:extLst>
              <a:ext uri="{FF2B5EF4-FFF2-40B4-BE49-F238E27FC236}">
                <a16:creationId xmlns:a16="http://schemas.microsoft.com/office/drawing/2014/main" id="{B9675BC5-6D32-47BC-A141-2560CAE4F34D}"/>
              </a:ext>
            </a:extLst>
          </p:cNvPr>
          <p:cNvSpPr/>
          <p:nvPr/>
        </p:nvSpPr>
        <p:spPr bwMode="auto">
          <a:xfrm>
            <a:off x="1991241"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60" name="Rectangle 192">
            <a:extLst>
              <a:ext uri="{FF2B5EF4-FFF2-40B4-BE49-F238E27FC236}">
                <a16:creationId xmlns:a16="http://schemas.microsoft.com/office/drawing/2014/main" id="{61127064-B792-4F5A-AF28-E3E68B6FCBF7}"/>
              </a:ext>
            </a:extLst>
          </p:cNvPr>
          <p:cNvSpPr/>
          <p:nvPr/>
        </p:nvSpPr>
        <p:spPr bwMode="auto">
          <a:xfrm>
            <a:off x="2226559"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61" name="Rectangle 193">
            <a:extLst>
              <a:ext uri="{FF2B5EF4-FFF2-40B4-BE49-F238E27FC236}">
                <a16:creationId xmlns:a16="http://schemas.microsoft.com/office/drawing/2014/main" id="{6D513F9B-8DE4-4FD3-BB3B-98BF92E29259}"/>
              </a:ext>
            </a:extLst>
          </p:cNvPr>
          <p:cNvSpPr/>
          <p:nvPr/>
        </p:nvSpPr>
        <p:spPr bwMode="auto">
          <a:xfrm>
            <a:off x="2451684"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62" name="Rectangle 194">
            <a:extLst>
              <a:ext uri="{FF2B5EF4-FFF2-40B4-BE49-F238E27FC236}">
                <a16:creationId xmlns:a16="http://schemas.microsoft.com/office/drawing/2014/main" id="{B8EAE29E-D1C9-4CA4-A7BC-ECDF31F3FBD6}"/>
              </a:ext>
            </a:extLst>
          </p:cNvPr>
          <p:cNvSpPr/>
          <p:nvPr/>
        </p:nvSpPr>
        <p:spPr bwMode="auto">
          <a:xfrm>
            <a:off x="3679224"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63" name="Rectangle 195">
            <a:extLst>
              <a:ext uri="{FF2B5EF4-FFF2-40B4-BE49-F238E27FC236}">
                <a16:creationId xmlns:a16="http://schemas.microsoft.com/office/drawing/2014/main" id="{79593940-04B2-45D9-864B-749910A44773}"/>
              </a:ext>
            </a:extLst>
          </p:cNvPr>
          <p:cNvSpPr/>
          <p:nvPr/>
        </p:nvSpPr>
        <p:spPr bwMode="auto">
          <a:xfrm>
            <a:off x="1212105" y="49404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64" name="Rectangle 196">
            <a:extLst>
              <a:ext uri="{FF2B5EF4-FFF2-40B4-BE49-F238E27FC236}">
                <a16:creationId xmlns:a16="http://schemas.microsoft.com/office/drawing/2014/main" id="{87A728D5-7C5E-4D8A-B18F-D7BB55B10AA9}"/>
              </a:ext>
            </a:extLst>
          </p:cNvPr>
          <p:cNvSpPr/>
          <p:nvPr/>
        </p:nvSpPr>
        <p:spPr bwMode="auto">
          <a:xfrm>
            <a:off x="807245"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65" name="Rectangle 197">
            <a:extLst>
              <a:ext uri="{FF2B5EF4-FFF2-40B4-BE49-F238E27FC236}">
                <a16:creationId xmlns:a16="http://schemas.microsoft.com/office/drawing/2014/main" id="{FBD0AFBB-9524-419A-B865-D3DC27D315C8}"/>
              </a:ext>
            </a:extLst>
          </p:cNvPr>
          <p:cNvSpPr/>
          <p:nvPr/>
        </p:nvSpPr>
        <p:spPr bwMode="auto">
          <a:xfrm>
            <a:off x="2687626"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66" name="Rectangle 198">
            <a:extLst>
              <a:ext uri="{FF2B5EF4-FFF2-40B4-BE49-F238E27FC236}">
                <a16:creationId xmlns:a16="http://schemas.microsoft.com/office/drawing/2014/main" id="{17D21547-386C-4B9C-BBA0-DD04F6AADA42}"/>
              </a:ext>
            </a:extLst>
          </p:cNvPr>
          <p:cNvSpPr/>
          <p:nvPr/>
        </p:nvSpPr>
        <p:spPr bwMode="auto">
          <a:xfrm>
            <a:off x="3427854"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67" name="Rectangle 199">
            <a:extLst>
              <a:ext uri="{FF2B5EF4-FFF2-40B4-BE49-F238E27FC236}">
                <a16:creationId xmlns:a16="http://schemas.microsoft.com/office/drawing/2014/main" id="{35035343-44BF-46F0-930A-B1792F656700}"/>
              </a:ext>
            </a:extLst>
          </p:cNvPr>
          <p:cNvSpPr/>
          <p:nvPr/>
        </p:nvSpPr>
        <p:spPr bwMode="auto">
          <a:xfrm>
            <a:off x="3175861"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68" name="Rectangle 200">
            <a:extLst>
              <a:ext uri="{FF2B5EF4-FFF2-40B4-BE49-F238E27FC236}">
                <a16:creationId xmlns:a16="http://schemas.microsoft.com/office/drawing/2014/main" id="{9E1D653B-412E-44D5-A64D-D35BBC3E0FBB}"/>
              </a:ext>
            </a:extLst>
          </p:cNvPr>
          <p:cNvSpPr/>
          <p:nvPr/>
        </p:nvSpPr>
        <p:spPr bwMode="auto">
          <a:xfrm>
            <a:off x="2923867"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69" name="Rectangle 145">
            <a:extLst>
              <a:ext uri="{FF2B5EF4-FFF2-40B4-BE49-F238E27FC236}">
                <a16:creationId xmlns:a16="http://schemas.microsoft.com/office/drawing/2014/main" id="{7920B558-51A1-46FC-B047-0022D0E126B3}"/>
              </a:ext>
            </a:extLst>
          </p:cNvPr>
          <p:cNvSpPr/>
          <p:nvPr/>
        </p:nvSpPr>
        <p:spPr bwMode="auto">
          <a:xfrm>
            <a:off x="4172252" y="48449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70" name="Rectangle 157">
            <a:extLst>
              <a:ext uri="{FF2B5EF4-FFF2-40B4-BE49-F238E27FC236}">
                <a16:creationId xmlns:a16="http://schemas.microsoft.com/office/drawing/2014/main" id="{DA14043D-F3B8-4BBC-A833-753F1403CECF}"/>
              </a:ext>
            </a:extLst>
          </p:cNvPr>
          <p:cNvSpPr/>
          <p:nvPr/>
        </p:nvSpPr>
        <p:spPr bwMode="auto">
          <a:xfrm>
            <a:off x="5465569"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71" name="Rectangle 169">
            <a:extLst>
              <a:ext uri="{FF2B5EF4-FFF2-40B4-BE49-F238E27FC236}">
                <a16:creationId xmlns:a16="http://schemas.microsoft.com/office/drawing/2014/main" id="{B1DB2CCC-E168-4C04-B2CF-7415840ADA1B}"/>
              </a:ext>
            </a:extLst>
          </p:cNvPr>
          <p:cNvSpPr/>
          <p:nvPr/>
        </p:nvSpPr>
        <p:spPr bwMode="auto">
          <a:xfrm>
            <a:off x="5700887"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72" name="Rectangle 181">
            <a:extLst>
              <a:ext uri="{FF2B5EF4-FFF2-40B4-BE49-F238E27FC236}">
                <a16:creationId xmlns:a16="http://schemas.microsoft.com/office/drawing/2014/main" id="{40DA3159-79B5-4AA8-97B4-F30BC21CE742}"/>
              </a:ext>
            </a:extLst>
          </p:cNvPr>
          <p:cNvSpPr/>
          <p:nvPr/>
        </p:nvSpPr>
        <p:spPr bwMode="auto">
          <a:xfrm>
            <a:off x="5926012"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73" name="Rectangle 183">
            <a:extLst>
              <a:ext uri="{FF2B5EF4-FFF2-40B4-BE49-F238E27FC236}">
                <a16:creationId xmlns:a16="http://schemas.microsoft.com/office/drawing/2014/main" id="{276B0CE3-02D4-4CD0-8F2E-CE099DF346D8}"/>
              </a:ext>
            </a:extLst>
          </p:cNvPr>
          <p:cNvSpPr/>
          <p:nvPr/>
        </p:nvSpPr>
        <p:spPr bwMode="auto">
          <a:xfrm>
            <a:off x="7153552"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74" name="Rectangle 184">
            <a:extLst>
              <a:ext uri="{FF2B5EF4-FFF2-40B4-BE49-F238E27FC236}">
                <a16:creationId xmlns:a16="http://schemas.microsoft.com/office/drawing/2014/main" id="{533C60A8-7FEC-4799-8691-27E0ECED2A00}"/>
              </a:ext>
            </a:extLst>
          </p:cNvPr>
          <p:cNvSpPr/>
          <p:nvPr/>
        </p:nvSpPr>
        <p:spPr bwMode="auto">
          <a:xfrm>
            <a:off x="4686433" y="49436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75" name="Rectangle 185">
            <a:extLst>
              <a:ext uri="{FF2B5EF4-FFF2-40B4-BE49-F238E27FC236}">
                <a16:creationId xmlns:a16="http://schemas.microsoft.com/office/drawing/2014/main" id="{5A8DEDFC-91F7-469A-93AB-FF48F9B63C16}"/>
              </a:ext>
            </a:extLst>
          </p:cNvPr>
          <p:cNvSpPr/>
          <p:nvPr/>
        </p:nvSpPr>
        <p:spPr bwMode="auto">
          <a:xfrm>
            <a:off x="4281573"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76" name="Rectangle 186">
            <a:extLst>
              <a:ext uri="{FF2B5EF4-FFF2-40B4-BE49-F238E27FC236}">
                <a16:creationId xmlns:a16="http://schemas.microsoft.com/office/drawing/2014/main" id="{3FE76C66-840A-4915-A33F-A9AE77B2B1B8}"/>
              </a:ext>
            </a:extLst>
          </p:cNvPr>
          <p:cNvSpPr/>
          <p:nvPr/>
        </p:nvSpPr>
        <p:spPr bwMode="auto">
          <a:xfrm>
            <a:off x="6161954"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77" name="Rectangle 187">
            <a:extLst>
              <a:ext uri="{FF2B5EF4-FFF2-40B4-BE49-F238E27FC236}">
                <a16:creationId xmlns:a16="http://schemas.microsoft.com/office/drawing/2014/main" id="{C1B5CFE8-1A5C-4348-B6AF-A7FEFFDDEF7A}"/>
              </a:ext>
            </a:extLst>
          </p:cNvPr>
          <p:cNvSpPr/>
          <p:nvPr/>
        </p:nvSpPr>
        <p:spPr bwMode="auto">
          <a:xfrm>
            <a:off x="6902182"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78" name="Rectangle 188">
            <a:extLst>
              <a:ext uri="{FF2B5EF4-FFF2-40B4-BE49-F238E27FC236}">
                <a16:creationId xmlns:a16="http://schemas.microsoft.com/office/drawing/2014/main" id="{3A42FD8C-17DA-4930-8A10-78076CCEE8B5}"/>
              </a:ext>
            </a:extLst>
          </p:cNvPr>
          <p:cNvSpPr/>
          <p:nvPr/>
        </p:nvSpPr>
        <p:spPr bwMode="auto">
          <a:xfrm>
            <a:off x="6650189"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79" name="Rectangle 189">
            <a:extLst>
              <a:ext uri="{FF2B5EF4-FFF2-40B4-BE49-F238E27FC236}">
                <a16:creationId xmlns:a16="http://schemas.microsoft.com/office/drawing/2014/main" id="{178C4C7E-9586-43CF-B45A-528662092748}"/>
              </a:ext>
            </a:extLst>
          </p:cNvPr>
          <p:cNvSpPr/>
          <p:nvPr/>
        </p:nvSpPr>
        <p:spPr bwMode="auto">
          <a:xfrm>
            <a:off x="6398195"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80" name="Rectangle 204">
            <a:extLst>
              <a:ext uri="{FF2B5EF4-FFF2-40B4-BE49-F238E27FC236}">
                <a16:creationId xmlns:a16="http://schemas.microsoft.com/office/drawing/2014/main" id="{8F20B07D-EC9C-4BA9-82D5-1F7C59AE432F}"/>
              </a:ext>
            </a:extLst>
          </p:cNvPr>
          <p:cNvSpPr/>
          <p:nvPr/>
        </p:nvSpPr>
        <p:spPr bwMode="auto">
          <a:xfrm>
            <a:off x="548517" y="5981509"/>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81" name="Rectangle 218">
            <a:extLst>
              <a:ext uri="{FF2B5EF4-FFF2-40B4-BE49-F238E27FC236}">
                <a16:creationId xmlns:a16="http://schemas.microsoft.com/office/drawing/2014/main" id="{F7420B07-2114-46CD-AFAF-1D5E3299ABEC}"/>
              </a:ext>
            </a:extLst>
          </p:cNvPr>
          <p:cNvSpPr/>
          <p:nvPr/>
        </p:nvSpPr>
        <p:spPr bwMode="auto">
          <a:xfrm>
            <a:off x="697924" y="6057712"/>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82" name="Rectangle 219">
            <a:extLst>
              <a:ext uri="{FF2B5EF4-FFF2-40B4-BE49-F238E27FC236}">
                <a16:creationId xmlns:a16="http://schemas.microsoft.com/office/drawing/2014/main" id="{8F9836F8-BE54-4746-8CB5-ACBA79C47898}"/>
              </a:ext>
            </a:extLst>
          </p:cNvPr>
          <p:cNvSpPr/>
          <p:nvPr/>
        </p:nvSpPr>
        <p:spPr bwMode="auto">
          <a:xfrm>
            <a:off x="1991241"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83" name="Rectangle 220">
            <a:extLst>
              <a:ext uri="{FF2B5EF4-FFF2-40B4-BE49-F238E27FC236}">
                <a16:creationId xmlns:a16="http://schemas.microsoft.com/office/drawing/2014/main" id="{5149641A-6135-4D8C-9609-1FCF521B587B}"/>
              </a:ext>
            </a:extLst>
          </p:cNvPr>
          <p:cNvSpPr/>
          <p:nvPr/>
        </p:nvSpPr>
        <p:spPr bwMode="auto">
          <a:xfrm>
            <a:off x="2226559"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84" name="Rectangle 221">
            <a:extLst>
              <a:ext uri="{FF2B5EF4-FFF2-40B4-BE49-F238E27FC236}">
                <a16:creationId xmlns:a16="http://schemas.microsoft.com/office/drawing/2014/main" id="{80CDC1F7-760B-4DB9-999B-30326789AE9A}"/>
              </a:ext>
            </a:extLst>
          </p:cNvPr>
          <p:cNvSpPr/>
          <p:nvPr/>
        </p:nvSpPr>
        <p:spPr bwMode="auto">
          <a:xfrm>
            <a:off x="2451684"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85" name="Rectangle 222">
            <a:extLst>
              <a:ext uri="{FF2B5EF4-FFF2-40B4-BE49-F238E27FC236}">
                <a16:creationId xmlns:a16="http://schemas.microsoft.com/office/drawing/2014/main" id="{DF5645D8-5A69-457A-839D-AD99B76BFC85}"/>
              </a:ext>
            </a:extLst>
          </p:cNvPr>
          <p:cNvSpPr/>
          <p:nvPr/>
        </p:nvSpPr>
        <p:spPr bwMode="auto">
          <a:xfrm>
            <a:off x="3679224"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86" name="Rectangle 223">
            <a:extLst>
              <a:ext uri="{FF2B5EF4-FFF2-40B4-BE49-F238E27FC236}">
                <a16:creationId xmlns:a16="http://schemas.microsoft.com/office/drawing/2014/main" id="{B18ADB42-C519-4AD2-957D-8618E2CC99DD}"/>
              </a:ext>
            </a:extLst>
          </p:cNvPr>
          <p:cNvSpPr/>
          <p:nvPr/>
        </p:nvSpPr>
        <p:spPr bwMode="auto">
          <a:xfrm>
            <a:off x="1212105" y="6156378"/>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87" name="Rectangle 224">
            <a:extLst>
              <a:ext uri="{FF2B5EF4-FFF2-40B4-BE49-F238E27FC236}">
                <a16:creationId xmlns:a16="http://schemas.microsoft.com/office/drawing/2014/main" id="{2BED1DB6-65B9-45D3-B62D-E02DC77A6A67}"/>
              </a:ext>
            </a:extLst>
          </p:cNvPr>
          <p:cNvSpPr/>
          <p:nvPr/>
        </p:nvSpPr>
        <p:spPr bwMode="auto">
          <a:xfrm>
            <a:off x="807245"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88" name="Rectangle 225">
            <a:extLst>
              <a:ext uri="{FF2B5EF4-FFF2-40B4-BE49-F238E27FC236}">
                <a16:creationId xmlns:a16="http://schemas.microsoft.com/office/drawing/2014/main" id="{0D09CD2D-3AC6-43F4-907D-63793433D36A}"/>
              </a:ext>
            </a:extLst>
          </p:cNvPr>
          <p:cNvSpPr/>
          <p:nvPr/>
        </p:nvSpPr>
        <p:spPr bwMode="auto">
          <a:xfrm>
            <a:off x="2687626"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89" name="Rectangle 226">
            <a:extLst>
              <a:ext uri="{FF2B5EF4-FFF2-40B4-BE49-F238E27FC236}">
                <a16:creationId xmlns:a16="http://schemas.microsoft.com/office/drawing/2014/main" id="{07174F6B-3960-40C8-9004-52C5F82C9811}"/>
              </a:ext>
            </a:extLst>
          </p:cNvPr>
          <p:cNvSpPr/>
          <p:nvPr/>
        </p:nvSpPr>
        <p:spPr bwMode="auto">
          <a:xfrm>
            <a:off x="3427854"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90" name="Rectangle 227">
            <a:extLst>
              <a:ext uri="{FF2B5EF4-FFF2-40B4-BE49-F238E27FC236}">
                <a16:creationId xmlns:a16="http://schemas.microsoft.com/office/drawing/2014/main" id="{10AF3F4D-8411-495C-8C86-BE765869744F}"/>
              </a:ext>
            </a:extLst>
          </p:cNvPr>
          <p:cNvSpPr/>
          <p:nvPr/>
        </p:nvSpPr>
        <p:spPr bwMode="auto">
          <a:xfrm>
            <a:off x="3175861"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91" name="Rectangle 228">
            <a:extLst>
              <a:ext uri="{FF2B5EF4-FFF2-40B4-BE49-F238E27FC236}">
                <a16:creationId xmlns:a16="http://schemas.microsoft.com/office/drawing/2014/main" id="{B2B0DB5F-2F05-467C-ACC2-760754C3FFA2}"/>
              </a:ext>
            </a:extLst>
          </p:cNvPr>
          <p:cNvSpPr/>
          <p:nvPr/>
        </p:nvSpPr>
        <p:spPr bwMode="auto">
          <a:xfrm>
            <a:off x="2923867"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92" name="Rectangle 207">
            <a:extLst>
              <a:ext uri="{FF2B5EF4-FFF2-40B4-BE49-F238E27FC236}">
                <a16:creationId xmlns:a16="http://schemas.microsoft.com/office/drawing/2014/main" id="{43E1DF42-2CC1-4BC3-A2E8-F61C9038BC59}"/>
              </a:ext>
            </a:extLst>
          </p:cNvPr>
          <p:cNvSpPr/>
          <p:nvPr/>
        </p:nvSpPr>
        <p:spPr bwMode="auto">
          <a:xfrm>
            <a:off x="4172252" y="60609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93" name="Rectangle 208">
            <a:extLst>
              <a:ext uri="{FF2B5EF4-FFF2-40B4-BE49-F238E27FC236}">
                <a16:creationId xmlns:a16="http://schemas.microsoft.com/office/drawing/2014/main" id="{66D6F0A6-99D9-4FFA-B570-716420124051}"/>
              </a:ext>
            </a:extLst>
          </p:cNvPr>
          <p:cNvSpPr/>
          <p:nvPr/>
        </p:nvSpPr>
        <p:spPr bwMode="auto">
          <a:xfrm>
            <a:off x="5465569"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94" name="Rectangle 209">
            <a:extLst>
              <a:ext uri="{FF2B5EF4-FFF2-40B4-BE49-F238E27FC236}">
                <a16:creationId xmlns:a16="http://schemas.microsoft.com/office/drawing/2014/main" id="{25FA1099-7921-4535-AE2F-E4070D20C601}"/>
              </a:ext>
            </a:extLst>
          </p:cNvPr>
          <p:cNvSpPr/>
          <p:nvPr/>
        </p:nvSpPr>
        <p:spPr bwMode="auto">
          <a:xfrm>
            <a:off x="5700887"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95" name="Rectangle 210">
            <a:extLst>
              <a:ext uri="{FF2B5EF4-FFF2-40B4-BE49-F238E27FC236}">
                <a16:creationId xmlns:a16="http://schemas.microsoft.com/office/drawing/2014/main" id="{5CA65337-A5EE-4BAC-B459-DF614041147D}"/>
              </a:ext>
            </a:extLst>
          </p:cNvPr>
          <p:cNvSpPr/>
          <p:nvPr/>
        </p:nvSpPr>
        <p:spPr bwMode="auto">
          <a:xfrm>
            <a:off x="5926012"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96" name="Rectangle 211">
            <a:extLst>
              <a:ext uri="{FF2B5EF4-FFF2-40B4-BE49-F238E27FC236}">
                <a16:creationId xmlns:a16="http://schemas.microsoft.com/office/drawing/2014/main" id="{9BF4F059-8D8C-4E86-9884-9EC211F8BED5}"/>
              </a:ext>
            </a:extLst>
          </p:cNvPr>
          <p:cNvSpPr/>
          <p:nvPr/>
        </p:nvSpPr>
        <p:spPr bwMode="auto">
          <a:xfrm>
            <a:off x="7153552"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97" name="Rectangle 212">
            <a:extLst>
              <a:ext uri="{FF2B5EF4-FFF2-40B4-BE49-F238E27FC236}">
                <a16:creationId xmlns:a16="http://schemas.microsoft.com/office/drawing/2014/main" id="{A58E72DC-1390-4902-AC9D-1F2D5A000A08}"/>
              </a:ext>
            </a:extLst>
          </p:cNvPr>
          <p:cNvSpPr/>
          <p:nvPr/>
        </p:nvSpPr>
        <p:spPr bwMode="auto">
          <a:xfrm>
            <a:off x="4686433" y="61596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98" name="Rectangle 213">
            <a:extLst>
              <a:ext uri="{FF2B5EF4-FFF2-40B4-BE49-F238E27FC236}">
                <a16:creationId xmlns:a16="http://schemas.microsoft.com/office/drawing/2014/main" id="{C15E1F96-EE4A-450D-975D-8C1740BA6F6E}"/>
              </a:ext>
            </a:extLst>
          </p:cNvPr>
          <p:cNvSpPr/>
          <p:nvPr/>
        </p:nvSpPr>
        <p:spPr bwMode="auto">
          <a:xfrm>
            <a:off x="4281573"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99" name="Rectangle 214">
            <a:extLst>
              <a:ext uri="{FF2B5EF4-FFF2-40B4-BE49-F238E27FC236}">
                <a16:creationId xmlns:a16="http://schemas.microsoft.com/office/drawing/2014/main" id="{32750542-F74F-4B8A-833D-04574F5DA4A9}"/>
              </a:ext>
            </a:extLst>
          </p:cNvPr>
          <p:cNvSpPr/>
          <p:nvPr/>
        </p:nvSpPr>
        <p:spPr bwMode="auto">
          <a:xfrm>
            <a:off x="6161954"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00" name="Rectangle 215">
            <a:extLst>
              <a:ext uri="{FF2B5EF4-FFF2-40B4-BE49-F238E27FC236}">
                <a16:creationId xmlns:a16="http://schemas.microsoft.com/office/drawing/2014/main" id="{B8B7FA0F-1478-4C74-B706-E7325E4A6520}"/>
              </a:ext>
            </a:extLst>
          </p:cNvPr>
          <p:cNvSpPr/>
          <p:nvPr/>
        </p:nvSpPr>
        <p:spPr bwMode="auto">
          <a:xfrm>
            <a:off x="6902182"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01" name="Rectangle 216">
            <a:extLst>
              <a:ext uri="{FF2B5EF4-FFF2-40B4-BE49-F238E27FC236}">
                <a16:creationId xmlns:a16="http://schemas.microsoft.com/office/drawing/2014/main" id="{555FE4A3-688A-4140-80BF-3DE42723B45A}"/>
              </a:ext>
            </a:extLst>
          </p:cNvPr>
          <p:cNvSpPr/>
          <p:nvPr/>
        </p:nvSpPr>
        <p:spPr bwMode="auto">
          <a:xfrm>
            <a:off x="6650189"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02" name="Rectangle 217">
            <a:extLst>
              <a:ext uri="{FF2B5EF4-FFF2-40B4-BE49-F238E27FC236}">
                <a16:creationId xmlns:a16="http://schemas.microsoft.com/office/drawing/2014/main" id="{3DE37B64-1926-45D8-B377-DD66DEE0B4DF}"/>
              </a:ext>
            </a:extLst>
          </p:cNvPr>
          <p:cNvSpPr/>
          <p:nvPr/>
        </p:nvSpPr>
        <p:spPr bwMode="auto">
          <a:xfrm>
            <a:off x="6398195"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cxnSp>
        <p:nvCxnSpPr>
          <p:cNvPr id="103" name="Shape 230">
            <a:extLst>
              <a:ext uri="{FF2B5EF4-FFF2-40B4-BE49-F238E27FC236}">
                <a16:creationId xmlns:a16="http://schemas.microsoft.com/office/drawing/2014/main" id="{9E905AA4-3EEC-4B1E-AD98-42880A3B2192}"/>
              </a:ext>
            </a:extLst>
          </p:cNvPr>
          <p:cNvCxnSpPr>
            <a:stCxn id="8" idx="2"/>
            <a:endCxn id="34" idx="3"/>
          </p:cNvCxnSpPr>
          <p:nvPr/>
        </p:nvCxnSpPr>
        <p:spPr bwMode="auto">
          <a:xfrm rot="5400000">
            <a:off x="7145445" y="3502624"/>
            <a:ext cx="1373222" cy="393878"/>
          </a:xfrm>
          <a:prstGeom prst="bentConnector2">
            <a:avLst/>
          </a:prstGeom>
          <a:noFill/>
          <a:ln w="25400" cap="flat" cmpd="sng" algn="ctr">
            <a:solidFill>
              <a:schemeClr val="tx1"/>
            </a:solidFill>
            <a:prstDash val="solid"/>
            <a:round/>
            <a:headEnd type="none" w="med" len="med"/>
            <a:tailEnd type="none" w="med" len="med"/>
          </a:ln>
          <a:effectLst/>
        </p:spPr>
      </p:cxnSp>
      <p:sp>
        <p:nvSpPr>
          <p:cNvPr id="104" name="TextBox 131">
            <a:extLst>
              <a:ext uri="{FF2B5EF4-FFF2-40B4-BE49-F238E27FC236}">
                <a16:creationId xmlns:a16="http://schemas.microsoft.com/office/drawing/2014/main" id="{0CDCCE8C-E0A6-4DEC-89FA-5E350EB1FD29}"/>
              </a:ext>
            </a:extLst>
          </p:cNvPr>
          <p:cNvSpPr txBox="1"/>
          <p:nvPr/>
        </p:nvSpPr>
        <p:spPr>
          <a:xfrm>
            <a:off x="8016117" y="4125924"/>
            <a:ext cx="899605" cy="369332"/>
          </a:xfrm>
          <a:prstGeom prst="rect">
            <a:avLst/>
          </a:prstGeom>
          <a:noFill/>
        </p:spPr>
        <p:txBody>
          <a:bodyPr wrap="none" rtlCol="0">
            <a:spAutoFit/>
          </a:bodyPr>
          <a:lstStyle/>
          <a:p>
            <a:r>
              <a:rPr lang="en-US" sz="1800" dirty="0">
                <a:latin typeface="Calibri" pitchFamily="34" charset="0"/>
              </a:rPr>
              <a:t>find set</a:t>
            </a:r>
          </a:p>
        </p:txBody>
      </p:sp>
      <p:sp>
        <p:nvSpPr>
          <p:cNvPr id="105" name="TextBox 131">
            <a:extLst>
              <a:ext uri="{FF2B5EF4-FFF2-40B4-BE49-F238E27FC236}">
                <a16:creationId xmlns:a16="http://schemas.microsoft.com/office/drawing/2014/main" id="{6FCA5DD2-461C-465D-87ED-C63D3CB9FD5F}"/>
              </a:ext>
            </a:extLst>
          </p:cNvPr>
          <p:cNvSpPr txBox="1"/>
          <p:nvPr/>
        </p:nvSpPr>
        <p:spPr>
          <a:xfrm>
            <a:off x="-45609" y="351489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0</a:t>
            </a:r>
          </a:p>
        </p:txBody>
      </p:sp>
      <p:sp>
        <p:nvSpPr>
          <p:cNvPr id="106" name="TextBox 131">
            <a:extLst>
              <a:ext uri="{FF2B5EF4-FFF2-40B4-BE49-F238E27FC236}">
                <a16:creationId xmlns:a16="http://schemas.microsoft.com/office/drawing/2014/main" id="{9A848F95-B9B6-4355-9B57-CE2BDA87BDBE}"/>
              </a:ext>
            </a:extLst>
          </p:cNvPr>
          <p:cNvSpPr txBox="1"/>
          <p:nvPr/>
        </p:nvSpPr>
        <p:spPr>
          <a:xfrm>
            <a:off x="-29801" y="420150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1</a:t>
            </a:r>
          </a:p>
        </p:txBody>
      </p:sp>
      <p:sp>
        <p:nvSpPr>
          <p:cNvPr id="107" name="TextBox 131">
            <a:extLst>
              <a:ext uri="{FF2B5EF4-FFF2-40B4-BE49-F238E27FC236}">
                <a16:creationId xmlns:a16="http://schemas.microsoft.com/office/drawing/2014/main" id="{D48996CD-C8D4-4733-8643-78B4F4621FB1}"/>
              </a:ext>
            </a:extLst>
          </p:cNvPr>
          <p:cNvSpPr txBox="1"/>
          <p:nvPr/>
        </p:nvSpPr>
        <p:spPr>
          <a:xfrm>
            <a:off x="-45839" y="488730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2</a:t>
            </a:r>
          </a:p>
        </p:txBody>
      </p:sp>
    </p:spTree>
    <p:extLst>
      <p:ext uri="{BB962C8B-B14F-4D97-AF65-F5344CB8AC3E}">
        <p14:creationId xmlns:p14="http://schemas.microsoft.com/office/powerpoint/2010/main" val="265744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直接箭头连接符 142"/>
          <p:cNvCxnSpPr/>
          <p:nvPr/>
        </p:nvCxnSpPr>
        <p:spPr>
          <a:xfrm flipH="1" flipV="1">
            <a:off x="1483865" y="260449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4" name="直接箭头连接符 143"/>
          <p:cNvCxnSpPr/>
          <p:nvPr/>
        </p:nvCxnSpPr>
        <p:spPr>
          <a:xfrm flipH="1" flipV="1">
            <a:off x="2340096" y="257300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5" name="直接箭头连接符 144"/>
          <p:cNvCxnSpPr/>
          <p:nvPr/>
        </p:nvCxnSpPr>
        <p:spPr>
          <a:xfrm flipH="1" flipV="1">
            <a:off x="3199993" y="257300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6" name="直接箭头连接符 145"/>
          <p:cNvCxnSpPr/>
          <p:nvPr/>
        </p:nvCxnSpPr>
        <p:spPr>
          <a:xfrm flipH="1" flipV="1">
            <a:off x="4076692" y="258546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7" name="直接箭头连接符 146"/>
          <p:cNvCxnSpPr/>
          <p:nvPr/>
        </p:nvCxnSpPr>
        <p:spPr>
          <a:xfrm flipH="1" flipV="1">
            <a:off x="4938005" y="258546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8" name="直接箭头连接符 147"/>
          <p:cNvCxnSpPr/>
          <p:nvPr/>
        </p:nvCxnSpPr>
        <p:spPr>
          <a:xfrm flipH="1" flipV="1">
            <a:off x="5809542"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9" name="直接箭头连接符 148"/>
          <p:cNvCxnSpPr/>
          <p:nvPr/>
        </p:nvCxnSpPr>
        <p:spPr>
          <a:xfrm flipH="1" flipV="1">
            <a:off x="6742892"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0" name="直接箭头连接符 149"/>
          <p:cNvCxnSpPr/>
          <p:nvPr/>
        </p:nvCxnSpPr>
        <p:spPr>
          <a:xfrm flipH="1" flipV="1">
            <a:off x="7597608"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1" name="直接箭头连接符 150"/>
          <p:cNvCxnSpPr/>
          <p:nvPr/>
        </p:nvCxnSpPr>
        <p:spPr>
          <a:xfrm flipH="1" flipV="1">
            <a:off x="8501310"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理解多路组相联</a:t>
            </a:r>
            <a:r>
              <a:rPr lang="en-US" altLang="zh-CN" dirty="0"/>
              <a:t>cache</a:t>
            </a:r>
            <a:r>
              <a:rPr lang="zh-CN" altLang="en-US" dirty="0"/>
              <a:t>结构</a:t>
            </a:r>
          </a:p>
        </p:txBody>
      </p:sp>
      <p:sp>
        <p:nvSpPr>
          <p:cNvPr id="3" name="内容占位符 2"/>
          <p:cNvSpPr>
            <a:spLocks noGrp="1"/>
          </p:cNvSpPr>
          <p:nvPr>
            <p:ph idx="1"/>
          </p:nvPr>
        </p:nvSpPr>
        <p:spPr>
          <a:xfrm>
            <a:off x="457200" y="837034"/>
            <a:ext cx="8229600" cy="1007790"/>
          </a:xfrm>
        </p:spPr>
        <p:txBody>
          <a:bodyPr/>
          <a:lstStyle/>
          <a:p>
            <a:r>
              <a:rPr lang="zh-CN" altLang="en-US" dirty="0"/>
              <a:t>假设数组</a:t>
            </a:r>
            <a:r>
              <a:rPr lang="en-US" altLang="zh-CN" dirty="0"/>
              <a:t>A[0:999]</a:t>
            </a:r>
            <a:r>
              <a:rPr lang="zh-CN" altLang="en-US" dirty="0"/>
              <a:t>，数据访问粒度为</a:t>
            </a:r>
            <a:r>
              <a:rPr lang="en-US" altLang="zh-CN" dirty="0"/>
              <a:t>10</a:t>
            </a:r>
            <a:r>
              <a:rPr lang="zh-CN" altLang="en-US" dirty="0"/>
              <a:t>个单元</a:t>
            </a:r>
            <a:r>
              <a:rPr lang="en-US" altLang="zh-CN" dirty="0"/>
              <a:t>/</a:t>
            </a:r>
            <a:r>
              <a:rPr lang="zh-CN" altLang="en-US" dirty="0"/>
              <a:t>块，</a:t>
            </a:r>
            <a:r>
              <a:rPr lang="en-US" altLang="zh-CN" dirty="0"/>
              <a:t>cache</a:t>
            </a:r>
            <a:r>
              <a:rPr lang="zh-CN" altLang="en-US" dirty="0"/>
              <a:t>能够缓存</a:t>
            </a:r>
            <a:r>
              <a:rPr lang="en-US" altLang="zh-CN" dirty="0"/>
              <a:t>100</a:t>
            </a:r>
            <a:r>
              <a:rPr lang="zh-CN" altLang="en-US" dirty="0"/>
              <a:t>个数组单元。</a:t>
            </a:r>
            <a:endParaRPr lang="en-US" altLang="zh-CN"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132</a:t>
            </a:fld>
            <a:endParaRPr lang="zh-CN" altLang="en-US" dirty="0"/>
          </a:p>
        </p:txBody>
      </p:sp>
      <p:cxnSp>
        <p:nvCxnSpPr>
          <p:cNvPr id="49" name="直接箭头连接符 48"/>
          <p:cNvCxnSpPr>
            <a:endCxn id="52" idx="2"/>
          </p:cNvCxnSpPr>
          <p:nvPr/>
        </p:nvCxnSpPr>
        <p:spPr>
          <a:xfrm flipH="1" flipV="1">
            <a:off x="592373" y="2573009"/>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sp>
        <p:nvSpPr>
          <p:cNvPr id="52" name="矩形 51"/>
          <p:cNvSpPr/>
          <p:nvPr/>
        </p:nvSpPr>
        <p:spPr>
          <a:xfrm>
            <a:off x="153310" y="2376166"/>
            <a:ext cx="878126" cy="196843"/>
          </a:xfrm>
          <a:prstGeom prst="rect">
            <a:avLst/>
          </a:prstGeom>
          <a:solidFill>
            <a:srgbClr val="C0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53" name="文本框 52"/>
          <p:cNvSpPr txBox="1"/>
          <p:nvPr/>
        </p:nvSpPr>
        <p:spPr>
          <a:xfrm>
            <a:off x="153310"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61" name="矩形 60"/>
          <p:cNvSpPr/>
          <p:nvPr/>
        </p:nvSpPr>
        <p:spPr>
          <a:xfrm>
            <a:off x="1031436" y="2376166"/>
            <a:ext cx="878126" cy="196843"/>
          </a:xfrm>
          <a:prstGeom prst="rect">
            <a:avLst/>
          </a:prstGeom>
          <a:solidFill>
            <a:srgbClr val="FF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2" name="矩形 61"/>
          <p:cNvSpPr/>
          <p:nvPr/>
        </p:nvSpPr>
        <p:spPr>
          <a:xfrm>
            <a:off x="1909562" y="2376166"/>
            <a:ext cx="878126" cy="196843"/>
          </a:xfrm>
          <a:prstGeom prst="rect">
            <a:avLst/>
          </a:prstGeom>
          <a:solidFill>
            <a:srgbClr val="FFC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3" name="矩形 62"/>
          <p:cNvSpPr/>
          <p:nvPr/>
        </p:nvSpPr>
        <p:spPr>
          <a:xfrm>
            <a:off x="2787688" y="2376166"/>
            <a:ext cx="878126" cy="196843"/>
          </a:xfrm>
          <a:prstGeom prst="rect">
            <a:avLst/>
          </a:prstGeom>
          <a:solidFill>
            <a:srgbClr val="FFFF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4" name="矩形 63"/>
          <p:cNvSpPr/>
          <p:nvPr/>
        </p:nvSpPr>
        <p:spPr>
          <a:xfrm>
            <a:off x="3665814" y="2376166"/>
            <a:ext cx="878126" cy="196843"/>
          </a:xfrm>
          <a:prstGeom prst="rect">
            <a:avLst/>
          </a:prstGeom>
          <a:solidFill>
            <a:srgbClr val="92D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5" name="矩形 64"/>
          <p:cNvSpPr/>
          <p:nvPr/>
        </p:nvSpPr>
        <p:spPr>
          <a:xfrm>
            <a:off x="4543940" y="2376166"/>
            <a:ext cx="878126" cy="196843"/>
          </a:xfrm>
          <a:prstGeom prst="rect">
            <a:avLst/>
          </a:prstGeom>
          <a:solidFill>
            <a:srgbClr val="00B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6" name="矩形 65"/>
          <p:cNvSpPr/>
          <p:nvPr/>
        </p:nvSpPr>
        <p:spPr>
          <a:xfrm>
            <a:off x="5422066" y="2376166"/>
            <a:ext cx="878126" cy="196843"/>
          </a:xfrm>
          <a:prstGeom prst="rect">
            <a:avLst/>
          </a:prstGeom>
          <a:solidFill>
            <a:srgbClr val="00B0F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7" name="矩形 66"/>
          <p:cNvSpPr/>
          <p:nvPr/>
        </p:nvSpPr>
        <p:spPr>
          <a:xfrm>
            <a:off x="6300192" y="2376166"/>
            <a:ext cx="878126" cy="196843"/>
          </a:xfrm>
          <a:prstGeom prst="rect">
            <a:avLst/>
          </a:prstGeom>
          <a:solidFill>
            <a:srgbClr val="0070C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8" name="矩形 67"/>
          <p:cNvSpPr/>
          <p:nvPr/>
        </p:nvSpPr>
        <p:spPr>
          <a:xfrm>
            <a:off x="7178318" y="2376166"/>
            <a:ext cx="878126" cy="196843"/>
          </a:xfrm>
          <a:prstGeom prst="rect">
            <a:avLst/>
          </a:prstGeom>
          <a:solidFill>
            <a:srgbClr val="00206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9" name="矩形 68"/>
          <p:cNvSpPr/>
          <p:nvPr/>
        </p:nvSpPr>
        <p:spPr>
          <a:xfrm>
            <a:off x="8056444" y="2376166"/>
            <a:ext cx="878126" cy="196843"/>
          </a:xfrm>
          <a:prstGeom prst="rect">
            <a:avLst/>
          </a:prstGeom>
          <a:solidFill>
            <a:srgbClr val="7030A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0" name="文本框 69"/>
          <p:cNvSpPr txBox="1"/>
          <p:nvPr/>
        </p:nvSpPr>
        <p:spPr>
          <a:xfrm>
            <a:off x="1031436"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1" name="文本框 70"/>
          <p:cNvSpPr txBox="1"/>
          <p:nvPr/>
        </p:nvSpPr>
        <p:spPr>
          <a:xfrm>
            <a:off x="1899734"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2" name="文本框 71"/>
          <p:cNvSpPr txBox="1"/>
          <p:nvPr/>
        </p:nvSpPr>
        <p:spPr>
          <a:xfrm>
            <a:off x="2787688"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3" name="文本框 72"/>
          <p:cNvSpPr txBox="1"/>
          <p:nvPr/>
        </p:nvSpPr>
        <p:spPr>
          <a:xfrm>
            <a:off x="3665814"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4" name="文本框 73"/>
          <p:cNvSpPr txBox="1"/>
          <p:nvPr/>
        </p:nvSpPr>
        <p:spPr>
          <a:xfrm>
            <a:off x="4534112"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5" name="文本框 74"/>
          <p:cNvSpPr txBox="1"/>
          <p:nvPr/>
        </p:nvSpPr>
        <p:spPr>
          <a:xfrm>
            <a:off x="5422066"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6" name="文本框 75"/>
          <p:cNvSpPr txBox="1"/>
          <p:nvPr/>
        </p:nvSpPr>
        <p:spPr>
          <a:xfrm>
            <a:off x="6300192"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7" name="文本框 76"/>
          <p:cNvSpPr txBox="1"/>
          <p:nvPr/>
        </p:nvSpPr>
        <p:spPr>
          <a:xfrm>
            <a:off x="7168490"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8" name="文本框 77"/>
          <p:cNvSpPr txBox="1"/>
          <p:nvPr/>
        </p:nvSpPr>
        <p:spPr>
          <a:xfrm>
            <a:off x="8036788" y="162880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9" name="矩形 78"/>
          <p:cNvSpPr/>
          <p:nvPr/>
        </p:nvSpPr>
        <p:spPr>
          <a:xfrm>
            <a:off x="143482" y="3264391"/>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0" name="矩形 79"/>
          <p:cNvSpPr/>
          <p:nvPr/>
        </p:nvSpPr>
        <p:spPr>
          <a:xfrm>
            <a:off x="1021608" y="3264391"/>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1" name="矩形 80"/>
          <p:cNvSpPr/>
          <p:nvPr/>
        </p:nvSpPr>
        <p:spPr>
          <a:xfrm>
            <a:off x="1899734" y="3264391"/>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2" name="矩形 81"/>
          <p:cNvSpPr/>
          <p:nvPr/>
        </p:nvSpPr>
        <p:spPr>
          <a:xfrm>
            <a:off x="2777860" y="3264391"/>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3" name="矩形 82"/>
          <p:cNvSpPr/>
          <p:nvPr/>
        </p:nvSpPr>
        <p:spPr>
          <a:xfrm>
            <a:off x="3655986" y="3264391"/>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4" name="矩形 83"/>
          <p:cNvSpPr/>
          <p:nvPr/>
        </p:nvSpPr>
        <p:spPr>
          <a:xfrm>
            <a:off x="4534112" y="3264391"/>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5" name="矩形 84"/>
          <p:cNvSpPr/>
          <p:nvPr/>
        </p:nvSpPr>
        <p:spPr>
          <a:xfrm>
            <a:off x="5412238" y="3264391"/>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6" name="矩形 85"/>
          <p:cNvSpPr/>
          <p:nvPr/>
        </p:nvSpPr>
        <p:spPr>
          <a:xfrm>
            <a:off x="6290364" y="3264391"/>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7" name="矩形 86"/>
          <p:cNvSpPr/>
          <p:nvPr/>
        </p:nvSpPr>
        <p:spPr>
          <a:xfrm>
            <a:off x="7168490" y="3264391"/>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8" name="矩形 87"/>
          <p:cNvSpPr/>
          <p:nvPr/>
        </p:nvSpPr>
        <p:spPr>
          <a:xfrm>
            <a:off x="8046616" y="3264391"/>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9" name="文本框 88"/>
          <p:cNvSpPr txBox="1"/>
          <p:nvPr/>
        </p:nvSpPr>
        <p:spPr>
          <a:xfrm>
            <a:off x="143482"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90" name="文本框 89"/>
          <p:cNvSpPr txBox="1"/>
          <p:nvPr/>
        </p:nvSpPr>
        <p:spPr>
          <a:xfrm>
            <a:off x="1021608" y="3003724"/>
            <a:ext cx="907222"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91" name="文本框 90"/>
          <p:cNvSpPr txBox="1"/>
          <p:nvPr/>
        </p:nvSpPr>
        <p:spPr>
          <a:xfrm>
            <a:off x="1889906" y="3003724"/>
            <a:ext cx="966588"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92" name="文本框 91"/>
          <p:cNvSpPr txBox="1"/>
          <p:nvPr/>
        </p:nvSpPr>
        <p:spPr>
          <a:xfrm>
            <a:off x="2777859" y="3003724"/>
            <a:ext cx="894939"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93" name="文本框 92"/>
          <p:cNvSpPr txBox="1"/>
          <p:nvPr/>
        </p:nvSpPr>
        <p:spPr>
          <a:xfrm>
            <a:off x="3655986"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94" name="文本框 93"/>
          <p:cNvSpPr txBox="1"/>
          <p:nvPr/>
        </p:nvSpPr>
        <p:spPr>
          <a:xfrm>
            <a:off x="4524284" y="3003724"/>
            <a:ext cx="886538"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95" name="文本框 94"/>
          <p:cNvSpPr txBox="1"/>
          <p:nvPr/>
        </p:nvSpPr>
        <p:spPr>
          <a:xfrm>
            <a:off x="5412238" y="3003724"/>
            <a:ext cx="896600"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96" name="文本框 95"/>
          <p:cNvSpPr txBox="1"/>
          <p:nvPr/>
        </p:nvSpPr>
        <p:spPr>
          <a:xfrm>
            <a:off x="6290364" y="3003723"/>
            <a:ext cx="88164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97" name="文本框 96"/>
          <p:cNvSpPr txBox="1"/>
          <p:nvPr/>
        </p:nvSpPr>
        <p:spPr>
          <a:xfrm>
            <a:off x="7158662" y="3003724"/>
            <a:ext cx="89636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98" name="文本框 97"/>
          <p:cNvSpPr txBox="1"/>
          <p:nvPr/>
        </p:nvSpPr>
        <p:spPr>
          <a:xfrm>
            <a:off x="8026960" y="3003724"/>
            <a:ext cx="906194" cy="229178"/>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99" name="矩形 98"/>
          <p:cNvSpPr/>
          <p:nvPr/>
        </p:nvSpPr>
        <p:spPr>
          <a:xfrm>
            <a:off x="151894" y="3897137"/>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0" name="矩形 99"/>
          <p:cNvSpPr/>
          <p:nvPr/>
        </p:nvSpPr>
        <p:spPr>
          <a:xfrm>
            <a:off x="1030020" y="3897137"/>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1" name="矩形 100"/>
          <p:cNvSpPr/>
          <p:nvPr/>
        </p:nvSpPr>
        <p:spPr>
          <a:xfrm>
            <a:off x="1908146" y="3897137"/>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2" name="矩形 101"/>
          <p:cNvSpPr/>
          <p:nvPr/>
        </p:nvSpPr>
        <p:spPr>
          <a:xfrm>
            <a:off x="2786272" y="3897137"/>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3" name="矩形 102"/>
          <p:cNvSpPr/>
          <p:nvPr/>
        </p:nvSpPr>
        <p:spPr>
          <a:xfrm>
            <a:off x="3664398" y="3897137"/>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4" name="矩形 103"/>
          <p:cNvSpPr/>
          <p:nvPr/>
        </p:nvSpPr>
        <p:spPr>
          <a:xfrm>
            <a:off x="4542524" y="3897137"/>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5" name="矩形 104"/>
          <p:cNvSpPr/>
          <p:nvPr/>
        </p:nvSpPr>
        <p:spPr>
          <a:xfrm>
            <a:off x="5420650" y="3897137"/>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6" name="矩形 105"/>
          <p:cNvSpPr/>
          <p:nvPr/>
        </p:nvSpPr>
        <p:spPr>
          <a:xfrm>
            <a:off x="6298776" y="3897137"/>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7" name="矩形 106"/>
          <p:cNvSpPr/>
          <p:nvPr/>
        </p:nvSpPr>
        <p:spPr>
          <a:xfrm>
            <a:off x="7176902" y="3897137"/>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8" name="矩形 107"/>
          <p:cNvSpPr/>
          <p:nvPr/>
        </p:nvSpPr>
        <p:spPr>
          <a:xfrm>
            <a:off x="8055028" y="3897137"/>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9" name="文本框 108"/>
          <p:cNvSpPr txBox="1"/>
          <p:nvPr/>
        </p:nvSpPr>
        <p:spPr>
          <a:xfrm>
            <a:off x="151893" y="3636470"/>
            <a:ext cx="887855"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110" name="文本框 109"/>
          <p:cNvSpPr txBox="1"/>
          <p:nvPr/>
        </p:nvSpPr>
        <p:spPr>
          <a:xfrm>
            <a:off x="1030019" y="3636469"/>
            <a:ext cx="914595"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111" name="文本框 110"/>
          <p:cNvSpPr txBox="1"/>
          <p:nvPr/>
        </p:nvSpPr>
        <p:spPr>
          <a:xfrm>
            <a:off x="1898318"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112" name="文本框 111"/>
          <p:cNvSpPr txBox="1"/>
          <p:nvPr/>
        </p:nvSpPr>
        <p:spPr>
          <a:xfrm>
            <a:off x="2786271" y="3636470"/>
            <a:ext cx="906497"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113" name="文本框 112"/>
          <p:cNvSpPr txBox="1"/>
          <p:nvPr/>
        </p:nvSpPr>
        <p:spPr>
          <a:xfrm>
            <a:off x="3664397" y="3636470"/>
            <a:ext cx="883283"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114" name="文本框 113"/>
          <p:cNvSpPr txBox="1"/>
          <p:nvPr/>
        </p:nvSpPr>
        <p:spPr>
          <a:xfrm>
            <a:off x="4532696"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115" name="文本框 114"/>
          <p:cNvSpPr txBox="1"/>
          <p:nvPr/>
        </p:nvSpPr>
        <p:spPr>
          <a:xfrm>
            <a:off x="5420650"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116" name="文本框 115"/>
          <p:cNvSpPr txBox="1"/>
          <p:nvPr/>
        </p:nvSpPr>
        <p:spPr>
          <a:xfrm>
            <a:off x="6298776" y="3636470"/>
            <a:ext cx="937520"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117" name="文本框 116"/>
          <p:cNvSpPr txBox="1"/>
          <p:nvPr/>
        </p:nvSpPr>
        <p:spPr>
          <a:xfrm>
            <a:off x="7167074" y="3636470"/>
            <a:ext cx="916490"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118" name="文本框 117"/>
          <p:cNvSpPr txBox="1"/>
          <p:nvPr/>
        </p:nvSpPr>
        <p:spPr>
          <a:xfrm>
            <a:off x="8035372" y="3636470"/>
            <a:ext cx="897222"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119" name="矩形 118"/>
          <p:cNvSpPr/>
          <p:nvPr/>
        </p:nvSpPr>
        <p:spPr>
          <a:xfrm>
            <a:off x="151894" y="4877006"/>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0" name="矩形 119"/>
          <p:cNvSpPr/>
          <p:nvPr/>
        </p:nvSpPr>
        <p:spPr>
          <a:xfrm>
            <a:off x="1030020" y="4877006"/>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1" name="矩形 120"/>
          <p:cNvSpPr/>
          <p:nvPr/>
        </p:nvSpPr>
        <p:spPr>
          <a:xfrm>
            <a:off x="1908146" y="4877006"/>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2" name="矩形 121"/>
          <p:cNvSpPr/>
          <p:nvPr/>
        </p:nvSpPr>
        <p:spPr>
          <a:xfrm>
            <a:off x="2786272" y="4877006"/>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3" name="矩形 122"/>
          <p:cNvSpPr/>
          <p:nvPr/>
        </p:nvSpPr>
        <p:spPr>
          <a:xfrm>
            <a:off x="3664398" y="4877006"/>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4" name="矩形 123"/>
          <p:cNvSpPr/>
          <p:nvPr/>
        </p:nvSpPr>
        <p:spPr>
          <a:xfrm>
            <a:off x="4542524" y="4877006"/>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5" name="矩形 124"/>
          <p:cNvSpPr/>
          <p:nvPr/>
        </p:nvSpPr>
        <p:spPr>
          <a:xfrm>
            <a:off x="5420650" y="4877006"/>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6" name="矩形 125"/>
          <p:cNvSpPr/>
          <p:nvPr/>
        </p:nvSpPr>
        <p:spPr>
          <a:xfrm>
            <a:off x="6298776" y="4877006"/>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7" name="矩形 126"/>
          <p:cNvSpPr/>
          <p:nvPr/>
        </p:nvSpPr>
        <p:spPr>
          <a:xfrm>
            <a:off x="7176902" y="4877006"/>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8" name="矩形 127"/>
          <p:cNvSpPr/>
          <p:nvPr/>
        </p:nvSpPr>
        <p:spPr>
          <a:xfrm>
            <a:off x="8055028" y="4877006"/>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9" name="文本框 128"/>
          <p:cNvSpPr txBox="1"/>
          <p:nvPr/>
        </p:nvSpPr>
        <p:spPr>
          <a:xfrm>
            <a:off x="151894"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130" name="文本框 129"/>
          <p:cNvSpPr txBox="1"/>
          <p:nvPr/>
        </p:nvSpPr>
        <p:spPr>
          <a:xfrm>
            <a:off x="1030020"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131" name="文本框 130"/>
          <p:cNvSpPr txBox="1"/>
          <p:nvPr/>
        </p:nvSpPr>
        <p:spPr>
          <a:xfrm>
            <a:off x="1898318"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132" name="文本框 131"/>
          <p:cNvSpPr txBox="1"/>
          <p:nvPr/>
        </p:nvSpPr>
        <p:spPr>
          <a:xfrm>
            <a:off x="2786272"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133" name="文本框 132"/>
          <p:cNvSpPr txBox="1"/>
          <p:nvPr/>
        </p:nvSpPr>
        <p:spPr>
          <a:xfrm>
            <a:off x="3664398"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134" name="文本框 133"/>
          <p:cNvSpPr txBox="1"/>
          <p:nvPr/>
        </p:nvSpPr>
        <p:spPr>
          <a:xfrm>
            <a:off x="4532696" y="4616339"/>
            <a:ext cx="887954"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135" name="文本框 134"/>
          <p:cNvSpPr txBox="1"/>
          <p:nvPr/>
        </p:nvSpPr>
        <p:spPr>
          <a:xfrm>
            <a:off x="5420650"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136" name="文本框 135"/>
          <p:cNvSpPr txBox="1"/>
          <p:nvPr/>
        </p:nvSpPr>
        <p:spPr>
          <a:xfrm>
            <a:off x="6298776" y="4616339"/>
            <a:ext cx="937520"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137" name="文本框 136"/>
          <p:cNvSpPr txBox="1"/>
          <p:nvPr/>
        </p:nvSpPr>
        <p:spPr>
          <a:xfrm>
            <a:off x="7167074"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138" name="文本框 137"/>
          <p:cNvSpPr txBox="1"/>
          <p:nvPr/>
        </p:nvSpPr>
        <p:spPr>
          <a:xfrm>
            <a:off x="8035372" y="4616339"/>
            <a:ext cx="897222"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139" name="文本框 138"/>
          <p:cNvSpPr txBox="1"/>
          <p:nvPr/>
        </p:nvSpPr>
        <p:spPr>
          <a:xfrm>
            <a:off x="235162" y="4258856"/>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40" name="文本框 139"/>
          <p:cNvSpPr txBox="1"/>
          <p:nvPr/>
        </p:nvSpPr>
        <p:spPr>
          <a:xfrm>
            <a:off x="2328969" y="4259206"/>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41" name="文本框 140"/>
          <p:cNvSpPr txBox="1"/>
          <p:nvPr/>
        </p:nvSpPr>
        <p:spPr>
          <a:xfrm>
            <a:off x="4754339" y="4275105"/>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42" name="文本框 141"/>
          <p:cNvSpPr txBox="1"/>
          <p:nvPr/>
        </p:nvSpPr>
        <p:spPr>
          <a:xfrm>
            <a:off x="7273689" y="4275105"/>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52" name="矩形 151"/>
          <p:cNvSpPr/>
          <p:nvPr/>
        </p:nvSpPr>
        <p:spPr>
          <a:xfrm>
            <a:off x="151894" y="1821064"/>
            <a:ext cx="878126" cy="196843"/>
          </a:xfrm>
          <a:prstGeom prst="rect">
            <a:avLst/>
          </a:prstGeom>
          <a:solidFill>
            <a:srgbClr val="C0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3" name="矩形 152"/>
          <p:cNvSpPr/>
          <p:nvPr/>
        </p:nvSpPr>
        <p:spPr>
          <a:xfrm>
            <a:off x="1030020" y="1821064"/>
            <a:ext cx="878126" cy="196843"/>
          </a:xfrm>
          <a:prstGeom prst="rect">
            <a:avLst/>
          </a:prstGeom>
          <a:solidFill>
            <a:srgbClr val="FF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4" name="矩形 153"/>
          <p:cNvSpPr/>
          <p:nvPr/>
        </p:nvSpPr>
        <p:spPr>
          <a:xfrm>
            <a:off x="1908146" y="1821064"/>
            <a:ext cx="878126" cy="196843"/>
          </a:xfrm>
          <a:prstGeom prst="rect">
            <a:avLst/>
          </a:prstGeom>
          <a:solidFill>
            <a:srgbClr val="FFC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5" name="矩形 154"/>
          <p:cNvSpPr/>
          <p:nvPr/>
        </p:nvSpPr>
        <p:spPr>
          <a:xfrm>
            <a:off x="2786272" y="1821064"/>
            <a:ext cx="878126" cy="196843"/>
          </a:xfrm>
          <a:prstGeom prst="rect">
            <a:avLst/>
          </a:prstGeom>
          <a:solidFill>
            <a:srgbClr val="FFFF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6" name="矩形 155"/>
          <p:cNvSpPr/>
          <p:nvPr/>
        </p:nvSpPr>
        <p:spPr>
          <a:xfrm>
            <a:off x="3664398" y="1821064"/>
            <a:ext cx="878126" cy="196843"/>
          </a:xfrm>
          <a:prstGeom prst="rect">
            <a:avLst/>
          </a:prstGeom>
          <a:solidFill>
            <a:srgbClr val="92D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7" name="矩形 156"/>
          <p:cNvSpPr/>
          <p:nvPr/>
        </p:nvSpPr>
        <p:spPr>
          <a:xfrm>
            <a:off x="4542524" y="1821064"/>
            <a:ext cx="878126" cy="196843"/>
          </a:xfrm>
          <a:prstGeom prst="rect">
            <a:avLst/>
          </a:prstGeom>
          <a:solidFill>
            <a:srgbClr val="00B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8" name="矩形 157"/>
          <p:cNvSpPr/>
          <p:nvPr/>
        </p:nvSpPr>
        <p:spPr>
          <a:xfrm>
            <a:off x="5420650" y="1821064"/>
            <a:ext cx="878126" cy="196843"/>
          </a:xfrm>
          <a:prstGeom prst="rect">
            <a:avLst/>
          </a:prstGeom>
          <a:solidFill>
            <a:srgbClr val="00B0F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59" name="矩形 158"/>
          <p:cNvSpPr/>
          <p:nvPr/>
        </p:nvSpPr>
        <p:spPr>
          <a:xfrm>
            <a:off x="6298776" y="1821064"/>
            <a:ext cx="878126" cy="196843"/>
          </a:xfrm>
          <a:prstGeom prst="rect">
            <a:avLst/>
          </a:prstGeom>
          <a:solidFill>
            <a:srgbClr val="0070C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0" name="矩形 159"/>
          <p:cNvSpPr/>
          <p:nvPr/>
        </p:nvSpPr>
        <p:spPr>
          <a:xfrm>
            <a:off x="7176902" y="1821064"/>
            <a:ext cx="878126" cy="196843"/>
          </a:xfrm>
          <a:prstGeom prst="rect">
            <a:avLst/>
          </a:prstGeom>
          <a:solidFill>
            <a:srgbClr val="00206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1" name="矩形 160"/>
          <p:cNvSpPr/>
          <p:nvPr/>
        </p:nvSpPr>
        <p:spPr>
          <a:xfrm>
            <a:off x="8055028" y="1821064"/>
            <a:ext cx="878126" cy="196843"/>
          </a:xfrm>
          <a:prstGeom prst="rect">
            <a:avLst/>
          </a:prstGeom>
          <a:solidFill>
            <a:srgbClr val="7030A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2" name="矩形 161"/>
          <p:cNvSpPr/>
          <p:nvPr/>
        </p:nvSpPr>
        <p:spPr>
          <a:xfrm>
            <a:off x="151894" y="2068615"/>
            <a:ext cx="878126" cy="196843"/>
          </a:xfrm>
          <a:prstGeom prst="rect">
            <a:avLst/>
          </a:prstGeom>
          <a:solidFill>
            <a:srgbClr val="C0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3" name="矩形 162"/>
          <p:cNvSpPr/>
          <p:nvPr/>
        </p:nvSpPr>
        <p:spPr>
          <a:xfrm>
            <a:off x="1030020" y="2068615"/>
            <a:ext cx="878126" cy="196843"/>
          </a:xfrm>
          <a:prstGeom prst="rect">
            <a:avLst/>
          </a:prstGeom>
          <a:solidFill>
            <a:srgbClr val="FF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4" name="矩形 163"/>
          <p:cNvSpPr/>
          <p:nvPr/>
        </p:nvSpPr>
        <p:spPr>
          <a:xfrm>
            <a:off x="1908146" y="2068615"/>
            <a:ext cx="878126" cy="196843"/>
          </a:xfrm>
          <a:prstGeom prst="rect">
            <a:avLst/>
          </a:prstGeom>
          <a:solidFill>
            <a:srgbClr val="FFC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5" name="矩形 164"/>
          <p:cNvSpPr/>
          <p:nvPr/>
        </p:nvSpPr>
        <p:spPr>
          <a:xfrm>
            <a:off x="2786272" y="2068615"/>
            <a:ext cx="878126" cy="196843"/>
          </a:xfrm>
          <a:prstGeom prst="rect">
            <a:avLst/>
          </a:prstGeom>
          <a:solidFill>
            <a:srgbClr val="FFFF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6" name="矩形 165"/>
          <p:cNvSpPr/>
          <p:nvPr/>
        </p:nvSpPr>
        <p:spPr>
          <a:xfrm>
            <a:off x="3664398" y="2068615"/>
            <a:ext cx="878126" cy="196843"/>
          </a:xfrm>
          <a:prstGeom prst="rect">
            <a:avLst/>
          </a:prstGeom>
          <a:solidFill>
            <a:srgbClr val="92D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7" name="矩形 166"/>
          <p:cNvSpPr/>
          <p:nvPr/>
        </p:nvSpPr>
        <p:spPr>
          <a:xfrm>
            <a:off x="4542524" y="2068615"/>
            <a:ext cx="878126" cy="196843"/>
          </a:xfrm>
          <a:prstGeom prst="rect">
            <a:avLst/>
          </a:prstGeom>
          <a:solidFill>
            <a:srgbClr val="00B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8" name="矩形 167"/>
          <p:cNvSpPr/>
          <p:nvPr/>
        </p:nvSpPr>
        <p:spPr>
          <a:xfrm>
            <a:off x="5420650" y="2068615"/>
            <a:ext cx="878126" cy="196843"/>
          </a:xfrm>
          <a:prstGeom prst="rect">
            <a:avLst/>
          </a:prstGeom>
          <a:solidFill>
            <a:srgbClr val="00B0F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69" name="矩形 168"/>
          <p:cNvSpPr/>
          <p:nvPr/>
        </p:nvSpPr>
        <p:spPr>
          <a:xfrm>
            <a:off x="6298776" y="2068615"/>
            <a:ext cx="878126" cy="196843"/>
          </a:xfrm>
          <a:prstGeom prst="rect">
            <a:avLst/>
          </a:prstGeom>
          <a:solidFill>
            <a:srgbClr val="0070C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70" name="矩形 169"/>
          <p:cNvSpPr/>
          <p:nvPr/>
        </p:nvSpPr>
        <p:spPr>
          <a:xfrm>
            <a:off x="7176902" y="2068615"/>
            <a:ext cx="878126" cy="196843"/>
          </a:xfrm>
          <a:prstGeom prst="rect">
            <a:avLst/>
          </a:prstGeom>
          <a:solidFill>
            <a:srgbClr val="00206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71" name="矩形 170"/>
          <p:cNvSpPr/>
          <p:nvPr/>
        </p:nvSpPr>
        <p:spPr>
          <a:xfrm>
            <a:off x="8055028" y="2068615"/>
            <a:ext cx="878126" cy="196843"/>
          </a:xfrm>
          <a:prstGeom prst="rect">
            <a:avLst/>
          </a:prstGeom>
          <a:solidFill>
            <a:srgbClr val="7030A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72" name="文本框 171"/>
          <p:cNvSpPr txBox="1"/>
          <p:nvPr/>
        </p:nvSpPr>
        <p:spPr>
          <a:xfrm>
            <a:off x="197769" y="2157569"/>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73" name="文本框 172"/>
          <p:cNvSpPr txBox="1"/>
          <p:nvPr/>
        </p:nvSpPr>
        <p:spPr>
          <a:xfrm>
            <a:off x="2291576" y="2157919"/>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74" name="文本框 173"/>
          <p:cNvSpPr txBox="1"/>
          <p:nvPr/>
        </p:nvSpPr>
        <p:spPr>
          <a:xfrm>
            <a:off x="4716946" y="2173818"/>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175" name="文本框 174"/>
          <p:cNvSpPr txBox="1"/>
          <p:nvPr/>
        </p:nvSpPr>
        <p:spPr>
          <a:xfrm>
            <a:off x="7236296" y="2173818"/>
            <a:ext cx="7532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8554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5E150B-32BF-46F8-A4B1-54A994B54144}"/>
              </a:ext>
            </a:extLst>
          </p:cNvPr>
          <p:cNvSpPr>
            <a:spLocks noGrp="1"/>
          </p:cNvSpPr>
          <p:nvPr>
            <p:ph type="title"/>
          </p:nvPr>
        </p:nvSpPr>
        <p:spPr/>
        <p:txBody>
          <a:bodyPr>
            <a:normAutofit fontScale="90000"/>
          </a:bodyPr>
          <a:lstStyle/>
          <a:p>
            <a:r>
              <a:rPr lang="zh-CN" altLang="en-US" dirty="0"/>
              <a:t>组相联高速缓存访问示例</a:t>
            </a:r>
          </a:p>
        </p:txBody>
      </p:sp>
      <p:sp>
        <p:nvSpPr>
          <p:cNvPr id="3" name="内容占位符 2">
            <a:extLst>
              <a:ext uri="{FF2B5EF4-FFF2-40B4-BE49-F238E27FC236}">
                <a16:creationId xmlns:a16="http://schemas.microsoft.com/office/drawing/2014/main" id="{7C86EB30-26D8-42E5-800B-48D584C5B7F3}"/>
              </a:ext>
            </a:extLst>
          </p:cNvPr>
          <p:cNvSpPr>
            <a:spLocks noGrp="1"/>
          </p:cNvSpPr>
          <p:nvPr>
            <p:ph idx="1"/>
          </p:nvPr>
        </p:nvSpPr>
        <p:spPr>
          <a:xfrm>
            <a:off x="457200" y="837034"/>
            <a:ext cx="8229600" cy="2006917"/>
          </a:xfrm>
        </p:spPr>
        <p:txBody>
          <a:bodyPr>
            <a:normAutofit fontScale="92500" lnSpcReduction="20000"/>
          </a:bodyPr>
          <a:lstStyle/>
          <a:p>
            <a:r>
              <a:rPr lang="en-US" altLang="zh-CN" dirty="0"/>
              <a:t>1.</a:t>
            </a:r>
            <a:r>
              <a:rPr lang="zh-CN" altLang="en-US" dirty="0"/>
              <a:t>组相联高速缓存中的组选择</a:t>
            </a:r>
            <a:endParaRPr lang="en-US" altLang="zh-CN" dirty="0"/>
          </a:p>
          <a:p>
            <a:pPr lvl="1"/>
            <a:r>
              <a:rPr lang="zh-CN" altLang="en-US" dirty="0"/>
              <a:t>组索引位标识</a:t>
            </a:r>
            <a:r>
              <a:rPr lang="en-US" altLang="zh-CN" dirty="0"/>
              <a:t>cache</a:t>
            </a:r>
            <a:r>
              <a:rPr lang="zh-CN" altLang="en-US" dirty="0"/>
              <a:t>组</a:t>
            </a:r>
            <a:endParaRPr lang="en-US" altLang="zh-CN" dirty="0"/>
          </a:p>
          <a:p>
            <a:r>
              <a:rPr lang="en-US" altLang="zh-CN" dirty="0"/>
              <a:t>2.</a:t>
            </a:r>
            <a:r>
              <a:rPr lang="zh-CN" altLang="en-US" dirty="0"/>
              <a:t>组相联高速缓存中的行匹配和字选择</a:t>
            </a:r>
            <a:endParaRPr lang="en-US" altLang="zh-CN" dirty="0"/>
          </a:p>
          <a:p>
            <a:pPr lvl="1"/>
            <a:r>
              <a:rPr lang="zh-CN" altLang="en-US" dirty="0"/>
              <a:t>检查多个行的有效位和标记位，确定所请求的字是否在集合中</a:t>
            </a:r>
            <a:endParaRPr lang="en-US" altLang="zh-CN" dirty="0"/>
          </a:p>
          <a:p>
            <a:r>
              <a:rPr lang="en-US" altLang="zh-CN" dirty="0"/>
              <a:t>3.</a:t>
            </a:r>
            <a:r>
              <a:rPr lang="zh-CN" altLang="en-US" dirty="0"/>
              <a:t>组相联高速缓存中不命中时的行替换</a:t>
            </a:r>
            <a:endParaRPr lang="en-US" altLang="zh-CN" dirty="0"/>
          </a:p>
          <a:p>
            <a:pPr lvl="1"/>
            <a:r>
              <a:rPr lang="zh-CN" altLang="en-US" dirty="0"/>
              <a:t>组中的行采用</a:t>
            </a:r>
            <a:r>
              <a:rPr lang="en-US" altLang="zh-CN" dirty="0"/>
              <a:t>LRU</a:t>
            </a:r>
            <a:r>
              <a:rPr lang="zh-CN" altLang="en-US" dirty="0"/>
              <a:t>策略用内存字块替换组中的块</a:t>
            </a:r>
          </a:p>
        </p:txBody>
      </p:sp>
      <p:sp>
        <p:nvSpPr>
          <p:cNvPr id="4" name="灯片编号占位符 3">
            <a:extLst>
              <a:ext uri="{FF2B5EF4-FFF2-40B4-BE49-F238E27FC236}">
                <a16:creationId xmlns:a16="http://schemas.microsoft.com/office/drawing/2014/main" id="{B823477D-0784-4CFF-8E9A-9B194D47CD63}"/>
              </a:ext>
            </a:extLst>
          </p:cNvPr>
          <p:cNvSpPr>
            <a:spLocks noGrp="1"/>
          </p:cNvSpPr>
          <p:nvPr>
            <p:ph type="sldNum" sz="quarter" idx="12"/>
          </p:nvPr>
        </p:nvSpPr>
        <p:spPr/>
        <p:txBody>
          <a:bodyPr/>
          <a:lstStyle/>
          <a:p>
            <a:fld id="{6D62327B-ED8D-4CFC-ADD0-A75FA5CBE281}" type="slidenum">
              <a:rPr lang="zh-CN" altLang="en-US" smtClean="0"/>
              <a:pPr/>
              <a:t>133</a:t>
            </a:fld>
            <a:endParaRPr lang="zh-CN" altLang="en-US" dirty="0"/>
          </a:p>
        </p:txBody>
      </p:sp>
      <p:cxnSp>
        <p:nvCxnSpPr>
          <p:cNvPr id="42" name="Straight Connector 124">
            <a:extLst>
              <a:ext uri="{FF2B5EF4-FFF2-40B4-BE49-F238E27FC236}">
                <a16:creationId xmlns:a16="http://schemas.microsoft.com/office/drawing/2014/main" id="{D6512B9C-CBC3-46B1-B8C3-97B93E7C358E}"/>
              </a:ext>
            </a:extLst>
          </p:cNvPr>
          <p:cNvCxnSpPr/>
          <p:nvPr/>
        </p:nvCxnSpPr>
        <p:spPr bwMode="auto">
          <a:xfrm>
            <a:off x="853317" y="5679952"/>
            <a:ext cx="6598924" cy="17189"/>
          </a:xfrm>
          <a:prstGeom prst="line">
            <a:avLst/>
          </a:prstGeom>
          <a:noFill/>
          <a:ln w="76200" cap="rnd" cmpd="sng" algn="ctr">
            <a:solidFill>
              <a:schemeClr val="tx1"/>
            </a:solidFill>
            <a:prstDash val="sysDot"/>
            <a:round/>
            <a:headEnd type="none" w="med" len="med"/>
            <a:tailEnd type="none" w="med" len="med"/>
          </a:ln>
          <a:effectLst/>
        </p:spPr>
      </p:cxnSp>
      <p:sp>
        <p:nvSpPr>
          <p:cNvPr id="44" name="Rectangle 127">
            <a:extLst>
              <a:ext uri="{FF2B5EF4-FFF2-40B4-BE49-F238E27FC236}">
                <a16:creationId xmlns:a16="http://schemas.microsoft.com/office/drawing/2014/main" id="{10AA8033-F7D7-413C-99A5-A90A8AA78469}"/>
              </a:ext>
            </a:extLst>
          </p:cNvPr>
          <p:cNvSpPr/>
          <p:nvPr/>
        </p:nvSpPr>
        <p:spPr bwMode="auto">
          <a:xfrm>
            <a:off x="6657395" y="2742104"/>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45" name="Rectangle 128">
            <a:extLst>
              <a:ext uri="{FF2B5EF4-FFF2-40B4-BE49-F238E27FC236}">
                <a16:creationId xmlns:a16="http://schemas.microsoft.com/office/drawing/2014/main" id="{B7C8CDB3-046F-4B44-8FEB-A706DB4D4F66}"/>
              </a:ext>
            </a:extLst>
          </p:cNvPr>
          <p:cNvSpPr/>
          <p:nvPr/>
        </p:nvSpPr>
        <p:spPr bwMode="auto">
          <a:xfrm>
            <a:off x="7647995" y="2742104"/>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0…01</a:t>
            </a:r>
          </a:p>
        </p:txBody>
      </p:sp>
      <p:sp>
        <p:nvSpPr>
          <p:cNvPr id="46" name="Rectangle 129">
            <a:extLst>
              <a:ext uri="{FF2B5EF4-FFF2-40B4-BE49-F238E27FC236}">
                <a16:creationId xmlns:a16="http://schemas.microsoft.com/office/drawing/2014/main" id="{9671470E-8C34-4469-B569-05E113414981}"/>
              </a:ext>
            </a:extLst>
          </p:cNvPr>
          <p:cNvSpPr/>
          <p:nvPr/>
        </p:nvSpPr>
        <p:spPr bwMode="auto">
          <a:xfrm>
            <a:off x="8409995" y="2742104"/>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47" name="TextBox 130">
            <a:extLst>
              <a:ext uri="{FF2B5EF4-FFF2-40B4-BE49-F238E27FC236}">
                <a16:creationId xmlns:a16="http://schemas.microsoft.com/office/drawing/2014/main" id="{B981D955-631C-4B1D-BD24-C322FE017CFF}"/>
              </a:ext>
            </a:extLst>
          </p:cNvPr>
          <p:cNvSpPr txBox="1"/>
          <p:nvPr/>
        </p:nvSpPr>
        <p:spPr>
          <a:xfrm>
            <a:off x="6568317" y="2402142"/>
            <a:ext cx="2126031" cy="369332"/>
          </a:xfrm>
          <a:prstGeom prst="rect">
            <a:avLst/>
          </a:prstGeom>
          <a:noFill/>
        </p:spPr>
        <p:txBody>
          <a:bodyPr wrap="none" rtlCol="0">
            <a:spAutoFit/>
          </a:bodyPr>
          <a:lstStyle/>
          <a:p>
            <a:r>
              <a:rPr lang="en-US" sz="1800" dirty="0">
                <a:latin typeface="Calibri" pitchFamily="34" charset="0"/>
              </a:rPr>
              <a:t>Address of short </a:t>
            </a:r>
            <a:r>
              <a:rPr lang="en-US" sz="1800" dirty="0" err="1">
                <a:latin typeface="Calibri" pitchFamily="34" charset="0"/>
              </a:rPr>
              <a:t>int</a:t>
            </a:r>
            <a:r>
              <a:rPr lang="en-US" sz="1800" dirty="0">
                <a:latin typeface="Calibri" pitchFamily="34" charset="0"/>
              </a:rPr>
              <a:t>:</a:t>
            </a:r>
          </a:p>
        </p:txBody>
      </p:sp>
      <p:sp>
        <p:nvSpPr>
          <p:cNvPr id="48" name="Rectangle 72">
            <a:extLst>
              <a:ext uri="{FF2B5EF4-FFF2-40B4-BE49-F238E27FC236}">
                <a16:creationId xmlns:a16="http://schemas.microsoft.com/office/drawing/2014/main" id="{9DEF2953-BB42-4EED-AB10-6DFEC42A8C75}"/>
              </a:ext>
            </a:extLst>
          </p:cNvPr>
          <p:cNvSpPr/>
          <p:nvPr/>
        </p:nvSpPr>
        <p:spPr bwMode="auto">
          <a:xfrm>
            <a:off x="548517" y="33939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49" name="Rectangle 74">
            <a:extLst>
              <a:ext uri="{FF2B5EF4-FFF2-40B4-BE49-F238E27FC236}">
                <a16:creationId xmlns:a16="http://schemas.microsoft.com/office/drawing/2014/main" id="{02C139BC-480B-47B0-87D5-BD5F2E4BCD1A}"/>
              </a:ext>
            </a:extLst>
          </p:cNvPr>
          <p:cNvSpPr/>
          <p:nvPr/>
        </p:nvSpPr>
        <p:spPr bwMode="auto">
          <a:xfrm>
            <a:off x="697924" y="34701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50" name="Rectangle 75">
            <a:extLst>
              <a:ext uri="{FF2B5EF4-FFF2-40B4-BE49-F238E27FC236}">
                <a16:creationId xmlns:a16="http://schemas.microsoft.com/office/drawing/2014/main" id="{5D83C6D0-EE7E-47CA-A1E7-8E48FC061428}"/>
              </a:ext>
            </a:extLst>
          </p:cNvPr>
          <p:cNvSpPr/>
          <p:nvPr/>
        </p:nvSpPr>
        <p:spPr bwMode="auto">
          <a:xfrm>
            <a:off x="1991241"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51" name="Rectangle 76">
            <a:extLst>
              <a:ext uri="{FF2B5EF4-FFF2-40B4-BE49-F238E27FC236}">
                <a16:creationId xmlns:a16="http://schemas.microsoft.com/office/drawing/2014/main" id="{50F8FD1D-20F3-48D5-8217-5225A779EC4E}"/>
              </a:ext>
            </a:extLst>
          </p:cNvPr>
          <p:cNvSpPr/>
          <p:nvPr/>
        </p:nvSpPr>
        <p:spPr bwMode="auto">
          <a:xfrm>
            <a:off x="2226559"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52" name="Rectangle 77">
            <a:extLst>
              <a:ext uri="{FF2B5EF4-FFF2-40B4-BE49-F238E27FC236}">
                <a16:creationId xmlns:a16="http://schemas.microsoft.com/office/drawing/2014/main" id="{60F9C808-F5B5-4A91-8F7A-3A60DFB14494}"/>
              </a:ext>
            </a:extLst>
          </p:cNvPr>
          <p:cNvSpPr/>
          <p:nvPr/>
        </p:nvSpPr>
        <p:spPr bwMode="auto">
          <a:xfrm>
            <a:off x="2451684"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53" name="Rectangle 78">
            <a:extLst>
              <a:ext uri="{FF2B5EF4-FFF2-40B4-BE49-F238E27FC236}">
                <a16:creationId xmlns:a16="http://schemas.microsoft.com/office/drawing/2014/main" id="{BF99C686-C4D3-4491-8001-871D89FF0BA0}"/>
              </a:ext>
            </a:extLst>
          </p:cNvPr>
          <p:cNvSpPr/>
          <p:nvPr/>
        </p:nvSpPr>
        <p:spPr bwMode="auto">
          <a:xfrm>
            <a:off x="3679224"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54" name="Rectangle 79">
            <a:extLst>
              <a:ext uri="{FF2B5EF4-FFF2-40B4-BE49-F238E27FC236}">
                <a16:creationId xmlns:a16="http://schemas.microsoft.com/office/drawing/2014/main" id="{E0D8C926-F6E2-4E7A-9B35-09981A73CE1C}"/>
              </a:ext>
            </a:extLst>
          </p:cNvPr>
          <p:cNvSpPr/>
          <p:nvPr/>
        </p:nvSpPr>
        <p:spPr bwMode="auto">
          <a:xfrm>
            <a:off x="1212105" y="35688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55" name="Rectangle 80">
            <a:extLst>
              <a:ext uri="{FF2B5EF4-FFF2-40B4-BE49-F238E27FC236}">
                <a16:creationId xmlns:a16="http://schemas.microsoft.com/office/drawing/2014/main" id="{DCB4C516-D59D-481A-9477-15FC883CAD56}"/>
              </a:ext>
            </a:extLst>
          </p:cNvPr>
          <p:cNvSpPr/>
          <p:nvPr/>
        </p:nvSpPr>
        <p:spPr bwMode="auto">
          <a:xfrm>
            <a:off x="807245"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56" name="Rectangle 81">
            <a:extLst>
              <a:ext uri="{FF2B5EF4-FFF2-40B4-BE49-F238E27FC236}">
                <a16:creationId xmlns:a16="http://schemas.microsoft.com/office/drawing/2014/main" id="{142F5D4D-5B6E-4863-BF2B-9F71A3E52FB2}"/>
              </a:ext>
            </a:extLst>
          </p:cNvPr>
          <p:cNvSpPr/>
          <p:nvPr/>
        </p:nvSpPr>
        <p:spPr bwMode="auto">
          <a:xfrm>
            <a:off x="2687626" y="35688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57" name="Rectangle 82">
            <a:extLst>
              <a:ext uri="{FF2B5EF4-FFF2-40B4-BE49-F238E27FC236}">
                <a16:creationId xmlns:a16="http://schemas.microsoft.com/office/drawing/2014/main" id="{B871A105-67AC-4930-BBE8-DFD46C710DDB}"/>
              </a:ext>
            </a:extLst>
          </p:cNvPr>
          <p:cNvSpPr/>
          <p:nvPr/>
        </p:nvSpPr>
        <p:spPr bwMode="auto">
          <a:xfrm>
            <a:off x="3427854"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58" name="Rectangle 83">
            <a:extLst>
              <a:ext uri="{FF2B5EF4-FFF2-40B4-BE49-F238E27FC236}">
                <a16:creationId xmlns:a16="http://schemas.microsoft.com/office/drawing/2014/main" id="{7FF5A104-9C27-472C-93EC-5644886EB1AF}"/>
              </a:ext>
            </a:extLst>
          </p:cNvPr>
          <p:cNvSpPr/>
          <p:nvPr/>
        </p:nvSpPr>
        <p:spPr bwMode="auto">
          <a:xfrm>
            <a:off x="3175861"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59" name="Rectangle 84">
            <a:extLst>
              <a:ext uri="{FF2B5EF4-FFF2-40B4-BE49-F238E27FC236}">
                <a16:creationId xmlns:a16="http://schemas.microsoft.com/office/drawing/2014/main" id="{6E5213B5-B6B8-4E25-8854-A4B8198D51CC}"/>
              </a:ext>
            </a:extLst>
          </p:cNvPr>
          <p:cNvSpPr/>
          <p:nvPr/>
        </p:nvSpPr>
        <p:spPr bwMode="auto">
          <a:xfrm>
            <a:off x="2923867" y="35688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60" name="Rectangle 86">
            <a:extLst>
              <a:ext uri="{FF2B5EF4-FFF2-40B4-BE49-F238E27FC236}">
                <a16:creationId xmlns:a16="http://schemas.microsoft.com/office/drawing/2014/main" id="{4F9A5041-42BF-4650-9759-B4FF5226BF8C}"/>
              </a:ext>
            </a:extLst>
          </p:cNvPr>
          <p:cNvSpPr/>
          <p:nvPr/>
        </p:nvSpPr>
        <p:spPr bwMode="auto">
          <a:xfrm>
            <a:off x="4172252" y="34733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61" name="Rectangle 87">
            <a:extLst>
              <a:ext uri="{FF2B5EF4-FFF2-40B4-BE49-F238E27FC236}">
                <a16:creationId xmlns:a16="http://schemas.microsoft.com/office/drawing/2014/main" id="{D27E1A14-9833-4AED-AAE4-C9943BE1FECD}"/>
              </a:ext>
            </a:extLst>
          </p:cNvPr>
          <p:cNvSpPr/>
          <p:nvPr/>
        </p:nvSpPr>
        <p:spPr bwMode="auto">
          <a:xfrm>
            <a:off x="5465569"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62" name="Rectangle 88">
            <a:extLst>
              <a:ext uri="{FF2B5EF4-FFF2-40B4-BE49-F238E27FC236}">
                <a16:creationId xmlns:a16="http://schemas.microsoft.com/office/drawing/2014/main" id="{6372FE54-0938-4DFC-B827-629B9D5DC16F}"/>
              </a:ext>
            </a:extLst>
          </p:cNvPr>
          <p:cNvSpPr/>
          <p:nvPr/>
        </p:nvSpPr>
        <p:spPr bwMode="auto">
          <a:xfrm>
            <a:off x="5700887"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63" name="Rectangle 89">
            <a:extLst>
              <a:ext uri="{FF2B5EF4-FFF2-40B4-BE49-F238E27FC236}">
                <a16:creationId xmlns:a16="http://schemas.microsoft.com/office/drawing/2014/main" id="{3D958000-D036-4476-85BF-7360F5BEA057}"/>
              </a:ext>
            </a:extLst>
          </p:cNvPr>
          <p:cNvSpPr/>
          <p:nvPr/>
        </p:nvSpPr>
        <p:spPr bwMode="auto">
          <a:xfrm>
            <a:off x="5926012"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64" name="Rectangle 90">
            <a:extLst>
              <a:ext uri="{FF2B5EF4-FFF2-40B4-BE49-F238E27FC236}">
                <a16:creationId xmlns:a16="http://schemas.microsoft.com/office/drawing/2014/main" id="{D2281044-703D-4227-BFFF-4580A37AE979}"/>
              </a:ext>
            </a:extLst>
          </p:cNvPr>
          <p:cNvSpPr/>
          <p:nvPr/>
        </p:nvSpPr>
        <p:spPr bwMode="auto">
          <a:xfrm>
            <a:off x="7153552"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65" name="Rectangle 91">
            <a:extLst>
              <a:ext uri="{FF2B5EF4-FFF2-40B4-BE49-F238E27FC236}">
                <a16:creationId xmlns:a16="http://schemas.microsoft.com/office/drawing/2014/main" id="{31DFCF65-65BF-4ED1-99FC-27E0683EF7AC}"/>
              </a:ext>
            </a:extLst>
          </p:cNvPr>
          <p:cNvSpPr/>
          <p:nvPr/>
        </p:nvSpPr>
        <p:spPr bwMode="auto">
          <a:xfrm>
            <a:off x="4686433" y="35720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66" name="Rectangle 92">
            <a:extLst>
              <a:ext uri="{FF2B5EF4-FFF2-40B4-BE49-F238E27FC236}">
                <a16:creationId xmlns:a16="http://schemas.microsoft.com/office/drawing/2014/main" id="{0734DF2E-C4D3-4788-A21C-C7CBF6E5B208}"/>
              </a:ext>
            </a:extLst>
          </p:cNvPr>
          <p:cNvSpPr/>
          <p:nvPr/>
        </p:nvSpPr>
        <p:spPr bwMode="auto">
          <a:xfrm>
            <a:off x="4281573"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67" name="Rectangle 93">
            <a:extLst>
              <a:ext uri="{FF2B5EF4-FFF2-40B4-BE49-F238E27FC236}">
                <a16:creationId xmlns:a16="http://schemas.microsoft.com/office/drawing/2014/main" id="{94062299-E83F-43D9-AE63-5C9F10154BAC}"/>
              </a:ext>
            </a:extLst>
          </p:cNvPr>
          <p:cNvSpPr/>
          <p:nvPr/>
        </p:nvSpPr>
        <p:spPr bwMode="auto">
          <a:xfrm>
            <a:off x="6161954" y="35720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68" name="Rectangle 94">
            <a:extLst>
              <a:ext uri="{FF2B5EF4-FFF2-40B4-BE49-F238E27FC236}">
                <a16:creationId xmlns:a16="http://schemas.microsoft.com/office/drawing/2014/main" id="{55C2DC7E-E162-4017-B9CE-9D92C126DCDD}"/>
              </a:ext>
            </a:extLst>
          </p:cNvPr>
          <p:cNvSpPr/>
          <p:nvPr/>
        </p:nvSpPr>
        <p:spPr bwMode="auto">
          <a:xfrm>
            <a:off x="6902182"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69" name="Rectangle 95">
            <a:extLst>
              <a:ext uri="{FF2B5EF4-FFF2-40B4-BE49-F238E27FC236}">
                <a16:creationId xmlns:a16="http://schemas.microsoft.com/office/drawing/2014/main" id="{EA17288B-98DA-4557-A084-D54B0F10EA74}"/>
              </a:ext>
            </a:extLst>
          </p:cNvPr>
          <p:cNvSpPr/>
          <p:nvPr/>
        </p:nvSpPr>
        <p:spPr bwMode="auto">
          <a:xfrm>
            <a:off x="6650189"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70" name="Rectangle 96">
            <a:extLst>
              <a:ext uri="{FF2B5EF4-FFF2-40B4-BE49-F238E27FC236}">
                <a16:creationId xmlns:a16="http://schemas.microsoft.com/office/drawing/2014/main" id="{BE27314C-D7EE-40BF-94EB-8E37445E46FF}"/>
              </a:ext>
            </a:extLst>
          </p:cNvPr>
          <p:cNvSpPr/>
          <p:nvPr/>
        </p:nvSpPr>
        <p:spPr bwMode="auto">
          <a:xfrm>
            <a:off x="6398195" y="35720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71" name="Rectangle 99">
            <a:extLst>
              <a:ext uri="{FF2B5EF4-FFF2-40B4-BE49-F238E27FC236}">
                <a16:creationId xmlns:a16="http://schemas.microsoft.com/office/drawing/2014/main" id="{B48A701E-6CA0-4C32-969E-88F8A7624A25}"/>
              </a:ext>
            </a:extLst>
          </p:cNvPr>
          <p:cNvSpPr/>
          <p:nvPr/>
        </p:nvSpPr>
        <p:spPr bwMode="auto">
          <a:xfrm>
            <a:off x="548517" y="40797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72" name="Rectangle 113">
            <a:extLst>
              <a:ext uri="{FF2B5EF4-FFF2-40B4-BE49-F238E27FC236}">
                <a16:creationId xmlns:a16="http://schemas.microsoft.com/office/drawing/2014/main" id="{AE1B4D2E-A53C-4354-BBB5-9F703F7671F2}"/>
              </a:ext>
            </a:extLst>
          </p:cNvPr>
          <p:cNvSpPr/>
          <p:nvPr/>
        </p:nvSpPr>
        <p:spPr bwMode="auto">
          <a:xfrm>
            <a:off x="697924" y="41559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73" name="Rectangle 114">
            <a:extLst>
              <a:ext uri="{FF2B5EF4-FFF2-40B4-BE49-F238E27FC236}">
                <a16:creationId xmlns:a16="http://schemas.microsoft.com/office/drawing/2014/main" id="{1403F9B6-8D85-470C-8ADA-5AEAF422F4E7}"/>
              </a:ext>
            </a:extLst>
          </p:cNvPr>
          <p:cNvSpPr/>
          <p:nvPr/>
        </p:nvSpPr>
        <p:spPr bwMode="auto">
          <a:xfrm>
            <a:off x="1991241"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74" name="Rectangle 115">
            <a:extLst>
              <a:ext uri="{FF2B5EF4-FFF2-40B4-BE49-F238E27FC236}">
                <a16:creationId xmlns:a16="http://schemas.microsoft.com/office/drawing/2014/main" id="{ED2D6382-7209-420E-AA14-284695DD729E}"/>
              </a:ext>
            </a:extLst>
          </p:cNvPr>
          <p:cNvSpPr/>
          <p:nvPr/>
        </p:nvSpPr>
        <p:spPr bwMode="auto">
          <a:xfrm>
            <a:off x="2226559"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75" name="Rectangle 116">
            <a:extLst>
              <a:ext uri="{FF2B5EF4-FFF2-40B4-BE49-F238E27FC236}">
                <a16:creationId xmlns:a16="http://schemas.microsoft.com/office/drawing/2014/main" id="{312F33F9-2292-483E-8B15-71CADCABFB26}"/>
              </a:ext>
            </a:extLst>
          </p:cNvPr>
          <p:cNvSpPr/>
          <p:nvPr/>
        </p:nvSpPr>
        <p:spPr bwMode="auto">
          <a:xfrm>
            <a:off x="2451684"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76" name="Rectangle 117">
            <a:extLst>
              <a:ext uri="{FF2B5EF4-FFF2-40B4-BE49-F238E27FC236}">
                <a16:creationId xmlns:a16="http://schemas.microsoft.com/office/drawing/2014/main" id="{92EB3078-0B8E-442D-8D39-D2549032AB01}"/>
              </a:ext>
            </a:extLst>
          </p:cNvPr>
          <p:cNvSpPr/>
          <p:nvPr/>
        </p:nvSpPr>
        <p:spPr bwMode="auto">
          <a:xfrm>
            <a:off x="3679224"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77" name="Rectangle 118">
            <a:extLst>
              <a:ext uri="{FF2B5EF4-FFF2-40B4-BE49-F238E27FC236}">
                <a16:creationId xmlns:a16="http://schemas.microsoft.com/office/drawing/2014/main" id="{DC4BAE78-696E-41B1-8FBB-FAE1CBFF2699}"/>
              </a:ext>
            </a:extLst>
          </p:cNvPr>
          <p:cNvSpPr/>
          <p:nvPr/>
        </p:nvSpPr>
        <p:spPr bwMode="auto">
          <a:xfrm>
            <a:off x="1212105" y="42546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78" name="Rectangle 119">
            <a:extLst>
              <a:ext uri="{FF2B5EF4-FFF2-40B4-BE49-F238E27FC236}">
                <a16:creationId xmlns:a16="http://schemas.microsoft.com/office/drawing/2014/main" id="{187F31AA-4F8F-47A5-B42E-564832ACD9DE}"/>
              </a:ext>
            </a:extLst>
          </p:cNvPr>
          <p:cNvSpPr/>
          <p:nvPr/>
        </p:nvSpPr>
        <p:spPr bwMode="auto">
          <a:xfrm>
            <a:off x="807245"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79" name="Rectangle 120">
            <a:extLst>
              <a:ext uri="{FF2B5EF4-FFF2-40B4-BE49-F238E27FC236}">
                <a16:creationId xmlns:a16="http://schemas.microsoft.com/office/drawing/2014/main" id="{F1132E4C-B63D-4507-80B7-8A69528B085F}"/>
              </a:ext>
            </a:extLst>
          </p:cNvPr>
          <p:cNvSpPr/>
          <p:nvPr/>
        </p:nvSpPr>
        <p:spPr bwMode="auto">
          <a:xfrm>
            <a:off x="2687626" y="4254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80" name="Rectangle 121">
            <a:extLst>
              <a:ext uri="{FF2B5EF4-FFF2-40B4-BE49-F238E27FC236}">
                <a16:creationId xmlns:a16="http://schemas.microsoft.com/office/drawing/2014/main" id="{79BB1593-A834-4BE6-A76A-E62E5076C0F2}"/>
              </a:ext>
            </a:extLst>
          </p:cNvPr>
          <p:cNvSpPr/>
          <p:nvPr/>
        </p:nvSpPr>
        <p:spPr bwMode="auto">
          <a:xfrm>
            <a:off x="3427854"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81" name="Rectangle 122">
            <a:extLst>
              <a:ext uri="{FF2B5EF4-FFF2-40B4-BE49-F238E27FC236}">
                <a16:creationId xmlns:a16="http://schemas.microsoft.com/office/drawing/2014/main" id="{BC6A154B-99FF-4D64-957A-126502D88D4A}"/>
              </a:ext>
            </a:extLst>
          </p:cNvPr>
          <p:cNvSpPr/>
          <p:nvPr/>
        </p:nvSpPr>
        <p:spPr bwMode="auto">
          <a:xfrm>
            <a:off x="3175861"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82" name="Rectangle 123">
            <a:extLst>
              <a:ext uri="{FF2B5EF4-FFF2-40B4-BE49-F238E27FC236}">
                <a16:creationId xmlns:a16="http://schemas.microsoft.com/office/drawing/2014/main" id="{F25602EB-C7C7-4433-B6B0-5B35C8AE5FC7}"/>
              </a:ext>
            </a:extLst>
          </p:cNvPr>
          <p:cNvSpPr/>
          <p:nvPr/>
        </p:nvSpPr>
        <p:spPr bwMode="auto">
          <a:xfrm>
            <a:off x="2923867" y="4254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83" name="Rectangle 102">
            <a:extLst>
              <a:ext uri="{FF2B5EF4-FFF2-40B4-BE49-F238E27FC236}">
                <a16:creationId xmlns:a16="http://schemas.microsoft.com/office/drawing/2014/main" id="{DFDC1C9C-CD6D-4EAC-9DCC-649ACC8C75D4}"/>
              </a:ext>
            </a:extLst>
          </p:cNvPr>
          <p:cNvSpPr/>
          <p:nvPr/>
        </p:nvSpPr>
        <p:spPr bwMode="auto">
          <a:xfrm>
            <a:off x="4172252" y="41591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84" name="Rectangle 103">
            <a:extLst>
              <a:ext uri="{FF2B5EF4-FFF2-40B4-BE49-F238E27FC236}">
                <a16:creationId xmlns:a16="http://schemas.microsoft.com/office/drawing/2014/main" id="{7F5CD7A3-4241-4550-B5F7-0AC3067BF4C1}"/>
              </a:ext>
            </a:extLst>
          </p:cNvPr>
          <p:cNvSpPr/>
          <p:nvPr/>
        </p:nvSpPr>
        <p:spPr bwMode="auto">
          <a:xfrm>
            <a:off x="5465569"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85" name="Rectangle 104">
            <a:extLst>
              <a:ext uri="{FF2B5EF4-FFF2-40B4-BE49-F238E27FC236}">
                <a16:creationId xmlns:a16="http://schemas.microsoft.com/office/drawing/2014/main" id="{E5F0B5B9-65B7-4DC5-942A-C358434DD818}"/>
              </a:ext>
            </a:extLst>
          </p:cNvPr>
          <p:cNvSpPr/>
          <p:nvPr/>
        </p:nvSpPr>
        <p:spPr bwMode="auto">
          <a:xfrm>
            <a:off x="5700887"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86" name="Rectangle 105">
            <a:extLst>
              <a:ext uri="{FF2B5EF4-FFF2-40B4-BE49-F238E27FC236}">
                <a16:creationId xmlns:a16="http://schemas.microsoft.com/office/drawing/2014/main" id="{946266AB-AF7F-4082-81C8-46C1EC12426A}"/>
              </a:ext>
            </a:extLst>
          </p:cNvPr>
          <p:cNvSpPr/>
          <p:nvPr/>
        </p:nvSpPr>
        <p:spPr bwMode="auto">
          <a:xfrm>
            <a:off x="5926012"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87" name="Rectangle 106">
            <a:extLst>
              <a:ext uri="{FF2B5EF4-FFF2-40B4-BE49-F238E27FC236}">
                <a16:creationId xmlns:a16="http://schemas.microsoft.com/office/drawing/2014/main" id="{B2B2335F-DE95-4BCC-8759-C5D354036E4F}"/>
              </a:ext>
            </a:extLst>
          </p:cNvPr>
          <p:cNvSpPr/>
          <p:nvPr/>
        </p:nvSpPr>
        <p:spPr bwMode="auto">
          <a:xfrm>
            <a:off x="7153552"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88" name="Rectangle 107">
            <a:extLst>
              <a:ext uri="{FF2B5EF4-FFF2-40B4-BE49-F238E27FC236}">
                <a16:creationId xmlns:a16="http://schemas.microsoft.com/office/drawing/2014/main" id="{6159B262-83F8-496F-97B5-BFCA999EE964}"/>
              </a:ext>
            </a:extLst>
          </p:cNvPr>
          <p:cNvSpPr/>
          <p:nvPr/>
        </p:nvSpPr>
        <p:spPr bwMode="auto">
          <a:xfrm>
            <a:off x="4686433" y="42578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89" name="Rectangle 108">
            <a:extLst>
              <a:ext uri="{FF2B5EF4-FFF2-40B4-BE49-F238E27FC236}">
                <a16:creationId xmlns:a16="http://schemas.microsoft.com/office/drawing/2014/main" id="{AFC64557-FC78-4D9D-8985-6AF1C6EF0338}"/>
              </a:ext>
            </a:extLst>
          </p:cNvPr>
          <p:cNvSpPr/>
          <p:nvPr/>
        </p:nvSpPr>
        <p:spPr bwMode="auto">
          <a:xfrm>
            <a:off x="4281573"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90" name="Rectangle 109">
            <a:extLst>
              <a:ext uri="{FF2B5EF4-FFF2-40B4-BE49-F238E27FC236}">
                <a16:creationId xmlns:a16="http://schemas.microsoft.com/office/drawing/2014/main" id="{09D64117-B58C-424E-A5A3-5B7D6932AF46}"/>
              </a:ext>
            </a:extLst>
          </p:cNvPr>
          <p:cNvSpPr/>
          <p:nvPr/>
        </p:nvSpPr>
        <p:spPr bwMode="auto">
          <a:xfrm>
            <a:off x="6161954" y="42578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91" name="Rectangle 110">
            <a:extLst>
              <a:ext uri="{FF2B5EF4-FFF2-40B4-BE49-F238E27FC236}">
                <a16:creationId xmlns:a16="http://schemas.microsoft.com/office/drawing/2014/main" id="{1F5D4C73-2EBE-446A-BED6-3C93CBEBDAD4}"/>
              </a:ext>
            </a:extLst>
          </p:cNvPr>
          <p:cNvSpPr/>
          <p:nvPr/>
        </p:nvSpPr>
        <p:spPr bwMode="auto">
          <a:xfrm>
            <a:off x="6902182"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92" name="Rectangle 111">
            <a:extLst>
              <a:ext uri="{FF2B5EF4-FFF2-40B4-BE49-F238E27FC236}">
                <a16:creationId xmlns:a16="http://schemas.microsoft.com/office/drawing/2014/main" id="{9B4C5B02-B7B2-491C-B7B5-2FA4D5792077}"/>
              </a:ext>
            </a:extLst>
          </p:cNvPr>
          <p:cNvSpPr/>
          <p:nvPr/>
        </p:nvSpPr>
        <p:spPr bwMode="auto">
          <a:xfrm>
            <a:off x="6650189"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93" name="Rectangle 112">
            <a:extLst>
              <a:ext uri="{FF2B5EF4-FFF2-40B4-BE49-F238E27FC236}">
                <a16:creationId xmlns:a16="http://schemas.microsoft.com/office/drawing/2014/main" id="{9EF33A42-1671-4206-841A-4DF5B139DBAC}"/>
              </a:ext>
            </a:extLst>
          </p:cNvPr>
          <p:cNvSpPr/>
          <p:nvPr/>
        </p:nvSpPr>
        <p:spPr bwMode="auto">
          <a:xfrm>
            <a:off x="6398195" y="42578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94" name="Rectangle 136">
            <a:extLst>
              <a:ext uri="{FF2B5EF4-FFF2-40B4-BE49-F238E27FC236}">
                <a16:creationId xmlns:a16="http://schemas.microsoft.com/office/drawing/2014/main" id="{59791D26-84B5-4323-B91C-0F63C59A32E5}"/>
              </a:ext>
            </a:extLst>
          </p:cNvPr>
          <p:cNvSpPr/>
          <p:nvPr/>
        </p:nvSpPr>
        <p:spPr bwMode="auto">
          <a:xfrm>
            <a:off x="548517" y="4765552"/>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95" name="Rectangle 190">
            <a:extLst>
              <a:ext uri="{FF2B5EF4-FFF2-40B4-BE49-F238E27FC236}">
                <a16:creationId xmlns:a16="http://schemas.microsoft.com/office/drawing/2014/main" id="{C0DE31CF-F7D0-48C3-B917-9E8561A09424}"/>
              </a:ext>
            </a:extLst>
          </p:cNvPr>
          <p:cNvSpPr/>
          <p:nvPr/>
        </p:nvSpPr>
        <p:spPr bwMode="auto">
          <a:xfrm>
            <a:off x="697924" y="48417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96" name="Rectangle 191">
            <a:extLst>
              <a:ext uri="{FF2B5EF4-FFF2-40B4-BE49-F238E27FC236}">
                <a16:creationId xmlns:a16="http://schemas.microsoft.com/office/drawing/2014/main" id="{3763CE61-EF1A-429F-ADEF-F5D350A3C58C}"/>
              </a:ext>
            </a:extLst>
          </p:cNvPr>
          <p:cNvSpPr/>
          <p:nvPr/>
        </p:nvSpPr>
        <p:spPr bwMode="auto">
          <a:xfrm>
            <a:off x="1991241"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97" name="Rectangle 192">
            <a:extLst>
              <a:ext uri="{FF2B5EF4-FFF2-40B4-BE49-F238E27FC236}">
                <a16:creationId xmlns:a16="http://schemas.microsoft.com/office/drawing/2014/main" id="{956FF83B-13FA-4808-8BFF-205AFD8275F6}"/>
              </a:ext>
            </a:extLst>
          </p:cNvPr>
          <p:cNvSpPr/>
          <p:nvPr/>
        </p:nvSpPr>
        <p:spPr bwMode="auto">
          <a:xfrm>
            <a:off x="2226559"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98" name="Rectangle 193">
            <a:extLst>
              <a:ext uri="{FF2B5EF4-FFF2-40B4-BE49-F238E27FC236}">
                <a16:creationId xmlns:a16="http://schemas.microsoft.com/office/drawing/2014/main" id="{5D3ECF57-D3C6-469B-ABBB-210A57989BE5}"/>
              </a:ext>
            </a:extLst>
          </p:cNvPr>
          <p:cNvSpPr/>
          <p:nvPr/>
        </p:nvSpPr>
        <p:spPr bwMode="auto">
          <a:xfrm>
            <a:off x="2451684"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99" name="Rectangle 194">
            <a:extLst>
              <a:ext uri="{FF2B5EF4-FFF2-40B4-BE49-F238E27FC236}">
                <a16:creationId xmlns:a16="http://schemas.microsoft.com/office/drawing/2014/main" id="{11BD9093-2010-4839-85A3-1E688D5A3E68}"/>
              </a:ext>
            </a:extLst>
          </p:cNvPr>
          <p:cNvSpPr/>
          <p:nvPr/>
        </p:nvSpPr>
        <p:spPr bwMode="auto">
          <a:xfrm>
            <a:off x="3679224"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00" name="Rectangle 195">
            <a:extLst>
              <a:ext uri="{FF2B5EF4-FFF2-40B4-BE49-F238E27FC236}">
                <a16:creationId xmlns:a16="http://schemas.microsoft.com/office/drawing/2014/main" id="{2E83E6B2-516A-4A41-B17F-E854949F35C4}"/>
              </a:ext>
            </a:extLst>
          </p:cNvPr>
          <p:cNvSpPr/>
          <p:nvPr/>
        </p:nvSpPr>
        <p:spPr bwMode="auto">
          <a:xfrm>
            <a:off x="1212105" y="49404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01" name="Rectangle 196">
            <a:extLst>
              <a:ext uri="{FF2B5EF4-FFF2-40B4-BE49-F238E27FC236}">
                <a16:creationId xmlns:a16="http://schemas.microsoft.com/office/drawing/2014/main" id="{6949EA62-FD53-46EE-A81A-21EBFEAAE40D}"/>
              </a:ext>
            </a:extLst>
          </p:cNvPr>
          <p:cNvSpPr/>
          <p:nvPr/>
        </p:nvSpPr>
        <p:spPr bwMode="auto">
          <a:xfrm>
            <a:off x="807245"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02" name="Rectangle 197">
            <a:extLst>
              <a:ext uri="{FF2B5EF4-FFF2-40B4-BE49-F238E27FC236}">
                <a16:creationId xmlns:a16="http://schemas.microsoft.com/office/drawing/2014/main" id="{98B8CBC0-F73D-4BF7-9648-7CD9899A4385}"/>
              </a:ext>
            </a:extLst>
          </p:cNvPr>
          <p:cNvSpPr/>
          <p:nvPr/>
        </p:nvSpPr>
        <p:spPr bwMode="auto">
          <a:xfrm>
            <a:off x="2687626" y="49404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03" name="Rectangle 198">
            <a:extLst>
              <a:ext uri="{FF2B5EF4-FFF2-40B4-BE49-F238E27FC236}">
                <a16:creationId xmlns:a16="http://schemas.microsoft.com/office/drawing/2014/main" id="{F124CC48-7349-4155-9C96-35638D93FB19}"/>
              </a:ext>
            </a:extLst>
          </p:cNvPr>
          <p:cNvSpPr/>
          <p:nvPr/>
        </p:nvSpPr>
        <p:spPr bwMode="auto">
          <a:xfrm>
            <a:off x="3427854"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04" name="Rectangle 199">
            <a:extLst>
              <a:ext uri="{FF2B5EF4-FFF2-40B4-BE49-F238E27FC236}">
                <a16:creationId xmlns:a16="http://schemas.microsoft.com/office/drawing/2014/main" id="{D835249A-D253-4573-B4A6-161B9384BEE8}"/>
              </a:ext>
            </a:extLst>
          </p:cNvPr>
          <p:cNvSpPr/>
          <p:nvPr/>
        </p:nvSpPr>
        <p:spPr bwMode="auto">
          <a:xfrm>
            <a:off x="3175861"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05" name="Rectangle 200">
            <a:extLst>
              <a:ext uri="{FF2B5EF4-FFF2-40B4-BE49-F238E27FC236}">
                <a16:creationId xmlns:a16="http://schemas.microsoft.com/office/drawing/2014/main" id="{C4A9CEC3-63FD-4190-B950-C015EABA3358}"/>
              </a:ext>
            </a:extLst>
          </p:cNvPr>
          <p:cNvSpPr/>
          <p:nvPr/>
        </p:nvSpPr>
        <p:spPr bwMode="auto">
          <a:xfrm>
            <a:off x="2923867" y="49404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106" name="Rectangle 145">
            <a:extLst>
              <a:ext uri="{FF2B5EF4-FFF2-40B4-BE49-F238E27FC236}">
                <a16:creationId xmlns:a16="http://schemas.microsoft.com/office/drawing/2014/main" id="{F6733356-E62D-4364-81C1-FE79E7040ECA}"/>
              </a:ext>
            </a:extLst>
          </p:cNvPr>
          <p:cNvSpPr/>
          <p:nvPr/>
        </p:nvSpPr>
        <p:spPr bwMode="auto">
          <a:xfrm>
            <a:off x="4172252" y="4844998"/>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07" name="Rectangle 157">
            <a:extLst>
              <a:ext uri="{FF2B5EF4-FFF2-40B4-BE49-F238E27FC236}">
                <a16:creationId xmlns:a16="http://schemas.microsoft.com/office/drawing/2014/main" id="{6A97F342-2A41-478F-B9CB-BE0011EF3197}"/>
              </a:ext>
            </a:extLst>
          </p:cNvPr>
          <p:cNvSpPr/>
          <p:nvPr/>
        </p:nvSpPr>
        <p:spPr bwMode="auto">
          <a:xfrm>
            <a:off x="5465569"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08" name="Rectangle 169">
            <a:extLst>
              <a:ext uri="{FF2B5EF4-FFF2-40B4-BE49-F238E27FC236}">
                <a16:creationId xmlns:a16="http://schemas.microsoft.com/office/drawing/2014/main" id="{CC521F00-5E7B-4519-A93C-E7B7C3899A17}"/>
              </a:ext>
            </a:extLst>
          </p:cNvPr>
          <p:cNvSpPr/>
          <p:nvPr/>
        </p:nvSpPr>
        <p:spPr bwMode="auto">
          <a:xfrm>
            <a:off x="5700887"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09" name="Rectangle 181">
            <a:extLst>
              <a:ext uri="{FF2B5EF4-FFF2-40B4-BE49-F238E27FC236}">
                <a16:creationId xmlns:a16="http://schemas.microsoft.com/office/drawing/2014/main" id="{1EF24561-49E0-482C-9BA5-AF7887D2100F}"/>
              </a:ext>
            </a:extLst>
          </p:cNvPr>
          <p:cNvSpPr/>
          <p:nvPr/>
        </p:nvSpPr>
        <p:spPr bwMode="auto">
          <a:xfrm>
            <a:off x="5926012"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10" name="Rectangle 183">
            <a:extLst>
              <a:ext uri="{FF2B5EF4-FFF2-40B4-BE49-F238E27FC236}">
                <a16:creationId xmlns:a16="http://schemas.microsoft.com/office/drawing/2014/main" id="{8DDA7C8A-3161-4B9C-8696-1B6952437207}"/>
              </a:ext>
            </a:extLst>
          </p:cNvPr>
          <p:cNvSpPr/>
          <p:nvPr/>
        </p:nvSpPr>
        <p:spPr bwMode="auto">
          <a:xfrm>
            <a:off x="7153552"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11" name="Rectangle 184">
            <a:extLst>
              <a:ext uri="{FF2B5EF4-FFF2-40B4-BE49-F238E27FC236}">
                <a16:creationId xmlns:a16="http://schemas.microsoft.com/office/drawing/2014/main" id="{4B848A94-2BE9-4081-B1AF-D73651C7BFA1}"/>
              </a:ext>
            </a:extLst>
          </p:cNvPr>
          <p:cNvSpPr/>
          <p:nvPr/>
        </p:nvSpPr>
        <p:spPr bwMode="auto">
          <a:xfrm>
            <a:off x="4686433" y="4943664"/>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12" name="Rectangle 185">
            <a:extLst>
              <a:ext uri="{FF2B5EF4-FFF2-40B4-BE49-F238E27FC236}">
                <a16:creationId xmlns:a16="http://schemas.microsoft.com/office/drawing/2014/main" id="{13EA3C57-EF5A-4143-A3C6-9BDE8F272701}"/>
              </a:ext>
            </a:extLst>
          </p:cNvPr>
          <p:cNvSpPr/>
          <p:nvPr/>
        </p:nvSpPr>
        <p:spPr bwMode="auto">
          <a:xfrm>
            <a:off x="4281573"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13" name="Rectangle 186">
            <a:extLst>
              <a:ext uri="{FF2B5EF4-FFF2-40B4-BE49-F238E27FC236}">
                <a16:creationId xmlns:a16="http://schemas.microsoft.com/office/drawing/2014/main" id="{C2C7F9F3-7F71-44C3-BC28-97F917118BE1}"/>
              </a:ext>
            </a:extLst>
          </p:cNvPr>
          <p:cNvSpPr/>
          <p:nvPr/>
        </p:nvSpPr>
        <p:spPr bwMode="auto">
          <a:xfrm>
            <a:off x="6161954" y="4943664"/>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14" name="Rectangle 187">
            <a:extLst>
              <a:ext uri="{FF2B5EF4-FFF2-40B4-BE49-F238E27FC236}">
                <a16:creationId xmlns:a16="http://schemas.microsoft.com/office/drawing/2014/main" id="{9BF0E210-5F39-484E-A4F4-7E3046416CD2}"/>
              </a:ext>
            </a:extLst>
          </p:cNvPr>
          <p:cNvSpPr/>
          <p:nvPr/>
        </p:nvSpPr>
        <p:spPr bwMode="auto">
          <a:xfrm>
            <a:off x="6902182"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15" name="Rectangle 188">
            <a:extLst>
              <a:ext uri="{FF2B5EF4-FFF2-40B4-BE49-F238E27FC236}">
                <a16:creationId xmlns:a16="http://schemas.microsoft.com/office/drawing/2014/main" id="{4C938CE7-332B-4DEA-AA1E-0AB2F7A9CADB}"/>
              </a:ext>
            </a:extLst>
          </p:cNvPr>
          <p:cNvSpPr/>
          <p:nvPr/>
        </p:nvSpPr>
        <p:spPr bwMode="auto">
          <a:xfrm>
            <a:off x="6650189"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16" name="Rectangle 189">
            <a:extLst>
              <a:ext uri="{FF2B5EF4-FFF2-40B4-BE49-F238E27FC236}">
                <a16:creationId xmlns:a16="http://schemas.microsoft.com/office/drawing/2014/main" id="{08EBAF31-BD8C-4587-8BA2-512294352AF2}"/>
              </a:ext>
            </a:extLst>
          </p:cNvPr>
          <p:cNvSpPr/>
          <p:nvPr/>
        </p:nvSpPr>
        <p:spPr bwMode="auto">
          <a:xfrm>
            <a:off x="6398195" y="4943664"/>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117" name="Rectangle 204">
            <a:extLst>
              <a:ext uri="{FF2B5EF4-FFF2-40B4-BE49-F238E27FC236}">
                <a16:creationId xmlns:a16="http://schemas.microsoft.com/office/drawing/2014/main" id="{FBB9238F-FF57-4F1E-AF77-78498FEAB00D}"/>
              </a:ext>
            </a:extLst>
          </p:cNvPr>
          <p:cNvSpPr/>
          <p:nvPr/>
        </p:nvSpPr>
        <p:spPr bwMode="auto">
          <a:xfrm>
            <a:off x="548517" y="5981509"/>
            <a:ext cx="7086600" cy="612843"/>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8" name="Rectangle 218">
            <a:extLst>
              <a:ext uri="{FF2B5EF4-FFF2-40B4-BE49-F238E27FC236}">
                <a16:creationId xmlns:a16="http://schemas.microsoft.com/office/drawing/2014/main" id="{086E7D1C-0653-418A-A5B3-A8D7FD74B13B}"/>
              </a:ext>
            </a:extLst>
          </p:cNvPr>
          <p:cNvSpPr/>
          <p:nvPr/>
        </p:nvSpPr>
        <p:spPr bwMode="auto">
          <a:xfrm>
            <a:off x="697924" y="6057712"/>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19" name="Rectangle 219">
            <a:extLst>
              <a:ext uri="{FF2B5EF4-FFF2-40B4-BE49-F238E27FC236}">
                <a16:creationId xmlns:a16="http://schemas.microsoft.com/office/drawing/2014/main" id="{99AA56D8-9AC7-487A-93F5-0AA667E3F2FE}"/>
              </a:ext>
            </a:extLst>
          </p:cNvPr>
          <p:cNvSpPr/>
          <p:nvPr/>
        </p:nvSpPr>
        <p:spPr bwMode="auto">
          <a:xfrm>
            <a:off x="1991241"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20" name="Rectangle 220">
            <a:extLst>
              <a:ext uri="{FF2B5EF4-FFF2-40B4-BE49-F238E27FC236}">
                <a16:creationId xmlns:a16="http://schemas.microsoft.com/office/drawing/2014/main" id="{B3EC3B41-DDD9-4417-9A67-00B70180B077}"/>
              </a:ext>
            </a:extLst>
          </p:cNvPr>
          <p:cNvSpPr/>
          <p:nvPr/>
        </p:nvSpPr>
        <p:spPr bwMode="auto">
          <a:xfrm>
            <a:off x="2226559"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21" name="Rectangle 221">
            <a:extLst>
              <a:ext uri="{FF2B5EF4-FFF2-40B4-BE49-F238E27FC236}">
                <a16:creationId xmlns:a16="http://schemas.microsoft.com/office/drawing/2014/main" id="{75D2E8D5-DECE-4212-8BA3-806CBBCEBE7E}"/>
              </a:ext>
            </a:extLst>
          </p:cNvPr>
          <p:cNvSpPr/>
          <p:nvPr/>
        </p:nvSpPr>
        <p:spPr bwMode="auto">
          <a:xfrm>
            <a:off x="2451684"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22" name="Rectangle 222">
            <a:extLst>
              <a:ext uri="{FF2B5EF4-FFF2-40B4-BE49-F238E27FC236}">
                <a16:creationId xmlns:a16="http://schemas.microsoft.com/office/drawing/2014/main" id="{CA553051-AEFD-432F-AE69-969D110DEEE2}"/>
              </a:ext>
            </a:extLst>
          </p:cNvPr>
          <p:cNvSpPr/>
          <p:nvPr/>
        </p:nvSpPr>
        <p:spPr bwMode="auto">
          <a:xfrm>
            <a:off x="3679224"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23" name="Rectangle 223">
            <a:extLst>
              <a:ext uri="{FF2B5EF4-FFF2-40B4-BE49-F238E27FC236}">
                <a16:creationId xmlns:a16="http://schemas.microsoft.com/office/drawing/2014/main" id="{C2A03532-4FBB-4A1F-9A84-64F3E9D7ACDE}"/>
              </a:ext>
            </a:extLst>
          </p:cNvPr>
          <p:cNvSpPr/>
          <p:nvPr/>
        </p:nvSpPr>
        <p:spPr bwMode="auto">
          <a:xfrm>
            <a:off x="1212105" y="6156378"/>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24" name="Rectangle 224">
            <a:extLst>
              <a:ext uri="{FF2B5EF4-FFF2-40B4-BE49-F238E27FC236}">
                <a16:creationId xmlns:a16="http://schemas.microsoft.com/office/drawing/2014/main" id="{B5E0CD82-78C3-40E8-8D76-18C403A682F5}"/>
              </a:ext>
            </a:extLst>
          </p:cNvPr>
          <p:cNvSpPr/>
          <p:nvPr/>
        </p:nvSpPr>
        <p:spPr bwMode="auto">
          <a:xfrm>
            <a:off x="807245"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25" name="Rectangle 225">
            <a:extLst>
              <a:ext uri="{FF2B5EF4-FFF2-40B4-BE49-F238E27FC236}">
                <a16:creationId xmlns:a16="http://schemas.microsoft.com/office/drawing/2014/main" id="{296EB5D0-ADB0-460E-A4E0-DF2BA176159A}"/>
              </a:ext>
            </a:extLst>
          </p:cNvPr>
          <p:cNvSpPr/>
          <p:nvPr/>
        </p:nvSpPr>
        <p:spPr bwMode="auto">
          <a:xfrm>
            <a:off x="2687626" y="6156378"/>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26" name="Rectangle 226">
            <a:extLst>
              <a:ext uri="{FF2B5EF4-FFF2-40B4-BE49-F238E27FC236}">
                <a16:creationId xmlns:a16="http://schemas.microsoft.com/office/drawing/2014/main" id="{E155E4DB-41BB-4E51-BBE5-A8C0BB62DE2F}"/>
              </a:ext>
            </a:extLst>
          </p:cNvPr>
          <p:cNvSpPr/>
          <p:nvPr/>
        </p:nvSpPr>
        <p:spPr bwMode="auto">
          <a:xfrm>
            <a:off x="3427854"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27" name="Rectangle 227">
            <a:extLst>
              <a:ext uri="{FF2B5EF4-FFF2-40B4-BE49-F238E27FC236}">
                <a16:creationId xmlns:a16="http://schemas.microsoft.com/office/drawing/2014/main" id="{67EC30F9-CDAB-45CA-870D-C1BB5B05DEFA}"/>
              </a:ext>
            </a:extLst>
          </p:cNvPr>
          <p:cNvSpPr/>
          <p:nvPr/>
        </p:nvSpPr>
        <p:spPr bwMode="auto">
          <a:xfrm>
            <a:off x="3175861"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28" name="Rectangle 228">
            <a:extLst>
              <a:ext uri="{FF2B5EF4-FFF2-40B4-BE49-F238E27FC236}">
                <a16:creationId xmlns:a16="http://schemas.microsoft.com/office/drawing/2014/main" id="{6ADF9AEB-40A0-47FF-BF32-CA267BAEA674}"/>
              </a:ext>
            </a:extLst>
          </p:cNvPr>
          <p:cNvSpPr/>
          <p:nvPr/>
        </p:nvSpPr>
        <p:spPr bwMode="auto">
          <a:xfrm>
            <a:off x="2923867" y="6156378"/>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129" name="Rectangle 207">
            <a:extLst>
              <a:ext uri="{FF2B5EF4-FFF2-40B4-BE49-F238E27FC236}">
                <a16:creationId xmlns:a16="http://schemas.microsoft.com/office/drawing/2014/main" id="{26FC4AC6-DE60-4E5C-8A93-44DA9EC6EF2C}"/>
              </a:ext>
            </a:extLst>
          </p:cNvPr>
          <p:cNvSpPr/>
          <p:nvPr/>
        </p:nvSpPr>
        <p:spPr bwMode="auto">
          <a:xfrm>
            <a:off x="4172252" y="6060955"/>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30" name="Rectangle 208">
            <a:extLst>
              <a:ext uri="{FF2B5EF4-FFF2-40B4-BE49-F238E27FC236}">
                <a16:creationId xmlns:a16="http://schemas.microsoft.com/office/drawing/2014/main" id="{89C0A432-72DF-4EA2-8562-0224789708CB}"/>
              </a:ext>
            </a:extLst>
          </p:cNvPr>
          <p:cNvSpPr/>
          <p:nvPr/>
        </p:nvSpPr>
        <p:spPr bwMode="auto">
          <a:xfrm>
            <a:off x="5465569"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31" name="Rectangle 209">
            <a:extLst>
              <a:ext uri="{FF2B5EF4-FFF2-40B4-BE49-F238E27FC236}">
                <a16:creationId xmlns:a16="http://schemas.microsoft.com/office/drawing/2014/main" id="{A6777CEC-AA91-4ECC-9A1E-5CBFC0208242}"/>
              </a:ext>
            </a:extLst>
          </p:cNvPr>
          <p:cNvSpPr/>
          <p:nvPr/>
        </p:nvSpPr>
        <p:spPr bwMode="auto">
          <a:xfrm>
            <a:off x="5700887"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32" name="Rectangle 210">
            <a:extLst>
              <a:ext uri="{FF2B5EF4-FFF2-40B4-BE49-F238E27FC236}">
                <a16:creationId xmlns:a16="http://schemas.microsoft.com/office/drawing/2014/main" id="{C26043FF-362D-44DB-A04E-523CE20EB6CB}"/>
              </a:ext>
            </a:extLst>
          </p:cNvPr>
          <p:cNvSpPr/>
          <p:nvPr/>
        </p:nvSpPr>
        <p:spPr bwMode="auto">
          <a:xfrm>
            <a:off x="5926012"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33" name="Rectangle 211">
            <a:extLst>
              <a:ext uri="{FF2B5EF4-FFF2-40B4-BE49-F238E27FC236}">
                <a16:creationId xmlns:a16="http://schemas.microsoft.com/office/drawing/2014/main" id="{BAB02988-F388-4DDE-8772-84DD5CD9A76C}"/>
              </a:ext>
            </a:extLst>
          </p:cNvPr>
          <p:cNvSpPr/>
          <p:nvPr/>
        </p:nvSpPr>
        <p:spPr bwMode="auto">
          <a:xfrm>
            <a:off x="7153552"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34" name="Rectangle 212">
            <a:extLst>
              <a:ext uri="{FF2B5EF4-FFF2-40B4-BE49-F238E27FC236}">
                <a16:creationId xmlns:a16="http://schemas.microsoft.com/office/drawing/2014/main" id="{518F1B20-4665-4FB6-8FFC-FA07CC0E33FC}"/>
              </a:ext>
            </a:extLst>
          </p:cNvPr>
          <p:cNvSpPr/>
          <p:nvPr/>
        </p:nvSpPr>
        <p:spPr bwMode="auto">
          <a:xfrm>
            <a:off x="4686433" y="6159621"/>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135" name="Rectangle 213">
            <a:extLst>
              <a:ext uri="{FF2B5EF4-FFF2-40B4-BE49-F238E27FC236}">
                <a16:creationId xmlns:a16="http://schemas.microsoft.com/office/drawing/2014/main" id="{65D5019A-A8D3-4719-8341-A95CD62CB473}"/>
              </a:ext>
            </a:extLst>
          </p:cNvPr>
          <p:cNvSpPr/>
          <p:nvPr/>
        </p:nvSpPr>
        <p:spPr bwMode="auto">
          <a:xfrm>
            <a:off x="4281573"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136" name="Rectangle 214">
            <a:extLst>
              <a:ext uri="{FF2B5EF4-FFF2-40B4-BE49-F238E27FC236}">
                <a16:creationId xmlns:a16="http://schemas.microsoft.com/office/drawing/2014/main" id="{DB46C8E9-4D4C-4293-8082-783ECF894D5F}"/>
              </a:ext>
            </a:extLst>
          </p:cNvPr>
          <p:cNvSpPr/>
          <p:nvPr/>
        </p:nvSpPr>
        <p:spPr bwMode="auto">
          <a:xfrm>
            <a:off x="6161954" y="6159621"/>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37" name="Rectangle 215">
            <a:extLst>
              <a:ext uri="{FF2B5EF4-FFF2-40B4-BE49-F238E27FC236}">
                <a16:creationId xmlns:a16="http://schemas.microsoft.com/office/drawing/2014/main" id="{5941237D-3484-4947-83CE-4F1FA0E25C02}"/>
              </a:ext>
            </a:extLst>
          </p:cNvPr>
          <p:cNvSpPr/>
          <p:nvPr/>
        </p:nvSpPr>
        <p:spPr bwMode="auto">
          <a:xfrm>
            <a:off x="6902182"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38" name="Rectangle 216">
            <a:extLst>
              <a:ext uri="{FF2B5EF4-FFF2-40B4-BE49-F238E27FC236}">
                <a16:creationId xmlns:a16="http://schemas.microsoft.com/office/drawing/2014/main" id="{29B14F6D-8965-4683-91C7-0A4636213D1D}"/>
              </a:ext>
            </a:extLst>
          </p:cNvPr>
          <p:cNvSpPr/>
          <p:nvPr/>
        </p:nvSpPr>
        <p:spPr bwMode="auto">
          <a:xfrm>
            <a:off x="6650189"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39" name="Rectangle 217">
            <a:extLst>
              <a:ext uri="{FF2B5EF4-FFF2-40B4-BE49-F238E27FC236}">
                <a16:creationId xmlns:a16="http://schemas.microsoft.com/office/drawing/2014/main" id="{CC29A8F5-CDF6-4B7A-A644-C398950D3DE8}"/>
              </a:ext>
            </a:extLst>
          </p:cNvPr>
          <p:cNvSpPr/>
          <p:nvPr/>
        </p:nvSpPr>
        <p:spPr bwMode="auto">
          <a:xfrm>
            <a:off x="6398195" y="6159621"/>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cxnSp>
        <p:nvCxnSpPr>
          <p:cNvPr id="140" name="Shape 230">
            <a:extLst>
              <a:ext uri="{FF2B5EF4-FFF2-40B4-BE49-F238E27FC236}">
                <a16:creationId xmlns:a16="http://schemas.microsoft.com/office/drawing/2014/main" id="{5927A0B0-0F4C-436D-AA6B-42910BB94E0E}"/>
              </a:ext>
            </a:extLst>
          </p:cNvPr>
          <p:cNvCxnSpPr>
            <a:stCxn id="45" idx="2"/>
            <a:endCxn id="71" idx="3"/>
          </p:cNvCxnSpPr>
          <p:nvPr/>
        </p:nvCxnSpPr>
        <p:spPr bwMode="auto">
          <a:xfrm rot="5400000">
            <a:off x="7145445" y="3502624"/>
            <a:ext cx="1373222" cy="393878"/>
          </a:xfrm>
          <a:prstGeom prst="bentConnector2">
            <a:avLst/>
          </a:prstGeom>
          <a:noFill/>
          <a:ln w="25400" cap="flat" cmpd="sng" algn="ctr">
            <a:solidFill>
              <a:schemeClr val="tx1"/>
            </a:solidFill>
            <a:prstDash val="solid"/>
            <a:round/>
            <a:headEnd type="none" w="med" len="med"/>
            <a:tailEnd type="none" w="med" len="med"/>
          </a:ln>
          <a:effectLst/>
        </p:spPr>
      </p:cxnSp>
      <p:sp>
        <p:nvSpPr>
          <p:cNvPr id="141" name="TextBox 131">
            <a:extLst>
              <a:ext uri="{FF2B5EF4-FFF2-40B4-BE49-F238E27FC236}">
                <a16:creationId xmlns:a16="http://schemas.microsoft.com/office/drawing/2014/main" id="{DC63A7DD-A124-4062-B920-FA65FBAEC6FF}"/>
              </a:ext>
            </a:extLst>
          </p:cNvPr>
          <p:cNvSpPr txBox="1"/>
          <p:nvPr/>
        </p:nvSpPr>
        <p:spPr>
          <a:xfrm>
            <a:off x="8176153" y="4130680"/>
            <a:ext cx="899605" cy="369332"/>
          </a:xfrm>
          <a:prstGeom prst="rect">
            <a:avLst/>
          </a:prstGeom>
          <a:noFill/>
        </p:spPr>
        <p:txBody>
          <a:bodyPr wrap="none" rtlCol="0">
            <a:spAutoFit/>
          </a:bodyPr>
          <a:lstStyle/>
          <a:p>
            <a:r>
              <a:rPr lang="en-US" sz="1800" dirty="0">
                <a:latin typeface="Calibri" pitchFamily="34" charset="0"/>
              </a:rPr>
              <a:t>find set</a:t>
            </a:r>
          </a:p>
        </p:txBody>
      </p:sp>
      <p:sp>
        <p:nvSpPr>
          <p:cNvPr id="142" name="TextBox 131">
            <a:extLst>
              <a:ext uri="{FF2B5EF4-FFF2-40B4-BE49-F238E27FC236}">
                <a16:creationId xmlns:a16="http://schemas.microsoft.com/office/drawing/2014/main" id="{CB159E41-DDFE-4046-BF6F-9261E50FE9AE}"/>
              </a:ext>
            </a:extLst>
          </p:cNvPr>
          <p:cNvSpPr txBox="1"/>
          <p:nvPr/>
        </p:nvSpPr>
        <p:spPr>
          <a:xfrm>
            <a:off x="-45609" y="351489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0</a:t>
            </a:r>
          </a:p>
        </p:txBody>
      </p:sp>
      <p:sp>
        <p:nvSpPr>
          <p:cNvPr id="143" name="TextBox 131">
            <a:extLst>
              <a:ext uri="{FF2B5EF4-FFF2-40B4-BE49-F238E27FC236}">
                <a16:creationId xmlns:a16="http://schemas.microsoft.com/office/drawing/2014/main" id="{488ED04C-E341-4FFE-8D46-74980B8216AF}"/>
              </a:ext>
            </a:extLst>
          </p:cNvPr>
          <p:cNvSpPr txBox="1"/>
          <p:nvPr/>
        </p:nvSpPr>
        <p:spPr>
          <a:xfrm>
            <a:off x="-29801" y="420150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1</a:t>
            </a:r>
          </a:p>
        </p:txBody>
      </p:sp>
      <p:sp>
        <p:nvSpPr>
          <p:cNvPr id="144" name="TextBox 131">
            <a:extLst>
              <a:ext uri="{FF2B5EF4-FFF2-40B4-BE49-F238E27FC236}">
                <a16:creationId xmlns:a16="http://schemas.microsoft.com/office/drawing/2014/main" id="{98B300D0-5815-490D-A80C-A9B6D168DF6D}"/>
              </a:ext>
            </a:extLst>
          </p:cNvPr>
          <p:cNvSpPr txBox="1"/>
          <p:nvPr/>
        </p:nvSpPr>
        <p:spPr>
          <a:xfrm>
            <a:off x="-45839" y="4887307"/>
            <a:ext cx="651525" cy="369332"/>
          </a:xfrm>
          <a:prstGeom prst="rect">
            <a:avLst/>
          </a:prstGeom>
          <a:noFill/>
        </p:spPr>
        <p:txBody>
          <a:bodyPr wrap="none" rtlCol="0">
            <a:spAutoFit/>
          </a:bodyPr>
          <a:lstStyle/>
          <a:p>
            <a:r>
              <a:rPr lang="en-US" altLang="zh-CN" sz="1800" dirty="0">
                <a:latin typeface="Calibri" pitchFamily="34" charset="0"/>
              </a:rPr>
              <a:t>s</a:t>
            </a:r>
            <a:r>
              <a:rPr lang="en-US" sz="1800" dirty="0">
                <a:latin typeface="Calibri" pitchFamily="34" charset="0"/>
              </a:rPr>
              <a:t>et 2</a:t>
            </a:r>
          </a:p>
        </p:txBody>
      </p:sp>
      <p:cxnSp>
        <p:nvCxnSpPr>
          <p:cNvPr id="145" name="Shape 133">
            <a:extLst>
              <a:ext uri="{FF2B5EF4-FFF2-40B4-BE49-F238E27FC236}">
                <a16:creationId xmlns:a16="http://schemas.microsoft.com/office/drawing/2014/main" id="{D896C3E3-BDB6-48CC-A3F3-5C0F686B71AA}"/>
              </a:ext>
            </a:extLst>
          </p:cNvPr>
          <p:cNvCxnSpPr/>
          <p:nvPr/>
        </p:nvCxnSpPr>
        <p:spPr bwMode="auto">
          <a:xfrm rot="10800000" flipV="1">
            <a:off x="1508883" y="2890019"/>
            <a:ext cx="5135395" cy="1377093"/>
          </a:xfrm>
          <a:prstGeom prst="bentConnector2">
            <a:avLst/>
          </a:prstGeom>
          <a:noFill/>
          <a:ln w="25400" cap="flat" cmpd="sng" algn="ctr">
            <a:solidFill>
              <a:schemeClr val="tx1"/>
            </a:solidFill>
            <a:prstDash val="solid"/>
            <a:round/>
            <a:headEnd type="none" w="med" len="med"/>
            <a:tailEnd type="none" w="med" len="med"/>
          </a:ln>
          <a:effectLst/>
        </p:spPr>
      </p:cxnSp>
      <p:sp>
        <p:nvSpPr>
          <p:cNvPr id="146" name="TextBox 134">
            <a:extLst>
              <a:ext uri="{FF2B5EF4-FFF2-40B4-BE49-F238E27FC236}">
                <a16:creationId xmlns:a16="http://schemas.microsoft.com/office/drawing/2014/main" id="{6506507A-028A-41B0-B28B-538C2C3D62AB}"/>
              </a:ext>
            </a:extLst>
          </p:cNvPr>
          <p:cNvSpPr txBox="1"/>
          <p:nvPr/>
        </p:nvSpPr>
        <p:spPr>
          <a:xfrm>
            <a:off x="3507199" y="2873044"/>
            <a:ext cx="1525867" cy="369332"/>
          </a:xfrm>
          <a:prstGeom prst="rect">
            <a:avLst/>
          </a:prstGeom>
          <a:noFill/>
        </p:spPr>
        <p:txBody>
          <a:bodyPr wrap="none" rtlCol="0">
            <a:spAutoFit/>
          </a:bodyPr>
          <a:lstStyle/>
          <a:p>
            <a:r>
              <a:rPr lang="en-US" sz="1800" dirty="0">
                <a:latin typeface="Calibri" pitchFamily="34" charset="0"/>
              </a:rPr>
              <a:t>compare both</a:t>
            </a:r>
          </a:p>
        </p:txBody>
      </p:sp>
      <p:cxnSp>
        <p:nvCxnSpPr>
          <p:cNvPr id="147" name="Straight Connector 135">
            <a:extLst>
              <a:ext uri="{FF2B5EF4-FFF2-40B4-BE49-F238E27FC236}">
                <a16:creationId xmlns:a16="http://schemas.microsoft.com/office/drawing/2014/main" id="{6DA8C100-72F1-415E-B7CC-9D34CDCF3F0F}"/>
              </a:ext>
            </a:extLst>
          </p:cNvPr>
          <p:cNvCxnSpPr>
            <a:cxnSpLocks/>
          </p:cNvCxnSpPr>
          <p:nvPr/>
        </p:nvCxnSpPr>
        <p:spPr bwMode="auto">
          <a:xfrm flipH="1">
            <a:off x="914811" y="3345600"/>
            <a:ext cx="7341" cy="918958"/>
          </a:xfrm>
          <a:prstGeom prst="line">
            <a:avLst/>
          </a:prstGeom>
          <a:noFill/>
          <a:ln w="25400" cap="flat" cmpd="sng" algn="ctr">
            <a:solidFill>
              <a:schemeClr val="tx1"/>
            </a:solidFill>
            <a:prstDash val="solid"/>
            <a:round/>
            <a:headEnd type="none" w="med" len="med"/>
            <a:tailEnd type="none" w="med" len="med"/>
          </a:ln>
          <a:effectLst/>
        </p:spPr>
      </p:cxnSp>
      <p:sp>
        <p:nvSpPr>
          <p:cNvPr id="148" name="TextBox 137">
            <a:extLst>
              <a:ext uri="{FF2B5EF4-FFF2-40B4-BE49-F238E27FC236}">
                <a16:creationId xmlns:a16="http://schemas.microsoft.com/office/drawing/2014/main" id="{4776CE4F-8428-4E16-A649-EAD3C330A247}"/>
              </a:ext>
            </a:extLst>
          </p:cNvPr>
          <p:cNvSpPr txBox="1"/>
          <p:nvPr/>
        </p:nvSpPr>
        <p:spPr>
          <a:xfrm>
            <a:off x="547524" y="3025946"/>
            <a:ext cx="1021242" cy="369332"/>
          </a:xfrm>
          <a:prstGeom prst="rect">
            <a:avLst/>
          </a:prstGeom>
          <a:noFill/>
        </p:spPr>
        <p:txBody>
          <a:bodyPr wrap="none" rtlCol="0">
            <a:spAutoFit/>
          </a:bodyPr>
          <a:lstStyle/>
          <a:p>
            <a:r>
              <a:rPr lang="en-US" sz="1800" dirty="0">
                <a:latin typeface="Calibri" pitchFamily="34" charset="0"/>
              </a:rPr>
              <a:t>valid?  + </a:t>
            </a:r>
          </a:p>
        </p:txBody>
      </p:sp>
      <p:sp>
        <p:nvSpPr>
          <p:cNvPr id="149" name="TextBox 138">
            <a:extLst>
              <a:ext uri="{FF2B5EF4-FFF2-40B4-BE49-F238E27FC236}">
                <a16:creationId xmlns:a16="http://schemas.microsoft.com/office/drawing/2014/main" id="{C0EDB4F6-D63D-433E-AB8B-854EFA25FA8D}"/>
              </a:ext>
            </a:extLst>
          </p:cNvPr>
          <p:cNvSpPr txBox="1"/>
          <p:nvPr/>
        </p:nvSpPr>
        <p:spPr>
          <a:xfrm>
            <a:off x="1508882" y="3016133"/>
            <a:ext cx="1691810" cy="369332"/>
          </a:xfrm>
          <a:prstGeom prst="rect">
            <a:avLst/>
          </a:prstGeom>
          <a:noFill/>
        </p:spPr>
        <p:txBody>
          <a:bodyPr wrap="none" rtlCol="0">
            <a:spAutoFit/>
          </a:bodyPr>
          <a:lstStyle/>
          <a:p>
            <a:r>
              <a:rPr lang="en-US" sz="1800" dirty="0">
                <a:latin typeface="Calibri" pitchFamily="34" charset="0"/>
              </a:rPr>
              <a:t>match: yes = hit</a:t>
            </a:r>
          </a:p>
        </p:txBody>
      </p:sp>
      <p:cxnSp>
        <p:nvCxnSpPr>
          <p:cNvPr id="151" name="Shape 131">
            <a:extLst>
              <a:ext uri="{FF2B5EF4-FFF2-40B4-BE49-F238E27FC236}">
                <a16:creationId xmlns:a16="http://schemas.microsoft.com/office/drawing/2014/main" id="{95EA48FC-B00C-4866-ADE6-2FF02DB90388}"/>
              </a:ext>
            </a:extLst>
          </p:cNvPr>
          <p:cNvCxnSpPr/>
          <p:nvPr/>
        </p:nvCxnSpPr>
        <p:spPr bwMode="auto">
          <a:xfrm rot="10800000" flipV="1">
            <a:off x="4957213" y="2883099"/>
            <a:ext cx="1661067" cy="1380336"/>
          </a:xfrm>
          <a:prstGeom prst="bentConnector2">
            <a:avLst/>
          </a:prstGeom>
          <a:noFill/>
          <a:ln w="25400" cap="flat" cmpd="sng" algn="ctr">
            <a:solidFill>
              <a:schemeClr val="tx1"/>
            </a:solidFill>
            <a:prstDash val="solid"/>
            <a:round/>
            <a:headEnd type="none" w="med" len="med"/>
            <a:tailEnd type="none" w="med" len="med"/>
          </a:ln>
          <a:effectLst/>
        </p:spPr>
      </p:cxnSp>
      <p:sp>
        <p:nvSpPr>
          <p:cNvPr id="152" name="Rectangle 42">
            <a:extLst>
              <a:ext uri="{FF2B5EF4-FFF2-40B4-BE49-F238E27FC236}">
                <a16:creationId xmlns:a16="http://schemas.microsoft.com/office/drawing/2014/main" id="{55A4FFDA-69E4-4A94-B3E1-1A54A26A0ED8}"/>
              </a:ext>
            </a:extLst>
          </p:cNvPr>
          <p:cNvSpPr/>
          <p:nvPr/>
        </p:nvSpPr>
        <p:spPr bwMode="auto">
          <a:xfrm>
            <a:off x="1211020" y="4254618"/>
            <a:ext cx="619789" cy="26311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cxnSp>
        <p:nvCxnSpPr>
          <p:cNvPr id="153" name="Elbow Connector 142">
            <a:extLst>
              <a:ext uri="{FF2B5EF4-FFF2-40B4-BE49-F238E27FC236}">
                <a16:creationId xmlns:a16="http://schemas.microsoft.com/office/drawing/2014/main" id="{33948B8D-6474-4C7F-9F25-D48B81CE9705}"/>
              </a:ext>
            </a:extLst>
          </p:cNvPr>
          <p:cNvCxnSpPr/>
          <p:nvPr/>
        </p:nvCxnSpPr>
        <p:spPr bwMode="auto">
          <a:xfrm rot="5400000">
            <a:off x="5087087" y="954999"/>
            <a:ext cx="1504779" cy="5620080"/>
          </a:xfrm>
          <a:prstGeom prst="bentConnector3">
            <a:avLst>
              <a:gd name="adj1" fmla="val 163580"/>
            </a:avLst>
          </a:prstGeom>
          <a:noFill/>
          <a:ln w="25400" cap="flat" cmpd="sng" algn="ctr">
            <a:solidFill>
              <a:schemeClr val="tx1"/>
            </a:solidFill>
            <a:prstDash val="solid"/>
            <a:round/>
            <a:headEnd type="none" w="med" len="med"/>
            <a:tailEnd type="none" w="med" len="med"/>
          </a:ln>
          <a:effectLst/>
        </p:spPr>
      </p:cxnSp>
      <p:sp>
        <p:nvSpPr>
          <p:cNvPr id="154" name="TextBox 144">
            <a:extLst>
              <a:ext uri="{FF2B5EF4-FFF2-40B4-BE49-F238E27FC236}">
                <a16:creationId xmlns:a16="http://schemas.microsoft.com/office/drawing/2014/main" id="{840DCAD8-842A-4374-AA46-8D6C38765D7A}"/>
              </a:ext>
            </a:extLst>
          </p:cNvPr>
          <p:cNvSpPr txBox="1"/>
          <p:nvPr/>
        </p:nvSpPr>
        <p:spPr>
          <a:xfrm>
            <a:off x="8028995" y="4887307"/>
            <a:ext cx="1301318" cy="369332"/>
          </a:xfrm>
          <a:prstGeom prst="rect">
            <a:avLst/>
          </a:prstGeom>
          <a:noFill/>
        </p:spPr>
        <p:txBody>
          <a:bodyPr wrap="none" rtlCol="0">
            <a:spAutoFit/>
          </a:bodyPr>
          <a:lstStyle/>
          <a:p>
            <a:r>
              <a:rPr lang="en-US" sz="1800" dirty="0">
                <a:latin typeface="Calibri" pitchFamily="34" charset="0"/>
              </a:rPr>
              <a:t>block offset</a:t>
            </a:r>
          </a:p>
        </p:txBody>
      </p:sp>
      <p:sp>
        <p:nvSpPr>
          <p:cNvPr id="156" name="Rectangle 122">
            <a:extLst>
              <a:ext uri="{FF2B5EF4-FFF2-40B4-BE49-F238E27FC236}">
                <a16:creationId xmlns:a16="http://schemas.microsoft.com/office/drawing/2014/main" id="{67017993-3FDD-4DE4-9999-294451D340A5}"/>
              </a:ext>
            </a:extLst>
          </p:cNvPr>
          <p:cNvSpPr/>
          <p:nvPr/>
        </p:nvSpPr>
        <p:spPr bwMode="auto">
          <a:xfrm>
            <a:off x="3183670" y="4253678"/>
            <a:ext cx="252617" cy="26311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57" name="Rectangle 123">
            <a:extLst>
              <a:ext uri="{FF2B5EF4-FFF2-40B4-BE49-F238E27FC236}">
                <a16:creationId xmlns:a16="http://schemas.microsoft.com/office/drawing/2014/main" id="{04139AF5-120E-4635-A10F-4D3688894A38}"/>
              </a:ext>
            </a:extLst>
          </p:cNvPr>
          <p:cNvSpPr/>
          <p:nvPr/>
        </p:nvSpPr>
        <p:spPr bwMode="auto">
          <a:xfrm>
            <a:off x="2931676" y="4253678"/>
            <a:ext cx="252617" cy="26311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158" name="TextBox 43">
            <a:extLst>
              <a:ext uri="{FF2B5EF4-FFF2-40B4-BE49-F238E27FC236}">
                <a16:creationId xmlns:a16="http://schemas.microsoft.com/office/drawing/2014/main" id="{B6F933F3-88BE-4E07-AE4C-AF7EF10F8792}"/>
              </a:ext>
            </a:extLst>
          </p:cNvPr>
          <p:cNvSpPr txBox="1"/>
          <p:nvPr/>
        </p:nvSpPr>
        <p:spPr>
          <a:xfrm>
            <a:off x="556987" y="5293431"/>
            <a:ext cx="2570960" cy="369332"/>
          </a:xfrm>
          <a:prstGeom prst="rect">
            <a:avLst/>
          </a:prstGeom>
          <a:noFill/>
        </p:spPr>
        <p:txBody>
          <a:bodyPr wrap="none" rtlCol="0">
            <a:spAutoFit/>
          </a:bodyPr>
          <a:lstStyle/>
          <a:p>
            <a:r>
              <a:rPr lang="en-US" sz="1800" dirty="0">
                <a:latin typeface="Calibri" pitchFamily="34" charset="0"/>
              </a:rPr>
              <a:t>short </a:t>
            </a:r>
            <a:r>
              <a:rPr lang="en-US" sz="1800" dirty="0" err="1">
                <a:latin typeface="Calibri" pitchFamily="34" charset="0"/>
              </a:rPr>
              <a:t>int</a:t>
            </a:r>
            <a:r>
              <a:rPr lang="en-US" sz="1800" dirty="0">
                <a:latin typeface="Calibri" pitchFamily="34" charset="0"/>
              </a:rPr>
              <a:t> (2 Bytes) is here</a:t>
            </a:r>
          </a:p>
        </p:txBody>
      </p:sp>
    </p:spTree>
    <p:extLst>
      <p:ext uri="{BB962C8B-B14F-4D97-AF65-F5344CB8AC3E}">
        <p14:creationId xmlns:p14="http://schemas.microsoft.com/office/powerpoint/2010/main" val="41606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2"/>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5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5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58"/>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5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1" grpId="1"/>
      <p:bldP spid="146" grpId="0"/>
      <p:bldP spid="148" grpId="0"/>
      <p:bldP spid="149" grpId="0"/>
      <p:bldP spid="152" grpId="0" animBg="1"/>
      <p:bldP spid="154" grpId="0"/>
      <p:bldP spid="156" grpId="0" animBg="1"/>
      <p:bldP spid="157" grpId="0" animBg="1"/>
      <p:bldP spid="15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70C241-70D2-47AE-A4B5-69ACF9E708D4}"/>
              </a:ext>
            </a:extLst>
          </p:cNvPr>
          <p:cNvSpPr>
            <a:spLocks noGrp="1"/>
          </p:cNvSpPr>
          <p:nvPr>
            <p:ph type="title"/>
          </p:nvPr>
        </p:nvSpPr>
        <p:spPr/>
        <p:txBody>
          <a:bodyPr>
            <a:normAutofit fontScale="90000"/>
          </a:bodyPr>
          <a:lstStyle/>
          <a:p>
            <a:r>
              <a:rPr lang="en-US" altLang="zh-CN" dirty="0"/>
              <a:t>6.4.4 </a:t>
            </a:r>
            <a:r>
              <a:rPr lang="zh-CN" altLang="en-US" dirty="0"/>
              <a:t>全相联高速缓存</a:t>
            </a:r>
          </a:p>
        </p:txBody>
      </p:sp>
      <p:sp>
        <p:nvSpPr>
          <p:cNvPr id="3" name="内容占位符 2">
            <a:extLst>
              <a:ext uri="{FF2B5EF4-FFF2-40B4-BE49-F238E27FC236}">
                <a16:creationId xmlns:a16="http://schemas.microsoft.com/office/drawing/2014/main" id="{C49EB9E3-F44A-4C5C-8903-3CB330EA43D5}"/>
              </a:ext>
            </a:extLst>
          </p:cNvPr>
          <p:cNvSpPr>
            <a:spLocks noGrp="1"/>
          </p:cNvSpPr>
          <p:nvPr>
            <p:ph idx="1"/>
          </p:nvPr>
        </p:nvSpPr>
        <p:spPr>
          <a:xfrm>
            <a:off x="457200" y="837034"/>
            <a:ext cx="8229600" cy="2354245"/>
          </a:xfrm>
        </p:spPr>
        <p:txBody>
          <a:bodyPr>
            <a:normAutofit fontScale="92500" lnSpcReduction="20000"/>
          </a:bodyPr>
          <a:lstStyle/>
          <a:p>
            <a:r>
              <a:rPr lang="zh-CN" altLang="en-US" dirty="0"/>
              <a:t>全相联高速缓存</a:t>
            </a:r>
            <a:r>
              <a:rPr lang="en-US" altLang="zh-CN" dirty="0"/>
              <a:t>(full associative cache)</a:t>
            </a:r>
            <a:r>
              <a:rPr lang="zh-CN" altLang="en-US" dirty="0"/>
              <a:t>：是由一个包含所有高速缓存行的组，即</a:t>
            </a:r>
            <a:r>
              <a:rPr lang="en-US" altLang="zh-CN" i="1" dirty="0"/>
              <a:t>E</a:t>
            </a:r>
            <a:r>
              <a:rPr lang="en-US" altLang="zh-CN" dirty="0"/>
              <a:t>=</a:t>
            </a:r>
            <a:r>
              <a:rPr lang="en-US" altLang="zh-CN" i="1" dirty="0"/>
              <a:t>C</a:t>
            </a:r>
            <a:r>
              <a:rPr lang="en-US" altLang="zh-CN" dirty="0"/>
              <a:t>/</a:t>
            </a:r>
            <a:r>
              <a:rPr lang="en-US" altLang="zh-CN" i="1" dirty="0"/>
              <a:t>B</a:t>
            </a:r>
            <a:r>
              <a:rPr lang="zh-CN" altLang="en-US" dirty="0"/>
              <a:t>组成</a:t>
            </a:r>
            <a:endParaRPr lang="en-US" altLang="zh-CN" dirty="0"/>
          </a:p>
          <a:p>
            <a:r>
              <a:rPr lang="en-US" altLang="zh-CN" dirty="0"/>
              <a:t>1.</a:t>
            </a:r>
            <a:r>
              <a:rPr lang="zh-CN" altLang="en-US" dirty="0"/>
              <a:t>全关联高速缓存中的组待选择：只有一个组，没有组索引位</a:t>
            </a:r>
            <a:endParaRPr lang="en-US" altLang="zh-CN" dirty="0"/>
          </a:p>
          <a:p>
            <a:r>
              <a:rPr lang="en-US" altLang="zh-CN" dirty="0"/>
              <a:t>2.</a:t>
            </a:r>
            <a:r>
              <a:rPr lang="zh-CN" altLang="en-US" dirty="0"/>
              <a:t>全相联高速缓存中的行匹配和字选择</a:t>
            </a:r>
            <a:endParaRPr lang="en-US" altLang="zh-CN" dirty="0"/>
          </a:p>
          <a:p>
            <a:pPr lvl="1"/>
            <a:r>
              <a:rPr lang="zh-CN" altLang="en-US" dirty="0"/>
              <a:t>并行搜索相匹配的标记</a:t>
            </a:r>
            <a:endParaRPr lang="en-US" altLang="zh-CN" dirty="0"/>
          </a:p>
          <a:p>
            <a:r>
              <a:rPr lang="zh-CN" altLang="en-US" dirty="0"/>
              <a:t>缺点：搜索多，构造困难且昂贵，适合做小的高速缓存，如</a:t>
            </a:r>
            <a:r>
              <a:rPr lang="en-US" altLang="zh-CN" dirty="0"/>
              <a:t>TLB</a:t>
            </a:r>
            <a:endParaRPr lang="zh-CN" altLang="en-US" dirty="0"/>
          </a:p>
        </p:txBody>
      </p:sp>
      <p:sp>
        <p:nvSpPr>
          <p:cNvPr id="4" name="灯片编号占位符 3">
            <a:extLst>
              <a:ext uri="{FF2B5EF4-FFF2-40B4-BE49-F238E27FC236}">
                <a16:creationId xmlns:a16="http://schemas.microsoft.com/office/drawing/2014/main" id="{A7955D03-BDA1-426F-9618-E34E36F444C0}"/>
              </a:ext>
            </a:extLst>
          </p:cNvPr>
          <p:cNvSpPr>
            <a:spLocks noGrp="1"/>
          </p:cNvSpPr>
          <p:nvPr>
            <p:ph type="sldNum" sz="quarter" idx="12"/>
          </p:nvPr>
        </p:nvSpPr>
        <p:spPr/>
        <p:txBody>
          <a:bodyPr/>
          <a:lstStyle/>
          <a:p>
            <a:fld id="{6D62327B-ED8D-4CFC-ADD0-A75FA5CBE281}" type="slidenum">
              <a:rPr lang="zh-CN" altLang="en-US" smtClean="0"/>
              <a:pPr/>
              <a:t>134</a:t>
            </a:fld>
            <a:endParaRPr lang="zh-CN" altLang="en-US" dirty="0"/>
          </a:p>
        </p:txBody>
      </p:sp>
      <p:sp>
        <p:nvSpPr>
          <p:cNvPr id="5" name="Rectangle 72">
            <a:extLst>
              <a:ext uri="{FF2B5EF4-FFF2-40B4-BE49-F238E27FC236}">
                <a16:creationId xmlns:a16="http://schemas.microsoft.com/office/drawing/2014/main" id="{07A1DE62-99EE-47B8-96C2-305B54AEBC82}"/>
              </a:ext>
            </a:extLst>
          </p:cNvPr>
          <p:cNvSpPr/>
          <p:nvPr/>
        </p:nvSpPr>
        <p:spPr bwMode="auto">
          <a:xfrm>
            <a:off x="2932453" y="3521600"/>
            <a:ext cx="3688767" cy="2354245"/>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6" name="Rectangle 74">
            <a:extLst>
              <a:ext uri="{FF2B5EF4-FFF2-40B4-BE49-F238E27FC236}">
                <a16:creationId xmlns:a16="http://schemas.microsoft.com/office/drawing/2014/main" id="{116AAAC7-B6BF-40A2-9838-9BA1A958D950}"/>
              </a:ext>
            </a:extLst>
          </p:cNvPr>
          <p:cNvSpPr/>
          <p:nvPr/>
        </p:nvSpPr>
        <p:spPr bwMode="auto">
          <a:xfrm>
            <a:off x="3081860" y="3597804"/>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7" name="Rectangle 75">
            <a:extLst>
              <a:ext uri="{FF2B5EF4-FFF2-40B4-BE49-F238E27FC236}">
                <a16:creationId xmlns:a16="http://schemas.microsoft.com/office/drawing/2014/main" id="{5CFF8767-A8DA-4FC0-A4A0-ABB403B73C62}"/>
              </a:ext>
            </a:extLst>
          </p:cNvPr>
          <p:cNvSpPr/>
          <p:nvPr/>
        </p:nvSpPr>
        <p:spPr bwMode="auto">
          <a:xfrm>
            <a:off x="4375177" y="3696470"/>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8" name="Rectangle 76">
            <a:extLst>
              <a:ext uri="{FF2B5EF4-FFF2-40B4-BE49-F238E27FC236}">
                <a16:creationId xmlns:a16="http://schemas.microsoft.com/office/drawing/2014/main" id="{B19CE989-9BA6-45FF-96EC-FE9F86487926}"/>
              </a:ext>
            </a:extLst>
          </p:cNvPr>
          <p:cNvSpPr/>
          <p:nvPr/>
        </p:nvSpPr>
        <p:spPr bwMode="auto">
          <a:xfrm>
            <a:off x="4610495" y="3696470"/>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9" name="Rectangle 77">
            <a:extLst>
              <a:ext uri="{FF2B5EF4-FFF2-40B4-BE49-F238E27FC236}">
                <a16:creationId xmlns:a16="http://schemas.microsoft.com/office/drawing/2014/main" id="{DAB94F78-3669-4B53-B5B8-0F724EDCA97D}"/>
              </a:ext>
            </a:extLst>
          </p:cNvPr>
          <p:cNvSpPr/>
          <p:nvPr/>
        </p:nvSpPr>
        <p:spPr bwMode="auto">
          <a:xfrm>
            <a:off x="4835620" y="3696470"/>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10" name="Rectangle 78">
            <a:extLst>
              <a:ext uri="{FF2B5EF4-FFF2-40B4-BE49-F238E27FC236}">
                <a16:creationId xmlns:a16="http://schemas.microsoft.com/office/drawing/2014/main" id="{065468FA-5671-496D-A03F-95CF19B7FDEE}"/>
              </a:ext>
            </a:extLst>
          </p:cNvPr>
          <p:cNvSpPr/>
          <p:nvPr/>
        </p:nvSpPr>
        <p:spPr bwMode="auto">
          <a:xfrm>
            <a:off x="6063160" y="3696470"/>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11" name="Rectangle 79">
            <a:extLst>
              <a:ext uri="{FF2B5EF4-FFF2-40B4-BE49-F238E27FC236}">
                <a16:creationId xmlns:a16="http://schemas.microsoft.com/office/drawing/2014/main" id="{719E7D1B-D6E4-4930-95EE-882FDE1C7569}"/>
              </a:ext>
            </a:extLst>
          </p:cNvPr>
          <p:cNvSpPr/>
          <p:nvPr/>
        </p:nvSpPr>
        <p:spPr bwMode="auto">
          <a:xfrm>
            <a:off x="3596041" y="3696470"/>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1001</a:t>
            </a:r>
          </a:p>
        </p:txBody>
      </p:sp>
      <p:sp>
        <p:nvSpPr>
          <p:cNvPr id="12" name="Rectangle 80">
            <a:extLst>
              <a:ext uri="{FF2B5EF4-FFF2-40B4-BE49-F238E27FC236}">
                <a16:creationId xmlns:a16="http://schemas.microsoft.com/office/drawing/2014/main" id="{038B3FB5-C1AB-4A6F-8025-4AEFDA69BD01}"/>
              </a:ext>
            </a:extLst>
          </p:cNvPr>
          <p:cNvSpPr/>
          <p:nvPr/>
        </p:nvSpPr>
        <p:spPr bwMode="auto">
          <a:xfrm>
            <a:off x="3191181" y="3696470"/>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13" name="Rectangle 81">
            <a:extLst>
              <a:ext uri="{FF2B5EF4-FFF2-40B4-BE49-F238E27FC236}">
                <a16:creationId xmlns:a16="http://schemas.microsoft.com/office/drawing/2014/main" id="{9027C972-E4A8-4FA2-B819-2800C8B271C9}"/>
              </a:ext>
            </a:extLst>
          </p:cNvPr>
          <p:cNvSpPr/>
          <p:nvPr/>
        </p:nvSpPr>
        <p:spPr bwMode="auto">
          <a:xfrm>
            <a:off x="5071562" y="3696470"/>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14" name="Rectangle 82">
            <a:extLst>
              <a:ext uri="{FF2B5EF4-FFF2-40B4-BE49-F238E27FC236}">
                <a16:creationId xmlns:a16="http://schemas.microsoft.com/office/drawing/2014/main" id="{B411E6E8-A870-445B-B371-617C99434852}"/>
              </a:ext>
            </a:extLst>
          </p:cNvPr>
          <p:cNvSpPr/>
          <p:nvPr/>
        </p:nvSpPr>
        <p:spPr bwMode="auto">
          <a:xfrm>
            <a:off x="5811790" y="3696470"/>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15" name="Rectangle 83">
            <a:extLst>
              <a:ext uri="{FF2B5EF4-FFF2-40B4-BE49-F238E27FC236}">
                <a16:creationId xmlns:a16="http://schemas.microsoft.com/office/drawing/2014/main" id="{478CFFD4-047C-455C-8777-9BCFDA9414EC}"/>
              </a:ext>
            </a:extLst>
          </p:cNvPr>
          <p:cNvSpPr/>
          <p:nvPr/>
        </p:nvSpPr>
        <p:spPr bwMode="auto">
          <a:xfrm>
            <a:off x="5559797" y="3696470"/>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16" name="Rectangle 84">
            <a:extLst>
              <a:ext uri="{FF2B5EF4-FFF2-40B4-BE49-F238E27FC236}">
                <a16:creationId xmlns:a16="http://schemas.microsoft.com/office/drawing/2014/main" id="{143F59A8-C2B3-4832-BFAB-110082C79821}"/>
              </a:ext>
            </a:extLst>
          </p:cNvPr>
          <p:cNvSpPr/>
          <p:nvPr/>
        </p:nvSpPr>
        <p:spPr bwMode="auto">
          <a:xfrm>
            <a:off x="5307803" y="3696470"/>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17" name="Rectangle 86">
            <a:extLst>
              <a:ext uri="{FF2B5EF4-FFF2-40B4-BE49-F238E27FC236}">
                <a16:creationId xmlns:a16="http://schemas.microsoft.com/office/drawing/2014/main" id="{9D421128-F61B-4A03-ADC1-5F82B73D63B4}"/>
              </a:ext>
            </a:extLst>
          </p:cNvPr>
          <p:cNvSpPr/>
          <p:nvPr/>
        </p:nvSpPr>
        <p:spPr bwMode="auto">
          <a:xfrm>
            <a:off x="3081860" y="4156913"/>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18" name="Rectangle 87">
            <a:extLst>
              <a:ext uri="{FF2B5EF4-FFF2-40B4-BE49-F238E27FC236}">
                <a16:creationId xmlns:a16="http://schemas.microsoft.com/office/drawing/2014/main" id="{EC781709-CCDF-42A8-885E-BA46E70DE3AA}"/>
              </a:ext>
            </a:extLst>
          </p:cNvPr>
          <p:cNvSpPr/>
          <p:nvPr/>
        </p:nvSpPr>
        <p:spPr bwMode="auto">
          <a:xfrm>
            <a:off x="4375177" y="4255579"/>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19" name="Rectangle 88">
            <a:extLst>
              <a:ext uri="{FF2B5EF4-FFF2-40B4-BE49-F238E27FC236}">
                <a16:creationId xmlns:a16="http://schemas.microsoft.com/office/drawing/2014/main" id="{AA8092C1-3B5B-4C28-9E7B-33E1637329CB}"/>
              </a:ext>
            </a:extLst>
          </p:cNvPr>
          <p:cNvSpPr/>
          <p:nvPr/>
        </p:nvSpPr>
        <p:spPr bwMode="auto">
          <a:xfrm>
            <a:off x="4610495" y="4255579"/>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20" name="Rectangle 89">
            <a:extLst>
              <a:ext uri="{FF2B5EF4-FFF2-40B4-BE49-F238E27FC236}">
                <a16:creationId xmlns:a16="http://schemas.microsoft.com/office/drawing/2014/main" id="{00D93D2D-C86B-49A7-B37E-3AD2D2FE90EE}"/>
              </a:ext>
            </a:extLst>
          </p:cNvPr>
          <p:cNvSpPr/>
          <p:nvPr/>
        </p:nvSpPr>
        <p:spPr bwMode="auto">
          <a:xfrm>
            <a:off x="4835620" y="4255579"/>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21" name="Rectangle 90">
            <a:extLst>
              <a:ext uri="{FF2B5EF4-FFF2-40B4-BE49-F238E27FC236}">
                <a16:creationId xmlns:a16="http://schemas.microsoft.com/office/drawing/2014/main" id="{5492B711-DDE2-484E-87A2-968167128640}"/>
              </a:ext>
            </a:extLst>
          </p:cNvPr>
          <p:cNvSpPr/>
          <p:nvPr/>
        </p:nvSpPr>
        <p:spPr bwMode="auto">
          <a:xfrm>
            <a:off x="6063160" y="4255579"/>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22" name="Rectangle 91">
            <a:extLst>
              <a:ext uri="{FF2B5EF4-FFF2-40B4-BE49-F238E27FC236}">
                <a16:creationId xmlns:a16="http://schemas.microsoft.com/office/drawing/2014/main" id="{335C4727-50E6-4E72-8E44-0FBF0AD44826}"/>
              </a:ext>
            </a:extLst>
          </p:cNvPr>
          <p:cNvSpPr/>
          <p:nvPr/>
        </p:nvSpPr>
        <p:spPr bwMode="auto">
          <a:xfrm>
            <a:off x="3596041" y="4255579"/>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0110</a:t>
            </a:r>
          </a:p>
        </p:txBody>
      </p:sp>
      <p:sp>
        <p:nvSpPr>
          <p:cNvPr id="23" name="Rectangle 92">
            <a:extLst>
              <a:ext uri="{FF2B5EF4-FFF2-40B4-BE49-F238E27FC236}">
                <a16:creationId xmlns:a16="http://schemas.microsoft.com/office/drawing/2014/main" id="{FBAB9B21-EBA7-43CB-87FA-B1BB332A7BE2}"/>
              </a:ext>
            </a:extLst>
          </p:cNvPr>
          <p:cNvSpPr/>
          <p:nvPr/>
        </p:nvSpPr>
        <p:spPr bwMode="auto">
          <a:xfrm>
            <a:off x="3191181" y="4255579"/>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24" name="Rectangle 93">
            <a:extLst>
              <a:ext uri="{FF2B5EF4-FFF2-40B4-BE49-F238E27FC236}">
                <a16:creationId xmlns:a16="http://schemas.microsoft.com/office/drawing/2014/main" id="{8D328597-F4A7-42FE-B649-A9F73FA5D351}"/>
              </a:ext>
            </a:extLst>
          </p:cNvPr>
          <p:cNvSpPr/>
          <p:nvPr/>
        </p:nvSpPr>
        <p:spPr bwMode="auto">
          <a:xfrm>
            <a:off x="5071562" y="4255579"/>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25" name="Rectangle 94">
            <a:extLst>
              <a:ext uri="{FF2B5EF4-FFF2-40B4-BE49-F238E27FC236}">
                <a16:creationId xmlns:a16="http://schemas.microsoft.com/office/drawing/2014/main" id="{77D2F6FA-172D-40DD-AB80-4C1D570EFC52}"/>
              </a:ext>
            </a:extLst>
          </p:cNvPr>
          <p:cNvSpPr/>
          <p:nvPr/>
        </p:nvSpPr>
        <p:spPr bwMode="auto">
          <a:xfrm>
            <a:off x="5811790" y="4255579"/>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26" name="Rectangle 95">
            <a:extLst>
              <a:ext uri="{FF2B5EF4-FFF2-40B4-BE49-F238E27FC236}">
                <a16:creationId xmlns:a16="http://schemas.microsoft.com/office/drawing/2014/main" id="{AE6C485A-5E03-45E5-B091-FEDED8EB2B94}"/>
              </a:ext>
            </a:extLst>
          </p:cNvPr>
          <p:cNvSpPr/>
          <p:nvPr/>
        </p:nvSpPr>
        <p:spPr bwMode="auto">
          <a:xfrm>
            <a:off x="5559797" y="4255579"/>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27" name="Rectangle 96">
            <a:extLst>
              <a:ext uri="{FF2B5EF4-FFF2-40B4-BE49-F238E27FC236}">
                <a16:creationId xmlns:a16="http://schemas.microsoft.com/office/drawing/2014/main" id="{83D5BEEF-515D-477B-86BD-1A8B2B91D5DE}"/>
              </a:ext>
            </a:extLst>
          </p:cNvPr>
          <p:cNvSpPr/>
          <p:nvPr/>
        </p:nvSpPr>
        <p:spPr bwMode="auto">
          <a:xfrm>
            <a:off x="5307803" y="4255579"/>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28" name="TextBox 131">
            <a:extLst>
              <a:ext uri="{FF2B5EF4-FFF2-40B4-BE49-F238E27FC236}">
                <a16:creationId xmlns:a16="http://schemas.microsoft.com/office/drawing/2014/main" id="{9241C8A0-C4C4-46FB-B138-106B9EACE3A7}"/>
              </a:ext>
            </a:extLst>
          </p:cNvPr>
          <p:cNvSpPr txBox="1"/>
          <p:nvPr/>
        </p:nvSpPr>
        <p:spPr>
          <a:xfrm>
            <a:off x="2189891" y="4385697"/>
            <a:ext cx="763351" cy="369332"/>
          </a:xfrm>
          <a:prstGeom prst="rect">
            <a:avLst/>
          </a:prstGeom>
          <a:noFill/>
        </p:spPr>
        <p:txBody>
          <a:bodyPr wrap="none" rtlCol="0">
            <a:spAutoFit/>
          </a:bodyPr>
          <a:lstStyle/>
          <a:p>
            <a:r>
              <a:rPr lang="zh-CN" altLang="en-US" sz="1800" dirty="0">
                <a:latin typeface="Calibri" pitchFamily="34" charset="0"/>
              </a:rPr>
              <a:t>组：</a:t>
            </a:r>
            <a:r>
              <a:rPr lang="en-US" sz="1800" dirty="0">
                <a:latin typeface="Calibri" pitchFamily="34" charset="0"/>
              </a:rPr>
              <a:t>0</a:t>
            </a:r>
          </a:p>
        </p:txBody>
      </p:sp>
      <p:sp>
        <p:nvSpPr>
          <p:cNvPr id="40" name="Rectangle 86">
            <a:extLst>
              <a:ext uri="{FF2B5EF4-FFF2-40B4-BE49-F238E27FC236}">
                <a16:creationId xmlns:a16="http://schemas.microsoft.com/office/drawing/2014/main" id="{F6189E4A-D782-45FA-BCBA-25AD6F6EA4DB}"/>
              </a:ext>
            </a:extLst>
          </p:cNvPr>
          <p:cNvSpPr/>
          <p:nvPr/>
        </p:nvSpPr>
        <p:spPr bwMode="auto">
          <a:xfrm>
            <a:off x="3081860" y="4755029"/>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41" name="Rectangle 87">
            <a:extLst>
              <a:ext uri="{FF2B5EF4-FFF2-40B4-BE49-F238E27FC236}">
                <a16:creationId xmlns:a16="http://schemas.microsoft.com/office/drawing/2014/main" id="{4E056D64-7F53-4673-A85C-38BF61695343}"/>
              </a:ext>
            </a:extLst>
          </p:cNvPr>
          <p:cNvSpPr/>
          <p:nvPr/>
        </p:nvSpPr>
        <p:spPr bwMode="auto">
          <a:xfrm>
            <a:off x="4375177" y="4853695"/>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42" name="Rectangle 88">
            <a:extLst>
              <a:ext uri="{FF2B5EF4-FFF2-40B4-BE49-F238E27FC236}">
                <a16:creationId xmlns:a16="http://schemas.microsoft.com/office/drawing/2014/main" id="{E6673C04-1B7E-4EAE-9FA7-991FA9DC14BE}"/>
              </a:ext>
            </a:extLst>
          </p:cNvPr>
          <p:cNvSpPr/>
          <p:nvPr/>
        </p:nvSpPr>
        <p:spPr bwMode="auto">
          <a:xfrm>
            <a:off x="4610495" y="4853695"/>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43" name="Rectangle 89">
            <a:extLst>
              <a:ext uri="{FF2B5EF4-FFF2-40B4-BE49-F238E27FC236}">
                <a16:creationId xmlns:a16="http://schemas.microsoft.com/office/drawing/2014/main" id="{75087E3A-C8E1-408B-87EB-2CDAB9CB0D86}"/>
              </a:ext>
            </a:extLst>
          </p:cNvPr>
          <p:cNvSpPr/>
          <p:nvPr/>
        </p:nvSpPr>
        <p:spPr bwMode="auto">
          <a:xfrm>
            <a:off x="4835620" y="4853695"/>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44" name="Rectangle 90">
            <a:extLst>
              <a:ext uri="{FF2B5EF4-FFF2-40B4-BE49-F238E27FC236}">
                <a16:creationId xmlns:a16="http://schemas.microsoft.com/office/drawing/2014/main" id="{AC3F27AE-CD5F-41E6-8150-3926E1BDC7B2}"/>
              </a:ext>
            </a:extLst>
          </p:cNvPr>
          <p:cNvSpPr/>
          <p:nvPr/>
        </p:nvSpPr>
        <p:spPr bwMode="auto">
          <a:xfrm>
            <a:off x="6063160" y="4853695"/>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45" name="Rectangle 91">
            <a:extLst>
              <a:ext uri="{FF2B5EF4-FFF2-40B4-BE49-F238E27FC236}">
                <a16:creationId xmlns:a16="http://schemas.microsoft.com/office/drawing/2014/main" id="{F70B89EB-F195-4DFF-98E1-D9DB99CA0C9F}"/>
              </a:ext>
            </a:extLst>
          </p:cNvPr>
          <p:cNvSpPr/>
          <p:nvPr/>
        </p:nvSpPr>
        <p:spPr bwMode="auto">
          <a:xfrm>
            <a:off x="3596041" y="4853695"/>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0110</a:t>
            </a:r>
          </a:p>
        </p:txBody>
      </p:sp>
      <p:sp>
        <p:nvSpPr>
          <p:cNvPr id="46" name="Rectangle 92">
            <a:extLst>
              <a:ext uri="{FF2B5EF4-FFF2-40B4-BE49-F238E27FC236}">
                <a16:creationId xmlns:a16="http://schemas.microsoft.com/office/drawing/2014/main" id="{B9CC4E74-0448-4AF1-864B-DCB480764B93}"/>
              </a:ext>
            </a:extLst>
          </p:cNvPr>
          <p:cNvSpPr/>
          <p:nvPr/>
        </p:nvSpPr>
        <p:spPr bwMode="auto">
          <a:xfrm>
            <a:off x="3191181" y="4853695"/>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47" name="Rectangle 93">
            <a:extLst>
              <a:ext uri="{FF2B5EF4-FFF2-40B4-BE49-F238E27FC236}">
                <a16:creationId xmlns:a16="http://schemas.microsoft.com/office/drawing/2014/main" id="{2988DDC6-A729-4DAE-8A08-8312C9E5CF70}"/>
              </a:ext>
            </a:extLst>
          </p:cNvPr>
          <p:cNvSpPr/>
          <p:nvPr/>
        </p:nvSpPr>
        <p:spPr bwMode="auto">
          <a:xfrm>
            <a:off x="5071562" y="4853695"/>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48" name="Rectangle 94">
            <a:extLst>
              <a:ext uri="{FF2B5EF4-FFF2-40B4-BE49-F238E27FC236}">
                <a16:creationId xmlns:a16="http://schemas.microsoft.com/office/drawing/2014/main" id="{DBF17947-06A4-4A0F-86A9-A3CF500583B7}"/>
              </a:ext>
            </a:extLst>
          </p:cNvPr>
          <p:cNvSpPr/>
          <p:nvPr/>
        </p:nvSpPr>
        <p:spPr bwMode="auto">
          <a:xfrm>
            <a:off x="5811790" y="4853695"/>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49" name="Rectangle 95">
            <a:extLst>
              <a:ext uri="{FF2B5EF4-FFF2-40B4-BE49-F238E27FC236}">
                <a16:creationId xmlns:a16="http://schemas.microsoft.com/office/drawing/2014/main" id="{47E076A5-5370-4445-8F45-EE8CA56484EF}"/>
              </a:ext>
            </a:extLst>
          </p:cNvPr>
          <p:cNvSpPr/>
          <p:nvPr/>
        </p:nvSpPr>
        <p:spPr bwMode="auto">
          <a:xfrm>
            <a:off x="5559797" y="4853695"/>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50" name="Rectangle 96">
            <a:extLst>
              <a:ext uri="{FF2B5EF4-FFF2-40B4-BE49-F238E27FC236}">
                <a16:creationId xmlns:a16="http://schemas.microsoft.com/office/drawing/2014/main" id="{09CBBF7B-0099-46B5-A7D3-DF43C498C7CF}"/>
              </a:ext>
            </a:extLst>
          </p:cNvPr>
          <p:cNvSpPr/>
          <p:nvPr/>
        </p:nvSpPr>
        <p:spPr bwMode="auto">
          <a:xfrm>
            <a:off x="5307803" y="4853695"/>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52" name="Rectangle 86">
            <a:extLst>
              <a:ext uri="{FF2B5EF4-FFF2-40B4-BE49-F238E27FC236}">
                <a16:creationId xmlns:a16="http://schemas.microsoft.com/office/drawing/2014/main" id="{A87036E8-0434-4C6F-B808-51EEE7549786}"/>
              </a:ext>
            </a:extLst>
          </p:cNvPr>
          <p:cNvSpPr/>
          <p:nvPr/>
        </p:nvSpPr>
        <p:spPr bwMode="auto">
          <a:xfrm>
            <a:off x="3081860" y="5340756"/>
            <a:ext cx="3321928" cy="460443"/>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53" name="Rectangle 87">
            <a:extLst>
              <a:ext uri="{FF2B5EF4-FFF2-40B4-BE49-F238E27FC236}">
                <a16:creationId xmlns:a16="http://schemas.microsoft.com/office/drawing/2014/main" id="{4298DDE3-37D3-433C-867C-D51A403802C5}"/>
              </a:ext>
            </a:extLst>
          </p:cNvPr>
          <p:cNvSpPr/>
          <p:nvPr/>
        </p:nvSpPr>
        <p:spPr bwMode="auto">
          <a:xfrm>
            <a:off x="4375177" y="5439422"/>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54" name="Rectangle 88">
            <a:extLst>
              <a:ext uri="{FF2B5EF4-FFF2-40B4-BE49-F238E27FC236}">
                <a16:creationId xmlns:a16="http://schemas.microsoft.com/office/drawing/2014/main" id="{DE8A1DB8-14D6-40FB-8FD4-50687246A2A3}"/>
              </a:ext>
            </a:extLst>
          </p:cNvPr>
          <p:cNvSpPr/>
          <p:nvPr/>
        </p:nvSpPr>
        <p:spPr bwMode="auto">
          <a:xfrm>
            <a:off x="4610495" y="5439422"/>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55" name="Rectangle 89">
            <a:extLst>
              <a:ext uri="{FF2B5EF4-FFF2-40B4-BE49-F238E27FC236}">
                <a16:creationId xmlns:a16="http://schemas.microsoft.com/office/drawing/2014/main" id="{DE05370B-FF82-4879-83F4-F2EDCB5F2F5D}"/>
              </a:ext>
            </a:extLst>
          </p:cNvPr>
          <p:cNvSpPr/>
          <p:nvPr/>
        </p:nvSpPr>
        <p:spPr bwMode="auto">
          <a:xfrm>
            <a:off x="4835620" y="5439422"/>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56" name="Rectangle 90">
            <a:extLst>
              <a:ext uri="{FF2B5EF4-FFF2-40B4-BE49-F238E27FC236}">
                <a16:creationId xmlns:a16="http://schemas.microsoft.com/office/drawing/2014/main" id="{4E9EBE40-91F7-434E-A0A6-7AFF62AE6CE1}"/>
              </a:ext>
            </a:extLst>
          </p:cNvPr>
          <p:cNvSpPr/>
          <p:nvPr/>
        </p:nvSpPr>
        <p:spPr bwMode="auto">
          <a:xfrm>
            <a:off x="6063160" y="5439422"/>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7</a:t>
            </a:r>
          </a:p>
        </p:txBody>
      </p:sp>
      <p:sp>
        <p:nvSpPr>
          <p:cNvPr id="57" name="Rectangle 91">
            <a:extLst>
              <a:ext uri="{FF2B5EF4-FFF2-40B4-BE49-F238E27FC236}">
                <a16:creationId xmlns:a16="http://schemas.microsoft.com/office/drawing/2014/main" id="{DD1D613B-84B2-4E60-B481-4F3BDAF840BA}"/>
              </a:ext>
            </a:extLst>
          </p:cNvPr>
          <p:cNvSpPr/>
          <p:nvPr/>
        </p:nvSpPr>
        <p:spPr bwMode="auto">
          <a:xfrm>
            <a:off x="3596041" y="5439422"/>
            <a:ext cx="619789" cy="263110"/>
          </a:xfrm>
          <a:prstGeom prst="rect">
            <a:avLst/>
          </a:prstGeom>
          <a:solidFill>
            <a:schemeClr val="accent3"/>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1110</a:t>
            </a:r>
          </a:p>
        </p:txBody>
      </p:sp>
      <p:sp>
        <p:nvSpPr>
          <p:cNvPr id="58" name="Rectangle 92">
            <a:extLst>
              <a:ext uri="{FF2B5EF4-FFF2-40B4-BE49-F238E27FC236}">
                <a16:creationId xmlns:a16="http://schemas.microsoft.com/office/drawing/2014/main" id="{161AB4C9-56B2-401F-B7C0-2CB1CD1D8D1C}"/>
              </a:ext>
            </a:extLst>
          </p:cNvPr>
          <p:cNvSpPr/>
          <p:nvPr/>
        </p:nvSpPr>
        <p:spPr bwMode="auto">
          <a:xfrm>
            <a:off x="3191181" y="5439422"/>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59" name="Rectangle 93">
            <a:extLst>
              <a:ext uri="{FF2B5EF4-FFF2-40B4-BE49-F238E27FC236}">
                <a16:creationId xmlns:a16="http://schemas.microsoft.com/office/drawing/2014/main" id="{A248D361-3B61-4EEA-B6E1-7D16397085EA}"/>
              </a:ext>
            </a:extLst>
          </p:cNvPr>
          <p:cNvSpPr/>
          <p:nvPr/>
        </p:nvSpPr>
        <p:spPr bwMode="auto">
          <a:xfrm>
            <a:off x="5071562" y="5439422"/>
            <a:ext cx="235319"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3</a:t>
            </a:r>
          </a:p>
        </p:txBody>
      </p:sp>
      <p:sp>
        <p:nvSpPr>
          <p:cNvPr id="60" name="Rectangle 94">
            <a:extLst>
              <a:ext uri="{FF2B5EF4-FFF2-40B4-BE49-F238E27FC236}">
                <a16:creationId xmlns:a16="http://schemas.microsoft.com/office/drawing/2014/main" id="{6D6B9F33-5087-46A7-82FE-EAF3B4EFDFB0}"/>
              </a:ext>
            </a:extLst>
          </p:cNvPr>
          <p:cNvSpPr/>
          <p:nvPr/>
        </p:nvSpPr>
        <p:spPr bwMode="auto">
          <a:xfrm>
            <a:off x="5811790" y="5439422"/>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6</a:t>
            </a:r>
          </a:p>
        </p:txBody>
      </p:sp>
      <p:sp>
        <p:nvSpPr>
          <p:cNvPr id="61" name="Rectangle 95">
            <a:extLst>
              <a:ext uri="{FF2B5EF4-FFF2-40B4-BE49-F238E27FC236}">
                <a16:creationId xmlns:a16="http://schemas.microsoft.com/office/drawing/2014/main" id="{342016BC-C8C5-4254-9C0B-9A5386757618}"/>
              </a:ext>
            </a:extLst>
          </p:cNvPr>
          <p:cNvSpPr/>
          <p:nvPr/>
        </p:nvSpPr>
        <p:spPr bwMode="auto">
          <a:xfrm>
            <a:off x="5559797" y="5439422"/>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5</a:t>
            </a:r>
          </a:p>
        </p:txBody>
      </p:sp>
      <p:sp>
        <p:nvSpPr>
          <p:cNvPr id="62" name="Rectangle 96">
            <a:extLst>
              <a:ext uri="{FF2B5EF4-FFF2-40B4-BE49-F238E27FC236}">
                <a16:creationId xmlns:a16="http://schemas.microsoft.com/office/drawing/2014/main" id="{E6F0F338-B2B8-4EFC-834D-10ED6A19554D}"/>
              </a:ext>
            </a:extLst>
          </p:cNvPr>
          <p:cNvSpPr/>
          <p:nvPr/>
        </p:nvSpPr>
        <p:spPr bwMode="auto">
          <a:xfrm>
            <a:off x="5307803" y="5439422"/>
            <a:ext cx="252617" cy="26311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4</a:t>
            </a:r>
          </a:p>
        </p:txBody>
      </p:sp>
      <p:sp>
        <p:nvSpPr>
          <p:cNvPr id="63" name="Rectangle 127">
            <a:extLst>
              <a:ext uri="{FF2B5EF4-FFF2-40B4-BE49-F238E27FC236}">
                <a16:creationId xmlns:a16="http://schemas.microsoft.com/office/drawing/2014/main" id="{EB87CDE2-01A7-4727-B627-5F089FF61893}"/>
              </a:ext>
            </a:extLst>
          </p:cNvPr>
          <p:cNvSpPr/>
          <p:nvPr/>
        </p:nvSpPr>
        <p:spPr bwMode="auto">
          <a:xfrm>
            <a:off x="3359262" y="6206166"/>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0110</a:t>
            </a:r>
          </a:p>
        </p:txBody>
      </p:sp>
      <p:sp>
        <p:nvSpPr>
          <p:cNvPr id="65" name="Rectangle 129">
            <a:extLst>
              <a:ext uri="{FF2B5EF4-FFF2-40B4-BE49-F238E27FC236}">
                <a16:creationId xmlns:a16="http://schemas.microsoft.com/office/drawing/2014/main" id="{66C01619-EC03-42A5-B677-93D1AA794F45}"/>
              </a:ext>
            </a:extLst>
          </p:cNvPr>
          <p:cNvSpPr/>
          <p:nvPr/>
        </p:nvSpPr>
        <p:spPr bwMode="auto">
          <a:xfrm>
            <a:off x="4350234" y="6206166"/>
            <a:ext cx="520522"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100</a:t>
            </a:r>
          </a:p>
        </p:txBody>
      </p:sp>
      <p:sp>
        <p:nvSpPr>
          <p:cNvPr id="66" name="TextBox 131">
            <a:extLst>
              <a:ext uri="{FF2B5EF4-FFF2-40B4-BE49-F238E27FC236}">
                <a16:creationId xmlns:a16="http://schemas.microsoft.com/office/drawing/2014/main" id="{D8AAD711-9DBE-453D-AA4F-25063E2E7C0C}"/>
              </a:ext>
            </a:extLst>
          </p:cNvPr>
          <p:cNvSpPr txBox="1"/>
          <p:nvPr/>
        </p:nvSpPr>
        <p:spPr>
          <a:xfrm>
            <a:off x="4846263" y="6341590"/>
            <a:ext cx="301686" cy="369332"/>
          </a:xfrm>
          <a:prstGeom prst="rect">
            <a:avLst/>
          </a:prstGeom>
          <a:noFill/>
        </p:spPr>
        <p:txBody>
          <a:bodyPr wrap="none" rtlCol="0">
            <a:spAutoFit/>
          </a:bodyPr>
          <a:lstStyle/>
          <a:p>
            <a:r>
              <a:rPr lang="en-US" sz="1800" dirty="0">
                <a:latin typeface="Calibri" pitchFamily="34" charset="0"/>
              </a:rPr>
              <a:t>0</a:t>
            </a:r>
          </a:p>
        </p:txBody>
      </p:sp>
      <p:sp>
        <p:nvSpPr>
          <p:cNvPr id="67" name="TextBox 131">
            <a:extLst>
              <a:ext uri="{FF2B5EF4-FFF2-40B4-BE49-F238E27FC236}">
                <a16:creationId xmlns:a16="http://schemas.microsoft.com/office/drawing/2014/main" id="{C9DDC1C5-F56E-44F3-822E-7F3293597565}"/>
              </a:ext>
            </a:extLst>
          </p:cNvPr>
          <p:cNvSpPr txBox="1"/>
          <p:nvPr/>
        </p:nvSpPr>
        <p:spPr>
          <a:xfrm>
            <a:off x="3014652" y="6341590"/>
            <a:ext cx="538930" cy="369332"/>
          </a:xfrm>
          <a:prstGeom prst="rect">
            <a:avLst/>
          </a:prstGeom>
          <a:noFill/>
        </p:spPr>
        <p:txBody>
          <a:bodyPr wrap="none" rtlCol="0">
            <a:spAutoFit/>
          </a:bodyPr>
          <a:lstStyle/>
          <a:p>
            <a:r>
              <a:rPr lang="en-US" altLang="zh-CN" sz="1800" i="1" dirty="0">
                <a:latin typeface="Times New Roman" panose="02020603050405020304" pitchFamily="18" charset="0"/>
                <a:cs typeface="Times New Roman" panose="02020603050405020304" pitchFamily="18" charset="0"/>
              </a:rPr>
              <a:t>m</a:t>
            </a:r>
            <a:r>
              <a:rPr lang="en-US" sz="1800" dirty="0">
                <a:latin typeface="Calibri" pitchFamily="34" charset="0"/>
              </a:rPr>
              <a:t>-1</a:t>
            </a:r>
          </a:p>
        </p:txBody>
      </p:sp>
      <p:cxnSp>
        <p:nvCxnSpPr>
          <p:cNvPr id="68" name="直接箭头连接符 67">
            <a:extLst>
              <a:ext uri="{FF2B5EF4-FFF2-40B4-BE49-F238E27FC236}">
                <a16:creationId xmlns:a16="http://schemas.microsoft.com/office/drawing/2014/main" id="{F07495AF-F71A-4665-9D46-16DD8CF2FA68}"/>
              </a:ext>
            </a:extLst>
          </p:cNvPr>
          <p:cNvCxnSpPr>
            <a:cxnSpLocks/>
          </p:cNvCxnSpPr>
          <p:nvPr/>
        </p:nvCxnSpPr>
        <p:spPr>
          <a:xfrm>
            <a:off x="3656201" y="3959580"/>
            <a:ext cx="0" cy="2246586"/>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71" name="直接箭头连接符 70">
            <a:extLst>
              <a:ext uri="{FF2B5EF4-FFF2-40B4-BE49-F238E27FC236}">
                <a16:creationId xmlns:a16="http://schemas.microsoft.com/office/drawing/2014/main" id="{9F8046F8-62FB-4486-8A2B-49DC3031FA8D}"/>
              </a:ext>
            </a:extLst>
          </p:cNvPr>
          <p:cNvCxnSpPr>
            <a:cxnSpLocks/>
          </p:cNvCxnSpPr>
          <p:nvPr/>
        </p:nvCxnSpPr>
        <p:spPr>
          <a:xfrm>
            <a:off x="3793003" y="4518689"/>
            <a:ext cx="0" cy="1687477"/>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73" name="直接箭头连接符 72">
            <a:extLst>
              <a:ext uri="{FF2B5EF4-FFF2-40B4-BE49-F238E27FC236}">
                <a16:creationId xmlns:a16="http://schemas.microsoft.com/office/drawing/2014/main" id="{8EBDF3DB-EAA4-4DCC-843A-B7BFF7E76179}"/>
              </a:ext>
            </a:extLst>
          </p:cNvPr>
          <p:cNvCxnSpPr>
            <a:cxnSpLocks/>
          </p:cNvCxnSpPr>
          <p:nvPr/>
        </p:nvCxnSpPr>
        <p:spPr>
          <a:xfrm>
            <a:off x="4043880" y="5116805"/>
            <a:ext cx="0" cy="1089361"/>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75" name="直接箭头连接符 74">
            <a:extLst>
              <a:ext uri="{FF2B5EF4-FFF2-40B4-BE49-F238E27FC236}">
                <a16:creationId xmlns:a16="http://schemas.microsoft.com/office/drawing/2014/main" id="{5575B523-CE6C-4090-851D-953C106291A3}"/>
              </a:ext>
            </a:extLst>
          </p:cNvPr>
          <p:cNvCxnSpPr>
            <a:cxnSpLocks/>
          </p:cNvCxnSpPr>
          <p:nvPr/>
        </p:nvCxnSpPr>
        <p:spPr>
          <a:xfrm>
            <a:off x="4139952" y="5702532"/>
            <a:ext cx="0" cy="503634"/>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sp>
        <p:nvSpPr>
          <p:cNvPr id="77" name="TextBox 131">
            <a:extLst>
              <a:ext uri="{FF2B5EF4-FFF2-40B4-BE49-F238E27FC236}">
                <a16:creationId xmlns:a16="http://schemas.microsoft.com/office/drawing/2014/main" id="{B648A585-3CCD-41CC-A9F2-C881CA956D87}"/>
              </a:ext>
            </a:extLst>
          </p:cNvPr>
          <p:cNvSpPr txBox="1"/>
          <p:nvPr/>
        </p:nvSpPr>
        <p:spPr>
          <a:xfrm>
            <a:off x="3032516" y="5874157"/>
            <a:ext cx="647934" cy="369332"/>
          </a:xfrm>
          <a:prstGeom prst="rect">
            <a:avLst/>
          </a:prstGeom>
          <a:noFill/>
        </p:spPr>
        <p:txBody>
          <a:bodyPr wrap="none" rtlCol="0">
            <a:spAutoFit/>
          </a:bodyPr>
          <a:lstStyle/>
          <a:p>
            <a:r>
              <a:rPr lang="en-US" altLang="zh-CN" sz="1800" dirty="0">
                <a:latin typeface="Calibri" pitchFamily="34" charset="0"/>
              </a:rPr>
              <a:t>=1</a:t>
            </a:r>
            <a:r>
              <a:rPr lang="zh-CN" altLang="en-US" sz="1800" dirty="0">
                <a:latin typeface="Calibri" pitchFamily="34" charset="0"/>
              </a:rPr>
              <a:t>？</a:t>
            </a:r>
            <a:endParaRPr lang="en-US" sz="1800" dirty="0">
              <a:latin typeface="Calibri" pitchFamily="34" charset="0"/>
            </a:endParaRPr>
          </a:p>
        </p:txBody>
      </p:sp>
      <p:cxnSp>
        <p:nvCxnSpPr>
          <p:cNvPr id="78" name="直接箭头连接符 77">
            <a:extLst>
              <a:ext uri="{FF2B5EF4-FFF2-40B4-BE49-F238E27FC236}">
                <a16:creationId xmlns:a16="http://schemas.microsoft.com/office/drawing/2014/main" id="{61783446-98F9-4375-9478-E06F86E68768}"/>
              </a:ext>
            </a:extLst>
          </p:cNvPr>
          <p:cNvCxnSpPr>
            <a:cxnSpLocks/>
          </p:cNvCxnSpPr>
          <p:nvPr/>
        </p:nvCxnSpPr>
        <p:spPr>
          <a:xfrm flipH="1">
            <a:off x="3191181" y="3943891"/>
            <a:ext cx="10633" cy="2010458"/>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79" name="直接箭头连接符 78">
            <a:extLst>
              <a:ext uri="{FF2B5EF4-FFF2-40B4-BE49-F238E27FC236}">
                <a16:creationId xmlns:a16="http://schemas.microsoft.com/office/drawing/2014/main" id="{93C43465-A325-47EC-AFB3-1A9DF1B02D93}"/>
              </a:ext>
            </a:extLst>
          </p:cNvPr>
          <p:cNvCxnSpPr>
            <a:cxnSpLocks/>
          </p:cNvCxnSpPr>
          <p:nvPr/>
        </p:nvCxnSpPr>
        <p:spPr>
          <a:xfrm>
            <a:off x="3284117" y="4518689"/>
            <a:ext cx="0" cy="1435660"/>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80" name="直接箭头连接符 79">
            <a:extLst>
              <a:ext uri="{FF2B5EF4-FFF2-40B4-BE49-F238E27FC236}">
                <a16:creationId xmlns:a16="http://schemas.microsoft.com/office/drawing/2014/main" id="{10119E0A-29DD-47E2-B6FF-90306177C87F}"/>
              </a:ext>
            </a:extLst>
          </p:cNvPr>
          <p:cNvCxnSpPr>
            <a:cxnSpLocks/>
          </p:cNvCxnSpPr>
          <p:nvPr/>
        </p:nvCxnSpPr>
        <p:spPr>
          <a:xfrm>
            <a:off x="3356483" y="5116805"/>
            <a:ext cx="0" cy="828000"/>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cxnSp>
        <p:nvCxnSpPr>
          <p:cNvPr id="81" name="直接箭头连接符 80">
            <a:extLst>
              <a:ext uri="{FF2B5EF4-FFF2-40B4-BE49-F238E27FC236}">
                <a16:creationId xmlns:a16="http://schemas.microsoft.com/office/drawing/2014/main" id="{01826714-4C13-4039-BF91-F0BCA6A1902F}"/>
              </a:ext>
            </a:extLst>
          </p:cNvPr>
          <p:cNvCxnSpPr>
            <a:cxnSpLocks/>
          </p:cNvCxnSpPr>
          <p:nvPr/>
        </p:nvCxnSpPr>
        <p:spPr>
          <a:xfrm>
            <a:off x="3426500" y="5661485"/>
            <a:ext cx="0" cy="292864"/>
          </a:xfrm>
          <a:prstGeom prst="straightConnector1">
            <a:avLst/>
          </a:prstGeom>
          <a:ln w="3175">
            <a:tailEnd type="triangle"/>
          </a:ln>
        </p:spPr>
        <p:style>
          <a:lnRef idx="2">
            <a:schemeClr val="accent2"/>
          </a:lnRef>
          <a:fillRef idx="0">
            <a:schemeClr val="accent2"/>
          </a:fillRef>
          <a:effectRef idx="1">
            <a:schemeClr val="accent2"/>
          </a:effectRef>
          <a:fontRef idx="minor">
            <a:schemeClr val="tx1"/>
          </a:fontRef>
        </p:style>
      </p:cxnSp>
      <p:sp>
        <p:nvSpPr>
          <p:cNvPr id="89" name="TextBox 131">
            <a:extLst>
              <a:ext uri="{FF2B5EF4-FFF2-40B4-BE49-F238E27FC236}">
                <a16:creationId xmlns:a16="http://schemas.microsoft.com/office/drawing/2014/main" id="{4AC436FD-5533-4198-A2BB-657CBF6D5C32}"/>
              </a:ext>
            </a:extLst>
          </p:cNvPr>
          <p:cNvSpPr txBox="1"/>
          <p:nvPr/>
        </p:nvSpPr>
        <p:spPr>
          <a:xfrm>
            <a:off x="3715130" y="5836834"/>
            <a:ext cx="530915" cy="369332"/>
          </a:xfrm>
          <a:prstGeom prst="rect">
            <a:avLst/>
          </a:prstGeom>
          <a:noFill/>
        </p:spPr>
        <p:txBody>
          <a:bodyPr wrap="none" rtlCol="0">
            <a:spAutoFit/>
          </a:bodyPr>
          <a:lstStyle/>
          <a:p>
            <a:r>
              <a:rPr lang="en-US" altLang="zh-CN" sz="1800" dirty="0">
                <a:latin typeface="Calibri" pitchFamily="34" charset="0"/>
              </a:rPr>
              <a:t>=</a:t>
            </a:r>
            <a:r>
              <a:rPr lang="zh-CN" altLang="en-US" sz="1800" dirty="0">
                <a:latin typeface="Calibri" pitchFamily="34" charset="0"/>
              </a:rPr>
              <a:t>？</a:t>
            </a:r>
            <a:endParaRPr lang="en-US" sz="1800" dirty="0">
              <a:latin typeface="Calibri" pitchFamily="34" charset="0"/>
            </a:endParaRPr>
          </a:p>
        </p:txBody>
      </p:sp>
    </p:spTree>
    <p:extLst>
      <p:ext uri="{BB962C8B-B14F-4D97-AF65-F5344CB8AC3E}">
        <p14:creationId xmlns:p14="http://schemas.microsoft.com/office/powerpoint/2010/main" val="24397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up)">
                                      <p:cBhvr>
                                        <p:cTn id="10" dur="500"/>
                                        <p:tgtEl>
                                          <p:spTgt spid="6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up)">
                                      <p:cBhvr>
                                        <p:cTn id="14" dur="500"/>
                                        <p:tgtEl>
                                          <p:spTgt spid="71"/>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up)">
                                      <p:cBhvr>
                                        <p:cTn id="18" dur="500"/>
                                        <p:tgtEl>
                                          <p:spTgt spid="73"/>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up)">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wipe(up)">
                                      <p:cBhvr>
                                        <p:cTn id="30" dur="500"/>
                                        <p:tgtEl>
                                          <p:spTgt spid="78"/>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up)">
                                      <p:cBhvr>
                                        <p:cTn id="38" dur="500"/>
                                        <p:tgtEl>
                                          <p:spTgt spid="80"/>
                                        </p:tgtEl>
                                      </p:cBhvr>
                                    </p:animEffect>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wipe(up)">
                                      <p:cBhvr>
                                        <p:cTn id="4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1B7680-393D-469D-9C8E-CAE8D9B46DD7}"/>
              </a:ext>
            </a:extLst>
          </p:cNvPr>
          <p:cNvSpPr>
            <a:spLocks noGrp="1"/>
          </p:cNvSpPr>
          <p:nvPr>
            <p:ph type="title"/>
          </p:nvPr>
        </p:nvSpPr>
        <p:spPr/>
        <p:txBody>
          <a:bodyPr>
            <a:normAutofit fontScale="90000"/>
          </a:bodyPr>
          <a:lstStyle/>
          <a:p>
            <a:r>
              <a:rPr lang="zh-CN" altLang="en-US" dirty="0"/>
              <a:t>练习题</a:t>
            </a:r>
            <a:r>
              <a:rPr lang="en-US" altLang="zh-CN" dirty="0"/>
              <a:t>6.12 </a:t>
            </a:r>
            <a:r>
              <a:rPr lang="zh-CN" altLang="en-US" dirty="0"/>
              <a:t>理解</a:t>
            </a:r>
            <a:r>
              <a:rPr lang="en-US" altLang="zh-CN" dirty="0"/>
              <a:t>cache</a:t>
            </a:r>
            <a:r>
              <a:rPr lang="zh-CN" altLang="en-US" dirty="0"/>
              <a:t>工作原理</a:t>
            </a:r>
          </a:p>
        </p:txBody>
      </p:sp>
      <p:sp>
        <p:nvSpPr>
          <p:cNvPr id="3" name="内容占位符 2">
            <a:extLst>
              <a:ext uri="{FF2B5EF4-FFF2-40B4-BE49-F238E27FC236}">
                <a16:creationId xmlns:a16="http://schemas.microsoft.com/office/drawing/2014/main" id="{3BA7B7BB-43B6-480D-B0B2-04443FDBD55C}"/>
              </a:ext>
            </a:extLst>
          </p:cNvPr>
          <p:cNvSpPr>
            <a:spLocks noGrp="1"/>
          </p:cNvSpPr>
          <p:nvPr>
            <p:ph idx="1"/>
          </p:nvPr>
        </p:nvSpPr>
        <p:spPr/>
        <p:txBody>
          <a:bodyPr>
            <a:normAutofit/>
          </a:bodyPr>
          <a:lstStyle/>
          <a:p>
            <a:r>
              <a:rPr lang="zh-CN" altLang="en-US" sz="1800" dirty="0"/>
              <a:t>假设：</a:t>
            </a:r>
            <a:endParaRPr lang="en-US" altLang="zh-CN" sz="1800" dirty="0"/>
          </a:p>
          <a:p>
            <a:pPr lvl="1"/>
            <a:r>
              <a:rPr lang="zh-CN" altLang="en-US" sz="1800" dirty="0"/>
              <a:t>内存是字节寻址的</a:t>
            </a:r>
            <a:endParaRPr lang="en-US" altLang="zh-CN" sz="1800" dirty="0"/>
          </a:p>
          <a:p>
            <a:pPr lvl="1"/>
            <a:r>
              <a:rPr lang="zh-CN" altLang="en-US" sz="1800" dirty="0"/>
              <a:t>内存访问是</a:t>
            </a:r>
            <a:r>
              <a:rPr lang="en-US" altLang="zh-CN" sz="1800" dirty="0"/>
              <a:t>1</a:t>
            </a:r>
            <a:r>
              <a:rPr lang="zh-CN" altLang="en-US" sz="1800" dirty="0"/>
              <a:t>字节的字，不是</a:t>
            </a:r>
            <a:r>
              <a:rPr lang="en-US" altLang="zh-CN" sz="1800" dirty="0"/>
              <a:t>4</a:t>
            </a:r>
            <a:r>
              <a:rPr lang="zh-CN" altLang="en-US" sz="1800" dirty="0"/>
              <a:t>字节的字</a:t>
            </a:r>
            <a:endParaRPr lang="en-US" altLang="zh-CN" sz="1800" dirty="0"/>
          </a:p>
          <a:p>
            <a:pPr lvl="1"/>
            <a:r>
              <a:rPr lang="zh-CN" altLang="en-US" sz="1800" dirty="0"/>
              <a:t>地址的宽度为</a:t>
            </a:r>
            <a:r>
              <a:rPr lang="en-US" altLang="zh-CN" sz="1800" dirty="0"/>
              <a:t>13</a:t>
            </a:r>
            <a:r>
              <a:rPr lang="zh-CN" altLang="en-US" sz="1800" dirty="0"/>
              <a:t>位</a:t>
            </a:r>
            <a:endParaRPr lang="en-US" altLang="zh-CN" sz="1800" dirty="0"/>
          </a:p>
          <a:p>
            <a:pPr lvl="1"/>
            <a:r>
              <a:rPr lang="en-US" altLang="zh-CN" sz="1800" dirty="0"/>
              <a:t>Cache</a:t>
            </a:r>
            <a:r>
              <a:rPr lang="zh-CN" altLang="en-US" sz="1800" dirty="0"/>
              <a:t>是</a:t>
            </a:r>
            <a:r>
              <a:rPr lang="en-US" altLang="zh-CN" sz="1800" dirty="0"/>
              <a:t>2</a:t>
            </a:r>
            <a:r>
              <a:rPr lang="zh-CN" altLang="en-US" sz="1800" dirty="0"/>
              <a:t>路组相联的</a:t>
            </a:r>
            <a:r>
              <a:rPr lang="en-US" altLang="zh-CN" sz="1800" dirty="0"/>
              <a:t>(E=2)</a:t>
            </a:r>
            <a:r>
              <a:rPr lang="zh-CN" altLang="en-US" sz="1800" dirty="0"/>
              <a:t>，块大小为</a:t>
            </a:r>
            <a:r>
              <a:rPr lang="en-US" altLang="zh-CN" sz="1800" dirty="0"/>
              <a:t>4</a:t>
            </a:r>
            <a:r>
              <a:rPr lang="zh-CN" altLang="en-US" sz="1800" dirty="0"/>
              <a:t>字节</a:t>
            </a:r>
            <a:r>
              <a:rPr lang="en-US" altLang="zh-CN" sz="1800" dirty="0"/>
              <a:t>(B=4)</a:t>
            </a:r>
            <a:r>
              <a:rPr lang="zh-CN" altLang="en-US" sz="1800" dirty="0"/>
              <a:t>，有</a:t>
            </a:r>
            <a:r>
              <a:rPr lang="en-US" altLang="zh-CN" sz="1800" dirty="0"/>
              <a:t>8</a:t>
            </a:r>
            <a:r>
              <a:rPr lang="zh-CN" altLang="en-US" sz="1800" dirty="0"/>
              <a:t>个组</a:t>
            </a:r>
            <a:r>
              <a:rPr lang="en-US" altLang="zh-CN" sz="1800" dirty="0"/>
              <a:t>(S=8)</a:t>
            </a:r>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endParaRPr lang="en-US" altLang="zh-CN" sz="1800" dirty="0"/>
          </a:p>
          <a:p>
            <a:pPr lvl="1"/>
            <a:r>
              <a:rPr lang="zh-CN" altLang="en-US" sz="1800" dirty="0"/>
              <a:t>标出下列内容字段：</a:t>
            </a:r>
            <a:endParaRPr lang="en-US" altLang="zh-CN" sz="1800" dirty="0"/>
          </a:p>
          <a:p>
            <a:pPr lvl="2"/>
            <a:r>
              <a:rPr lang="en-US" altLang="zh-CN" sz="1501" dirty="0" err="1"/>
              <a:t>CO:cache</a:t>
            </a:r>
            <a:r>
              <a:rPr lang="zh-CN" altLang="en-US" sz="1501" dirty="0"/>
              <a:t>块偏移，</a:t>
            </a:r>
            <a:r>
              <a:rPr lang="en-US" altLang="zh-CN" sz="1501" dirty="0" err="1"/>
              <a:t>CI:cache</a:t>
            </a:r>
            <a:r>
              <a:rPr lang="zh-CN" altLang="en-US" sz="1501" dirty="0"/>
              <a:t>组索引；</a:t>
            </a:r>
            <a:r>
              <a:rPr lang="en-US" altLang="zh-CN" sz="1501" dirty="0" err="1"/>
              <a:t>CT:cache</a:t>
            </a:r>
            <a:r>
              <a:rPr lang="zh-CN" altLang="en-US" sz="1501" dirty="0"/>
              <a:t>标记</a:t>
            </a:r>
            <a:endParaRPr lang="en-US" altLang="zh-CN" sz="1501" dirty="0"/>
          </a:p>
          <a:p>
            <a:pPr lvl="1"/>
            <a:endParaRPr lang="zh-CN" altLang="en-US" sz="1800" dirty="0"/>
          </a:p>
        </p:txBody>
      </p:sp>
      <p:sp>
        <p:nvSpPr>
          <p:cNvPr id="4" name="灯片编号占位符 3">
            <a:extLst>
              <a:ext uri="{FF2B5EF4-FFF2-40B4-BE49-F238E27FC236}">
                <a16:creationId xmlns:a16="http://schemas.microsoft.com/office/drawing/2014/main" id="{04164722-DE2D-465E-B860-7FA82F8653C9}"/>
              </a:ext>
            </a:extLst>
          </p:cNvPr>
          <p:cNvSpPr>
            <a:spLocks noGrp="1"/>
          </p:cNvSpPr>
          <p:nvPr>
            <p:ph type="sldNum" sz="quarter" idx="12"/>
          </p:nvPr>
        </p:nvSpPr>
        <p:spPr/>
        <p:txBody>
          <a:bodyPr/>
          <a:lstStyle/>
          <a:p>
            <a:fld id="{6D62327B-ED8D-4CFC-ADD0-A75FA5CBE281}" type="slidenum">
              <a:rPr lang="zh-CN" altLang="en-US" smtClean="0"/>
              <a:pPr/>
              <a:t>135</a:t>
            </a:fld>
            <a:endParaRPr lang="zh-CN" altLang="en-US" dirty="0"/>
          </a:p>
        </p:txBody>
      </p:sp>
      <p:graphicFrame>
        <p:nvGraphicFramePr>
          <p:cNvPr id="5" name="表格 4">
            <a:extLst>
              <a:ext uri="{FF2B5EF4-FFF2-40B4-BE49-F238E27FC236}">
                <a16:creationId xmlns:a16="http://schemas.microsoft.com/office/drawing/2014/main" id="{C4C0D79A-B824-47C6-877F-C1BF7CB045AF}"/>
              </a:ext>
            </a:extLst>
          </p:cNvPr>
          <p:cNvGraphicFramePr>
            <a:graphicFrameLocks noGrp="1"/>
          </p:cNvGraphicFramePr>
          <p:nvPr>
            <p:extLst>
              <p:ext uri="{D42A27DB-BD31-4B8C-83A1-F6EECF244321}">
                <p14:modId xmlns:p14="http://schemas.microsoft.com/office/powerpoint/2010/main" val="2365114647"/>
              </p:ext>
            </p:extLst>
          </p:nvPr>
        </p:nvGraphicFramePr>
        <p:xfrm>
          <a:off x="313185" y="2564904"/>
          <a:ext cx="8517629" cy="2605071"/>
        </p:xfrm>
        <a:graphic>
          <a:graphicData uri="http://schemas.openxmlformats.org/drawingml/2006/table">
            <a:tbl>
              <a:tblPr firstRow="1" bandRow="1">
                <a:tableStyleId>{5C22544A-7EE6-4342-B048-85BDC9FD1C3A}</a:tableStyleId>
              </a:tblPr>
              <a:tblGrid>
                <a:gridCol w="613583">
                  <a:extLst>
                    <a:ext uri="{9D8B030D-6E8A-4147-A177-3AD203B41FA5}">
                      <a16:colId xmlns:a16="http://schemas.microsoft.com/office/drawing/2014/main" val="2672403904"/>
                    </a:ext>
                  </a:extLst>
                </a:gridCol>
                <a:gridCol w="613583">
                  <a:extLst>
                    <a:ext uri="{9D8B030D-6E8A-4147-A177-3AD203B41FA5}">
                      <a16:colId xmlns:a16="http://schemas.microsoft.com/office/drawing/2014/main" val="827386319"/>
                    </a:ext>
                  </a:extLst>
                </a:gridCol>
                <a:gridCol w="613583">
                  <a:extLst>
                    <a:ext uri="{9D8B030D-6E8A-4147-A177-3AD203B41FA5}">
                      <a16:colId xmlns:a16="http://schemas.microsoft.com/office/drawing/2014/main" val="2640956321"/>
                    </a:ext>
                  </a:extLst>
                </a:gridCol>
                <a:gridCol w="613583">
                  <a:extLst>
                    <a:ext uri="{9D8B030D-6E8A-4147-A177-3AD203B41FA5}">
                      <a16:colId xmlns:a16="http://schemas.microsoft.com/office/drawing/2014/main" val="355551732"/>
                    </a:ext>
                  </a:extLst>
                </a:gridCol>
                <a:gridCol w="613583">
                  <a:extLst>
                    <a:ext uri="{9D8B030D-6E8A-4147-A177-3AD203B41FA5}">
                      <a16:colId xmlns:a16="http://schemas.microsoft.com/office/drawing/2014/main" val="1806129494"/>
                    </a:ext>
                  </a:extLst>
                </a:gridCol>
                <a:gridCol w="613583">
                  <a:extLst>
                    <a:ext uri="{9D8B030D-6E8A-4147-A177-3AD203B41FA5}">
                      <a16:colId xmlns:a16="http://schemas.microsoft.com/office/drawing/2014/main" val="2732738007"/>
                    </a:ext>
                  </a:extLst>
                </a:gridCol>
                <a:gridCol w="613583">
                  <a:extLst>
                    <a:ext uri="{9D8B030D-6E8A-4147-A177-3AD203B41FA5}">
                      <a16:colId xmlns:a16="http://schemas.microsoft.com/office/drawing/2014/main" val="3041213792"/>
                    </a:ext>
                  </a:extLst>
                </a:gridCol>
                <a:gridCol w="613583">
                  <a:extLst>
                    <a:ext uri="{9D8B030D-6E8A-4147-A177-3AD203B41FA5}">
                      <a16:colId xmlns:a16="http://schemas.microsoft.com/office/drawing/2014/main" val="3285431786"/>
                    </a:ext>
                  </a:extLst>
                </a:gridCol>
                <a:gridCol w="721793">
                  <a:extLst>
                    <a:ext uri="{9D8B030D-6E8A-4147-A177-3AD203B41FA5}">
                      <a16:colId xmlns:a16="http://schemas.microsoft.com/office/drawing/2014/main" val="1426274587"/>
                    </a:ext>
                  </a:extLst>
                </a:gridCol>
                <a:gridCol w="721793">
                  <a:extLst>
                    <a:ext uri="{9D8B030D-6E8A-4147-A177-3AD203B41FA5}">
                      <a16:colId xmlns:a16="http://schemas.microsoft.com/office/drawing/2014/main" val="4105316689"/>
                    </a:ext>
                  </a:extLst>
                </a:gridCol>
                <a:gridCol w="721793">
                  <a:extLst>
                    <a:ext uri="{9D8B030D-6E8A-4147-A177-3AD203B41FA5}">
                      <a16:colId xmlns:a16="http://schemas.microsoft.com/office/drawing/2014/main" val="1907203830"/>
                    </a:ext>
                  </a:extLst>
                </a:gridCol>
                <a:gridCol w="721793">
                  <a:extLst>
                    <a:ext uri="{9D8B030D-6E8A-4147-A177-3AD203B41FA5}">
                      <a16:colId xmlns:a16="http://schemas.microsoft.com/office/drawing/2014/main" val="4203547117"/>
                    </a:ext>
                  </a:extLst>
                </a:gridCol>
                <a:gridCol w="721793">
                  <a:extLst>
                    <a:ext uri="{9D8B030D-6E8A-4147-A177-3AD203B41FA5}">
                      <a16:colId xmlns:a16="http://schemas.microsoft.com/office/drawing/2014/main" val="686029400"/>
                    </a:ext>
                  </a:extLst>
                </a:gridCol>
              </a:tblGrid>
              <a:tr h="273351">
                <a:tc>
                  <a:txBody>
                    <a:bodyPr/>
                    <a:lstStyle/>
                    <a:p>
                      <a:pPr algn="ctr"/>
                      <a:endParaRPr lang="zh-CN" altLang="en-US" sz="1100" dirty="0">
                        <a:latin typeface="Times New Roman" panose="02020603050405020304" pitchFamily="18" charset="0"/>
                        <a:cs typeface="Times New Roman" panose="02020603050405020304" pitchFamily="18" charset="0"/>
                      </a:endParaRPr>
                    </a:p>
                  </a:txBody>
                  <a:tcPr anchor="ctr"/>
                </a:tc>
                <a:tc gridSpan="6">
                  <a:txBody>
                    <a:bodyPr/>
                    <a:lstStyle/>
                    <a:p>
                      <a:pPr algn="ctr"/>
                      <a:r>
                        <a:rPr lang="zh-CN" altLang="en-US" sz="1100" dirty="0">
                          <a:latin typeface="Times New Roman" panose="02020603050405020304" pitchFamily="18" charset="0"/>
                          <a:cs typeface="Times New Roman" panose="02020603050405020304" pitchFamily="18" charset="0"/>
                        </a:rPr>
                        <a:t>行</a:t>
                      </a: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6">
                  <a:txBody>
                    <a:bodyPr/>
                    <a:lstStyle/>
                    <a:p>
                      <a:pPr algn="ctr"/>
                      <a:r>
                        <a:rPr lang="zh-CN" altLang="en-US" sz="1100" dirty="0">
                          <a:latin typeface="Times New Roman" panose="02020603050405020304" pitchFamily="18" charset="0"/>
                          <a:cs typeface="Times New Roman" panose="02020603050405020304" pitchFamily="18" charset="0"/>
                        </a:rPr>
                        <a:t>行</a:t>
                      </a: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065721348"/>
                  </a:ext>
                </a:extLst>
              </a:tr>
              <a:tr h="158697">
                <a:tc>
                  <a:txBody>
                    <a:bodyPr/>
                    <a:lstStyle/>
                    <a:p>
                      <a:pPr algn="ctr"/>
                      <a:r>
                        <a:rPr lang="zh-CN" altLang="en-US" sz="1100" dirty="0">
                          <a:latin typeface="Times New Roman" panose="02020603050405020304" pitchFamily="18" charset="0"/>
                          <a:cs typeface="Times New Roman" panose="02020603050405020304" pitchFamily="18" charset="0"/>
                        </a:rPr>
                        <a:t>组索引</a:t>
                      </a: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3</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100" dirty="0">
                          <a:latin typeface="Times New Roman" panose="02020603050405020304" pitchFamily="18" charset="0"/>
                          <a:cs typeface="Times New Roman" panose="02020603050405020304" pitchFamily="18" charset="0"/>
                        </a:rPr>
                        <a:t>字节</a:t>
                      </a:r>
                      <a:r>
                        <a:rPr lang="en-US" altLang="zh-CN" sz="1100" dirty="0">
                          <a:latin typeface="Times New Roman" panose="02020603050405020304" pitchFamily="18" charset="0"/>
                          <a:cs typeface="Times New Roman" panose="02020603050405020304" pitchFamily="18" charset="0"/>
                        </a:rPr>
                        <a:t>3</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46619994"/>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09</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86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3F</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90613916"/>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45</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60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4F</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E0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23</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BC</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37</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76315916"/>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EB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77430314"/>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3</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7B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AD</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35958837"/>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4</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C7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78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C5</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05</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67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C2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3B</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78296249"/>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5</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71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DE</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4B</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6E</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18918006"/>
                  </a:ext>
                </a:extLst>
              </a:tr>
              <a:tr h="245875">
                <a:tc>
                  <a:txBody>
                    <a:bodyPr/>
                    <a:lstStyle/>
                    <a:p>
                      <a:pPr algn="ctr"/>
                      <a:r>
                        <a:rPr lang="en-US" altLang="zh-CN" sz="1100" dirty="0">
                          <a:latin typeface="Times New Roman" panose="02020603050405020304" pitchFamily="18" charset="0"/>
                          <a:cs typeface="Times New Roman" panose="02020603050405020304" pitchFamily="18" charset="0"/>
                        </a:rPr>
                        <a:t>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91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A0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B7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26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2D</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F0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7097270"/>
                  </a:ext>
                </a:extLst>
              </a:tr>
              <a:tr h="246297">
                <a:tc>
                  <a:txBody>
                    <a:bodyPr/>
                    <a:lstStyle/>
                    <a:p>
                      <a:pPr algn="ctr"/>
                      <a:r>
                        <a:rPr lang="en-US" altLang="zh-CN" sz="1100" dirty="0">
                          <a:latin typeface="Times New Roman" panose="02020603050405020304" pitchFamily="18" charset="0"/>
                          <a:cs typeface="Times New Roman" panose="02020603050405020304" pitchFamily="18" charset="0"/>
                        </a:rPr>
                        <a:t>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DE</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C0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88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37</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93138716"/>
                  </a:ext>
                </a:extLst>
              </a:tr>
            </a:tbl>
          </a:graphicData>
        </a:graphic>
      </p:graphicFrame>
      <p:graphicFrame>
        <p:nvGraphicFramePr>
          <p:cNvPr id="6" name="表格 5">
            <a:extLst>
              <a:ext uri="{FF2B5EF4-FFF2-40B4-BE49-F238E27FC236}">
                <a16:creationId xmlns:a16="http://schemas.microsoft.com/office/drawing/2014/main" id="{62309AAF-A939-4AB2-9D29-13A487259E5D}"/>
              </a:ext>
            </a:extLst>
          </p:cNvPr>
          <p:cNvGraphicFramePr>
            <a:graphicFrameLocks noGrp="1"/>
          </p:cNvGraphicFramePr>
          <p:nvPr>
            <p:extLst>
              <p:ext uri="{D42A27DB-BD31-4B8C-83A1-F6EECF244321}">
                <p14:modId xmlns:p14="http://schemas.microsoft.com/office/powerpoint/2010/main" val="4285018427"/>
              </p:ext>
            </p:extLst>
          </p:nvPr>
        </p:nvGraphicFramePr>
        <p:xfrm>
          <a:off x="674080" y="5867090"/>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138930">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9</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8</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7</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6</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5</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4</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3</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2</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sp>
        <p:nvSpPr>
          <p:cNvPr id="7" name="矩形 6">
            <a:extLst>
              <a:ext uri="{FF2B5EF4-FFF2-40B4-BE49-F238E27FC236}">
                <a16:creationId xmlns:a16="http://schemas.microsoft.com/office/drawing/2014/main" id="{EC077A25-EDA0-4E97-9892-9A4C2DA302B5}"/>
              </a:ext>
            </a:extLst>
          </p:cNvPr>
          <p:cNvSpPr/>
          <p:nvPr/>
        </p:nvSpPr>
        <p:spPr>
          <a:xfrm>
            <a:off x="5946307" y="2826395"/>
            <a:ext cx="2867410" cy="313065"/>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F7A68D4-C532-4538-9EB0-50B11FE932C1}"/>
              </a:ext>
            </a:extLst>
          </p:cNvPr>
          <p:cNvCxnSpPr>
            <a:cxnSpLocks/>
            <a:stCxn id="7" idx="2"/>
            <a:endCxn id="12" idx="0"/>
          </p:cNvCxnSpPr>
          <p:nvPr/>
        </p:nvCxnSpPr>
        <p:spPr>
          <a:xfrm>
            <a:off x="7380012" y="3139460"/>
            <a:ext cx="432348" cy="301592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31">
            <a:extLst>
              <a:ext uri="{FF2B5EF4-FFF2-40B4-BE49-F238E27FC236}">
                <a16:creationId xmlns:a16="http://schemas.microsoft.com/office/drawing/2014/main" id="{8822CB05-EE25-400A-B1A5-9ACD7A6549A8}"/>
              </a:ext>
            </a:extLst>
          </p:cNvPr>
          <p:cNvSpPr txBox="1"/>
          <p:nvPr/>
        </p:nvSpPr>
        <p:spPr>
          <a:xfrm>
            <a:off x="7759464" y="5387334"/>
            <a:ext cx="663964" cy="369332"/>
          </a:xfrm>
          <a:prstGeom prst="rect">
            <a:avLst/>
          </a:prstGeom>
          <a:noFill/>
        </p:spPr>
        <p:txBody>
          <a:bodyPr wrap="none" rtlCol="0">
            <a:spAutoFit/>
          </a:bodyPr>
          <a:lstStyle/>
          <a:p>
            <a:r>
              <a:rPr lang="en-US" altLang="zh-CN" sz="1800" dirty="0">
                <a:latin typeface="Calibri" pitchFamily="34" charset="0"/>
              </a:rPr>
              <a:t>log</a:t>
            </a:r>
            <a:r>
              <a:rPr lang="en-US" altLang="zh-CN" sz="1800" baseline="-25000" dirty="0">
                <a:latin typeface="Calibri" pitchFamily="34" charset="0"/>
              </a:rPr>
              <a:t>2</a:t>
            </a:r>
            <a:r>
              <a:rPr lang="en-US" altLang="zh-CN" sz="1800" dirty="0">
                <a:latin typeface="Calibri" pitchFamily="34" charset="0"/>
              </a:rPr>
              <a:t>4</a:t>
            </a:r>
            <a:endParaRPr lang="en-US" sz="1800" dirty="0">
              <a:latin typeface="Calibri" pitchFamily="34" charset="0"/>
            </a:endParaRPr>
          </a:p>
        </p:txBody>
      </p:sp>
      <p:sp>
        <p:nvSpPr>
          <p:cNvPr id="12" name="矩形 11">
            <a:extLst>
              <a:ext uri="{FF2B5EF4-FFF2-40B4-BE49-F238E27FC236}">
                <a16:creationId xmlns:a16="http://schemas.microsoft.com/office/drawing/2014/main" id="{FBA3648F-E4F7-42F7-BAF2-57E570704AFE}"/>
              </a:ext>
            </a:extLst>
          </p:cNvPr>
          <p:cNvSpPr/>
          <p:nvPr/>
        </p:nvSpPr>
        <p:spPr>
          <a:xfrm>
            <a:off x="7149728" y="6155385"/>
            <a:ext cx="1325264" cy="261737"/>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7B92FE9F-C35A-4D78-8EBF-4A981CBCB1CF}"/>
              </a:ext>
            </a:extLst>
          </p:cNvPr>
          <p:cNvSpPr/>
          <p:nvPr/>
        </p:nvSpPr>
        <p:spPr>
          <a:xfrm>
            <a:off x="365742" y="3081799"/>
            <a:ext cx="517491" cy="2088176"/>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DD75CFAB-2420-421E-801C-44ACDFE897CC}"/>
              </a:ext>
            </a:extLst>
          </p:cNvPr>
          <p:cNvCxnSpPr>
            <a:cxnSpLocks/>
            <a:stCxn id="13" idx="3"/>
            <a:endCxn id="17" idx="0"/>
          </p:cNvCxnSpPr>
          <p:nvPr/>
        </p:nvCxnSpPr>
        <p:spPr>
          <a:xfrm>
            <a:off x="883233" y="4125887"/>
            <a:ext cx="5293255" cy="202116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7" name="矩形 16">
            <a:extLst>
              <a:ext uri="{FF2B5EF4-FFF2-40B4-BE49-F238E27FC236}">
                <a16:creationId xmlns:a16="http://schemas.microsoft.com/office/drawing/2014/main" id="{B1AE143D-DF46-40B0-91E2-7F21156F0B2F}"/>
              </a:ext>
            </a:extLst>
          </p:cNvPr>
          <p:cNvSpPr/>
          <p:nvPr/>
        </p:nvSpPr>
        <p:spPr>
          <a:xfrm>
            <a:off x="5208322" y="6147056"/>
            <a:ext cx="1936332" cy="270066"/>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8" name="TextBox 131">
            <a:extLst>
              <a:ext uri="{FF2B5EF4-FFF2-40B4-BE49-F238E27FC236}">
                <a16:creationId xmlns:a16="http://schemas.microsoft.com/office/drawing/2014/main" id="{81199034-A436-47A6-BCC9-4238867BCDC9}"/>
              </a:ext>
            </a:extLst>
          </p:cNvPr>
          <p:cNvSpPr txBox="1"/>
          <p:nvPr/>
        </p:nvSpPr>
        <p:spPr>
          <a:xfrm>
            <a:off x="5562535" y="5349275"/>
            <a:ext cx="663964" cy="369332"/>
          </a:xfrm>
          <a:prstGeom prst="rect">
            <a:avLst/>
          </a:prstGeom>
          <a:noFill/>
        </p:spPr>
        <p:txBody>
          <a:bodyPr wrap="none" rtlCol="0">
            <a:spAutoFit/>
          </a:bodyPr>
          <a:lstStyle/>
          <a:p>
            <a:r>
              <a:rPr lang="en-US" altLang="zh-CN" sz="1800" dirty="0">
                <a:latin typeface="Calibri" pitchFamily="34" charset="0"/>
              </a:rPr>
              <a:t>log</a:t>
            </a:r>
            <a:r>
              <a:rPr lang="en-US" altLang="zh-CN" sz="1800" baseline="-25000" dirty="0">
                <a:latin typeface="Calibri" pitchFamily="34" charset="0"/>
              </a:rPr>
              <a:t>2</a:t>
            </a:r>
            <a:r>
              <a:rPr lang="en-US" altLang="zh-CN" sz="1800" dirty="0">
                <a:latin typeface="Calibri" pitchFamily="34" charset="0"/>
              </a:rPr>
              <a:t>8</a:t>
            </a:r>
            <a:endParaRPr lang="en-US" sz="1800" dirty="0">
              <a:latin typeface="Calibri" pitchFamily="34" charset="0"/>
            </a:endParaRPr>
          </a:p>
        </p:txBody>
      </p:sp>
    </p:spTree>
    <p:extLst>
      <p:ext uri="{BB962C8B-B14F-4D97-AF65-F5344CB8AC3E}">
        <p14:creationId xmlns:p14="http://schemas.microsoft.com/office/powerpoint/2010/main" val="14387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000"/>
                            </p:stCondLst>
                            <p:childTnLst>
                              <p:par>
                                <p:cTn id="34" presetID="21"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heel(1)">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P spid="13" grpId="0" animBg="1"/>
      <p:bldP spid="17" grpId="0" animBg="1"/>
      <p:bldP spid="1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-5</a:t>
            </a:r>
            <a:endParaRPr lang="zh-CN" altLang="en-US" dirty="0"/>
          </a:p>
        </p:txBody>
      </p:sp>
      <p:sp>
        <p:nvSpPr>
          <p:cNvPr id="3" name="内容占位符 2"/>
          <p:cNvSpPr>
            <a:spLocks noGrp="1"/>
          </p:cNvSpPr>
          <p:nvPr>
            <p:ph idx="1"/>
          </p:nvPr>
        </p:nvSpPr>
        <p:spPr>
          <a:xfrm>
            <a:off x="457200" y="837033"/>
            <a:ext cx="8229600" cy="2548906"/>
          </a:xfrm>
        </p:spPr>
        <p:txBody>
          <a:bodyPr/>
          <a:lstStyle/>
          <a:p>
            <a:r>
              <a:rPr lang="en-US" altLang="zh-CN" dirty="0"/>
              <a:t>P452</a:t>
            </a:r>
          </a:p>
          <a:p>
            <a:r>
              <a:rPr lang="en-US" altLang="zh-CN" dirty="0">
                <a:solidFill>
                  <a:schemeClr val="bg1">
                    <a:lumMod val="65000"/>
                  </a:schemeClr>
                </a:solidFill>
              </a:rPr>
              <a:t>6.28</a:t>
            </a:r>
          </a:p>
          <a:p>
            <a:pPr lvl="1"/>
            <a:r>
              <a:rPr lang="zh-CN" altLang="en-US" dirty="0"/>
              <a:t>目标：</a:t>
            </a:r>
            <a:endParaRPr lang="en-US" altLang="zh-CN" dirty="0"/>
          </a:p>
          <a:p>
            <a:pPr lvl="2"/>
            <a:r>
              <a:rPr lang="zh-CN" altLang="en-US" dirty="0"/>
              <a:t>量化掌握</a:t>
            </a:r>
            <a:r>
              <a:rPr lang="en-US" altLang="zh-CN" dirty="0"/>
              <a:t>cache</a:t>
            </a:r>
            <a:r>
              <a:rPr lang="zh-CN" altLang="en-US" dirty="0"/>
              <a:t>工作原理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136</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9838078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0DD26-C333-4FC3-83FB-FC7F8CFD4AE9}"/>
              </a:ext>
            </a:extLst>
          </p:cNvPr>
          <p:cNvSpPr>
            <a:spLocks noGrp="1"/>
          </p:cNvSpPr>
          <p:nvPr>
            <p:ph type="title"/>
          </p:nvPr>
        </p:nvSpPr>
        <p:spPr/>
        <p:txBody>
          <a:bodyPr>
            <a:normAutofit fontScale="90000"/>
          </a:bodyPr>
          <a:lstStyle/>
          <a:p>
            <a:r>
              <a:rPr lang="zh-CN" altLang="en-US" dirty="0"/>
              <a:t>练习题</a:t>
            </a:r>
            <a:r>
              <a:rPr lang="en-US" altLang="zh-CN" dirty="0"/>
              <a:t>6.13</a:t>
            </a:r>
            <a:endParaRPr lang="zh-CN" altLang="en-US" dirty="0"/>
          </a:p>
        </p:txBody>
      </p:sp>
      <p:sp>
        <p:nvSpPr>
          <p:cNvPr id="3" name="内容占位符 2">
            <a:extLst>
              <a:ext uri="{FF2B5EF4-FFF2-40B4-BE49-F238E27FC236}">
                <a16:creationId xmlns:a16="http://schemas.microsoft.com/office/drawing/2014/main" id="{9EEDC484-8C73-4E46-87F0-5D64BD0E5132}"/>
              </a:ext>
            </a:extLst>
          </p:cNvPr>
          <p:cNvSpPr>
            <a:spLocks noGrp="1"/>
          </p:cNvSpPr>
          <p:nvPr>
            <p:ph idx="1"/>
          </p:nvPr>
        </p:nvSpPr>
        <p:spPr/>
        <p:txBody>
          <a:bodyPr>
            <a:normAutofit/>
          </a:bodyPr>
          <a:lstStyle/>
          <a:p>
            <a:r>
              <a:rPr lang="zh-CN" altLang="en-US" sz="1800" dirty="0"/>
              <a:t>程序引用</a:t>
            </a:r>
            <a:r>
              <a:rPr lang="en-US" altLang="zh-CN" sz="1800" dirty="0"/>
              <a:t>0x0E34</a:t>
            </a:r>
            <a:r>
              <a:rPr lang="zh-CN" altLang="en-US" sz="1800" dirty="0"/>
              <a:t>处</a:t>
            </a:r>
            <a:r>
              <a:rPr lang="en-US" altLang="zh-CN" sz="1800" dirty="0"/>
              <a:t>1</a:t>
            </a:r>
            <a:r>
              <a:rPr lang="zh-CN" altLang="en-US" sz="1800" dirty="0"/>
              <a:t>字节的字，指出访问的</a:t>
            </a:r>
            <a:r>
              <a:rPr lang="en-US" altLang="zh-CN" sz="1800" dirty="0"/>
              <a:t>cache</a:t>
            </a:r>
            <a:r>
              <a:rPr lang="zh-CN" altLang="en-US" sz="1800" dirty="0"/>
              <a:t>条目和十六进制表示的返回的</a:t>
            </a:r>
            <a:r>
              <a:rPr lang="en-US" altLang="zh-CN" sz="1800" dirty="0"/>
              <a:t>cache</a:t>
            </a:r>
            <a:r>
              <a:rPr lang="zh-CN" altLang="en-US" sz="1800" dirty="0"/>
              <a:t>字节值，指出是否发生</a:t>
            </a:r>
            <a:r>
              <a:rPr lang="en-US" altLang="zh-CN" sz="1800" dirty="0"/>
              <a:t>cache miss</a:t>
            </a:r>
            <a:r>
              <a:rPr lang="zh-CN" altLang="en-US" sz="1800" dirty="0"/>
              <a:t>，如果发生</a:t>
            </a:r>
            <a:r>
              <a:rPr lang="en-US" altLang="zh-CN" sz="1800" dirty="0"/>
              <a:t>cache miss</a:t>
            </a:r>
            <a:r>
              <a:rPr lang="zh-CN" altLang="en-US" sz="1800" dirty="0"/>
              <a:t>，用</a:t>
            </a:r>
            <a:r>
              <a:rPr lang="en-US" altLang="zh-CN" sz="1800" dirty="0"/>
              <a:t>—</a:t>
            </a:r>
            <a:r>
              <a:rPr lang="zh-CN" altLang="en-US" sz="1800" dirty="0"/>
              <a:t>表示返回的</a:t>
            </a:r>
            <a:r>
              <a:rPr lang="en-US" altLang="zh-CN" sz="1800" dirty="0"/>
              <a:t>cache</a:t>
            </a:r>
            <a:r>
              <a:rPr lang="zh-CN" altLang="en-US" sz="1800" dirty="0"/>
              <a:t>缓存字节</a:t>
            </a:r>
            <a:endParaRPr lang="en-US" altLang="zh-CN" sz="1800" dirty="0"/>
          </a:p>
          <a:p>
            <a:pPr lvl="1"/>
            <a:r>
              <a:rPr lang="en-US" altLang="zh-CN" sz="1800" dirty="0"/>
              <a:t>A.</a:t>
            </a:r>
            <a:r>
              <a:rPr lang="zh-CN" altLang="en-US" sz="1800" dirty="0"/>
              <a:t>地址格式：</a:t>
            </a:r>
            <a:r>
              <a:rPr lang="en-US" altLang="zh-CN" sz="1800" dirty="0"/>
              <a:t> </a:t>
            </a:r>
            <a:r>
              <a:rPr lang="en-US" altLang="zh-CN" sz="2400" dirty="0"/>
              <a:t>0x0E34</a:t>
            </a:r>
            <a:endParaRPr lang="en-US" altLang="zh-CN" sz="1800" dirty="0"/>
          </a:p>
          <a:p>
            <a:pPr lvl="1"/>
            <a:endParaRPr lang="en-US" altLang="zh-CN" sz="1800" dirty="0"/>
          </a:p>
          <a:p>
            <a:pPr lvl="1"/>
            <a:endParaRPr lang="en-US" altLang="zh-CN" sz="1800" dirty="0"/>
          </a:p>
          <a:p>
            <a:pPr lvl="1"/>
            <a:endParaRPr lang="en-US" altLang="zh-CN" sz="1800" dirty="0"/>
          </a:p>
          <a:p>
            <a:pPr lvl="1"/>
            <a:r>
              <a:rPr lang="en-US" altLang="zh-CN" sz="1800" dirty="0"/>
              <a:t>B.</a:t>
            </a:r>
            <a:r>
              <a:rPr lang="zh-CN" altLang="en-US" sz="1800" dirty="0"/>
              <a:t>内存引用：</a:t>
            </a:r>
            <a:endParaRPr lang="en-US" altLang="zh-CN" sz="1800" dirty="0"/>
          </a:p>
          <a:p>
            <a:pPr lvl="2"/>
            <a:endParaRPr lang="en-US" altLang="zh-CN" sz="1400" dirty="0"/>
          </a:p>
          <a:p>
            <a:pPr lvl="1"/>
            <a:endParaRPr lang="zh-CN" altLang="en-US" sz="1800" dirty="0"/>
          </a:p>
        </p:txBody>
      </p:sp>
      <p:sp>
        <p:nvSpPr>
          <p:cNvPr id="4" name="灯片编号占位符 3">
            <a:extLst>
              <a:ext uri="{FF2B5EF4-FFF2-40B4-BE49-F238E27FC236}">
                <a16:creationId xmlns:a16="http://schemas.microsoft.com/office/drawing/2014/main" id="{9A54D2CD-E377-4339-A977-30B0F4BA5D19}"/>
              </a:ext>
            </a:extLst>
          </p:cNvPr>
          <p:cNvSpPr>
            <a:spLocks noGrp="1"/>
          </p:cNvSpPr>
          <p:nvPr>
            <p:ph type="sldNum" sz="quarter" idx="12"/>
          </p:nvPr>
        </p:nvSpPr>
        <p:spPr/>
        <p:txBody>
          <a:bodyPr/>
          <a:lstStyle/>
          <a:p>
            <a:fld id="{6D62327B-ED8D-4CFC-ADD0-A75FA5CBE281}" type="slidenum">
              <a:rPr lang="zh-CN" altLang="en-US" smtClean="0"/>
              <a:pPr/>
              <a:t>137</a:t>
            </a:fld>
            <a:endParaRPr lang="zh-CN" altLang="en-US" dirty="0"/>
          </a:p>
        </p:txBody>
      </p:sp>
      <p:graphicFrame>
        <p:nvGraphicFramePr>
          <p:cNvPr id="5" name="表格 4">
            <a:extLst>
              <a:ext uri="{FF2B5EF4-FFF2-40B4-BE49-F238E27FC236}">
                <a16:creationId xmlns:a16="http://schemas.microsoft.com/office/drawing/2014/main" id="{E9877C15-71AF-45D1-9B22-9A449020D9D6}"/>
              </a:ext>
            </a:extLst>
          </p:cNvPr>
          <p:cNvGraphicFramePr>
            <a:graphicFrameLocks noGrp="1"/>
          </p:cNvGraphicFramePr>
          <p:nvPr>
            <p:extLst>
              <p:ext uri="{D42A27DB-BD31-4B8C-83A1-F6EECF244321}">
                <p14:modId xmlns:p14="http://schemas.microsoft.com/office/powerpoint/2010/main" val="3354780966"/>
              </p:ext>
            </p:extLst>
          </p:nvPr>
        </p:nvGraphicFramePr>
        <p:xfrm>
          <a:off x="440037" y="2348880"/>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13893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sp>
        <p:nvSpPr>
          <p:cNvPr id="6" name="矩形 5">
            <a:extLst>
              <a:ext uri="{FF2B5EF4-FFF2-40B4-BE49-F238E27FC236}">
                <a16:creationId xmlns:a16="http://schemas.microsoft.com/office/drawing/2014/main" id="{7136C4A5-2834-4039-B48A-52284275B299}"/>
              </a:ext>
            </a:extLst>
          </p:cNvPr>
          <p:cNvSpPr/>
          <p:nvPr/>
        </p:nvSpPr>
        <p:spPr>
          <a:xfrm>
            <a:off x="5585347" y="2356329"/>
            <a:ext cx="2650528"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1F1B65B-2E73-41C5-B905-C044A038EFCD}"/>
              </a:ext>
            </a:extLst>
          </p:cNvPr>
          <p:cNvSpPr/>
          <p:nvPr/>
        </p:nvSpPr>
        <p:spPr>
          <a:xfrm>
            <a:off x="3281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6FF7F55-A464-4532-A833-BEB18C7D9B9D}"/>
              </a:ext>
            </a:extLst>
          </p:cNvPr>
          <p:cNvSpPr/>
          <p:nvPr/>
        </p:nvSpPr>
        <p:spPr>
          <a:xfrm>
            <a:off x="1013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D3EA614-270F-41BC-BD39-E5E35304C868}"/>
              </a:ext>
            </a:extLst>
          </p:cNvPr>
          <p:cNvSpPr/>
          <p:nvPr/>
        </p:nvSpPr>
        <p:spPr>
          <a:xfrm>
            <a:off x="440037" y="2356329"/>
            <a:ext cx="573765"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99AFE87E-E251-4323-9CB1-DBEF9E407A69}"/>
              </a:ext>
            </a:extLst>
          </p:cNvPr>
          <p:cNvCxnSpPr>
            <a:cxnSpLocks/>
            <a:endCxn id="6" idx="0"/>
          </p:cNvCxnSpPr>
          <p:nvPr/>
        </p:nvCxnSpPr>
        <p:spPr>
          <a:xfrm>
            <a:off x="3469735" y="2060848"/>
            <a:ext cx="3440876" cy="2954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直接箭头连接符 13">
            <a:extLst>
              <a:ext uri="{FF2B5EF4-FFF2-40B4-BE49-F238E27FC236}">
                <a16:creationId xmlns:a16="http://schemas.microsoft.com/office/drawing/2014/main" id="{05410006-4C83-42D4-9F82-0E41AA4782A5}"/>
              </a:ext>
            </a:extLst>
          </p:cNvPr>
          <p:cNvCxnSpPr>
            <a:cxnSpLocks/>
            <a:endCxn id="5" idx="0"/>
          </p:cNvCxnSpPr>
          <p:nvPr/>
        </p:nvCxnSpPr>
        <p:spPr>
          <a:xfrm>
            <a:off x="3250266" y="2127707"/>
            <a:ext cx="1087690" cy="22117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直接箭头连接符 15">
            <a:extLst>
              <a:ext uri="{FF2B5EF4-FFF2-40B4-BE49-F238E27FC236}">
                <a16:creationId xmlns:a16="http://schemas.microsoft.com/office/drawing/2014/main" id="{C2AC6E46-27E3-4871-9E2A-8B73865C4BC4}"/>
              </a:ext>
            </a:extLst>
          </p:cNvPr>
          <p:cNvCxnSpPr>
            <a:cxnSpLocks/>
            <a:endCxn id="10" idx="0"/>
          </p:cNvCxnSpPr>
          <p:nvPr/>
        </p:nvCxnSpPr>
        <p:spPr>
          <a:xfrm flipH="1">
            <a:off x="2147802" y="2110227"/>
            <a:ext cx="956532" cy="2461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直接箭头连接符 17">
            <a:extLst>
              <a:ext uri="{FF2B5EF4-FFF2-40B4-BE49-F238E27FC236}">
                <a16:creationId xmlns:a16="http://schemas.microsoft.com/office/drawing/2014/main" id="{7B413FE5-079C-4037-93CF-08CCD4D1D325}"/>
              </a:ext>
            </a:extLst>
          </p:cNvPr>
          <p:cNvCxnSpPr>
            <a:cxnSpLocks/>
            <a:endCxn id="11" idx="0"/>
          </p:cNvCxnSpPr>
          <p:nvPr/>
        </p:nvCxnSpPr>
        <p:spPr>
          <a:xfrm flipH="1">
            <a:off x="726920" y="2077847"/>
            <a:ext cx="2170584" cy="2784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21" name="表格 20">
            <a:extLst>
              <a:ext uri="{FF2B5EF4-FFF2-40B4-BE49-F238E27FC236}">
                <a16:creationId xmlns:a16="http://schemas.microsoft.com/office/drawing/2014/main" id="{8FEC9DF5-0AEA-409B-AAC1-C825792399EF}"/>
              </a:ext>
            </a:extLst>
          </p:cNvPr>
          <p:cNvGraphicFramePr>
            <a:graphicFrameLocks noGrp="1"/>
          </p:cNvGraphicFramePr>
          <p:nvPr>
            <p:extLst>
              <p:ext uri="{D42A27DB-BD31-4B8C-83A1-F6EECF244321}">
                <p14:modId xmlns:p14="http://schemas.microsoft.com/office/powerpoint/2010/main" val="4043673001"/>
              </p:ext>
            </p:extLst>
          </p:nvPr>
        </p:nvGraphicFramePr>
        <p:xfrm>
          <a:off x="42877" y="4318067"/>
          <a:ext cx="1680711" cy="1506860"/>
        </p:xfrm>
        <a:graphic>
          <a:graphicData uri="http://schemas.openxmlformats.org/drawingml/2006/table">
            <a:tbl>
              <a:tblPr firstRow="1" bandRow="1">
                <a:tableStyleId>{5C22544A-7EE6-4342-B048-85BDC9FD1C3A}</a:tableStyleId>
              </a:tblPr>
              <a:tblGrid>
                <a:gridCol w="1176655">
                  <a:extLst>
                    <a:ext uri="{9D8B030D-6E8A-4147-A177-3AD203B41FA5}">
                      <a16:colId xmlns:a16="http://schemas.microsoft.com/office/drawing/2014/main" val="3207002540"/>
                    </a:ext>
                  </a:extLst>
                </a:gridCol>
                <a:gridCol w="504056">
                  <a:extLst>
                    <a:ext uri="{9D8B030D-6E8A-4147-A177-3AD203B41FA5}">
                      <a16:colId xmlns:a16="http://schemas.microsoft.com/office/drawing/2014/main" val="657374226"/>
                    </a:ext>
                  </a:extLst>
                </a:gridCol>
              </a:tblGrid>
              <a:tr h="269150">
                <a:tc>
                  <a:txBody>
                    <a:bodyPr/>
                    <a:lstStyle/>
                    <a:p>
                      <a:pPr algn="ctr"/>
                      <a:r>
                        <a:rPr lang="zh-CN" altLang="en-US" sz="1000" dirty="0">
                          <a:latin typeface="Times New Roman" panose="02020603050405020304" pitchFamily="18" charset="0"/>
                          <a:cs typeface="Times New Roman" panose="02020603050405020304" pitchFamily="18" charset="0"/>
                        </a:rPr>
                        <a:t>参数</a:t>
                      </a:r>
                    </a:p>
                  </a:txBody>
                  <a:tcPr/>
                </a:tc>
                <a:tc>
                  <a:txBody>
                    <a:bodyPr/>
                    <a:lstStyle/>
                    <a:p>
                      <a:pPr algn="ctr"/>
                      <a:r>
                        <a:rPr lang="zh-CN" altLang="en-US" sz="1000" dirty="0">
                          <a:latin typeface="Times New Roman" panose="02020603050405020304" pitchFamily="18" charset="0"/>
                          <a:cs typeface="Times New Roman" panose="02020603050405020304" pitchFamily="18" charset="0"/>
                        </a:rPr>
                        <a:t>值</a:t>
                      </a:r>
                    </a:p>
                  </a:txBody>
                  <a:tcPr/>
                </a:tc>
                <a:extLst>
                  <a:ext uri="{0D108BD9-81ED-4DB2-BD59-A6C34878D82A}">
                    <a16:rowId xmlns:a16="http://schemas.microsoft.com/office/drawing/2014/main" val="1910072241"/>
                  </a:ext>
                </a:extLst>
              </a:tr>
              <a:tr h="262350">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块偏移</a:t>
                      </a:r>
                      <a:r>
                        <a:rPr lang="en-US" altLang="zh-CN" sz="1000" dirty="0">
                          <a:latin typeface="Times New Roman" panose="02020603050405020304" pitchFamily="18" charset="0"/>
                          <a:cs typeface="Times New Roman" panose="02020603050405020304" pitchFamily="18" charset="0"/>
                        </a:rPr>
                        <a:t>(CO)</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0</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1551325"/>
                  </a:ext>
                </a:extLst>
              </a:tr>
              <a:tr h="227855">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组索引</a:t>
                      </a:r>
                      <a:r>
                        <a:rPr lang="en-US" altLang="zh-CN" sz="1000" dirty="0">
                          <a:latin typeface="Times New Roman" panose="02020603050405020304" pitchFamily="18" charset="0"/>
                          <a:cs typeface="Times New Roman" panose="02020603050405020304" pitchFamily="18" charset="0"/>
                        </a:rPr>
                        <a:t>(CI)</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5</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2598226"/>
                  </a:ext>
                </a:extLst>
              </a:tr>
              <a:tr h="243158">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标记</a:t>
                      </a:r>
                      <a:r>
                        <a:rPr lang="en-US" altLang="zh-CN" sz="1000" dirty="0">
                          <a:latin typeface="Times New Roman" panose="02020603050405020304" pitchFamily="18" charset="0"/>
                          <a:cs typeface="Times New Roman" panose="02020603050405020304" pitchFamily="18" charset="0"/>
                        </a:rPr>
                        <a:t>(CT)</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71</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454969"/>
                  </a:ext>
                </a:extLst>
              </a:tr>
              <a:tr h="227855">
                <a:tc>
                  <a:txBody>
                    <a:bodyPr/>
                    <a:lstStyle/>
                    <a:p>
                      <a:r>
                        <a:rPr lang="en-US" altLang="zh-CN" sz="1000" dirty="0">
                          <a:latin typeface="Times New Roman" panose="02020603050405020304" pitchFamily="18" charset="0"/>
                          <a:cs typeface="Times New Roman" panose="02020603050405020304" pitchFamily="18" charset="0"/>
                        </a:rPr>
                        <a:t>Cache hits?</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zh-CN" altLang="en-US" sz="1000" dirty="0">
                          <a:latin typeface="Times New Roman" panose="02020603050405020304" pitchFamily="18" charset="0"/>
                          <a:cs typeface="Times New Roman" panose="02020603050405020304" pitchFamily="18" charset="0"/>
                        </a:rPr>
                        <a:t>是</a:t>
                      </a:r>
                    </a:p>
                  </a:txBody>
                  <a:tcPr/>
                </a:tc>
                <a:extLst>
                  <a:ext uri="{0D108BD9-81ED-4DB2-BD59-A6C34878D82A}">
                    <a16:rowId xmlns:a16="http://schemas.microsoft.com/office/drawing/2014/main" val="2473248007"/>
                  </a:ext>
                </a:extLst>
              </a:tr>
              <a:tr h="241871">
                <a:tc>
                  <a:txBody>
                    <a:bodyPr/>
                    <a:lstStyle/>
                    <a:p>
                      <a:r>
                        <a:rPr lang="zh-CN" altLang="en-US" sz="1000" dirty="0">
                          <a:latin typeface="Times New Roman" panose="02020603050405020304" pitchFamily="18" charset="0"/>
                          <a:cs typeface="Times New Roman" panose="02020603050405020304" pitchFamily="18" charset="0"/>
                        </a:rPr>
                        <a:t>返回</a:t>
                      </a:r>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字节</a:t>
                      </a:r>
                    </a:p>
                  </a:txBody>
                  <a:tcPr/>
                </a:tc>
                <a:tc>
                  <a:txBody>
                    <a:bodyPr/>
                    <a:lstStyle/>
                    <a:p>
                      <a:r>
                        <a:rPr lang="en-US" altLang="zh-CN" sz="1000" dirty="0">
                          <a:latin typeface="Times New Roman" panose="02020603050405020304" pitchFamily="18" charset="0"/>
                          <a:cs typeface="Times New Roman" panose="02020603050405020304" pitchFamily="18" charset="0"/>
                        </a:rPr>
                        <a:t>0x B</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7776044"/>
                  </a:ext>
                </a:extLst>
              </a:tr>
            </a:tbl>
          </a:graphicData>
        </a:graphic>
      </p:graphicFrame>
      <p:graphicFrame>
        <p:nvGraphicFramePr>
          <p:cNvPr id="22" name="表格 21">
            <a:extLst>
              <a:ext uri="{FF2B5EF4-FFF2-40B4-BE49-F238E27FC236}">
                <a16:creationId xmlns:a16="http://schemas.microsoft.com/office/drawing/2014/main" id="{66005585-C87A-4916-B4A3-3F7AE84348F8}"/>
              </a:ext>
            </a:extLst>
          </p:cNvPr>
          <p:cNvGraphicFramePr>
            <a:graphicFrameLocks noGrp="1"/>
          </p:cNvGraphicFramePr>
          <p:nvPr>
            <p:extLst>
              <p:ext uri="{D42A27DB-BD31-4B8C-83A1-F6EECF244321}">
                <p14:modId xmlns:p14="http://schemas.microsoft.com/office/powerpoint/2010/main" val="3032413872"/>
              </p:ext>
            </p:extLst>
          </p:nvPr>
        </p:nvGraphicFramePr>
        <p:xfrm>
          <a:off x="1931284" y="3832500"/>
          <a:ext cx="7098433" cy="2484613"/>
        </p:xfrm>
        <a:graphic>
          <a:graphicData uri="http://schemas.openxmlformats.org/drawingml/2006/table">
            <a:tbl>
              <a:tblPr firstRow="1" bandRow="1">
                <a:tableStyleId>{5C22544A-7EE6-4342-B048-85BDC9FD1C3A}</a:tableStyleId>
              </a:tblPr>
              <a:tblGrid>
                <a:gridCol w="569444">
                  <a:extLst>
                    <a:ext uri="{9D8B030D-6E8A-4147-A177-3AD203B41FA5}">
                      <a16:colId xmlns:a16="http://schemas.microsoft.com/office/drawing/2014/main" val="2672403904"/>
                    </a:ext>
                  </a:extLst>
                </a:gridCol>
                <a:gridCol w="569444">
                  <a:extLst>
                    <a:ext uri="{9D8B030D-6E8A-4147-A177-3AD203B41FA5}">
                      <a16:colId xmlns:a16="http://schemas.microsoft.com/office/drawing/2014/main" val="827386319"/>
                    </a:ext>
                  </a:extLst>
                </a:gridCol>
                <a:gridCol w="569444">
                  <a:extLst>
                    <a:ext uri="{9D8B030D-6E8A-4147-A177-3AD203B41FA5}">
                      <a16:colId xmlns:a16="http://schemas.microsoft.com/office/drawing/2014/main" val="2640956321"/>
                    </a:ext>
                  </a:extLst>
                </a:gridCol>
                <a:gridCol w="508736">
                  <a:extLst>
                    <a:ext uri="{9D8B030D-6E8A-4147-A177-3AD203B41FA5}">
                      <a16:colId xmlns:a16="http://schemas.microsoft.com/office/drawing/2014/main" val="355551732"/>
                    </a:ext>
                  </a:extLst>
                </a:gridCol>
                <a:gridCol w="508736">
                  <a:extLst>
                    <a:ext uri="{9D8B030D-6E8A-4147-A177-3AD203B41FA5}">
                      <a16:colId xmlns:a16="http://schemas.microsoft.com/office/drawing/2014/main" val="1806129494"/>
                    </a:ext>
                  </a:extLst>
                </a:gridCol>
                <a:gridCol w="508736">
                  <a:extLst>
                    <a:ext uri="{9D8B030D-6E8A-4147-A177-3AD203B41FA5}">
                      <a16:colId xmlns:a16="http://schemas.microsoft.com/office/drawing/2014/main" val="2732738007"/>
                    </a:ext>
                  </a:extLst>
                </a:gridCol>
                <a:gridCol w="508736">
                  <a:extLst>
                    <a:ext uri="{9D8B030D-6E8A-4147-A177-3AD203B41FA5}">
                      <a16:colId xmlns:a16="http://schemas.microsoft.com/office/drawing/2014/main" val="3041213792"/>
                    </a:ext>
                  </a:extLst>
                </a:gridCol>
                <a:gridCol w="569444">
                  <a:extLst>
                    <a:ext uri="{9D8B030D-6E8A-4147-A177-3AD203B41FA5}">
                      <a16:colId xmlns:a16="http://schemas.microsoft.com/office/drawing/2014/main" val="3285431786"/>
                    </a:ext>
                  </a:extLst>
                </a:gridCol>
                <a:gridCol w="569444">
                  <a:extLst>
                    <a:ext uri="{9D8B030D-6E8A-4147-A177-3AD203B41FA5}">
                      <a16:colId xmlns:a16="http://schemas.microsoft.com/office/drawing/2014/main" val="1426274587"/>
                    </a:ext>
                  </a:extLst>
                </a:gridCol>
                <a:gridCol w="508736">
                  <a:extLst>
                    <a:ext uri="{9D8B030D-6E8A-4147-A177-3AD203B41FA5}">
                      <a16:colId xmlns:a16="http://schemas.microsoft.com/office/drawing/2014/main" val="4105316689"/>
                    </a:ext>
                  </a:extLst>
                </a:gridCol>
                <a:gridCol w="508736">
                  <a:extLst>
                    <a:ext uri="{9D8B030D-6E8A-4147-A177-3AD203B41FA5}">
                      <a16:colId xmlns:a16="http://schemas.microsoft.com/office/drawing/2014/main" val="1907203830"/>
                    </a:ext>
                  </a:extLst>
                </a:gridCol>
                <a:gridCol w="508736">
                  <a:extLst>
                    <a:ext uri="{9D8B030D-6E8A-4147-A177-3AD203B41FA5}">
                      <a16:colId xmlns:a16="http://schemas.microsoft.com/office/drawing/2014/main" val="4203547117"/>
                    </a:ext>
                  </a:extLst>
                </a:gridCol>
                <a:gridCol w="690061">
                  <a:extLst>
                    <a:ext uri="{9D8B030D-6E8A-4147-A177-3AD203B41FA5}">
                      <a16:colId xmlns:a16="http://schemas.microsoft.com/office/drawing/2014/main" val="686029400"/>
                    </a:ext>
                  </a:extLst>
                </a:gridCol>
              </a:tblGrid>
              <a:tr h="273351">
                <a:tc>
                  <a:txBody>
                    <a:bodyPr/>
                    <a:lstStyle/>
                    <a:p>
                      <a:pPr algn="ctr"/>
                      <a:endParaRPr lang="zh-CN" altLang="en-US" sz="1000" dirty="0">
                        <a:latin typeface="Times New Roman" panose="02020603050405020304" pitchFamily="18" charset="0"/>
                        <a:cs typeface="Times New Roman" panose="02020603050405020304" pitchFamily="18" charset="0"/>
                      </a:endParaRPr>
                    </a:p>
                  </a:txBody>
                  <a:tcPr anchor="ct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065721348"/>
                  </a:ext>
                </a:extLst>
              </a:tr>
              <a:tr h="158697">
                <a:tc>
                  <a:txBody>
                    <a:bodyPr/>
                    <a:lstStyle/>
                    <a:p>
                      <a:pPr algn="ctr"/>
                      <a:r>
                        <a:rPr lang="zh-CN" altLang="en-US" sz="1000" dirty="0">
                          <a:latin typeface="Times New Roman" panose="02020603050405020304" pitchFamily="18" charset="0"/>
                          <a:cs typeface="Times New Roman" panose="02020603050405020304" pitchFamily="18" charset="0"/>
                        </a:rPr>
                        <a:t>组索引</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4661999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09</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90613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BC</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76315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7743031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AD</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35958837"/>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4</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3B</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78296249"/>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1891800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91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2D</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F0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7097270"/>
                  </a:ext>
                </a:extLst>
              </a:tr>
              <a:tr h="246297">
                <a:tc>
                  <a:txBody>
                    <a:bodyPr/>
                    <a:lstStyle/>
                    <a:p>
                      <a:pPr algn="ctr"/>
                      <a:r>
                        <a:rPr lang="en-US" altLang="zh-CN" sz="1000" dirty="0">
                          <a:latin typeface="Times New Roman" panose="02020603050405020304" pitchFamily="18" charset="0"/>
                          <a:cs typeface="Times New Roman" panose="02020603050405020304" pitchFamily="18" charset="0"/>
                        </a:rPr>
                        <a:t>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93138716"/>
                  </a:ext>
                </a:extLst>
              </a:tr>
            </a:tbl>
          </a:graphicData>
        </a:graphic>
      </p:graphicFrame>
      <p:cxnSp>
        <p:nvCxnSpPr>
          <p:cNvPr id="23" name="直接箭头连接符 22">
            <a:extLst>
              <a:ext uri="{FF2B5EF4-FFF2-40B4-BE49-F238E27FC236}">
                <a16:creationId xmlns:a16="http://schemas.microsoft.com/office/drawing/2014/main" id="{A056BD2A-E339-4335-AE49-5D8B99DBEF0D}"/>
              </a:ext>
            </a:extLst>
          </p:cNvPr>
          <p:cNvCxnSpPr>
            <a:cxnSpLocks/>
          </p:cNvCxnSpPr>
          <p:nvPr/>
        </p:nvCxnSpPr>
        <p:spPr>
          <a:xfrm>
            <a:off x="1603957" y="4919675"/>
            <a:ext cx="533954" cy="77948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直接箭头连接符 25">
            <a:extLst>
              <a:ext uri="{FF2B5EF4-FFF2-40B4-BE49-F238E27FC236}">
                <a16:creationId xmlns:a16="http://schemas.microsoft.com/office/drawing/2014/main" id="{753D4E5D-0F70-4250-972E-43CAF8E895DA}"/>
              </a:ext>
            </a:extLst>
          </p:cNvPr>
          <p:cNvCxnSpPr>
            <a:cxnSpLocks/>
          </p:cNvCxnSpPr>
          <p:nvPr/>
        </p:nvCxnSpPr>
        <p:spPr>
          <a:xfrm>
            <a:off x="1628070" y="5180813"/>
            <a:ext cx="997998" cy="52859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直接箭头连接符 27">
            <a:extLst>
              <a:ext uri="{FF2B5EF4-FFF2-40B4-BE49-F238E27FC236}">
                <a16:creationId xmlns:a16="http://schemas.microsoft.com/office/drawing/2014/main" id="{3A9DEE3F-E511-4286-8789-559A263CB02A}"/>
              </a:ext>
            </a:extLst>
          </p:cNvPr>
          <p:cNvCxnSpPr>
            <a:cxnSpLocks/>
          </p:cNvCxnSpPr>
          <p:nvPr/>
        </p:nvCxnSpPr>
        <p:spPr>
          <a:xfrm>
            <a:off x="1603957" y="4752470"/>
            <a:ext cx="2144755" cy="9466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直接箭头连接符 29">
            <a:extLst>
              <a:ext uri="{FF2B5EF4-FFF2-40B4-BE49-F238E27FC236}">
                <a16:creationId xmlns:a16="http://schemas.microsoft.com/office/drawing/2014/main" id="{2C679AF4-809E-41F1-98D5-10863B6F8B6C}"/>
              </a:ext>
            </a:extLst>
          </p:cNvPr>
          <p:cNvCxnSpPr>
            <a:cxnSpLocks/>
          </p:cNvCxnSpPr>
          <p:nvPr/>
        </p:nvCxnSpPr>
        <p:spPr>
          <a:xfrm flipH="1" flipV="1">
            <a:off x="1723589" y="5709408"/>
            <a:ext cx="2025123" cy="1987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060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right)">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0DD26-C333-4FC3-83FB-FC7F8CFD4AE9}"/>
              </a:ext>
            </a:extLst>
          </p:cNvPr>
          <p:cNvSpPr>
            <a:spLocks noGrp="1"/>
          </p:cNvSpPr>
          <p:nvPr>
            <p:ph type="title"/>
          </p:nvPr>
        </p:nvSpPr>
        <p:spPr/>
        <p:txBody>
          <a:bodyPr>
            <a:normAutofit fontScale="90000"/>
          </a:bodyPr>
          <a:lstStyle/>
          <a:p>
            <a:r>
              <a:rPr lang="zh-CN" altLang="en-US" dirty="0"/>
              <a:t>练习题</a:t>
            </a:r>
            <a:r>
              <a:rPr lang="en-US" altLang="zh-CN" dirty="0"/>
              <a:t>6.14</a:t>
            </a:r>
            <a:endParaRPr lang="zh-CN" altLang="en-US" dirty="0"/>
          </a:p>
        </p:txBody>
      </p:sp>
      <p:sp>
        <p:nvSpPr>
          <p:cNvPr id="3" name="内容占位符 2">
            <a:extLst>
              <a:ext uri="{FF2B5EF4-FFF2-40B4-BE49-F238E27FC236}">
                <a16:creationId xmlns:a16="http://schemas.microsoft.com/office/drawing/2014/main" id="{9EEDC484-8C73-4E46-87F0-5D64BD0E5132}"/>
              </a:ext>
            </a:extLst>
          </p:cNvPr>
          <p:cNvSpPr>
            <a:spLocks noGrp="1"/>
          </p:cNvSpPr>
          <p:nvPr>
            <p:ph idx="1"/>
          </p:nvPr>
        </p:nvSpPr>
        <p:spPr/>
        <p:txBody>
          <a:bodyPr>
            <a:normAutofit/>
          </a:bodyPr>
          <a:lstStyle/>
          <a:p>
            <a:r>
              <a:rPr lang="zh-CN" altLang="en-US" sz="1800" dirty="0"/>
              <a:t>程序引用</a:t>
            </a:r>
            <a:r>
              <a:rPr lang="en-US" altLang="zh-CN" sz="1800" dirty="0"/>
              <a:t>0x0DD5</a:t>
            </a:r>
            <a:r>
              <a:rPr lang="zh-CN" altLang="en-US" sz="1800" dirty="0"/>
              <a:t>处</a:t>
            </a:r>
            <a:r>
              <a:rPr lang="en-US" altLang="zh-CN" sz="1800" dirty="0"/>
              <a:t>1</a:t>
            </a:r>
            <a:r>
              <a:rPr lang="zh-CN" altLang="en-US" sz="1800" dirty="0"/>
              <a:t>字节的字，指出访问的</a:t>
            </a:r>
            <a:r>
              <a:rPr lang="en-US" altLang="zh-CN" sz="1800" dirty="0"/>
              <a:t>cache</a:t>
            </a:r>
            <a:r>
              <a:rPr lang="zh-CN" altLang="en-US" sz="1800" dirty="0"/>
              <a:t>条目和十六进制表示的返回的</a:t>
            </a:r>
            <a:r>
              <a:rPr lang="en-US" altLang="zh-CN" sz="1800" dirty="0"/>
              <a:t>cache</a:t>
            </a:r>
            <a:r>
              <a:rPr lang="zh-CN" altLang="en-US" sz="1800" dirty="0"/>
              <a:t>字节值，指出是否发生</a:t>
            </a:r>
            <a:r>
              <a:rPr lang="en-US" altLang="zh-CN" sz="1800" dirty="0"/>
              <a:t>cache miss</a:t>
            </a:r>
            <a:r>
              <a:rPr lang="zh-CN" altLang="en-US" sz="1800" dirty="0"/>
              <a:t>，如果发生</a:t>
            </a:r>
            <a:r>
              <a:rPr lang="en-US" altLang="zh-CN" sz="1800" dirty="0"/>
              <a:t>cache miss</a:t>
            </a:r>
            <a:r>
              <a:rPr lang="zh-CN" altLang="en-US" sz="1800" dirty="0"/>
              <a:t>，用</a:t>
            </a:r>
            <a:r>
              <a:rPr lang="en-US" altLang="zh-CN" sz="1800" dirty="0"/>
              <a:t>—</a:t>
            </a:r>
            <a:r>
              <a:rPr lang="zh-CN" altLang="en-US" sz="1800" dirty="0"/>
              <a:t>表示返回的</a:t>
            </a:r>
            <a:r>
              <a:rPr lang="en-US" altLang="zh-CN" sz="1800" dirty="0"/>
              <a:t>cache</a:t>
            </a:r>
            <a:r>
              <a:rPr lang="zh-CN" altLang="en-US" sz="1800" dirty="0"/>
              <a:t>缓存字节</a:t>
            </a:r>
            <a:endParaRPr lang="en-US" altLang="zh-CN" sz="1800" dirty="0"/>
          </a:p>
          <a:p>
            <a:pPr lvl="1"/>
            <a:r>
              <a:rPr lang="en-US" altLang="zh-CN" sz="1800" dirty="0"/>
              <a:t>A.</a:t>
            </a:r>
            <a:r>
              <a:rPr lang="zh-CN" altLang="en-US" sz="1800" dirty="0"/>
              <a:t>地址格式：</a:t>
            </a:r>
            <a:r>
              <a:rPr lang="en-US" altLang="zh-CN" sz="1800" dirty="0"/>
              <a:t> </a:t>
            </a:r>
            <a:r>
              <a:rPr lang="en-US" altLang="zh-CN" sz="2400" dirty="0"/>
              <a:t>0x0DD5</a:t>
            </a:r>
            <a:endParaRPr lang="en-US" altLang="zh-CN" sz="1800" dirty="0"/>
          </a:p>
          <a:p>
            <a:pPr lvl="1"/>
            <a:endParaRPr lang="en-US" altLang="zh-CN" sz="1800" dirty="0"/>
          </a:p>
          <a:p>
            <a:pPr lvl="1"/>
            <a:endParaRPr lang="en-US" altLang="zh-CN" sz="1800" dirty="0"/>
          </a:p>
          <a:p>
            <a:pPr lvl="1"/>
            <a:endParaRPr lang="en-US" altLang="zh-CN" sz="1800" dirty="0"/>
          </a:p>
          <a:p>
            <a:pPr lvl="1"/>
            <a:r>
              <a:rPr lang="en-US" altLang="zh-CN" sz="1800" dirty="0"/>
              <a:t>B.</a:t>
            </a:r>
            <a:r>
              <a:rPr lang="zh-CN" altLang="en-US" sz="1800" dirty="0"/>
              <a:t>内存引用：</a:t>
            </a:r>
            <a:endParaRPr lang="en-US" altLang="zh-CN" sz="1800" dirty="0"/>
          </a:p>
          <a:p>
            <a:pPr lvl="2"/>
            <a:endParaRPr lang="en-US" altLang="zh-CN" sz="1400" dirty="0"/>
          </a:p>
          <a:p>
            <a:pPr lvl="1"/>
            <a:endParaRPr lang="zh-CN" altLang="en-US" sz="1800" dirty="0"/>
          </a:p>
        </p:txBody>
      </p:sp>
      <p:sp>
        <p:nvSpPr>
          <p:cNvPr id="4" name="灯片编号占位符 3">
            <a:extLst>
              <a:ext uri="{FF2B5EF4-FFF2-40B4-BE49-F238E27FC236}">
                <a16:creationId xmlns:a16="http://schemas.microsoft.com/office/drawing/2014/main" id="{9A54D2CD-E377-4339-A977-30B0F4BA5D19}"/>
              </a:ext>
            </a:extLst>
          </p:cNvPr>
          <p:cNvSpPr>
            <a:spLocks noGrp="1"/>
          </p:cNvSpPr>
          <p:nvPr>
            <p:ph type="sldNum" sz="quarter" idx="12"/>
          </p:nvPr>
        </p:nvSpPr>
        <p:spPr/>
        <p:txBody>
          <a:bodyPr/>
          <a:lstStyle/>
          <a:p>
            <a:fld id="{6D62327B-ED8D-4CFC-ADD0-A75FA5CBE281}" type="slidenum">
              <a:rPr lang="zh-CN" altLang="en-US" smtClean="0"/>
              <a:pPr/>
              <a:t>138</a:t>
            </a:fld>
            <a:endParaRPr lang="zh-CN" altLang="en-US" dirty="0"/>
          </a:p>
        </p:txBody>
      </p:sp>
      <p:graphicFrame>
        <p:nvGraphicFramePr>
          <p:cNvPr id="5" name="表格 4">
            <a:extLst>
              <a:ext uri="{FF2B5EF4-FFF2-40B4-BE49-F238E27FC236}">
                <a16:creationId xmlns:a16="http://schemas.microsoft.com/office/drawing/2014/main" id="{E9877C15-71AF-45D1-9B22-9A449020D9D6}"/>
              </a:ext>
            </a:extLst>
          </p:cNvPr>
          <p:cNvGraphicFramePr>
            <a:graphicFrameLocks noGrp="1"/>
          </p:cNvGraphicFramePr>
          <p:nvPr>
            <p:extLst>
              <p:ext uri="{D42A27DB-BD31-4B8C-83A1-F6EECF244321}">
                <p14:modId xmlns:p14="http://schemas.microsoft.com/office/powerpoint/2010/main" val="3846168848"/>
              </p:ext>
            </p:extLst>
          </p:nvPr>
        </p:nvGraphicFramePr>
        <p:xfrm>
          <a:off x="457200" y="2348880"/>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13893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sp>
        <p:nvSpPr>
          <p:cNvPr id="6" name="矩形 5">
            <a:extLst>
              <a:ext uri="{FF2B5EF4-FFF2-40B4-BE49-F238E27FC236}">
                <a16:creationId xmlns:a16="http://schemas.microsoft.com/office/drawing/2014/main" id="{7136C4A5-2834-4039-B48A-52284275B299}"/>
              </a:ext>
            </a:extLst>
          </p:cNvPr>
          <p:cNvSpPr/>
          <p:nvPr/>
        </p:nvSpPr>
        <p:spPr>
          <a:xfrm>
            <a:off x="5585347" y="2356329"/>
            <a:ext cx="2650528"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1F1B65B-2E73-41C5-B905-C044A038EFCD}"/>
              </a:ext>
            </a:extLst>
          </p:cNvPr>
          <p:cNvSpPr/>
          <p:nvPr/>
        </p:nvSpPr>
        <p:spPr>
          <a:xfrm>
            <a:off x="3281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6FF7F55-A464-4532-A833-BEB18C7D9B9D}"/>
              </a:ext>
            </a:extLst>
          </p:cNvPr>
          <p:cNvSpPr/>
          <p:nvPr/>
        </p:nvSpPr>
        <p:spPr>
          <a:xfrm>
            <a:off x="1013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D3EA614-270F-41BC-BD39-E5E35304C868}"/>
              </a:ext>
            </a:extLst>
          </p:cNvPr>
          <p:cNvSpPr/>
          <p:nvPr/>
        </p:nvSpPr>
        <p:spPr>
          <a:xfrm>
            <a:off x="440037" y="2356329"/>
            <a:ext cx="573765"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99AFE87E-E251-4323-9CB1-DBEF9E407A69}"/>
              </a:ext>
            </a:extLst>
          </p:cNvPr>
          <p:cNvCxnSpPr>
            <a:cxnSpLocks/>
            <a:endCxn id="6" idx="0"/>
          </p:cNvCxnSpPr>
          <p:nvPr/>
        </p:nvCxnSpPr>
        <p:spPr>
          <a:xfrm>
            <a:off x="3469735" y="2060848"/>
            <a:ext cx="3440876" cy="2954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直接箭头连接符 13">
            <a:extLst>
              <a:ext uri="{FF2B5EF4-FFF2-40B4-BE49-F238E27FC236}">
                <a16:creationId xmlns:a16="http://schemas.microsoft.com/office/drawing/2014/main" id="{05410006-4C83-42D4-9F82-0E41AA4782A5}"/>
              </a:ext>
            </a:extLst>
          </p:cNvPr>
          <p:cNvCxnSpPr>
            <a:cxnSpLocks/>
            <a:endCxn id="5" idx="0"/>
          </p:cNvCxnSpPr>
          <p:nvPr/>
        </p:nvCxnSpPr>
        <p:spPr>
          <a:xfrm>
            <a:off x="3267429" y="2127707"/>
            <a:ext cx="1087690" cy="22117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直接箭头连接符 15">
            <a:extLst>
              <a:ext uri="{FF2B5EF4-FFF2-40B4-BE49-F238E27FC236}">
                <a16:creationId xmlns:a16="http://schemas.microsoft.com/office/drawing/2014/main" id="{C2AC6E46-27E3-4871-9E2A-8B73865C4BC4}"/>
              </a:ext>
            </a:extLst>
          </p:cNvPr>
          <p:cNvCxnSpPr>
            <a:cxnSpLocks/>
            <a:endCxn id="10" idx="0"/>
          </p:cNvCxnSpPr>
          <p:nvPr/>
        </p:nvCxnSpPr>
        <p:spPr>
          <a:xfrm flipH="1">
            <a:off x="2147802" y="2110227"/>
            <a:ext cx="956532" cy="2461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直接箭头连接符 17">
            <a:extLst>
              <a:ext uri="{FF2B5EF4-FFF2-40B4-BE49-F238E27FC236}">
                <a16:creationId xmlns:a16="http://schemas.microsoft.com/office/drawing/2014/main" id="{7B413FE5-079C-4037-93CF-08CCD4D1D325}"/>
              </a:ext>
            </a:extLst>
          </p:cNvPr>
          <p:cNvCxnSpPr>
            <a:cxnSpLocks/>
            <a:endCxn id="11" idx="0"/>
          </p:cNvCxnSpPr>
          <p:nvPr/>
        </p:nvCxnSpPr>
        <p:spPr>
          <a:xfrm flipH="1">
            <a:off x="726920" y="2077847"/>
            <a:ext cx="2170584" cy="2784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21" name="表格 20">
            <a:extLst>
              <a:ext uri="{FF2B5EF4-FFF2-40B4-BE49-F238E27FC236}">
                <a16:creationId xmlns:a16="http://schemas.microsoft.com/office/drawing/2014/main" id="{8FEC9DF5-0AEA-409B-AAC1-C825792399EF}"/>
              </a:ext>
            </a:extLst>
          </p:cNvPr>
          <p:cNvGraphicFramePr>
            <a:graphicFrameLocks noGrp="1"/>
          </p:cNvGraphicFramePr>
          <p:nvPr>
            <p:extLst>
              <p:ext uri="{D42A27DB-BD31-4B8C-83A1-F6EECF244321}">
                <p14:modId xmlns:p14="http://schemas.microsoft.com/office/powerpoint/2010/main" val="1810538934"/>
              </p:ext>
            </p:extLst>
          </p:nvPr>
        </p:nvGraphicFramePr>
        <p:xfrm>
          <a:off x="42877" y="4318067"/>
          <a:ext cx="1680711" cy="1750700"/>
        </p:xfrm>
        <a:graphic>
          <a:graphicData uri="http://schemas.openxmlformats.org/drawingml/2006/table">
            <a:tbl>
              <a:tblPr firstRow="1" bandRow="1">
                <a:tableStyleId>{5C22544A-7EE6-4342-B048-85BDC9FD1C3A}</a:tableStyleId>
              </a:tblPr>
              <a:tblGrid>
                <a:gridCol w="1176655">
                  <a:extLst>
                    <a:ext uri="{9D8B030D-6E8A-4147-A177-3AD203B41FA5}">
                      <a16:colId xmlns:a16="http://schemas.microsoft.com/office/drawing/2014/main" val="3207002540"/>
                    </a:ext>
                  </a:extLst>
                </a:gridCol>
                <a:gridCol w="504056">
                  <a:extLst>
                    <a:ext uri="{9D8B030D-6E8A-4147-A177-3AD203B41FA5}">
                      <a16:colId xmlns:a16="http://schemas.microsoft.com/office/drawing/2014/main" val="657374226"/>
                    </a:ext>
                  </a:extLst>
                </a:gridCol>
              </a:tblGrid>
              <a:tr h="269150">
                <a:tc>
                  <a:txBody>
                    <a:bodyPr/>
                    <a:lstStyle/>
                    <a:p>
                      <a:pPr algn="ctr"/>
                      <a:r>
                        <a:rPr lang="zh-CN" altLang="en-US" sz="1000" dirty="0">
                          <a:latin typeface="Times New Roman" panose="02020603050405020304" pitchFamily="18" charset="0"/>
                          <a:cs typeface="Times New Roman" panose="02020603050405020304" pitchFamily="18" charset="0"/>
                        </a:rPr>
                        <a:t>参数</a:t>
                      </a:r>
                    </a:p>
                  </a:txBody>
                  <a:tcPr/>
                </a:tc>
                <a:tc>
                  <a:txBody>
                    <a:bodyPr/>
                    <a:lstStyle/>
                    <a:p>
                      <a:pPr algn="ctr"/>
                      <a:r>
                        <a:rPr lang="zh-CN" altLang="en-US" sz="1000" dirty="0">
                          <a:latin typeface="Times New Roman" panose="02020603050405020304" pitchFamily="18" charset="0"/>
                          <a:cs typeface="Times New Roman" panose="02020603050405020304" pitchFamily="18" charset="0"/>
                        </a:rPr>
                        <a:t>值</a:t>
                      </a:r>
                    </a:p>
                  </a:txBody>
                  <a:tcPr/>
                </a:tc>
                <a:extLst>
                  <a:ext uri="{0D108BD9-81ED-4DB2-BD59-A6C34878D82A}">
                    <a16:rowId xmlns:a16="http://schemas.microsoft.com/office/drawing/2014/main" val="1910072241"/>
                  </a:ext>
                </a:extLst>
              </a:tr>
              <a:tr h="262350">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块偏移</a:t>
                      </a:r>
                      <a:r>
                        <a:rPr lang="en-US" altLang="zh-CN" sz="1000" dirty="0">
                          <a:latin typeface="Times New Roman" panose="02020603050405020304" pitchFamily="18" charset="0"/>
                          <a:cs typeface="Times New Roman" panose="02020603050405020304" pitchFamily="18" charset="0"/>
                        </a:rPr>
                        <a:t>(CO)</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1</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1551325"/>
                  </a:ext>
                </a:extLst>
              </a:tr>
              <a:tr h="227855">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组索引</a:t>
                      </a:r>
                      <a:r>
                        <a:rPr lang="en-US" altLang="zh-CN" sz="1000" dirty="0">
                          <a:latin typeface="Times New Roman" panose="02020603050405020304" pitchFamily="18" charset="0"/>
                          <a:cs typeface="Times New Roman" panose="02020603050405020304" pitchFamily="18" charset="0"/>
                        </a:rPr>
                        <a:t>(CI)</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5</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2598226"/>
                  </a:ext>
                </a:extLst>
              </a:tr>
              <a:tr h="243158">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标记</a:t>
                      </a:r>
                      <a:r>
                        <a:rPr lang="en-US" altLang="zh-CN" sz="1000" dirty="0">
                          <a:latin typeface="Times New Roman" panose="02020603050405020304" pitchFamily="18" charset="0"/>
                          <a:cs typeface="Times New Roman" panose="02020603050405020304" pitchFamily="18" charset="0"/>
                        </a:rPr>
                        <a:t>(CT)</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6E</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454969"/>
                  </a:ext>
                </a:extLst>
              </a:tr>
              <a:tr h="227855">
                <a:tc>
                  <a:txBody>
                    <a:bodyPr/>
                    <a:lstStyle/>
                    <a:p>
                      <a:r>
                        <a:rPr lang="en-US" altLang="zh-CN" sz="1000" dirty="0">
                          <a:latin typeface="Times New Roman" panose="02020603050405020304" pitchFamily="18" charset="0"/>
                          <a:cs typeface="Times New Roman" panose="02020603050405020304" pitchFamily="18" charset="0"/>
                        </a:rPr>
                        <a:t>valid?</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zh-CN" altLang="en-US" sz="1000" dirty="0">
                          <a:latin typeface="Times New Roman" panose="02020603050405020304" pitchFamily="18" charset="0"/>
                          <a:cs typeface="Times New Roman" panose="02020603050405020304" pitchFamily="18" charset="0"/>
                        </a:rPr>
                        <a:t>否</a:t>
                      </a:r>
                    </a:p>
                  </a:txBody>
                  <a:tcPr/>
                </a:tc>
                <a:extLst>
                  <a:ext uri="{0D108BD9-81ED-4DB2-BD59-A6C34878D82A}">
                    <a16:rowId xmlns:a16="http://schemas.microsoft.com/office/drawing/2014/main" val="2473248007"/>
                  </a:ext>
                </a:extLst>
              </a:tr>
              <a:tr h="227855">
                <a:tc>
                  <a:txBody>
                    <a:bodyPr/>
                    <a:lstStyle/>
                    <a:p>
                      <a:r>
                        <a:rPr lang="en-US" altLang="zh-CN" sz="1000" dirty="0">
                          <a:latin typeface="Times New Roman" panose="02020603050405020304" pitchFamily="18" charset="0"/>
                          <a:cs typeface="Times New Roman" panose="02020603050405020304" pitchFamily="18" charset="0"/>
                        </a:rPr>
                        <a:t>Cache hits?</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zh-CN" altLang="en-US" sz="1000" dirty="0">
                          <a:latin typeface="Times New Roman" panose="02020603050405020304" pitchFamily="18" charset="0"/>
                          <a:cs typeface="Times New Roman" panose="02020603050405020304" pitchFamily="18" charset="0"/>
                        </a:rPr>
                        <a:t>否</a:t>
                      </a:r>
                    </a:p>
                  </a:txBody>
                  <a:tcPr/>
                </a:tc>
                <a:extLst>
                  <a:ext uri="{0D108BD9-81ED-4DB2-BD59-A6C34878D82A}">
                    <a16:rowId xmlns:a16="http://schemas.microsoft.com/office/drawing/2014/main" val="1103534521"/>
                  </a:ext>
                </a:extLst>
              </a:tr>
              <a:tr h="241871">
                <a:tc>
                  <a:txBody>
                    <a:bodyPr/>
                    <a:lstStyle/>
                    <a:p>
                      <a:r>
                        <a:rPr lang="zh-CN" altLang="en-US" sz="1000" dirty="0">
                          <a:latin typeface="Times New Roman" panose="02020603050405020304" pitchFamily="18" charset="0"/>
                          <a:cs typeface="Times New Roman" panose="02020603050405020304" pitchFamily="18" charset="0"/>
                        </a:rPr>
                        <a:t>返回</a:t>
                      </a:r>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字节</a:t>
                      </a:r>
                    </a:p>
                  </a:txBody>
                  <a:tcPr/>
                </a:tc>
                <a:tc>
                  <a:txBody>
                    <a:bodyPr/>
                    <a:lstStyle/>
                    <a:p>
                      <a:r>
                        <a:rPr lang="en-US" altLang="zh-CN" sz="1000" dirty="0">
                          <a:latin typeface="Times New Roman" panose="02020603050405020304" pitchFamily="18" charset="0"/>
                          <a:cs typeface="Times New Roman" panose="02020603050405020304" pitchFamily="18" charset="0"/>
                        </a:rPr>
                        <a:t>—</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7776044"/>
                  </a:ext>
                </a:extLst>
              </a:tr>
            </a:tbl>
          </a:graphicData>
        </a:graphic>
      </p:graphicFrame>
      <p:graphicFrame>
        <p:nvGraphicFramePr>
          <p:cNvPr id="22" name="表格 21">
            <a:extLst>
              <a:ext uri="{FF2B5EF4-FFF2-40B4-BE49-F238E27FC236}">
                <a16:creationId xmlns:a16="http://schemas.microsoft.com/office/drawing/2014/main" id="{66005585-C87A-4916-B4A3-3F7AE84348F8}"/>
              </a:ext>
            </a:extLst>
          </p:cNvPr>
          <p:cNvGraphicFramePr>
            <a:graphicFrameLocks noGrp="1"/>
          </p:cNvGraphicFramePr>
          <p:nvPr/>
        </p:nvGraphicFramePr>
        <p:xfrm>
          <a:off x="1931284" y="3832500"/>
          <a:ext cx="7098433" cy="2484613"/>
        </p:xfrm>
        <a:graphic>
          <a:graphicData uri="http://schemas.openxmlformats.org/drawingml/2006/table">
            <a:tbl>
              <a:tblPr firstRow="1" bandRow="1">
                <a:tableStyleId>{5C22544A-7EE6-4342-B048-85BDC9FD1C3A}</a:tableStyleId>
              </a:tblPr>
              <a:tblGrid>
                <a:gridCol w="569444">
                  <a:extLst>
                    <a:ext uri="{9D8B030D-6E8A-4147-A177-3AD203B41FA5}">
                      <a16:colId xmlns:a16="http://schemas.microsoft.com/office/drawing/2014/main" val="2672403904"/>
                    </a:ext>
                  </a:extLst>
                </a:gridCol>
                <a:gridCol w="569444">
                  <a:extLst>
                    <a:ext uri="{9D8B030D-6E8A-4147-A177-3AD203B41FA5}">
                      <a16:colId xmlns:a16="http://schemas.microsoft.com/office/drawing/2014/main" val="827386319"/>
                    </a:ext>
                  </a:extLst>
                </a:gridCol>
                <a:gridCol w="569444">
                  <a:extLst>
                    <a:ext uri="{9D8B030D-6E8A-4147-A177-3AD203B41FA5}">
                      <a16:colId xmlns:a16="http://schemas.microsoft.com/office/drawing/2014/main" val="2640956321"/>
                    </a:ext>
                  </a:extLst>
                </a:gridCol>
                <a:gridCol w="508736">
                  <a:extLst>
                    <a:ext uri="{9D8B030D-6E8A-4147-A177-3AD203B41FA5}">
                      <a16:colId xmlns:a16="http://schemas.microsoft.com/office/drawing/2014/main" val="355551732"/>
                    </a:ext>
                  </a:extLst>
                </a:gridCol>
                <a:gridCol w="508736">
                  <a:extLst>
                    <a:ext uri="{9D8B030D-6E8A-4147-A177-3AD203B41FA5}">
                      <a16:colId xmlns:a16="http://schemas.microsoft.com/office/drawing/2014/main" val="1806129494"/>
                    </a:ext>
                  </a:extLst>
                </a:gridCol>
                <a:gridCol w="508736">
                  <a:extLst>
                    <a:ext uri="{9D8B030D-6E8A-4147-A177-3AD203B41FA5}">
                      <a16:colId xmlns:a16="http://schemas.microsoft.com/office/drawing/2014/main" val="2732738007"/>
                    </a:ext>
                  </a:extLst>
                </a:gridCol>
                <a:gridCol w="508736">
                  <a:extLst>
                    <a:ext uri="{9D8B030D-6E8A-4147-A177-3AD203B41FA5}">
                      <a16:colId xmlns:a16="http://schemas.microsoft.com/office/drawing/2014/main" val="3041213792"/>
                    </a:ext>
                  </a:extLst>
                </a:gridCol>
                <a:gridCol w="569444">
                  <a:extLst>
                    <a:ext uri="{9D8B030D-6E8A-4147-A177-3AD203B41FA5}">
                      <a16:colId xmlns:a16="http://schemas.microsoft.com/office/drawing/2014/main" val="3285431786"/>
                    </a:ext>
                  </a:extLst>
                </a:gridCol>
                <a:gridCol w="569444">
                  <a:extLst>
                    <a:ext uri="{9D8B030D-6E8A-4147-A177-3AD203B41FA5}">
                      <a16:colId xmlns:a16="http://schemas.microsoft.com/office/drawing/2014/main" val="1426274587"/>
                    </a:ext>
                  </a:extLst>
                </a:gridCol>
                <a:gridCol w="508736">
                  <a:extLst>
                    <a:ext uri="{9D8B030D-6E8A-4147-A177-3AD203B41FA5}">
                      <a16:colId xmlns:a16="http://schemas.microsoft.com/office/drawing/2014/main" val="4105316689"/>
                    </a:ext>
                  </a:extLst>
                </a:gridCol>
                <a:gridCol w="508736">
                  <a:extLst>
                    <a:ext uri="{9D8B030D-6E8A-4147-A177-3AD203B41FA5}">
                      <a16:colId xmlns:a16="http://schemas.microsoft.com/office/drawing/2014/main" val="1907203830"/>
                    </a:ext>
                  </a:extLst>
                </a:gridCol>
                <a:gridCol w="508736">
                  <a:extLst>
                    <a:ext uri="{9D8B030D-6E8A-4147-A177-3AD203B41FA5}">
                      <a16:colId xmlns:a16="http://schemas.microsoft.com/office/drawing/2014/main" val="4203547117"/>
                    </a:ext>
                  </a:extLst>
                </a:gridCol>
                <a:gridCol w="690061">
                  <a:extLst>
                    <a:ext uri="{9D8B030D-6E8A-4147-A177-3AD203B41FA5}">
                      <a16:colId xmlns:a16="http://schemas.microsoft.com/office/drawing/2014/main" val="686029400"/>
                    </a:ext>
                  </a:extLst>
                </a:gridCol>
              </a:tblGrid>
              <a:tr h="273351">
                <a:tc>
                  <a:txBody>
                    <a:bodyPr/>
                    <a:lstStyle/>
                    <a:p>
                      <a:pPr algn="ctr"/>
                      <a:endParaRPr lang="zh-CN" altLang="en-US" sz="1000" dirty="0">
                        <a:latin typeface="Times New Roman" panose="02020603050405020304" pitchFamily="18" charset="0"/>
                        <a:cs typeface="Times New Roman" panose="02020603050405020304" pitchFamily="18" charset="0"/>
                      </a:endParaRPr>
                    </a:p>
                  </a:txBody>
                  <a:tcPr anchor="ct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065721348"/>
                  </a:ext>
                </a:extLst>
              </a:tr>
              <a:tr h="158697">
                <a:tc>
                  <a:txBody>
                    <a:bodyPr/>
                    <a:lstStyle/>
                    <a:p>
                      <a:pPr algn="ctr"/>
                      <a:r>
                        <a:rPr lang="zh-CN" altLang="en-US" sz="1000" dirty="0">
                          <a:latin typeface="Times New Roman" panose="02020603050405020304" pitchFamily="18" charset="0"/>
                          <a:cs typeface="Times New Roman" panose="02020603050405020304" pitchFamily="18" charset="0"/>
                        </a:rPr>
                        <a:t>组索引</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4661999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09</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90613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BC</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76315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7743031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AD</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35958837"/>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4</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3B</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78296249"/>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1891800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91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2D</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F0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7097270"/>
                  </a:ext>
                </a:extLst>
              </a:tr>
              <a:tr h="246297">
                <a:tc>
                  <a:txBody>
                    <a:bodyPr/>
                    <a:lstStyle/>
                    <a:p>
                      <a:pPr algn="ctr"/>
                      <a:r>
                        <a:rPr lang="en-US" altLang="zh-CN" sz="1000" dirty="0">
                          <a:latin typeface="Times New Roman" panose="02020603050405020304" pitchFamily="18" charset="0"/>
                          <a:cs typeface="Times New Roman" panose="02020603050405020304" pitchFamily="18" charset="0"/>
                        </a:rPr>
                        <a:t>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93138716"/>
                  </a:ext>
                </a:extLst>
              </a:tr>
            </a:tbl>
          </a:graphicData>
        </a:graphic>
      </p:graphicFrame>
      <p:cxnSp>
        <p:nvCxnSpPr>
          <p:cNvPr id="23" name="直接箭头连接符 22">
            <a:extLst>
              <a:ext uri="{FF2B5EF4-FFF2-40B4-BE49-F238E27FC236}">
                <a16:creationId xmlns:a16="http://schemas.microsoft.com/office/drawing/2014/main" id="{A056BD2A-E339-4335-AE49-5D8B99DBEF0D}"/>
              </a:ext>
            </a:extLst>
          </p:cNvPr>
          <p:cNvCxnSpPr>
            <a:cxnSpLocks/>
          </p:cNvCxnSpPr>
          <p:nvPr/>
        </p:nvCxnSpPr>
        <p:spPr>
          <a:xfrm>
            <a:off x="1603957" y="4919675"/>
            <a:ext cx="533954" cy="77948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6" name="直接箭头连接符 25">
            <a:extLst>
              <a:ext uri="{FF2B5EF4-FFF2-40B4-BE49-F238E27FC236}">
                <a16:creationId xmlns:a16="http://schemas.microsoft.com/office/drawing/2014/main" id="{753D4E5D-0F70-4250-972E-43CAF8E895DA}"/>
              </a:ext>
            </a:extLst>
          </p:cNvPr>
          <p:cNvCxnSpPr>
            <a:cxnSpLocks/>
          </p:cNvCxnSpPr>
          <p:nvPr/>
        </p:nvCxnSpPr>
        <p:spPr>
          <a:xfrm>
            <a:off x="1628070" y="5180813"/>
            <a:ext cx="4168066" cy="54846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8" name="直接箭头连接符 27">
            <a:extLst>
              <a:ext uri="{FF2B5EF4-FFF2-40B4-BE49-F238E27FC236}">
                <a16:creationId xmlns:a16="http://schemas.microsoft.com/office/drawing/2014/main" id="{3A9DEE3F-E511-4286-8789-559A263CB02A}"/>
              </a:ext>
            </a:extLst>
          </p:cNvPr>
          <p:cNvCxnSpPr>
            <a:cxnSpLocks/>
          </p:cNvCxnSpPr>
          <p:nvPr/>
        </p:nvCxnSpPr>
        <p:spPr>
          <a:xfrm>
            <a:off x="1449701" y="5465381"/>
            <a:ext cx="4994507" cy="2638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681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0DD26-C333-4FC3-83FB-FC7F8CFD4AE9}"/>
              </a:ext>
            </a:extLst>
          </p:cNvPr>
          <p:cNvSpPr>
            <a:spLocks noGrp="1"/>
          </p:cNvSpPr>
          <p:nvPr>
            <p:ph type="title"/>
          </p:nvPr>
        </p:nvSpPr>
        <p:spPr/>
        <p:txBody>
          <a:bodyPr>
            <a:normAutofit fontScale="90000"/>
          </a:bodyPr>
          <a:lstStyle/>
          <a:p>
            <a:r>
              <a:rPr lang="zh-CN" altLang="en-US" dirty="0"/>
              <a:t>练习题</a:t>
            </a:r>
            <a:r>
              <a:rPr lang="en-US" altLang="zh-CN" dirty="0"/>
              <a:t>6.15</a:t>
            </a:r>
            <a:endParaRPr lang="zh-CN" altLang="en-US" dirty="0"/>
          </a:p>
        </p:txBody>
      </p:sp>
      <p:sp>
        <p:nvSpPr>
          <p:cNvPr id="3" name="内容占位符 2">
            <a:extLst>
              <a:ext uri="{FF2B5EF4-FFF2-40B4-BE49-F238E27FC236}">
                <a16:creationId xmlns:a16="http://schemas.microsoft.com/office/drawing/2014/main" id="{9EEDC484-8C73-4E46-87F0-5D64BD0E5132}"/>
              </a:ext>
            </a:extLst>
          </p:cNvPr>
          <p:cNvSpPr>
            <a:spLocks noGrp="1"/>
          </p:cNvSpPr>
          <p:nvPr>
            <p:ph idx="1"/>
          </p:nvPr>
        </p:nvSpPr>
        <p:spPr/>
        <p:txBody>
          <a:bodyPr>
            <a:normAutofit/>
          </a:bodyPr>
          <a:lstStyle/>
          <a:p>
            <a:r>
              <a:rPr lang="zh-CN" altLang="en-US" sz="1800" dirty="0"/>
              <a:t>程序引用</a:t>
            </a:r>
            <a:r>
              <a:rPr lang="en-US" altLang="zh-CN" sz="1800" dirty="0"/>
              <a:t>0x1FE4</a:t>
            </a:r>
            <a:r>
              <a:rPr lang="zh-CN" altLang="en-US" sz="1800" dirty="0"/>
              <a:t>处</a:t>
            </a:r>
            <a:r>
              <a:rPr lang="en-US" altLang="zh-CN" sz="1800" dirty="0"/>
              <a:t>1</a:t>
            </a:r>
            <a:r>
              <a:rPr lang="zh-CN" altLang="en-US" sz="1800" dirty="0"/>
              <a:t>字节的字，指出访问的</a:t>
            </a:r>
            <a:r>
              <a:rPr lang="en-US" altLang="zh-CN" sz="1800" dirty="0"/>
              <a:t>cache</a:t>
            </a:r>
            <a:r>
              <a:rPr lang="zh-CN" altLang="en-US" sz="1800" dirty="0"/>
              <a:t>条目和十六进制表示的返回的</a:t>
            </a:r>
            <a:r>
              <a:rPr lang="en-US" altLang="zh-CN" sz="1800" dirty="0"/>
              <a:t>cache</a:t>
            </a:r>
            <a:r>
              <a:rPr lang="zh-CN" altLang="en-US" sz="1800" dirty="0"/>
              <a:t>字节值，指出是否发生</a:t>
            </a:r>
            <a:r>
              <a:rPr lang="en-US" altLang="zh-CN" sz="1800" dirty="0"/>
              <a:t>cache miss</a:t>
            </a:r>
            <a:r>
              <a:rPr lang="zh-CN" altLang="en-US" sz="1800" dirty="0"/>
              <a:t>，如果发生</a:t>
            </a:r>
            <a:r>
              <a:rPr lang="en-US" altLang="zh-CN" sz="1800" dirty="0"/>
              <a:t>cache miss</a:t>
            </a:r>
            <a:r>
              <a:rPr lang="zh-CN" altLang="en-US" sz="1800" dirty="0"/>
              <a:t>，用</a:t>
            </a:r>
            <a:r>
              <a:rPr lang="en-US" altLang="zh-CN" sz="1800" dirty="0"/>
              <a:t>—</a:t>
            </a:r>
            <a:r>
              <a:rPr lang="zh-CN" altLang="en-US" sz="1800" dirty="0"/>
              <a:t>表示返回的</a:t>
            </a:r>
            <a:r>
              <a:rPr lang="en-US" altLang="zh-CN" sz="1800" dirty="0"/>
              <a:t>cache</a:t>
            </a:r>
            <a:r>
              <a:rPr lang="zh-CN" altLang="en-US" sz="1800" dirty="0"/>
              <a:t>缓存字节</a:t>
            </a:r>
            <a:endParaRPr lang="en-US" altLang="zh-CN" sz="1800" dirty="0"/>
          </a:p>
          <a:p>
            <a:pPr lvl="1"/>
            <a:r>
              <a:rPr lang="en-US" altLang="zh-CN" sz="1800" dirty="0"/>
              <a:t>A.</a:t>
            </a:r>
            <a:r>
              <a:rPr lang="zh-CN" altLang="en-US" sz="1800" dirty="0"/>
              <a:t>地址格式：</a:t>
            </a:r>
            <a:r>
              <a:rPr lang="en-US" altLang="zh-CN" sz="1800" dirty="0"/>
              <a:t> </a:t>
            </a:r>
            <a:r>
              <a:rPr lang="en-US" altLang="zh-CN" sz="2400" dirty="0"/>
              <a:t>0x1FE4</a:t>
            </a:r>
            <a:endParaRPr lang="en-US" altLang="zh-CN" sz="1800" dirty="0"/>
          </a:p>
          <a:p>
            <a:pPr lvl="1"/>
            <a:endParaRPr lang="en-US" altLang="zh-CN" sz="1800" dirty="0"/>
          </a:p>
          <a:p>
            <a:pPr lvl="1"/>
            <a:endParaRPr lang="en-US" altLang="zh-CN" sz="1800" dirty="0"/>
          </a:p>
          <a:p>
            <a:pPr lvl="1"/>
            <a:endParaRPr lang="en-US" altLang="zh-CN" sz="1800" dirty="0"/>
          </a:p>
          <a:p>
            <a:pPr lvl="1"/>
            <a:r>
              <a:rPr lang="en-US" altLang="zh-CN" sz="1800" dirty="0"/>
              <a:t>B.</a:t>
            </a:r>
            <a:r>
              <a:rPr lang="zh-CN" altLang="en-US" sz="1800" dirty="0"/>
              <a:t>内存引用：</a:t>
            </a:r>
            <a:endParaRPr lang="en-US" altLang="zh-CN" sz="1800" dirty="0"/>
          </a:p>
          <a:p>
            <a:pPr lvl="2"/>
            <a:endParaRPr lang="en-US" altLang="zh-CN" sz="1400" dirty="0"/>
          </a:p>
          <a:p>
            <a:pPr lvl="1"/>
            <a:endParaRPr lang="zh-CN" altLang="en-US" sz="1800" dirty="0"/>
          </a:p>
        </p:txBody>
      </p:sp>
      <p:sp>
        <p:nvSpPr>
          <p:cNvPr id="4" name="灯片编号占位符 3">
            <a:extLst>
              <a:ext uri="{FF2B5EF4-FFF2-40B4-BE49-F238E27FC236}">
                <a16:creationId xmlns:a16="http://schemas.microsoft.com/office/drawing/2014/main" id="{9A54D2CD-E377-4339-A977-30B0F4BA5D19}"/>
              </a:ext>
            </a:extLst>
          </p:cNvPr>
          <p:cNvSpPr>
            <a:spLocks noGrp="1"/>
          </p:cNvSpPr>
          <p:nvPr>
            <p:ph type="sldNum" sz="quarter" idx="12"/>
          </p:nvPr>
        </p:nvSpPr>
        <p:spPr/>
        <p:txBody>
          <a:bodyPr/>
          <a:lstStyle/>
          <a:p>
            <a:fld id="{6D62327B-ED8D-4CFC-ADD0-A75FA5CBE281}" type="slidenum">
              <a:rPr lang="zh-CN" altLang="en-US" smtClean="0"/>
              <a:pPr/>
              <a:t>139</a:t>
            </a:fld>
            <a:endParaRPr lang="zh-CN" altLang="en-US" dirty="0"/>
          </a:p>
        </p:txBody>
      </p:sp>
      <p:graphicFrame>
        <p:nvGraphicFramePr>
          <p:cNvPr id="5" name="表格 4">
            <a:extLst>
              <a:ext uri="{FF2B5EF4-FFF2-40B4-BE49-F238E27FC236}">
                <a16:creationId xmlns:a16="http://schemas.microsoft.com/office/drawing/2014/main" id="{E9877C15-71AF-45D1-9B22-9A449020D9D6}"/>
              </a:ext>
            </a:extLst>
          </p:cNvPr>
          <p:cNvGraphicFramePr>
            <a:graphicFrameLocks noGrp="1"/>
          </p:cNvGraphicFramePr>
          <p:nvPr>
            <p:extLst>
              <p:ext uri="{D42A27DB-BD31-4B8C-83A1-F6EECF244321}">
                <p14:modId xmlns:p14="http://schemas.microsoft.com/office/powerpoint/2010/main" val="3302907469"/>
              </p:ext>
            </p:extLst>
          </p:nvPr>
        </p:nvGraphicFramePr>
        <p:xfrm>
          <a:off x="457200" y="2348880"/>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138930">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sp>
        <p:nvSpPr>
          <p:cNvPr id="6" name="矩形 5">
            <a:extLst>
              <a:ext uri="{FF2B5EF4-FFF2-40B4-BE49-F238E27FC236}">
                <a16:creationId xmlns:a16="http://schemas.microsoft.com/office/drawing/2014/main" id="{7136C4A5-2834-4039-B48A-52284275B299}"/>
              </a:ext>
            </a:extLst>
          </p:cNvPr>
          <p:cNvSpPr/>
          <p:nvPr/>
        </p:nvSpPr>
        <p:spPr>
          <a:xfrm>
            <a:off x="5585347" y="2356329"/>
            <a:ext cx="2650528"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1F1B65B-2E73-41C5-B905-C044A038EFCD}"/>
              </a:ext>
            </a:extLst>
          </p:cNvPr>
          <p:cNvSpPr/>
          <p:nvPr/>
        </p:nvSpPr>
        <p:spPr>
          <a:xfrm>
            <a:off x="3281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6FF7F55-A464-4532-A833-BEB18C7D9B9D}"/>
              </a:ext>
            </a:extLst>
          </p:cNvPr>
          <p:cNvSpPr/>
          <p:nvPr/>
        </p:nvSpPr>
        <p:spPr>
          <a:xfrm>
            <a:off x="1013802" y="2356329"/>
            <a:ext cx="2268000"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D3EA614-270F-41BC-BD39-E5E35304C868}"/>
              </a:ext>
            </a:extLst>
          </p:cNvPr>
          <p:cNvSpPr/>
          <p:nvPr/>
        </p:nvSpPr>
        <p:spPr>
          <a:xfrm>
            <a:off x="440037" y="2356329"/>
            <a:ext cx="573765" cy="235854"/>
          </a:xfrm>
          <a:prstGeom prst="rect">
            <a:avLst/>
          </a:prstGeom>
          <a:noFill/>
          <a:ln w="19050"/>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99AFE87E-E251-4323-9CB1-DBEF9E407A69}"/>
              </a:ext>
            </a:extLst>
          </p:cNvPr>
          <p:cNvCxnSpPr>
            <a:cxnSpLocks/>
            <a:endCxn id="6" idx="0"/>
          </p:cNvCxnSpPr>
          <p:nvPr/>
        </p:nvCxnSpPr>
        <p:spPr>
          <a:xfrm>
            <a:off x="3469735" y="2060848"/>
            <a:ext cx="3440876" cy="29548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直接箭头连接符 13">
            <a:extLst>
              <a:ext uri="{FF2B5EF4-FFF2-40B4-BE49-F238E27FC236}">
                <a16:creationId xmlns:a16="http://schemas.microsoft.com/office/drawing/2014/main" id="{05410006-4C83-42D4-9F82-0E41AA4782A5}"/>
              </a:ext>
            </a:extLst>
          </p:cNvPr>
          <p:cNvCxnSpPr>
            <a:cxnSpLocks/>
            <a:endCxn id="5" idx="0"/>
          </p:cNvCxnSpPr>
          <p:nvPr/>
        </p:nvCxnSpPr>
        <p:spPr>
          <a:xfrm>
            <a:off x="3267429" y="2127707"/>
            <a:ext cx="1087690" cy="22117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直接箭头连接符 15">
            <a:extLst>
              <a:ext uri="{FF2B5EF4-FFF2-40B4-BE49-F238E27FC236}">
                <a16:creationId xmlns:a16="http://schemas.microsoft.com/office/drawing/2014/main" id="{C2AC6E46-27E3-4871-9E2A-8B73865C4BC4}"/>
              </a:ext>
            </a:extLst>
          </p:cNvPr>
          <p:cNvCxnSpPr>
            <a:cxnSpLocks/>
            <a:endCxn id="10" idx="0"/>
          </p:cNvCxnSpPr>
          <p:nvPr/>
        </p:nvCxnSpPr>
        <p:spPr>
          <a:xfrm flipH="1">
            <a:off x="2147802" y="2110227"/>
            <a:ext cx="956532" cy="2461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8" name="直接箭头连接符 17">
            <a:extLst>
              <a:ext uri="{FF2B5EF4-FFF2-40B4-BE49-F238E27FC236}">
                <a16:creationId xmlns:a16="http://schemas.microsoft.com/office/drawing/2014/main" id="{7B413FE5-079C-4037-93CF-08CCD4D1D325}"/>
              </a:ext>
            </a:extLst>
          </p:cNvPr>
          <p:cNvCxnSpPr>
            <a:cxnSpLocks/>
            <a:endCxn id="11" idx="0"/>
          </p:cNvCxnSpPr>
          <p:nvPr/>
        </p:nvCxnSpPr>
        <p:spPr>
          <a:xfrm flipH="1">
            <a:off x="726920" y="2077847"/>
            <a:ext cx="2170584" cy="2784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aphicFrame>
        <p:nvGraphicFramePr>
          <p:cNvPr id="21" name="表格 20">
            <a:extLst>
              <a:ext uri="{FF2B5EF4-FFF2-40B4-BE49-F238E27FC236}">
                <a16:creationId xmlns:a16="http://schemas.microsoft.com/office/drawing/2014/main" id="{8FEC9DF5-0AEA-409B-AAC1-C825792399EF}"/>
              </a:ext>
            </a:extLst>
          </p:cNvPr>
          <p:cNvGraphicFramePr>
            <a:graphicFrameLocks noGrp="1"/>
          </p:cNvGraphicFramePr>
          <p:nvPr>
            <p:extLst>
              <p:ext uri="{D42A27DB-BD31-4B8C-83A1-F6EECF244321}">
                <p14:modId xmlns:p14="http://schemas.microsoft.com/office/powerpoint/2010/main" val="1292848731"/>
              </p:ext>
            </p:extLst>
          </p:nvPr>
        </p:nvGraphicFramePr>
        <p:xfrm>
          <a:off x="42877" y="4318067"/>
          <a:ext cx="1680711" cy="1506860"/>
        </p:xfrm>
        <a:graphic>
          <a:graphicData uri="http://schemas.openxmlformats.org/drawingml/2006/table">
            <a:tbl>
              <a:tblPr firstRow="1" bandRow="1">
                <a:tableStyleId>{5C22544A-7EE6-4342-B048-85BDC9FD1C3A}</a:tableStyleId>
              </a:tblPr>
              <a:tblGrid>
                <a:gridCol w="1176655">
                  <a:extLst>
                    <a:ext uri="{9D8B030D-6E8A-4147-A177-3AD203B41FA5}">
                      <a16:colId xmlns:a16="http://schemas.microsoft.com/office/drawing/2014/main" val="3207002540"/>
                    </a:ext>
                  </a:extLst>
                </a:gridCol>
                <a:gridCol w="504056">
                  <a:extLst>
                    <a:ext uri="{9D8B030D-6E8A-4147-A177-3AD203B41FA5}">
                      <a16:colId xmlns:a16="http://schemas.microsoft.com/office/drawing/2014/main" val="657374226"/>
                    </a:ext>
                  </a:extLst>
                </a:gridCol>
              </a:tblGrid>
              <a:tr h="269150">
                <a:tc>
                  <a:txBody>
                    <a:bodyPr/>
                    <a:lstStyle/>
                    <a:p>
                      <a:pPr algn="ctr"/>
                      <a:r>
                        <a:rPr lang="zh-CN" altLang="en-US" sz="1000" dirty="0">
                          <a:latin typeface="Times New Roman" panose="02020603050405020304" pitchFamily="18" charset="0"/>
                          <a:cs typeface="Times New Roman" panose="02020603050405020304" pitchFamily="18" charset="0"/>
                        </a:rPr>
                        <a:t>参数</a:t>
                      </a:r>
                    </a:p>
                  </a:txBody>
                  <a:tcPr/>
                </a:tc>
                <a:tc>
                  <a:txBody>
                    <a:bodyPr/>
                    <a:lstStyle/>
                    <a:p>
                      <a:pPr algn="ctr"/>
                      <a:r>
                        <a:rPr lang="zh-CN" altLang="en-US" sz="1000" dirty="0">
                          <a:latin typeface="Times New Roman" panose="02020603050405020304" pitchFamily="18" charset="0"/>
                          <a:cs typeface="Times New Roman" panose="02020603050405020304" pitchFamily="18" charset="0"/>
                        </a:rPr>
                        <a:t>值</a:t>
                      </a:r>
                    </a:p>
                  </a:txBody>
                  <a:tcPr/>
                </a:tc>
                <a:extLst>
                  <a:ext uri="{0D108BD9-81ED-4DB2-BD59-A6C34878D82A}">
                    <a16:rowId xmlns:a16="http://schemas.microsoft.com/office/drawing/2014/main" val="1910072241"/>
                  </a:ext>
                </a:extLst>
              </a:tr>
              <a:tr h="262350">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块偏移</a:t>
                      </a:r>
                      <a:r>
                        <a:rPr lang="en-US" altLang="zh-CN" sz="1000" dirty="0">
                          <a:latin typeface="Times New Roman" panose="02020603050405020304" pitchFamily="18" charset="0"/>
                          <a:cs typeface="Times New Roman" panose="02020603050405020304" pitchFamily="18" charset="0"/>
                        </a:rPr>
                        <a:t>(CO)</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0</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1551325"/>
                  </a:ext>
                </a:extLst>
              </a:tr>
              <a:tr h="227855">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组索引</a:t>
                      </a:r>
                      <a:r>
                        <a:rPr lang="en-US" altLang="zh-CN" sz="1000" dirty="0">
                          <a:latin typeface="Times New Roman" panose="02020603050405020304" pitchFamily="18" charset="0"/>
                          <a:cs typeface="Times New Roman" panose="02020603050405020304" pitchFamily="18" charset="0"/>
                        </a:rPr>
                        <a:t>(CI)</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1</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02598226"/>
                  </a:ext>
                </a:extLst>
              </a:tr>
              <a:tr h="243158">
                <a:tc>
                  <a:txBody>
                    <a:bodyPr/>
                    <a:lstStyle/>
                    <a:p>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标记</a:t>
                      </a:r>
                      <a:r>
                        <a:rPr lang="en-US" altLang="zh-CN" sz="1000" dirty="0">
                          <a:latin typeface="Times New Roman" panose="02020603050405020304" pitchFamily="18" charset="0"/>
                          <a:cs typeface="Times New Roman" panose="02020603050405020304" pitchFamily="18" charset="0"/>
                        </a:rPr>
                        <a:t>(CT)</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en-US" altLang="zh-CN" sz="1000" dirty="0">
                          <a:latin typeface="Times New Roman" panose="02020603050405020304" pitchFamily="18" charset="0"/>
                          <a:cs typeface="Times New Roman" panose="02020603050405020304" pitchFamily="18" charset="0"/>
                        </a:rPr>
                        <a:t>0x FF</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55454969"/>
                  </a:ext>
                </a:extLst>
              </a:tr>
              <a:tr h="227855">
                <a:tc>
                  <a:txBody>
                    <a:bodyPr/>
                    <a:lstStyle/>
                    <a:p>
                      <a:r>
                        <a:rPr lang="en-US" altLang="zh-CN" sz="1000" dirty="0">
                          <a:latin typeface="Times New Roman" panose="02020603050405020304" pitchFamily="18" charset="0"/>
                          <a:cs typeface="Times New Roman" panose="02020603050405020304" pitchFamily="18" charset="0"/>
                        </a:rPr>
                        <a:t>Cache hits?</a:t>
                      </a:r>
                      <a:endParaRPr lang="zh-CN" altLang="en-US" sz="1000" dirty="0">
                        <a:latin typeface="Times New Roman" panose="02020603050405020304" pitchFamily="18" charset="0"/>
                        <a:cs typeface="Times New Roman" panose="02020603050405020304" pitchFamily="18" charset="0"/>
                      </a:endParaRPr>
                    </a:p>
                  </a:txBody>
                  <a:tcPr/>
                </a:tc>
                <a:tc>
                  <a:txBody>
                    <a:bodyPr/>
                    <a:lstStyle/>
                    <a:p>
                      <a:r>
                        <a:rPr lang="zh-CN" altLang="en-US" sz="1000" dirty="0">
                          <a:latin typeface="Times New Roman" panose="02020603050405020304" pitchFamily="18" charset="0"/>
                          <a:cs typeface="Times New Roman" panose="02020603050405020304" pitchFamily="18" charset="0"/>
                        </a:rPr>
                        <a:t>否</a:t>
                      </a:r>
                    </a:p>
                  </a:txBody>
                  <a:tcPr/>
                </a:tc>
                <a:extLst>
                  <a:ext uri="{0D108BD9-81ED-4DB2-BD59-A6C34878D82A}">
                    <a16:rowId xmlns:a16="http://schemas.microsoft.com/office/drawing/2014/main" val="1103534521"/>
                  </a:ext>
                </a:extLst>
              </a:tr>
              <a:tr h="241871">
                <a:tc>
                  <a:txBody>
                    <a:bodyPr/>
                    <a:lstStyle/>
                    <a:p>
                      <a:r>
                        <a:rPr lang="zh-CN" altLang="en-US" sz="1000" dirty="0">
                          <a:latin typeface="Times New Roman" panose="02020603050405020304" pitchFamily="18" charset="0"/>
                          <a:cs typeface="Times New Roman" panose="02020603050405020304" pitchFamily="18" charset="0"/>
                        </a:rPr>
                        <a:t>返回</a:t>
                      </a:r>
                      <a:r>
                        <a:rPr lang="en-US" altLang="zh-CN" sz="1000" dirty="0">
                          <a:latin typeface="Times New Roman" panose="02020603050405020304" pitchFamily="18" charset="0"/>
                          <a:cs typeface="Times New Roman" panose="02020603050405020304" pitchFamily="18" charset="0"/>
                        </a:rPr>
                        <a:t>cache</a:t>
                      </a:r>
                      <a:r>
                        <a:rPr lang="zh-CN" altLang="en-US" sz="1000" dirty="0">
                          <a:latin typeface="Times New Roman" panose="02020603050405020304" pitchFamily="18" charset="0"/>
                          <a:cs typeface="Times New Roman" panose="02020603050405020304" pitchFamily="18" charset="0"/>
                        </a:rPr>
                        <a:t>字节</a:t>
                      </a:r>
                    </a:p>
                  </a:txBody>
                  <a:tcPr/>
                </a:tc>
                <a:tc>
                  <a:txBody>
                    <a:bodyPr/>
                    <a:lstStyle/>
                    <a:p>
                      <a:r>
                        <a:rPr lang="en-US" altLang="zh-CN" sz="1000" dirty="0">
                          <a:latin typeface="Times New Roman" panose="02020603050405020304" pitchFamily="18" charset="0"/>
                          <a:cs typeface="Times New Roman" panose="02020603050405020304" pitchFamily="18" charset="0"/>
                        </a:rPr>
                        <a:t>—</a:t>
                      </a:r>
                      <a:endParaRPr lang="zh-CN" altLang="en-US"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7776044"/>
                  </a:ext>
                </a:extLst>
              </a:tr>
            </a:tbl>
          </a:graphicData>
        </a:graphic>
      </p:graphicFrame>
      <p:graphicFrame>
        <p:nvGraphicFramePr>
          <p:cNvPr id="22" name="表格 21">
            <a:extLst>
              <a:ext uri="{FF2B5EF4-FFF2-40B4-BE49-F238E27FC236}">
                <a16:creationId xmlns:a16="http://schemas.microsoft.com/office/drawing/2014/main" id="{66005585-C87A-4916-B4A3-3F7AE84348F8}"/>
              </a:ext>
            </a:extLst>
          </p:cNvPr>
          <p:cNvGraphicFramePr>
            <a:graphicFrameLocks noGrp="1"/>
          </p:cNvGraphicFramePr>
          <p:nvPr/>
        </p:nvGraphicFramePr>
        <p:xfrm>
          <a:off x="1931284" y="3832500"/>
          <a:ext cx="7098433" cy="2484613"/>
        </p:xfrm>
        <a:graphic>
          <a:graphicData uri="http://schemas.openxmlformats.org/drawingml/2006/table">
            <a:tbl>
              <a:tblPr firstRow="1" bandRow="1">
                <a:tableStyleId>{5C22544A-7EE6-4342-B048-85BDC9FD1C3A}</a:tableStyleId>
              </a:tblPr>
              <a:tblGrid>
                <a:gridCol w="569444">
                  <a:extLst>
                    <a:ext uri="{9D8B030D-6E8A-4147-A177-3AD203B41FA5}">
                      <a16:colId xmlns:a16="http://schemas.microsoft.com/office/drawing/2014/main" val="2672403904"/>
                    </a:ext>
                  </a:extLst>
                </a:gridCol>
                <a:gridCol w="569444">
                  <a:extLst>
                    <a:ext uri="{9D8B030D-6E8A-4147-A177-3AD203B41FA5}">
                      <a16:colId xmlns:a16="http://schemas.microsoft.com/office/drawing/2014/main" val="827386319"/>
                    </a:ext>
                  </a:extLst>
                </a:gridCol>
                <a:gridCol w="569444">
                  <a:extLst>
                    <a:ext uri="{9D8B030D-6E8A-4147-A177-3AD203B41FA5}">
                      <a16:colId xmlns:a16="http://schemas.microsoft.com/office/drawing/2014/main" val="2640956321"/>
                    </a:ext>
                  </a:extLst>
                </a:gridCol>
                <a:gridCol w="508736">
                  <a:extLst>
                    <a:ext uri="{9D8B030D-6E8A-4147-A177-3AD203B41FA5}">
                      <a16:colId xmlns:a16="http://schemas.microsoft.com/office/drawing/2014/main" val="355551732"/>
                    </a:ext>
                  </a:extLst>
                </a:gridCol>
                <a:gridCol w="508736">
                  <a:extLst>
                    <a:ext uri="{9D8B030D-6E8A-4147-A177-3AD203B41FA5}">
                      <a16:colId xmlns:a16="http://schemas.microsoft.com/office/drawing/2014/main" val="1806129494"/>
                    </a:ext>
                  </a:extLst>
                </a:gridCol>
                <a:gridCol w="508736">
                  <a:extLst>
                    <a:ext uri="{9D8B030D-6E8A-4147-A177-3AD203B41FA5}">
                      <a16:colId xmlns:a16="http://schemas.microsoft.com/office/drawing/2014/main" val="2732738007"/>
                    </a:ext>
                  </a:extLst>
                </a:gridCol>
                <a:gridCol w="508736">
                  <a:extLst>
                    <a:ext uri="{9D8B030D-6E8A-4147-A177-3AD203B41FA5}">
                      <a16:colId xmlns:a16="http://schemas.microsoft.com/office/drawing/2014/main" val="3041213792"/>
                    </a:ext>
                  </a:extLst>
                </a:gridCol>
                <a:gridCol w="569444">
                  <a:extLst>
                    <a:ext uri="{9D8B030D-6E8A-4147-A177-3AD203B41FA5}">
                      <a16:colId xmlns:a16="http://schemas.microsoft.com/office/drawing/2014/main" val="3285431786"/>
                    </a:ext>
                  </a:extLst>
                </a:gridCol>
                <a:gridCol w="569444">
                  <a:extLst>
                    <a:ext uri="{9D8B030D-6E8A-4147-A177-3AD203B41FA5}">
                      <a16:colId xmlns:a16="http://schemas.microsoft.com/office/drawing/2014/main" val="1426274587"/>
                    </a:ext>
                  </a:extLst>
                </a:gridCol>
                <a:gridCol w="508736">
                  <a:extLst>
                    <a:ext uri="{9D8B030D-6E8A-4147-A177-3AD203B41FA5}">
                      <a16:colId xmlns:a16="http://schemas.microsoft.com/office/drawing/2014/main" val="4105316689"/>
                    </a:ext>
                  </a:extLst>
                </a:gridCol>
                <a:gridCol w="508736">
                  <a:extLst>
                    <a:ext uri="{9D8B030D-6E8A-4147-A177-3AD203B41FA5}">
                      <a16:colId xmlns:a16="http://schemas.microsoft.com/office/drawing/2014/main" val="1907203830"/>
                    </a:ext>
                  </a:extLst>
                </a:gridCol>
                <a:gridCol w="508736">
                  <a:extLst>
                    <a:ext uri="{9D8B030D-6E8A-4147-A177-3AD203B41FA5}">
                      <a16:colId xmlns:a16="http://schemas.microsoft.com/office/drawing/2014/main" val="4203547117"/>
                    </a:ext>
                  </a:extLst>
                </a:gridCol>
                <a:gridCol w="690061">
                  <a:extLst>
                    <a:ext uri="{9D8B030D-6E8A-4147-A177-3AD203B41FA5}">
                      <a16:colId xmlns:a16="http://schemas.microsoft.com/office/drawing/2014/main" val="686029400"/>
                    </a:ext>
                  </a:extLst>
                </a:gridCol>
              </a:tblGrid>
              <a:tr h="273351">
                <a:tc>
                  <a:txBody>
                    <a:bodyPr/>
                    <a:lstStyle/>
                    <a:p>
                      <a:pPr algn="ctr"/>
                      <a:endParaRPr lang="zh-CN" altLang="en-US" sz="1000" dirty="0">
                        <a:latin typeface="Times New Roman" panose="02020603050405020304" pitchFamily="18" charset="0"/>
                        <a:cs typeface="Times New Roman" panose="02020603050405020304" pitchFamily="18" charset="0"/>
                      </a:endParaRPr>
                    </a:p>
                  </a:txBody>
                  <a:tcPr anchor="ct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065721348"/>
                  </a:ext>
                </a:extLst>
              </a:tr>
              <a:tr h="158697">
                <a:tc>
                  <a:txBody>
                    <a:bodyPr/>
                    <a:lstStyle/>
                    <a:p>
                      <a:pPr algn="ctr"/>
                      <a:r>
                        <a:rPr lang="zh-CN" altLang="en-US" sz="1000" dirty="0">
                          <a:latin typeface="Times New Roman" panose="02020603050405020304" pitchFamily="18" charset="0"/>
                          <a:cs typeface="Times New Roman" panose="02020603050405020304" pitchFamily="18" charset="0"/>
                        </a:rPr>
                        <a:t>组索引</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94661999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09</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990613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4F</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BC</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17631591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EB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2077430314"/>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AD</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135958837"/>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4</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3B</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478296249"/>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5</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6E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318918006"/>
                  </a:ext>
                </a:extLst>
              </a:tr>
              <a:tr h="245875">
                <a:tc>
                  <a:txBody>
                    <a:bodyPr/>
                    <a:lstStyle/>
                    <a:p>
                      <a:pPr algn="ctr"/>
                      <a:r>
                        <a:rPr lang="en-US" altLang="zh-CN" sz="1000" dirty="0">
                          <a:latin typeface="Times New Roman" panose="02020603050405020304" pitchFamily="18" charset="0"/>
                          <a:cs typeface="Times New Roman" panose="02020603050405020304" pitchFamily="18" charset="0"/>
                        </a:rPr>
                        <a:t>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91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B7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2D</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F0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extLst>
                  <a:ext uri="{0D108BD9-81ED-4DB2-BD59-A6C34878D82A}">
                    <a16:rowId xmlns:a16="http://schemas.microsoft.com/office/drawing/2014/main" val="1747097270"/>
                  </a:ext>
                </a:extLst>
              </a:tr>
              <a:tr h="246297">
                <a:tc>
                  <a:txBody>
                    <a:bodyPr/>
                    <a:lstStyle/>
                    <a:p>
                      <a:pPr algn="ctr"/>
                      <a:r>
                        <a:rPr lang="en-US" altLang="zh-CN" sz="1000" dirty="0">
                          <a:latin typeface="Times New Roman" panose="02020603050405020304" pitchFamily="18" charset="0"/>
                          <a:cs typeface="Times New Roman" panose="02020603050405020304" pitchFamily="18" charset="0"/>
                        </a:rPr>
                        <a:t>7</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46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DE</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C0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88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37</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93138716"/>
                  </a:ext>
                </a:extLst>
              </a:tr>
            </a:tbl>
          </a:graphicData>
        </a:graphic>
      </p:graphicFrame>
      <p:cxnSp>
        <p:nvCxnSpPr>
          <p:cNvPr id="23" name="直接箭头连接符 22">
            <a:extLst>
              <a:ext uri="{FF2B5EF4-FFF2-40B4-BE49-F238E27FC236}">
                <a16:creationId xmlns:a16="http://schemas.microsoft.com/office/drawing/2014/main" id="{A056BD2A-E339-4335-AE49-5D8B99DBEF0D}"/>
              </a:ext>
            </a:extLst>
          </p:cNvPr>
          <p:cNvCxnSpPr>
            <a:cxnSpLocks/>
          </p:cNvCxnSpPr>
          <p:nvPr/>
        </p:nvCxnSpPr>
        <p:spPr>
          <a:xfrm flipV="1">
            <a:off x="1603957" y="4725144"/>
            <a:ext cx="543845" cy="19453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3400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up)">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245629-B2D1-4FBE-8DF5-893DC2989D76}"/>
              </a:ext>
            </a:extLst>
          </p:cNvPr>
          <p:cNvSpPr>
            <a:spLocks noGrp="1"/>
          </p:cNvSpPr>
          <p:nvPr>
            <p:ph type="title"/>
          </p:nvPr>
        </p:nvSpPr>
        <p:spPr/>
        <p:txBody>
          <a:bodyPr>
            <a:normAutofit fontScale="90000"/>
          </a:bodyPr>
          <a:lstStyle/>
          <a:p>
            <a:r>
              <a:rPr lang="en-US" altLang="zh-CN" dirty="0"/>
              <a:t>4. </a:t>
            </a:r>
            <a:r>
              <a:rPr lang="zh-CN" altLang="en-US" dirty="0"/>
              <a:t>内存模块</a:t>
            </a:r>
          </a:p>
        </p:txBody>
      </p:sp>
      <p:sp>
        <p:nvSpPr>
          <p:cNvPr id="3" name="内容占位符 2">
            <a:extLst>
              <a:ext uri="{FF2B5EF4-FFF2-40B4-BE49-F238E27FC236}">
                <a16:creationId xmlns:a16="http://schemas.microsoft.com/office/drawing/2014/main" id="{A329DCAF-8C4C-497F-8606-58751A816D00}"/>
              </a:ext>
            </a:extLst>
          </p:cNvPr>
          <p:cNvSpPr>
            <a:spLocks noGrp="1"/>
          </p:cNvSpPr>
          <p:nvPr>
            <p:ph idx="1"/>
          </p:nvPr>
        </p:nvSpPr>
        <p:spPr>
          <a:xfrm>
            <a:off x="457200" y="837034"/>
            <a:ext cx="8372352" cy="1079798"/>
          </a:xfrm>
        </p:spPr>
        <p:txBody>
          <a:bodyPr>
            <a:noAutofit/>
          </a:bodyPr>
          <a:lstStyle/>
          <a:p>
            <a:pPr>
              <a:lnSpc>
                <a:spcPct val="120000"/>
              </a:lnSpc>
            </a:pPr>
            <a:r>
              <a:rPr lang="en-US" altLang="zh-CN" sz="1200" dirty="0"/>
              <a:t>DIMM</a:t>
            </a:r>
            <a:r>
              <a:rPr lang="zh-CN" altLang="en-US" sz="1200" dirty="0"/>
              <a:t>：双列直插内存模块</a:t>
            </a:r>
            <a:r>
              <a:rPr lang="en-US" altLang="zh-CN" sz="1200" dirty="0"/>
              <a:t>(Dual Inline Memory Module, DIMM)</a:t>
            </a:r>
            <a:r>
              <a:rPr lang="zh-CN" altLang="en-US" sz="1200" dirty="0"/>
              <a:t>，以</a:t>
            </a:r>
            <a:r>
              <a:rPr lang="en-US" altLang="zh-CN" sz="1200" dirty="0"/>
              <a:t>64</a:t>
            </a:r>
            <a:r>
              <a:rPr lang="zh-CN" altLang="en-US" sz="1200" dirty="0"/>
              <a:t>位为块传送数据到内存控制器和从内存控制器传出数据</a:t>
            </a:r>
            <a:endParaRPr lang="en-US" altLang="zh-CN" sz="1200" dirty="0"/>
          </a:p>
          <a:p>
            <a:pPr>
              <a:lnSpc>
                <a:spcPct val="120000"/>
              </a:lnSpc>
            </a:pPr>
            <a:r>
              <a:rPr lang="zh-CN" altLang="en-US" sz="1200" dirty="0"/>
              <a:t>访问地址</a:t>
            </a:r>
            <a:r>
              <a:rPr lang="en-US" altLang="zh-CN" sz="1200" dirty="0"/>
              <a:t>A</a:t>
            </a:r>
            <a:r>
              <a:rPr lang="zh-CN" altLang="en-US" sz="1200" dirty="0"/>
              <a:t>处机器字：内存控制器将地址</a:t>
            </a:r>
            <a:r>
              <a:rPr lang="en-US" altLang="zh-CN" sz="1200" dirty="0"/>
              <a:t>A</a:t>
            </a:r>
            <a:r>
              <a:rPr lang="zh-CN" altLang="en-US" sz="1200" dirty="0"/>
              <a:t>转换为超单元地址</a:t>
            </a:r>
            <a:r>
              <a:rPr lang="en-US" altLang="zh-CN" sz="1200" dirty="0"/>
              <a:t>(</a:t>
            </a:r>
            <a:r>
              <a:rPr lang="en-US" altLang="zh-CN" sz="1200" i="1" dirty="0" err="1"/>
              <a:t>i,j</a:t>
            </a:r>
            <a:r>
              <a:rPr lang="en-US" altLang="zh-CN" sz="1200" dirty="0"/>
              <a:t>)</a:t>
            </a:r>
            <a:r>
              <a:rPr lang="zh-CN" altLang="en-US" sz="1200" dirty="0"/>
              <a:t>，发送到内存模块，内存模块将</a:t>
            </a:r>
            <a:r>
              <a:rPr lang="en-US" altLang="zh-CN" sz="1200" dirty="0"/>
              <a:t>(</a:t>
            </a:r>
            <a:r>
              <a:rPr lang="en-US" altLang="zh-CN" sz="1200" i="1" dirty="0" err="1"/>
              <a:t>i,j</a:t>
            </a:r>
            <a:r>
              <a:rPr lang="en-US" altLang="zh-CN" sz="1200" dirty="0"/>
              <a:t>)</a:t>
            </a:r>
            <a:r>
              <a:rPr lang="zh-CN" altLang="en-US" sz="1200" dirty="0"/>
              <a:t>广播到每个</a:t>
            </a:r>
            <a:r>
              <a:rPr lang="en-US" altLang="zh-CN" sz="1200" dirty="0"/>
              <a:t>DRAM</a:t>
            </a:r>
            <a:r>
              <a:rPr lang="zh-CN" altLang="en-US" sz="1200" dirty="0"/>
              <a:t>模块，每个</a:t>
            </a:r>
            <a:r>
              <a:rPr lang="en-US" altLang="zh-CN" sz="1200" dirty="0"/>
              <a:t>DRAM</a:t>
            </a:r>
            <a:r>
              <a:rPr lang="zh-CN" altLang="en-US" sz="1200" dirty="0"/>
              <a:t>模块输出</a:t>
            </a:r>
            <a:r>
              <a:rPr lang="en-US" altLang="zh-CN" sz="1200" dirty="0"/>
              <a:t>(</a:t>
            </a:r>
            <a:r>
              <a:rPr lang="en-US" altLang="zh-CN" sz="1200" i="1" dirty="0" err="1"/>
              <a:t>i,j</a:t>
            </a:r>
            <a:r>
              <a:rPr lang="en-US" altLang="zh-CN" sz="1200" dirty="0"/>
              <a:t>)</a:t>
            </a:r>
            <a:r>
              <a:rPr lang="zh-CN" altLang="en-US" sz="1200" dirty="0"/>
              <a:t>超单元内容 ，模块中电路收集这些输出，合并成一个</a:t>
            </a:r>
            <a:r>
              <a:rPr lang="en-US" altLang="zh-CN" sz="1200" dirty="0"/>
              <a:t>64</a:t>
            </a:r>
            <a:r>
              <a:rPr lang="zh-CN" altLang="en-US" sz="1200" dirty="0"/>
              <a:t>位字，返回给内存控制器</a:t>
            </a:r>
          </a:p>
        </p:txBody>
      </p:sp>
      <p:sp>
        <p:nvSpPr>
          <p:cNvPr id="4" name="灯片编号占位符 3">
            <a:extLst>
              <a:ext uri="{FF2B5EF4-FFF2-40B4-BE49-F238E27FC236}">
                <a16:creationId xmlns:a16="http://schemas.microsoft.com/office/drawing/2014/main" id="{21E659EC-C4C5-4455-A681-1EEB7E788091}"/>
              </a:ext>
            </a:extLst>
          </p:cNvPr>
          <p:cNvSpPr>
            <a:spLocks noGrp="1"/>
          </p:cNvSpPr>
          <p:nvPr>
            <p:ph type="sldNum" sz="quarter" idx="12"/>
          </p:nvPr>
        </p:nvSpPr>
        <p:spPr/>
        <p:txBody>
          <a:bodyPr/>
          <a:lstStyle/>
          <a:p>
            <a:fld id="{6D62327B-ED8D-4CFC-ADD0-A75FA5CBE281}" type="slidenum">
              <a:rPr lang="zh-CN" altLang="en-US" smtClean="0"/>
              <a:pPr/>
              <a:t>14</a:t>
            </a:fld>
            <a:endParaRPr lang="zh-CN" altLang="en-US" dirty="0"/>
          </a:p>
        </p:txBody>
      </p:sp>
      <p:pic>
        <p:nvPicPr>
          <p:cNvPr id="11" name="图片 10">
            <a:extLst>
              <a:ext uri="{FF2B5EF4-FFF2-40B4-BE49-F238E27FC236}">
                <a16:creationId xmlns:a16="http://schemas.microsoft.com/office/drawing/2014/main" id="{C52C7C01-1E61-4E87-BF76-A975642A6A71}"/>
              </a:ext>
            </a:extLst>
          </p:cNvPr>
          <p:cNvPicPr>
            <a:picLocks noChangeAspect="1"/>
          </p:cNvPicPr>
          <p:nvPr/>
        </p:nvPicPr>
        <p:blipFill rotWithShape="1">
          <a:blip r:embed="rId2">
            <a:extLst>
              <a:ext uri="{28A0092B-C50C-407E-A947-70E740481C1C}">
                <a14:useLocalDpi xmlns:a14="http://schemas.microsoft.com/office/drawing/2010/main" val="0"/>
              </a:ext>
            </a:extLst>
          </a:blip>
          <a:srcRect t="14294" b="14551"/>
          <a:stretch/>
        </p:blipFill>
        <p:spPr>
          <a:xfrm>
            <a:off x="6052594" y="70099"/>
            <a:ext cx="2987698" cy="678575"/>
          </a:xfrm>
          <a:prstGeom prst="rect">
            <a:avLst/>
          </a:prstGeom>
        </p:spPr>
      </p:pic>
      <p:sp>
        <p:nvSpPr>
          <p:cNvPr id="229" name="Rectangle 4">
            <a:extLst>
              <a:ext uri="{FF2B5EF4-FFF2-40B4-BE49-F238E27FC236}">
                <a16:creationId xmlns:a16="http://schemas.microsoft.com/office/drawing/2014/main" id="{BCDBD4CC-EDF8-436D-9E13-5BFA9F0440E0}"/>
              </a:ext>
            </a:extLst>
          </p:cNvPr>
          <p:cNvSpPr>
            <a:spLocks noChangeAspect="1" noChangeArrowheads="1"/>
          </p:cNvSpPr>
          <p:nvPr/>
        </p:nvSpPr>
        <p:spPr bwMode="auto">
          <a:xfrm>
            <a:off x="1915987" y="1774229"/>
            <a:ext cx="5062538" cy="2692400"/>
          </a:xfrm>
          <a:prstGeom prst="rect">
            <a:avLst/>
          </a:prstGeom>
          <a:solidFill>
            <a:schemeClr val="bg1"/>
          </a:solidFill>
          <a:ln w="12700">
            <a:solidFill>
              <a:schemeClr val="tx1"/>
            </a:solidFill>
            <a:miter lim="800000"/>
            <a:headEnd/>
            <a:tailEnd/>
          </a:ln>
          <a:effectLst>
            <a:outerShdw blurRad="63500" dist="107763" dir="2700000" algn="ctr" rotWithShape="0">
              <a:srgbClr val="000004">
                <a:alpha val="74998"/>
              </a:srgbClr>
            </a:outerShdw>
          </a:effectLst>
        </p:spPr>
        <p:txBody>
          <a:bodyPr wrap="none" anchor="ctr">
            <a:prstTxWarp prst="textNoShape">
              <a:avLst/>
            </a:prstTxWarp>
          </a:bodyPr>
          <a:lstStyle/>
          <a:p>
            <a:endParaRPr lang="en-US"/>
          </a:p>
        </p:txBody>
      </p:sp>
      <p:sp>
        <p:nvSpPr>
          <p:cNvPr id="230" name="Rectangle 5">
            <a:extLst>
              <a:ext uri="{FF2B5EF4-FFF2-40B4-BE49-F238E27FC236}">
                <a16:creationId xmlns:a16="http://schemas.microsoft.com/office/drawing/2014/main" id="{D5EFC51C-397F-4C8F-A154-78ADABFDA80C}"/>
              </a:ext>
            </a:extLst>
          </p:cNvPr>
          <p:cNvSpPr>
            <a:spLocks noChangeAspect="1" noChangeArrowheads="1"/>
          </p:cNvSpPr>
          <p:nvPr/>
        </p:nvSpPr>
        <p:spPr bwMode="auto">
          <a:xfrm>
            <a:off x="2411287" y="5157193"/>
            <a:ext cx="4510088" cy="1050926"/>
          </a:xfrm>
          <a:prstGeom prst="rect">
            <a:avLst/>
          </a:prstGeom>
          <a:solidFill>
            <a:srgbClr val="FFFFFF"/>
          </a:solidFill>
          <a:ln w="12700">
            <a:solidFill>
              <a:schemeClr val="tx1"/>
            </a:solidFill>
            <a:miter lim="800000"/>
            <a:headEnd/>
            <a:tailEnd/>
          </a:ln>
          <a:effectLst>
            <a:outerShdw blurRad="63500" dist="107763" dir="2700000" algn="ctr" rotWithShape="0">
              <a:srgbClr val="000004">
                <a:alpha val="74998"/>
              </a:srgbClr>
            </a:outerShdw>
          </a:effectLst>
        </p:spPr>
        <p:txBody>
          <a:bodyPr wrap="none" anchor="ctr">
            <a:prstTxWarp prst="textNoShape">
              <a:avLst/>
            </a:prstTxWarp>
          </a:bodyPr>
          <a:lstStyle/>
          <a:p>
            <a:endParaRPr lang="en-US"/>
          </a:p>
        </p:txBody>
      </p:sp>
      <p:sp>
        <p:nvSpPr>
          <p:cNvPr id="231" name="Rectangle 6">
            <a:extLst>
              <a:ext uri="{FF2B5EF4-FFF2-40B4-BE49-F238E27FC236}">
                <a16:creationId xmlns:a16="http://schemas.microsoft.com/office/drawing/2014/main" id="{7E56E206-5B66-4657-BDC9-B57F52EEF191}"/>
              </a:ext>
            </a:extLst>
          </p:cNvPr>
          <p:cNvSpPr>
            <a:spLocks noChangeAspect="1" noChangeArrowheads="1"/>
          </p:cNvSpPr>
          <p:nvPr/>
        </p:nvSpPr>
        <p:spPr bwMode="auto">
          <a:xfrm>
            <a:off x="5465637" y="2520354"/>
            <a:ext cx="1096963"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2" name="Rectangle 7">
            <a:extLst>
              <a:ext uri="{FF2B5EF4-FFF2-40B4-BE49-F238E27FC236}">
                <a16:creationId xmlns:a16="http://schemas.microsoft.com/office/drawing/2014/main" id="{A8CDFB9D-83BA-4B47-8FEE-F886D7BE14A8}"/>
              </a:ext>
            </a:extLst>
          </p:cNvPr>
          <p:cNvSpPr>
            <a:spLocks noChangeAspect="1" noChangeArrowheads="1"/>
          </p:cNvSpPr>
          <p:nvPr/>
        </p:nvSpPr>
        <p:spPr bwMode="auto">
          <a:xfrm>
            <a:off x="4978275" y="2642592"/>
            <a:ext cx="1096962"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3" name="Rectangle 8">
            <a:extLst>
              <a:ext uri="{FF2B5EF4-FFF2-40B4-BE49-F238E27FC236}">
                <a16:creationId xmlns:a16="http://schemas.microsoft.com/office/drawing/2014/main" id="{B1567AFF-D3AB-4474-9BC1-315E456ED279}"/>
              </a:ext>
            </a:extLst>
          </p:cNvPr>
          <p:cNvSpPr>
            <a:spLocks noChangeAspect="1" noChangeArrowheads="1"/>
          </p:cNvSpPr>
          <p:nvPr/>
        </p:nvSpPr>
        <p:spPr bwMode="auto">
          <a:xfrm>
            <a:off x="4490912" y="2764829"/>
            <a:ext cx="1096963"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4" name="Rectangle 9">
            <a:extLst>
              <a:ext uri="{FF2B5EF4-FFF2-40B4-BE49-F238E27FC236}">
                <a16:creationId xmlns:a16="http://schemas.microsoft.com/office/drawing/2014/main" id="{F61B4A54-98DB-469D-948C-04B2A987EBD0}"/>
              </a:ext>
            </a:extLst>
          </p:cNvPr>
          <p:cNvSpPr>
            <a:spLocks noChangeAspect="1" noChangeArrowheads="1"/>
          </p:cNvSpPr>
          <p:nvPr/>
        </p:nvSpPr>
        <p:spPr bwMode="auto">
          <a:xfrm>
            <a:off x="4003550" y="2885479"/>
            <a:ext cx="1096962" cy="976313"/>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5" name="Rectangle 10">
            <a:extLst>
              <a:ext uri="{FF2B5EF4-FFF2-40B4-BE49-F238E27FC236}">
                <a16:creationId xmlns:a16="http://schemas.microsoft.com/office/drawing/2014/main" id="{E8BE06F4-3A7E-4526-A833-8FE8363F49B9}"/>
              </a:ext>
            </a:extLst>
          </p:cNvPr>
          <p:cNvSpPr>
            <a:spLocks noChangeAspect="1" noChangeArrowheads="1"/>
          </p:cNvSpPr>
          <p:nvPr/>
        </p:nvSpPr>
        <p:spPr bwMode="auto">
          <a:xfrm>
            <a:off x="3516187" y="3007717"/>
            <a:ext cx="1096963" cy="976312"/>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6" name="Rectangle 11">
            <a:extLst>
              <a:ext uri="{FF2B5EF4-FFF2-40B4-BE49-F238E27FC236}">
                <a16:creationId xmlns:a16="http://schemas.microsoft.com/office/drawing/2014/main" id="{270B9A86-1052-461E-8D82-44B6D2202C3B}"/>
              </a:ext>
            </a:extLst>
          </p:cNvPr>
          <p:cNvSpPr>
            <a:spLocks noChangeAspect="1" noChangeArrowheads="1"/>
          </p:cNvSpPr>
          <p:nvPr/>
        </p:nvSpPr>
        <p:spPr bwMode="auto">
          <a:xfrm>
            <a:off x="3028825" y="3129954"/>
            <a:ext cx="1096962"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7" name="Rectangle 12">
            <a:extLst>
              <a:ext uri="{FF2B5EF4-FFF2-40B4-BE49-F238E27FC236}">
                <a16:creationId xmlns:a16="http://schemas.microsoft.com/office/drawing/2014/main" id="{28CDE941-159A-413D-BEE5-C13BCA0C4FB7}"/>
              </a:ext>
            </a:extLst>
          </p:cNvPr>
          <p:cNvSpPr>
            <a:spLocks noChangeAspect="1" noChangeArrowheads="1"/>
          </p:cNvSpPr>
          <p:nvPr/>
        </p:nvSpPr>
        <p:spPr bwMode="auto">
          <a:xfrm>
            <a:off x="2539875" y="3252192"/>
            <a:ext cx="1096962"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38" name="Rectangle 13">
            <a:extLst>
              <a:ext uri="{FF2B5EF4-FFF2-40B4-BE49-F238E27FC236}">
                <a16:creationId xmlns:a16="http://schemas.microsoft.com/office/drawing/2014/main" id="{FD6B26CE-4810-497A-B58D-C7DC916B0BD9}"/>
              </a:ext>
            </a:extLst>
          </p:cNvPr>
          <p:cNvSpPr>
            <a:spLocks noChangeAspect="1" noChangeArrowheads="1"/>
          </p:cNvSpPr>
          <p:nvPr/>
        </p:nvSpPr>
        <p:spPr bwMode="auto">
          <a:xfrm>
            <a:off x="2052512" y="3374429"/>
            <a:ext cx="1096963" cy="974725"/>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239" name="Rectangle 15">
            <a:extLst>
              <a:ext uri="{FF2B5EF4-FFF2-40B4-BE49-F238E27FC236}">
                <a16:creationId xmlns:a16="http://schemas.microsoft.com/office/drawing/2014/main" id="{CE58402A-F88E-4D55-B37A-B3F9712A2D66}"/>
              </a:ext>
            </a:extLst>
          </p:cNvPr>
          <p:cNvSpPr>
            <a:spLocks noChangeAspect="1" noChangeArrowheads="1"/>
          </p:cNvSpPr>
          <p:nvPr/>
        </p:nvSpPr>
        <p:spPr bwMode="auto">
          <a:xfrm>
            <a:off x="7110287" y="2159992"/>
            <a:ext cx="101600" cy="111125"/>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0" name="Text Box 16">
            <a:extLst>
              <a:ext uri="{FF2B5EF4-FFF2-40B4-BE49-F238E27FC236}">
                <a16:creationId xmlns:a16="http://schemas.microsoft.com/office/drawing/2014/main" id="{BB71FE35-7C20-43CC-8211-5FB439A7F9F3}"/>
              </a:ext>
            </a:extLst>
          </p:cNvPr>
          <p:cNvSpPr txBox="1">
            <a:spLocks noChangeAspect="1" noChangeArrowheads="1"/>
          </p:cNvSpPr>
          <p:nvPr/>
        </p:nvSpPr>
        <p:spPr bwMode="auto">
          <a:xfrm>
            <a:off x="7181725" y="2045692"/>
            <a:ext cx="1566862"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 supercell (i,j)</a:t>
            </a:r>
          </a:p>
        </p:txBody>
      </p:sp>
      <p:sp>
        <p:nvSpPr>
          <p:cNvPr id="241" name="Text Box 61">
            <a:extLst>
              <a:ext uri="{FF2B5EF4-FFF2-40B4-BE49-F238E27FC236}">
                <a16:creationId xmlns:a16="http://schemas.microsoft.com/office/drawing/2014/main" id="{FA5C00A3-09D1-4DA0-9E65-6F695F2F37C4}"/>
              </a:ext>
            </a:extLst>
          </p:cNvPr>
          <p:cNvSpPr txBox="1">
            <a:spLocks noChangeAspect="1" noChangeArrowheads="1"/>
          </p:cNvSpPr>
          <p:nvPr/>
        </p:nvSpPr>
        <p:spPr bwMode="auto">
          <a:xfrm>
            <a:off x="7015037" y="2962979"/>
            <a:ext cx="2159566" cy="584775"/>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600" dirty="0"/>
              <a:t>64 MB</a:t>
            </a:r>
            <a:r>
              <a:rPr lang="zh-CN" altLang="en-US" sz="1600" dirty="0"/>
              <a:t>内存模块</a:t>
            </a:r>
            <a:r>
              <a:rPr lang="en-US" sz="1600" dirty="0"/>
              <a:t> </a:t>
            </a:r>
          </a:p>
          <a:p>
            <a:pPr algn="l">
              <a:lnSpc>
                <a:spcPct val="100000"/>
              </a:lnSpc>
            </a:pPr>
            <a:r>
              <a:rPr lang="zh-CN" altLang="en-US" sz="1600" dirty="0"/>
              <a:t>由</a:t>
            </a:r>
            <a:r>
              <a:rPr lang="en-US" altLang="zh-CN" sz="1600" dirty="0"/>
              <a:t>8</a:t>
            </a:r>
            <a:r>
              <a:rPr lang="zh-CN" altLang="en-US" sz="1600"/>
              <a:t>个</a:t>
            </a:r>
            <a:r>
              <a:rPr lang="en-US" sz="1600"/>
              <a:t>8Mx8 </a:t>
            </a:r>
            <a:r>
              <a:rPr lang="en-US" sz="1600" dirty="0"/>
              <a:t>DRAM</a:t>
            </a:r>
            <a:r>
              <a:rPr lang="zh-CN" altLang="en-US" sz="1600" dirty="0"/>
              <a:t>组成</a:t>
            </a:r>
            <a:endParaRPr lang="en-US" sz="1600" dirty="0"/>
          </a:p>
        </p:txBody>
      </p:sp>
      <p:grpSp>
        <p:nvGrpSpPr>
          <p:cNvPr id="242" name="Group 102">
            <a:extLst>
              <a:ext uri="{FF2B5EF4-FFF2-40B4-BE49-F238E27FC236}">
                <a16:creationId xmlns:a16="http://schemas.microsoft.com/office/drawing/2014/main" id="{BFE22C32-B6C7-41D2-8000-628E3BEE57B7}"/>
              </a:ext>
            </a:extLst>
          </p:cNvPr>
          <p:cNvGrpSpPr>
            <a:grpSpLocks/>
          </p:cNvGrpSpPr>
          <p:nvPr/>
        </p:nvGrpSpPr>
        <p:grpSpPr bwMode="auto">
          <a:xfrm>
            <a:off x="1585787" y="1740892"/>
            <a:ext cx="4164013" cy="4035425"/>
            <a:chOff x="768" y="719"/>
            <a:chExt cx="2623" cy="2542"/>
          </a:xfrm>
        </p:grpSpPr>
        <p:sp>
          <p:nvSpPr>
            <p:cNvPr id="243" name="Line 42">
              <a:extLst>
                <a:ext uri="{FF2B5EF4-FFF2-40B4-BE49-F238E27FC236}">
                  <a16:creationId xmlns:a16="http://schemas.microsoft.com/office/drawing/2014/main" id="{A9DF1F5F-E2D8-4051-A07C-573E81D76905}"/>
                </a:ext>
              </a:extLst>
            </p:cNvPr>
            <p:cNvSpPr>
              <a:spLocks noChangeAspect="1" noChangeShapeType="1"/>
            </p:cNvSpPr>
            <p:nvPr/>
          </p:nvSpPr>
          <p:spPr bwMode="auto">
            <a:xfrm>
              <a:off x="768" y="913"/>
              <a:ext cx="2623" cy="0"/>
            </a:xfrm>
            <a:prstGeom prst="line">
              <a:avLst/>
            </a:prstGeom>
            <a:noFill/>
            <a:ln w="38100">
              <a:solidFill>
                <a:srgbClr val="99CCFF"/>
              </a:solidFill>
              <a:round/>
              <a:headEnd/>
              <a:tailEnd/>
            </a:ln>
            <a:effectLst/>
          </p:spPr>
          <p:txBody>
            <a:bodyPr wrap="none" anchor="ctr">
              <a:prstTxWarp prst="textNoShape">
                <a:avLst/>
              </a:prstTxWarp>
            </a:bodyPr>
            <a:lstStyle/>
            <a:p>
              <a:endParaRPr lang="en-US"/>
            </a:p>
          </p:txBody>
        </p:sp>
        <p:grpSp>
          <p:nvGrpSpPr>
            <p:cNvPr id="244" name="Group 99">
              <a:extLst>
                <a:ext uri="{FF2B5EF4-FFF2-40B4-BE49-F238E27FC236}">
                  <a16:creationId xmlns:a16="http://schemas.microsoft.com/office/drawing/2014/main" id="{5B5FAB66-FD05-4129-B0A0-D1C4422A0C98}"/>
                </a:ext>
              </a:extLst>
            </p:cNvPr>
            <p:cNvGrpSpPr>
              <a:grpSpLocks/>
            </p:cNvGrpSpPr>
            <p:nvPr/>
          </p:nvGrpSpPr>
          <p:grpSpPr bwMode="auto">
            <a:xfrm>
              <a:off x="768" y="719"/>
              <a:ext cx="2610" cy="2542"/>
              <a:chOff x="768" y="719"/>
              <a:chExt cx="2610" cy="2542"/>
            </a:xfrm>
          </p:grpSpPr>
          <p:sp>
            <p:nvSpPr>
              <p:cNvPr id="245" name="Text Box 43">
                <a:extLst>
                  <a:ext uri="{FF2B5EF4-FFF2-40B4-BE49-F238E27FC236}">
                    <a16:creationId xmlns:a16="http://schemas.microsoft.com/office/drawing/2014/main" id="{4D6517E4-67D4-4714-8301-29C3743E2344}"/>
                  </a:ext>
                </a:extLst>
              </p:cNvPr>
              <p:cNvSpPr txBox="1">
                <a:spLocks noChangeAspect="1" noChangeArrowheads="1"/>
              </p:cNvSpPr>
              <p:nvPr/>
            </p:nvSpPr>
            <p:spPr bwMode="auto">
              <a:xfrm>
                <a:off x="1433" y="719"/>
                <a:ext cx="1887" cy="212"/>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err="1">
                    <a:latin typeface="Courier New" charset="0"/>
                  </a:rPr>
                  <a:t>addr</a:t>
                </a:r>
                <a:r>
                  <a:rPr lang="en-US" sz="1600" dirty="0">
                    <a:latin typeface="Courier New" charset="0"/>
                  </a:rPr>
                  <a:t> (row = </a:t>
                </a:r>
                <a:r>
                  <a:rPr lang="en-US" sz="1600" dirty="0" err="1">
                    <a:latin typeface="Courier New" charset="0"/>
                  </a:rPr>
                  <a:t>i</a:t>
                </a:r>
                <a:r>
                  <a:rPr lang="en-US" sz="1600" dirty="0">
                    <a:latin typeface="Courier New" charset="0"/>
                  </a:rPr>
                  <a:t>, </a:t>
                </a:r>
                <a:r>
                  <a:rPr lang="en-US" sz="1600" dirty="0" err="1">
                    <a:latin typeface="Courier New" charset="0"/>
                  </a:rPr>
                  <a:t>col</a:t>
                </a:r>
                <a:r>
                  <a:rPr lang="en-US" sz="1600" dirty="0">
                    <a:latin typeface="Courier New" charset="0"/>
                  </a:rPr>
                  <a:t> = </a:t>
                </a:r>
                <a:r>
                  <a:rPr lang="en-US" sz="1600" dirty="0" err="1">
                    <a:latin typeface="Courier New" charset="0"/>
                  </a:rPr>
                  <a:t>j</a:t>
                </a:r>
                <a:r>
                  <a:rPr lang="en-US" sz="1600" dirty="0">
                    <a:latin typeface="Courier New" charset="0"/>
                  </a:rPr>
                  <a:t>)</a:t>
                </a:r>
              </a:p>
            </p:txBody>
          </p:sp>
          <p:sp>
            <p:nvSpPr>
              <p:cNvPr id="246" name="Line 53">
                <a:extLst>
                  <a:ext uri="{FF2B5EF4-FFF2-40B4-BE49-F238E27FC236}">
                    <a16:creationId xmlns:a16="http://schemas.microsoft.com/office/drawing/2014/main" id="{191813FB-0FEF-4BE7-87AD-AA0894342C92}"/>
                  </a:ext>
                </a:extLst>
              </p:cNvPr>
              <p:cNvSpPr>
                <a:spLocks noChangeAspect="1" noChangeShapeType="1"/>
              </p:cNvSpPr>
              <p:nvPr/>
            </p:nvSpPr>
            <p:spPr bwMode="auto">
              <a:xfrm>
                <a:off x="3378" y="913"/>
                <a:ext cx="0" cy="300"/>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47" name="Line 54">
                <a:extLst>
                  <a:ext uri="{FF2B5EF4-FFF2-40B4-BE49-F238E27FC236}">
                    <a16:creationId xmlns:a16="http://schemas.microsoft.com/office/drawing/2014/main" id="{7C069469-4A49-4F57-914A-E348E966EB46}"/>
                  </a:ext>
                </a:extLst>
              </p:cNvPr>
              <p:cNvSpPr>
                <a:spLocks noChangeAspect="1" noChangeShapeType="1"/>
              </p:cNvSpPr>
              <p:nvPr/>
            </p:nvSpPr>
            <p:spPr bwMode="auto">
              <a:xfrm>
                <a:off x="3033" y="913"/>
                <a:ext cx="0" cy="377"/>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48" name="Line 55">
                <a:extLst>
                  <a:ext uri="{FF2B5EF4-FFF2-40B4-BE49-F238E27FC236}">
                    <a16:creationId xmlns:a16="http://schemas.microsoft.com/office/drawing/2014/main" id="{CE265947-7F1F-4322-B6B9-19E3DD5C88C8}"/>
                  </a:ext>
                </a:extLst>
              </p:cNvPr>
              <p:cNvSpPr>
                <a:spLocks noChangeAspect="1" noChangeShapeType="1"/>
              </p:cNvSpPr>
              <p:nvPr/>
            </p:nvSpPr>
            <p:spPr bwMode="auto">
              <a:xfrm>
                <a:off x="2726" y="913"/>
                <a:ext cx="0" cy="460"/>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49" name="Line 56">
                <a:extLst>
                  <a:ext uri="{FF2B5EF4-FFF2-40B4-BE49-F238E27FC236}">
                    <a16:creationId xmlns:a16="http://schemas.microsoft.com/office/drawing/2014/main" id="{DFE196C2-6393-45EA-91C0-626BBDDC588A}"/>
                  </a:ext>
                </a:extLst>
              </p:cNvPr>
              <p:cNvSpPr>
                <a:spLocks noChangeAspect="1" noChangeShapeType="1"/>
              </p:cNvSpPr>
              <p:nvPr/>
            </p:nvSpPr>
            <p:spPr bwMode="auto">
              <a:xfrm>
                <a:off x="2419" y="913"/>
                <a:ext cx="0" cy="537"/>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50" name="Line 57">
                <a:extLst>
                  <a:ext uri="{FF2B5EF4-FFF2-40B4-BE49-F238E27FC236}">
                    <a16:creationId xmlns:a16="http://schemas.microsoft.com/office/drawing/2014/main" id="{42F39EB0-5CEF-4BE3-9AEC-CFCB7FDDA1F2}"/>
                  </a:ext>
                </a:extLst>
              </p:cNvPr>
              <p:cNvSpPr>
                <a:spLocks noChangeAspect="1" noChangeShapeType="1"/>
              </p:cNvSpPr>
              <p:nvPr/>
            </p:nvSpPr>
            <p:spPr bwMode="auto">
              <a:xfrm>
                <a:off x="2112" y="913"/>
                <a:ext cx="0" cy="614"/>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51" name="Line 58">
                <a:extLst>
                  <a:ext uri="{FF2B5EF4-FFF2-40B4-BE49-F238E27FC236}">
                    <a16:creationId xmlns:a16="http://schemas.microsoft.com/office/drawing/2014/main" id="{DCC2C055-12E2-47ED-A8A8-00DAB88FF4DF}"/>
                  </a:ext>
                </a:extLst>
              </p:cNvPr>
              <p:cNvSpPr>
                <a:spLocks noChangeAspect="1" noChangeShapeType="1"/>
              </p:cNvSpPr>
              <p:nvPr/>
            </p:nvSpPr>
            <p:spPr bwMode="auto">
              <a:xfrm>
                <a:off x="1766" y="913"/>
                <a:ext cx="0" cy="691"/>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52" name="Line 59">
                <a:extLst>
                  <a:ext uri="{FF2B5EF4-FFF2-40B4-BE49-F238E27FC236}">
                    <a16:creationId xmlns:a16="http://schemas.microsoft.com/office/drawing/2014/main" id="{132882B8-F1B5-4FBB-AE68-A3E201230C1B}"/>
                  </a:ext>
                </a:extLst>
              </p:cNvPr>
              <p:cNvSpPr>
                <a:spLocks noChangeAspect="1" noChangeShapeType="1"/>
              </p:cNvSpPr>
              <p:nvPr/>
            </p:nvSpPr>
            <p:spPr bwMode="auto">
              <a:xfrm>
                <a:off x="1497" y="913"/>
                <a:ext cx="0" cy="767"/>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53" name="Line 60">
                <a:extLst>
                  <a:ext uri="{FF2B5EF4-FFF2-40B4-BE49-F238E27FC236}">
                    <a16:creationId xmlns:a16="http://schemas.microsoft.com/office/drawing/2014/main" id="{7CADF962-4638-4BCA-BB9A-4B45C26100B7}"/>
                  </a:ext>
                </a:extLst>
              </p:cNvPr>
              <p:cNvSpPr>
                <a:spLocks noChangeAspect="1" noChangeShapeType="1"/>
              </p:cNvSpPr>
              <p:nvPr/>
            </p:nvSpPr>
            <p:spPr bwMode="auto">
              <a:xfrm>
                <a:off x="1190" y="913"/>
                <a:ext cx="0" cy="844"/>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54" name="Line 62">
                <a:extLst>
                  <a:ext uri="{FF2B5EF4-FFF2-40B4-BE49-F238E27FC236}">
                    <a16:creationId xmlns:a16="http://schemas.microsoft.com/office/drawing/2014/main" id="{F22C9F66-FB57-436D-BFB1-2E818A256886}"/>
                  </a:ext>
                </a:extLst>
              </p:cNvPr>
              <p:cNvSpPr>
                <a:spLocks noChangeAspect="1" noChangeShapeType="1"/>
              </p:cNvSpPr>
              <p:nvPr/>
            </p:nvSpPr>
            <p:spPr bwMode="auto">
              <a:xfrm flipH="1" flipV="1">
                <a:off x="768" y="3255"/>
                <a:ext cx="518" cy="6"/>
              </a:xfrm>
              <a:prstGeom prst="line">
                <a:avLst/>
              </a:prstGeom>
              <a:noFill/>
              <a:ln w="38100">
                <a:solidFill>
                  <a:srgbClr val="99CCFF"/>
                </a:solidFill>
                <a:round/>
                <a:headEnd/>
                <a:tailEnd/>
              </a:ln>
              <a:effectLst/>
            </p:spPr>
            <p:txBody>
              <a:bodyPr wrap="none" anchor="ctr">
                <a:prstTxWarp prst="textNoShape">
                  <a:avLst/>
                </a:prstTxWarp>
              </a:bodyPr>
              <a:lstStyle/>
              <a:p>
                <a:endParaRPr lang="en-US"/>
              </a:p>
            </p:txBody>
          </p:sp>
          <p:sp>
            <p:nvSpPr>
              <p:cNvPr id="255" name="Line 63">
                <a:extLst>
                  <a:ext uri="{FF2B5EF4-FFF2-40B4-BE49-F238E27FC236}">
                    <a16:creationId xmlns:a16="http://schemas.microsoft.com/office/drawing/2014/main" id="{4D7F9653-259A-41D5-BC7A-CC5C92A8B011}"/>
                  </a:ext>
                </a:extLst>
              </p:cNvPr>
              <p:cNvSpPr>
                <a:spLocks noChangeAspect="1" noChangeShapeType="1"/>
              </p:cNvSpPr>
              <p:nvPr/>
            </p:nvSpPr>
            <p:spPr bwMode="auto">
              <a:xfrm flipV="1">
                <a:off x="768" y="913"/>
                <a:ext cx="0" cy="2342"/>
              </a:xfrm>
              <a:prstGeom prst="line">
                <a:avLst/>
              </a:prstGeom>
              <a:noFill/>
              <a:ln w="38100">
                <a:solidFill>
                  <a:srgbClr val="99CCFF"/>
                </a:solidFill>
                <a:round/>
                <a:headEnd/>
                <a:tailEnd/>
              </a:ln>
              <a:effectLst/>
            </p:spPr>
            <p:txBody>
              <a:bodyPr wrap="none" anchor="ctr">
                <a:prstTxWarp prst="textNoShape">
                  <a:avLst/>
                </a:prstTxWarp>
              </a:bodyPr>
              <a:lstStyle/>
              <a:p>
                <a:endParaRPr lang="en-US"/>
              </a:p>
            </p:txBody>
          </p:sp>
        </p:grpSp>
      </p:grpSp>
      <p:sp>
        <p:nvSpPr>
          <p:cNvPr id="256" name="Text Box 64">
            <a:extLst>
              <a:ext uri="{FF2B5EF4-FFF2-40B4-BE49-F238E27FC236}">
                <a16:creationId xmlns:a16="http://schemas.microsoft.com/office/drawing/2014/main" id="{E0314036-82A6-496F-9D8A-0FD990BEA4E2}"/>
              </a:ext>
            </a:extLst>
          </p:cNvPr>
          <p:cNvSpPr txBox="1">
            <a:spLocks noChangeAspect="1" noChangeArrowheads="1"/>
          </p:cNvSpPr>
          <p:nvPr/>
        </p:nvSpPr>
        <p:spPr bwMode="auto">
          <a:xfrm>
            <a:off x="6945187" y="5562589"/>
            <a:ext cx="1210588" cy="338554"/>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zh-CN" altLang="en-US" sz="1600" dirty="0"/>
              <a:t>内存控制器</a:t>
            </a:r>
            <a:endParaRPr lang="en-US" sz="1600" dirty="0"/>
          </a:p>
        </p:txBody>
      </p:sp>
      <p:sp>
        <p:nvSpPr>
          <p:cNvPr id="257" name="Rectangle 65">
            <a:extLst>
              <a:ext uri="{FF2B5EF4-FFF2-40B4-BE49-F238E27FC236}">
                <a16:creationId xmlns:a16="http://schemas.microsoft.com/office/drawing/2014/main" id="{35A92F8D-DA46-4B9C-A541-CDE7073FFD19}"/>
              </a:ext>
            </a:extLst>
          </p:cNvPr>
          <p:cNvSpPr>
            <a:spLocks noChangeAspect="1" noChangeArrowheads="1"/>
          </p:cNvSpPr>
          <p:nvPr/>
        </p:nvSpPr>
        <p:spPr bwMode="auto">
          <a:xfrm>
            <a:off x="3444750" y="3668117"/>
            <a:ext cx="101600" cy="112712"/>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8" name="Rectangle 66">
            <a:extLst>
              <a:ext uri="{FF2B5EF4-FFF2-40B4-BE49-F238E27FC236}">
                <a16:creationId xmlns:a16="http://schemas.microsoft.com/office/drawing/2014/main" id="{09A09629-FB20-48A9-96E7-F0EC161BCDAB}"/>
              </a:ext>
            </a:extLst>
          </p:cNvPr>
          <p:cNvSpPr>
            <a:spLocks noChangeAspect="1" noChangeArrowheads="1"/>
          </p:cNvSpPr>
          <p:nvPr/>
        </p:nvSpPr>
        <p:spPr bwMode="auto">
          <a:xfrm>
            <a:off x="2978025" y="3785592"/>
            <a:ext cx="101600" cy="111125"/>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9" name="Rectangle 67">
            <a:extLst>
              <a:ext uri="{FF2B5EF4-FFF2-40B4-BE49-F238E27FC236}">
                <a16:creationId xmlns:a16="http://schemas.microsoft.com/office/drawing/2014/main" id="{FAA2B053-1B60-47CA-A0B3-8CACE985860C}"/>
              </a:ext>
            </a:extLst>
          </p:cNvPr>
          <p:cNvSpPr>
            <a:spLocks noChangeAspect="1" noChangeArrowheads="1"/>
          </p:cNvSpPr>
          <p:nvPr/>
        </p:nvSpPr>
        <p:spPr bwMode="auto">
          <a:xfrm>
            <a:off x="3932112" y="3541117"/>
            <a:ext cx="101600" cy="112712"/>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0" name="Rectangle 68">
            <a:extLst>
              <a:ext uri="{FF2B5EF4-FFF2-40B4-BE49-F238E27FC236}">
                <a16:creationId xmlns:a16="http://schemas.microsoft.com/office/drawing/2014/main" id="{FD13B3F2-B9E5-4B24-9FCF-B6CBA7F21B36}"/>
              </a:ext>
            </a:extLst>
          </p:cNvPr>
          <p:cNvSpPr>
            <a:spLocks noChangeAspect="1" noChangeArrowheads="1"/>
          </p:cNvSpPr>
          <p:nvPr/>
        </p:nvSpPr>
        <p:spPr bwMode="auto">
          <a:xfrm>
            <a:off x="4424237" y="3414117"/>
            <a:ext cx="101600" cy="112712"/>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1" name="Rectangle 69">
            <a:extLst>
              <a:ext uri="{FF2B5EF4-FFF2-40B4-BE49-F238E27FC236}">
                <a16:creationId xmlns:a16="http://schemas.microsoft.com/office/drawing/2014/main" id="{23E105BF-CDA1-4884-A8D5-0C7AA974F594}"/>
              </a:ext>
            </a:extLst>
          </p:cNvPr>
          <p:cNvSpPr>
            <a:spLocks noChangeAspect="1" noChangeArrowheads="1"/>
          </p:cNvSpPr>
          <p:nvPr/>
        </p:nvSpPr>
        <p:spPr bwMode="auto">
          <a:xfrm>
            <a:off x="4927475" y="3282354"/>
            <a:ext cx="101600" cy="111125"/>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2" name="Rectangle 70">
            <a:extLst>
              <a:ext uri="{FF2B5EF4-FFF2-40B4-BE49-F238E27FC236}">
                <a16:creationId xmlns:a16="http://schemas.microsoft.com/office/drawing/2014/main" id="{F57783D8-0196-43AD-9AF0-D45AB1E67D4A}"/>
              </a:ext>
            </a:extLst>
          </p:cNvPr>
          <p:cNvSpPr>
            <a:spLocks noChangeAspect="1" noChangeArrowheads="1"/>
          </p:cNvSpPr>
          <p:nvPr/>
        </p:nvSpPr>
        <p:spPr bwMode="auto">
          <a:xfrm>
            <a:off x="5405312" y="3171229"/>
            <a:ext cx="101600" cy="111125"/>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3" name="Rectangle 71">
            <a:extLst>
              <a:ext uri="{FF2B5EF4-FFF2-40B4-BE49-F238E27FC236}">
                <a16:creationId xmlns:a16="http://schemas.microsoft.com/office/drawing/2014/main" id="{BA6E6257-6FBC-4F96-8BA5-A9D043E8CF66}"/>
              </a:ext>
            </a:extLst>
          </p:cNvPr>
          <p:cNvSpPr>
            <a:spLocks noChangeAspect="1" noChangeArrowheads="1"/>
          </p:cNvSpPr>
          <p:nvPr/>
        </p:nvSpPr>
        <p:spPr bwMode="auto">
          <a:xfrm>
            <a:off x="5892675" y="3037879"/>
            <a:ext cx="101600" cy="112713"/>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4" name="Rectangle 72">
            <a:extLst>
              <a:ext uri="{FF2B5EF4-FFF2-40B4-BE49-F238E27FC236}">
                <a16:creationId xmlns:a16="http://schemas.microsoft.com/office/drawing/2014/main" id="{FFA4E448-AF7B-497B-AC1C-A2B4C1206190}"/>
              </a:ext>
            </a:extLst>
          </p:cNvPr>
          <p:cNvSpPr>
            <a:spLocks noChangeAspect="1" noChangeArrowheads="1"/>
          </p:cNvSpPr>
          <p:nvPr/>
        </p:nvSpPr>
        <p:spPr bwMode="auto">
          <a:xfrm>
            <a:off x="6370512" y="2917229"/>
            <a:ext cx="101600" cy="111125"/>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5" name="Text Box 74">
            <a:extLst>
              <a:ext uri="{FF2B5EF4-FFF2-40B4-BE49-F238E27FC236}">
                <a16:creationId xmlns:a16="http://schemas.microsoft.com/office/drawing/2014/main" id="{56025566-01F2-4CEA-B615-4BDBB369A73B}"/>
              </a:ext>
            </a:extLst>
          </p:cNvPr>
          <p:cNvSpPr txBox="1">
            <a:spLocks noChangeAspect="1" noChangeArrowheads="1"/>
          </p:cNvSpPr>
          <p:nvPr/>
        </p:nvSpPr>
        <p:spPr bwMode="auto">
          <a:xfrm>
            <a:off x="2576387" y="3342679"/>
            <a:ext cx="633507" cy="26161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100" dirty="0"/>
              <a:t>DRAM 7</a:t>
            </a:r>
          </a:p>
        </p:txBody>
      </p:sp>
      <p:sp>
        <p:nvSpPr>
          <p:cNvPr id="266" name="Text Box 75">
            <a:extLst>
              <a:ext uri="{FF2B5EF4-FFF2-40B4-BE49-F238E27FC236}">
                <a16:creationId xmlns:a16="http://schemas.microsoft.com/office/drawing/2014/main" id="{ACA2E237-A899-42ED-987B-10F5E911759A}"/>
              </a:ext>
            </a:extLst>
          </p:cNvPr>
          <p:cNvSpPr txBox="1">
            <a:spLocks noChangeAspect="1" noChangeArrowheads="1"/>
          </p:cNvSpPr>
          <p:nvPr/>
        </p:nvSpPr>
        <p:spPr bwMode="auto">
          <a:xfrm>
            <a:off x="6005387" y="2471469"/>
            <a:ext cx="633507" cy="26161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100" dirty="0"/>
              <a:t>DRAM 0</a:t>
            </a:r>
          </a:p>
        </p:txBody>
      </p:sp>
      <p:grpSp>
        <p:nvGrpSpPr>
          <p:cNvPr id="267" name="Group 138">
            <a:extLst>
              <a:ext uri="{FF2B5EF4-FFF2-40B4-BE49-F238E27FC236}">
                <a16:creationId xmlns:a16="http://schemas.microsoft.com/office/drawing/2014/main" id="{94878801-6A7D-4057-ABB1-8B24ABB68A8B}"/>
              </a:ext>
            </a:extLst>
          </p:cNvPr>
          <p:cNvGrpSpPr>
            <a:grpSpLocks/>
          </p:cNvGrpSpPr>
          <p:nvPr/>
        </p:nvGrpSpPr>
        <p:grpSpPr bwMode="auto">
          <a:xfrm>
            <a:off x="2697037" y="3023592"/>
            <a:ext cx="4144963" cy="3154363"/>
            <a:chOff x="1468" y="1527"/>
            <a:chExt cx="2611" cy="1987"/>
          </a:xfrm>
        </p:grpSpPr>
        <p:grpSp>
          <p:nvGrpSpPr>
            <p:cNvPr id="268" name="Group 108">
              <a:extLst>
                <a:ext uri="{FF2B5EF4-FFF2-40B4-BE49-F238E27FC236}">
                  <a16:creationId xmlns:a16="http://schemas.microsoft.com/office/drawing/2014/main" id="{9C02588B-772B-4350-B96C-2B81777D55FF}"/>
                </a:ext>
              </a:extLst>
            </p:cNvPr>
            <p:cNvGrpSpPr>
              <a:grpSpLocks/>
            </p:cNvGrpSpPr>
            <p:nvPr/>
          </p:nvGrpSpPr>
          <p:grpSpPr bwMode="auto">
            <a:xfrm>
              <a:off x="1468" y="3023"/>
              <a:ext cx="2581" cy="491"/>
              <a:chOff x="1468" y="3023"/>
              <a:chExt cx="2581" cy="491"/>
            </a:xfrm>
          </p:grpSpPr>
          <p:sp>
            <p:nvSpPr>
              <p:cNvPr id="287" name="Text Box 17">
                <a:extLst>
                  <a:ext uri="{FF2B5EF4-FFF2-40B4-BE49-F238E27FC236}">
                    <a16:creationId xmlns:a16="http://schemas.microsoft.com/office/drawing/2014/main" id="{94750C97-39DE-43CD-9C1C-615D6FAFBE14}"/>
                  </a:ext>
                </a:extLst>
              </p:cNvPr>
              <p:cNvSpPr txBox="1">
                <a:spLocks noChangeAspect="1" noChangeArrowheads="1"/>
              </p:cNvSpPr>
              <p:nvPr/>
            </p:nvSpPr>
            <p:spPr bwMode="auto">
              <a:xfrm>
                <a:off x="3889"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0</a:t>
                </a:r>
              </a:p>
            </p:txBody>
          </p:sp>
          <p:sp>
            <p:nvSpPr>
              <p:cNvPr id="288" name="Text Box 18">
                <a:extLst>
                  <a:ext uri="{FF2B5EF4-FFF2-40B4-BE49-F238E27FC236}">
                    <a16:creationId xmlns:a16="http://schemas.microsoft.com/office/drawing/2014/main" id="{0E84B8FA-7A2E-40D1-B34B-31B3C77B57E4}"/>
                  </a:ext>
                </a:extLst>
              </p:cNvPr>
              <p:cNvSpPr txBox="1">
                <a:spLocks noChangeAspect="1" noChangeArrowheads="1"/>
              </p:cNvSpPr>
              <p:nvPr/>
            </p:nvSpPr>
            <p:spPr bwMode="auto">
              <a:xfrm>
                <a:off x="2695"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31</a:t>
                </a:r>
              </a:p>
            </p:txBody>
          </p:sp>
          <p:sp>
            <p:nvSpPr>
              <p:cNvPr id="289" name="Text Box 23">
                <a:extLst>
                  <a:ext uri="{FF2B5EF4-FFF2-40B4-BE49-F238E27FC236}">
                    <a16:creationId xmlns:a16="http://schemas.microsoft.com/office/drawing/2014/main" id="{08B40679-6D0F-49B3-A165-C972D5BE1F7D}"/>
                  </a:ext>
                </a:extLst>
              </p:cNvPr>
              <p:cNvSpPr txBox="1">
                <a:spLocks noChangeAspect="1" noChangeArrowheads="1"/>
              </p:cNvSpPr>
              <p:nvPr/>
            </p:nvSpPr>
            <p:spPr bwMode="auto">
              <a:xfrm>
                <a:off x="3645"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7</a:t>
                </a:r>
              </a:p>
            </p:txBody>
          </p:sp>
          <p:sp>
            <p:nvSpPr>
              <p:cNvPr id="290" name="Text Box 24">
                <a:extLst>
                  <a:ext uri="{FF2B5EF4-FFF2-40B4-BE49-F238E27FC236}">
                    <a16:creationId xmlns:a16="http://schemas.microsoft.com/office/drawing/2014/main" id="{0CECE403-74D0-469E-8756-88EC909CD823}"/>
                  </a:ext>
                </a:extLst>
              </p:cNvPr>
              <p:cNvSpPr txBox="1">
                <a:spLocks noChangeAspect="1" noChangeArrowheads="1"/>
              </p:cNvSpPr>
              <p:nvPr/>
            </p:nvSpPr>
            <p:spPr bwMode="auto">
              <a:xfrm>
                <a:off x="3554"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8</a:t>
                </a:r>
              </a:p>
            </p:txBody>
          </p:sp>
          <p:sp>
            <p:nvSpPr>
              <p:cNvPr id="291" name="Text Box 25">
                <a:extLst>
                  <a:ext uri="{FF2B5EF4-FFF2-40B4-BE49-F238E27FC236}">
                    <a16:creationId xmlns:a16="http://schemas.microsoft.com/office/drawing/2014/main" id="{282D7A7A-DC62-4E57-AC1E-FB4782D12A61}"/>
                  </a:ext>
                </a:extLst>
              </p:cNvPr>
              <p:cNvSpPr txBox="1">
                <a:spLocks noChangeAspect="1" noChangeArrowheads="1"/>
              </p:cNvSpPr>
              <p:nvPr/>
            </p:nvSpPr>
            <p:spPr bwMode="auto">
              <a:xfrm>
                <a:off x="3309"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15</a:t>
                </a:r>
              </a:p>
            </p:txBody>
          </p:sp>
          <p:sp>
            <p:nvSpPr>
              <p:cNvPr id="292" name="Text Box 26">
                <a:extLst>
                  <a:ext uri="{FF2B5EF4-FFF2-40B4-BE49-F238E27FC236}">
                    <a16:creationId xmlns:a16="http://schemas.microsoft.com/office/drawing/2014/main" id="{31839940-F6C6-46E2-8B17-F71113D0CEBD}"/>
                  </a:ext>
                </a:extLst>
              </p:cNvPr>
              <p:cNvSpPr txBox="1">
                <a:spLocks noChangeAspect="1" noChangeArrowheads="1"/>
              </p:cNvSpPr>
              <p:nvPr/>
            </p:nvSpPr>
            <p:spPr bwMode="auto">
              <a:xfrm>
                <a:off x="3194"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16</a:t>
                </a:r>
              </a:p>
            </p:txBody>
          </p:sp>
          <p:sp>
            <p:nvSpPr>
              <p:cNvPr id="293" name="Text Box 27">
                <a:extLst>
                  <a:ext uri="{FF2B5EF4-FFF2-40B4-BE49-F238E27FC236}">
                    <a16:creationId xmlns:a16="http://schemas.microsoft.com/office/drawing/2014/main" id="{7D93EA7C-7D5D-4D40-A46F-A9B2EBD63B46}"/>
                  </a:ext>
                </a:extLst>
              </p:cNvPr>
              <p:cNvSpPr txBox="1">
                <a:spLocks noChangeAspect="1" noChangeArrowheads="1"/>
              </p:cNvSpPr>
              <p:nvPr/>
            </p:nvSpPr>
            <p:spPr bwMode="auto">
              <a:xfrm>
                <a:off x="3030"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23</a:t>
                </a:r>
              </a:p>
            </p:txBody>
          </p:sp>
          <p:sp>
            <p:nvSpPr>
              <p:cNvPr id="294" name="Text Box 28">
                <a:extLst>
                  <a:ext uri="{FF2B5EF4-FFF2-40B4-BE49-F238E27FC236}">
                    <a16:creationId xmlns:a16="http://schemas.microsoft.com/office/drawing/2014/main" id="{720D6ECC-3147-457B-9647-3D0FD9CAB85E}"/>
                  </a:ext>
                </a:extLst>
              </p:cNvPr>
              <p:cNvSpPr txBox="1">
                <a:spLocks noChangeAspect="1" noChangeArrowheads="1"/>
              </p:cNvSpPr>
              <p:nvPr/>
            </p:nvSpPr>
            <p:spPr bwMode="auto">
              <a:xfrm>
                <a:off x="2925"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24</a:t>
                </a:r>
              </a:p>
            </p:txBody>
          </p:sp>
          <p:sp>
            <p:nvSpPr>
              <p:cNvPr id="295" name="Text Box 29">
                <a:extLst>
                  <a:ext uri="{FF2B5EF4-FFF2-40B4-BE49-F238E27FC236}">
                    <a16:creationId xmlns:a16="http://schemas.microsoft.com/office/drawing/2014/main" id="{8F57AF09-EC48-4E49-9BA8-9BA247FD5487}"/>
                  </a:ext>
                </a:extLst>
              </p:cNvPr>
              <p:cNvSpPr txBox="1">
                <a:spLocks noChangeAspect="1" noChangeArrowheads="1"/>
              </p:cNvSpPr>
              <p:nvPr/>
            </p:nvSpPr>
            <p:spPr bwMode="auto">
              <a:xfrm>
                <a:off x="2591"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32</a:t>
                </a:r>
              </a:p>
            </p:txBody>
          </p:sp>
          <p:sp>
            <p:nvSpPr>
              <p:cNvPr id="296" name="Text Box 30">
                <a:extLst>
                  <a:ext uri="{FF2B5EF4-FFF2-40B4-BE49-F238E27FC236}">
                    <a16:creationId xmlns:a16="http://schemas.microsoft.com/office/drawing/2014/main" id="{07E7E0C6-5B63-429C-A33A-5B8909118060}"/>
                  </a:ext>
                </a:extLst>
              </p:cNvPr>
              <p:cNvSpPr txBox="1">
                <a:spLocks noChangeAspect="1" noChangeArrowheads="1"/>
              </p:cNvSpPr>
              <p:nvPr/>
            </p:nvSpPr>
            <p:spPr bwMode="auto">
              <a:xfrm>
                <a:off x="1468"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63</a:t>
                </a:r>
              </a:p>
            </p:txBody>
          </p:sp>
          <p:sp>
            <p:nvSpPr>
              <p:cNvPr id="297" name="Text Box 35">
                <a:extLst>
                  <a:ext uri="{FF2B5EF4-FFF2-40B4-BE49-F238E27FC236}">
                    <a16:creationId xmlns:a16="http://schemas.microsoft.com/office/drawing/2014/main" id="{9104172C-33FC-4911-BA0B-D49B6B62E54A}"/>
                  </a:ext>
                </a:extLst>
              </p:cNvPr>
              <p:cNvSpPr txBox="1">
                <a:spLocks noChangeAspect="1" noChangeArrowheads="1"/>
              </p:cNvSpPr>
              <p:nvPr/>
            </p:nvSpPr>
            <p:spPr bwMode="auto">
              <a:xfrm>
                <a:off x="2407"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39</a:t>
                </a:r>
              </a:p>
            </p:txBody>
          </p:sp>
          <p:sp>
            <p:nvSpPr>
              <p:cNvPr id="298" name="Text Box 36">
                <a:extLst>
                  <a:ext uri="{FF2B5EF4-FFF2-40B4-BE49-F238E27FC236}">
                    <a16:creationId xmlns:a16="http://schemas.microsoft.com/office/drawing/2014/main" id="{08A974D3-DC5A-4059-BAAE-9FB9720904ED}"/>
                  </a:ext>
                </a:extLst>
              </p:cNvPr>
              <p:cNvSpPr txBox="1">
                <a:spLocks noChangeAspect="1" noChangeArrowheads="1"/>
              </p:cNvSpPr>
              <p:nvPr/>
            </p:nvSpPr>
            <p:spPr bwMode="auto">
              <a:xfrm>
                <a:off x="2283"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40</a:t>
                </a:r>
              </a:p>
            </p:txBody>
          </p:sp>
          <p:sp>
            <p:nvSpPr>
              <p:cNvPr id="299" name="Text Box 37">
                <a:extLst>
                  <a:ext uri="{FF2B5EF4-FFF2-40B4-BE49-F238E27FC236}">
                    <a16:creationId xmlns:a16="http://schemas.microsoft.com/office/drawing/2014/main" id="{CA75D8D1-4BCF-49D0-AAEF-1A206033C3DB}"/>
                  </a:ext>
                </a:extLst>
              </p:cNvPr>
              <p:cNvSpPr txBox="1">
                <a:spLocks noChangeAspect="1" noChangeArrowheads="1"/>
              </p:cNvSpPr>
              <p:nvPr/>
            </p:nvSpPr>
            <p:spPr bwMode="auto">
              <a:xfrm>
                <a:off x="2082"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47</a:t>
                </a:r>
              </a:p>
            </p:txBody>
          </p:sp>
          <p:sp>
            <p:nvSpPr>
              <p:cNvPr id="300" name="Text Box 38">
                <a:extLst>
                  <a:ext uri="{FF2B5EF4-FFF2-40B4-BE49-F238E27FC236}">
                    <a16:creationId xmlns:a16="http://schemas.microsoft.com/office/drawing/2014/main" id="{59A914EB-B5F8-4C44-BDC9-9472B920C25F}"/>
                  </a:ext>
                </a:extLst>
              </p:cNvPr>
              <p:cNvSpPr txBox="1">
                <a:spLocks noChangeAspect="1" noChangeArrowheads="1"/>
              </p:cNvSpPr>
              <p:nvPr/>
            </p:nvSpPr>
            <p:spPr bwMode="auto">
              <a:xfrm>
                <a:off x="1976"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48</a:t>
                </a:r>
              </a:p>
            </p:txBody>
          </p:sp>
          <p:sp>
            <p:nvSpPr>
              <p:cNvPr id="301" name="Text Box 39">
                <a:extLst>
                  <a:ext uri="{FF2B5EF4-FFF2-40B4-BE49-F238E27FC236}">
                    <a16:creationId xmlns:a16="http://schemas.microsoft.com/office/drawing/2014/main" id="{26F73E06-C428-41FA-9463-016407F48E92}"/>
                  </a:ext>
                </a:extLst>
              </p:cNvPr>
              <p:cNvSpPr txBox="1">
                <a:spLocks noChangeAspect="1" noChangeArrowheads="1"/>
              </p:cNvSpPr>
              <p:nvPr/>
            </p:nvSpPr>
            <p:spPr bwMode="auto">
              <a:xfrm>
                <a:off x="1784"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55</a:t>
                </a:r>
              </a:p>
            </p:txBody>
          </p:sp>
          <p:sp>
            <p:nvSpPr>
              <p:cNvPr id="302" name="Text Box 40">
                <a:extLst>
                  <a:ext uri="{FF2B5EF4-FFF2-40B4-BE49-F238E27FC236}">
                    <a16:creationId xmlns:a16="http://schemas.microsoft.com/office/drawing/2014/main" id="{42946FDB-554B-4306-9C23-FFC646E2D515}"/>
                  </a:ext>
                </a:extLst>
              </p:cNvPr>
              <p:cNvSpPr txBox="1">
                <a:spLocks noChangeAspect="1" noChangeArrowheads="1"/>
              </p:cNvSpPr>
              <p:nvPr/>
            </p:nvSpPr>
            <p:spPr bwMode="auto">
              <a:xfrm>
                <a:off x="1658"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56</a:t>
                </a:r>
              </a:p>
            </p:txBody>
          </p:sp>
          <p:grpSp>
            <p:nvGrpSpPr>
              <p:cNvPr id="303" name="Group 107">
                <a:extLst>
                  <a:ext uri="{FF2B5EF4-FFF2-40B4-BE49-F238E27FC236}">
                    <a16:creationId xmlns:a16="http://schemas.microsoft.com/office/drawing/2014/main" id="{1209AE8D-406A-4BC0-9A47-63125A34E41E}"/>
                  </a:ext>
                </a:extLst>
              </p:cNvPr>
              <p:cNvGrpSpPr>
                <a:grpSpLocks/>
              </p:cNvGrpSpPr>
              <p:nvPr/>
            </p:nvGrpSpPr>
            <p:grpSpPr bwMode="auto">
              <a:xfrm>
                <a:off x="1536" y="3153"/>
                <a:ext cx="2446" cy="361"/>
                <a:chOff x="1536" y="3153"/>
                <a:chExt cx="2446" cy="361"/>
              </a:xfrm>
            </p:grpSpPr>
            <p:grpSp>
              <p:nvGrpSpPr>
                <p:cNvPr id="304" name="Group 97">
                  <a:extLst>
                    <a:ext uri="{FF2B5EF4-FFF2-40B4-BE49-F238E27FC236}">
                      <a16:creationId xmlns:a16="http://schemas.microsoft.com/office/drawing/2014/main" id="{B0D0E245-AF7A-41DE-8F31-039BD18CFA72}"/>
                    </a:ext>
                  </a:extLst>
                </p:cNvPr>
                <p:cNvGrpSpPr>
                  <a:grpSpLocks/>
                </p:cNvGrpSpPr>
                <p:nvPr/>
              </p:nvGrpSpPr>
              <p:grpSpPr bwMode="auto">
                <a:xfrm>
                  <a:off x="1536" y="3153"/>
                  <a:ext cx="2446" cy="154"/>
                  <a:chOff x="1536" y="3153"/>
                  <a:chExt cx="2446" cy="154"/>
                </a:xfrm>
              </p:grpSpPr>
              <p:sp>
                <p:nvSpPr>
                  <p:cNvPr id="306" name="Rectangle 19">
                    <a:extLst>
                      <a:ext uri="{FF2B5EF4-FFF2-40B4-BE49-F238E27FC236}">
                        <a16:creationId xmlns:a16="http://schemas.microsoft.com/office/drawing/2014/main" id="{C2B3FE19-0375-48B4-B96C-D23749117C5B}"/>
                      </a:ext>
                    </a:extLst>
                  </p:cNvPr>
                  <p:cNvSpPr>
                    <a:spLocks noChangeAspect="1" noChangeArrowheads="1"/>
                  </p:cNvSpPr>
                  <p:nvPr/>
                </p:nvSpPr>
                <p:spPr bwMode="auto">
                  <a:xfrm>
                    <a:off x="2753"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7" name="Rectangle 20">
                    <a:extLst>
                      <a:ext uri="{FF2B5EF4-FFF2-40B4-BE49-F238E27FC236}">
                        <a16:creationId xmlns:a16="http://schemas.microsoft.com/office/drawing/2014/main" id="{560D35C1-329D-4D84-911B-446CF7F4C17E}"/>
                      </a:ext>
                    </a:extLst>
                  </p:cNvPr>
                  <p:cNvSpPr>
                    <a:spLocks noChangeAspect="1" noChangeArrowheads="1"/>
                  </p:cNvSpPr>
                  <p:nvPr/>
                </p:nvSpPr>
                <p:spPr bwMode="auto">
                  <a:xfrm>
                    <a:off x="3060"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8" name="Rectangle 21">
                    <a:extLst>
                      <a:ext uri="{FF2B5EF4-FFF2-40B4-BE49-F238E27FC236}">
                        <a16:creationId xmlns:a16="http://schemas.microsoft.com/office/drawing/2014/main" id="{931AAC70-BCEA-4143-BAC8-F2FEDCB6B4C0}"/>
                      </a:ext>
                    </a:extLst>
                  </p:cNvPr>
                  <p:cNvSpPr>
                    <a:spLocks noChangeAspect="1" noChangeArrowheads="1"/>
                  </p:cNvSpPr>
                  <p:nvPr/>
                </p:nvSpPr>
                <p:spPr bwMode="auto">
                  <a:xfrm>
                    <a:off x="3367"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9" name="Rectangle 22">
                    <a:extLst>
                      <a:ext uri="{FF2B5EF4-FFF2-40B4-BE49-F238E27FC236}">
                        <a16:creationId xmlns:a16="http://schemas.microsoft.com/office/drawing/2014/main" id="{0B609AC3-E44C-41F1-A6E7-F89272064FEF}"/>
                      </a:ext>
                    </a:extLst>
                  </p:cNvPr>
                  <p:cNvSpPr>
                    <a:spLocks noChangeAspect="1" noChangeArrowheads="1"/>
                  </p:cNvSpPr>
                  <p:nvPr/>
                </p:nvSpPr>
                <p:spPr bwMode="auto">
                  <a:xfrm>
                    <a:off x="3674" y="3153"/>
                    <a:ext cx="308"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0" name="Rectangle 31">
                    <a:extLst>
                      <a:ext uri="{FF2B5EF4-FFF2-40B4-BE49-F238E27FC236}">
                        <a16:creationId xmlns:a16="http://schemas.microsoft.com/office/drawing/2014/main" id="{138FF799-0F3E-4B90-8149-C648F7360CB2}"/>
                      </a:ext>
                    </a:extLst>
                  </p:cNvPr>
                  <p:cNvSpPr>
                    <a:spLocks noChangeAspect="1" noChangeArrowheads="1"/>
                  </p:cNvSpPr>
                  <p:nvPr/>
                </p:nvSpPr>
                <p:spPr bwMode="auto">
                  <a:xfrm>
                    <a:off x="1536"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1" name="Rectangle 32">
                    <a:extLst>
                      <a:ext uri="{FF2B5EF4-FFF2-40B4-BE49-F238E27FC236}">
                        <a16:creationId xmlns:a16="http://schemas.microsoft.com/office/drawing/2014/main" id="{C4C0D668-85C0-46F7-9194-4D66843D7964}"/>
                      </a:ext>
                    </a:extLst>
                  </p:cNvPr>
                  <p:cNvSpPr>
                    <a:spLocks noChangeAspect="1" noChangeArrowheads="1"/>
                  </p:cNvSpPr>
                  <p:nvPr/>
                </p:nvSpPr>
                <p:spPr bwMode="auto">
                  <a:xfrm>
                    <a:off x="1843"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2" name="Rectangle 33">
                    <a:extLst>
                      <a:ext uri="{FF2B5EF4-FFF2-40B4-BE49-F238E27FC236}">
                        <a16:creationId xmlns:a16="http://schemas.microsoft.com/office/drawing/2014/main" id="{F9E54930-39B4-4A79-BF0B-CF46D5761EF7}"/>
                      </a:ext>
                    </a:extLst>
                  </p:cNvPr>
                  <p:cNvSpPr>
                    <a:spLocks noChangeAspect="1" noChangeArrowheads="1"/>
                  </p:cNvSpPr>
                  <p:nvPr/>
                </p:nvSpPr>
                <p:spPr bwMode="auto">
                  <a:xfrm>
                    <a:off x="2150"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3" name="Rectangle 34">
                    <a:extLst>
                      <a:ext uri="{FF2B5EF4-FFF2-40B4-BE49-F238E27FC236}">
                        <a16:creationId xmlns:a16="http://schemas.microsoft.com/office/drawing/2014/main" id="{88F07FF5-8889-43EB-A2AB-97F5A0C892C6}"/>
                      </a:ext>
                    </a:extLst>
                  </p:cNvPr>
                  <p:cNvSpPr>
                    <a:spLocks noChangeAspect="1" noChangeArrowheads="1"/>
                  </p:cNvSpPr>
                  <p:nvPr/>
                </p:nvSpPr>
                <p:spPr bwMode="auto">
                  <a:xfrm>
                    <a:off x="2457"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305" name="Text Box 41">
                  <a:extLst>
                    <a:ext uri="{FF2B5EF4-FFF2-40B4-BE49-F238E27FC236}">
                      <a16:creationId xmlns:a16="http://schemas.microsoft.com/office/drawing/2014/main" id="{A7A7CB9D-422F-4235-A0FC-ED0866E3C159}"/>
                    </a:ext>
                  </a:extLst>
                </p:cNvPr>
                <p:cNvSpPr txBox="1">
                  <a:spLocks noChangeAspect="1" noChangeArrowheads="1"/>
                </p:cNvSpPr>
                <p:nvPr/>
              </p:nvSpPr>
              <p:spPr bwMode="auto">
                <a:xfrm>
                  <a:off x="1733" y="3301"/>
                  <a:ext cx="1889" cy="213"/>
                </a:xfrm>
                <a:prstGeom prst="rect">
                  <a:avLst/>
                </a:prstGeom>
                <a:noFill/>
                <a:ln w="12700">
                  <a:noFill/>
                  <a:miter lim="800000"/>
                  <a:headEnd/>
                  <a:tailEnd/>
                </a:ln>
                <a:effectLst/>
              </p:spPr>
              <p:txBody>
                <a:bodyPr wrap="none" anchor="ctr">
                  <a:prstTxWarp prst="textNoShape">
                    <a:avLst/>
                  </a:prstTxWarp>
                  <a:spAutoFit/>
                </a:bodyPr>
                <a:lstStyle/>
                <a:p>
                  <a:r>
                    <a:rPr lang="zh-CN" altLang="en-US" sz="1600" dirty="0">
                      <a:latin typeface="Times New Roman" panose="02020603050405020304" pitchFamily="18" charset="0"/>
                      <a:cs typeface="Times New Roman" panose="02020603050405020304" pitchFamily="18" charset="0"/>
                    </a:rPr>
                    <a:t>位于主存地址</a:t>
                  </a:r>
                  <a:r>
                    <a:rPr lang="en-US" altLang="zh-CN" sz="1600" dirty="0">
                      <a:latin typeface="Times New Roman" panose="02020603050405020304" pitchFamily="18" charset="0"/>
                      <a:cs typeface="Times New Roman" panose="02020603050405020304" pitchFamily="18" charset="0"/>
                    </a:rPr>
                    <a:t>A</a:t>
                  </a:r>
                  <a:r>
                    <a:rPr lang="zh-CN" altLang="en-US" sz="1600" dirty="0">
                      <a:latin typeface="Times New Roman" panose="02020603050405020304" pitchFamily="18" charset="0"/>
                      <a:cs typeface="Times New Roman" panose="02020603050405020304" pitchFamily="18" charset="0"/>
                    </a:rPr>
                    <a:t>处的</a:t>
                  </a:r>
                  <a:r>
                    <a:rPr lang="en-US" altLang="zh-CN" sz="1600" dirty="0">
                      <a:latin typeface="Times New Roman" panose="02020603050405020304" pitchFamily="18" charset="0"/>
                      <a:cs typeface="Times New Roman" panose="02020603050405020304" pitchFamily="18" charset="0"/>
                    </a:rPr>
                    <a:t>64</a:t>
                  </a:r>
                  <a:r>
                    <a:rPr lang="zh-CN" altLang="en-US" sz="1600" dirty="0">
                      <a:latin typeface="Times New Roman" panose="02020603050405020304" pitchFamily="18" charset="0"/>
                      <a:cs typeface="Times New Roman" panose="02020603050405020304" pitchFamily="18" charset="0"/>
                    </a:rPr>
                    <a:t>位机器字</a:t>
                  </a:r>
                </a:p>
              </p:txBody>
            </p:sp>
          </p:grpSp>
        </p:grpSp>
        <p:grpSp>
          <p:nvGrpSpPr>
            <p:cNvPr id="269" name="Group 106">
              <a:extLst>
                <a:ext uri="{FF2B5EF4-FFF2-40B4-BE49-F238E27FC236}">
                  <a16:creationId xmlns:a16="http://schemas.microsoft.com/office/drawing/2014/main" id="{57A2C913-B581-4F7F-B7C4-FCD0F0902188}"/>
                </a:ext>
              </a:extLst>
            </p:cNvPr>
            <p:cNvGrpSpPr>
              <a:grpSpLocks/>
            </p:cNvGrpSpPr>
            <p:nvPr/>
          </p:nvGrpSpPr>
          <p:grpSpPr bwMode="auto">
            <a:xfrm>
              <a:off x="1651" y="1527"/>
              <a:ext cx="2428" cy="1497"/>
              <a:chOff x="1651" y="1527"/>
              <a:chExt cx="2428" cy="1497"/>
            </a:xfrm>
          </p:grpSpPr>
          <p:grpSp>
            <p:nvGrpSpPr>
              <p:cNvPr id="270" name="Group 100">
                <a:extLst>
                  <a:ext uri="{FF2B5EF4-FFF2-40B4-BE49-F238E27FC236}">
                    <a16:creationId xmlns:a16="http://schemas.microsoft.com/office/drawing/2014/main" id="{36B21B25-8C3C-446A-A851-CB3301E31CAF}"/>
                  </a:ext>
                </a:extLst>
              </p:cNvPr>
              <p:cNvGrpSpPr>
                <a:grpSpLocks/>
              </p:cNvGrpSpPr>
              <p:nvPr/>
            </p:nvGrpSpPr>
            <p:grpSpPr bwMode="auto">
              <a:xfrm>
                <a:off x="1677" y="1527"/>
                <a:ext cx="2137" cy="1497"/>
                <a:chOff x="1677" y="1527"/>
                <a:chExt cx="2137" cy="1497"/>
              </a:xfrm>
            </p:grpSpPr>
            <p:sp>
              <p:nvSpPr>
                <p:cNvPr id="279" name="Line 44">
                  <a:extLst>
                    <a:ext uri="{FF2B5EF4-FFF2-40B4-BE49-F238E27FC236}">
                      <a16:creationId xmlns:a16="http://schemas.microsoft.com/office/drawing/2014/main" id="{3AFB6E81-5C3E-49B7-9820-6E34784088E6}"/>
                    </a:ext>
                  </a:extLst>
                </p:cNvPr>
                <p:cNvSpPr>
                  <a:spLocks noChangeAspect="1" noChangeShapeType="1"/>
                </p:cNvSpPr>
                <p:nvPr/>
              </p:nvSpPr>
              <p:spPr bwMode="auto">
                <a:xfrm>
                  <a:off x="3814" y="1527"/>
                  <a:ext cx="0" cy="1497"/>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0" name="Line 45">
                  <a:extLst>
                    <a:ext uri="{FF2B5EF4-FFF2-40B4-BE49-F238E27FC236}">
                      <a16:creationId xmlns:a16="http://schemas.microsoft.com/office/drawing/2014/main" id="{B99DABBA-0EBE-44F2-AB21-C77799800EDA}"/>
                    </a:ext>
                  </a:extLst>
                </p:cNvPr>
                <p:cNvSpPr>
                  <a:spLocks noChangeAspect="1" noChangeShapeType="1"/>
                </p:cNvSpPr>
                <p:nvPr/>
              </p:nvSpPr>
              <p:spPr bwMode="auto">
                <a:xfrm>
                  <a:off x="3513" y="1604"/>
                  <a:ext cx="0" cy="1414"/>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1" name="Line 46">
                  <a:extLst>
                    <a:ext uri="{FF2B5EF4-FFF2-40B4-BE49-F238E27FC236}">
                      <a16:creationId xmlns:a16="http://schemas.microsoft.com/office/drawing/2014/main" id="{305D3050-8622-4637-9E2E-1A8CCC121E20}"/>
                    </a:ext>
                  </a:extLst>
                </p:cNvPr>
                <p:cNvSpPr>
                  <a:spLocks noChangeAspect="1" noChangeShapeType="1"/>
                </p:cNvSpPr>
                <p:nvPr/>
              </p:nvSpPr>
              <p:spPr bwMode="auto">
                <a:xfrm flipH="1">
                  <a:off x="3206" y="1680"/>
                  <a:ext cx="0" cy="1344"/>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2" name="Line 47">
                  <a:extLst>
                    <a:ext uri="{FF2B5EF4-FFF2-40B4-BE49-F238E27FC236}">
                      <a16:creationId xmlns:a16="http://schemas.microsoft.com/office/drawing/2014/main" id="{B39D0DC4-58CA-4B3E-8FBD-376B122AD69C}"/>
                    </a:ext>
                  </a:extLst>
                </p:cNvPr>
                <p:cNvSpPr>
                  <a:spLocks noChangeAspect="1" noChangeShapeType="1"/>
                </p:cNvSpPr>
                <p:nvPr/>
              </p:nvSpPr>
              <p:spPr bwMode="auto">
                <a:xfrm>
                  <a:off x="2905" y="1757"/>
                  <a:ext cx="0" cy="1261"/>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3" name="Line 48">
                  <a:extLst>
                    <a:ext uri="{FF2B5EF4-FFF2-40B4-BE49-F238E27FC236}">
                      <a16:creationId xmlns:a16="http://schemas.microsoft.com/office/drawing/2014/main" id="{269A0D87-F4DD-4092-AF94-E85112A88F62}"/>
                    </a:ext>
                  </a:extLst>
                </p:cNvPr>
                <p:cNvSpPr>
                  <a:spLocks noChangeAspect="1" noChangeShapeType="1"/>
                </p:cNvSpPr>
                <p:nvPr/>
              </p:nvSpPr>
              <p:spPr bwMode="auto">
                <a:xfrm>
                  <a:off x="2592" y="1834"/>
                  <a:ext cx="0" cy="1190"/>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4" name="Line 49">
                  <a:extLst>
                    <a:ext uri="{FF2B5EF4-FFF2-40B4-BE49-F238E27FC236}">
                      <a16:creationId xmlns:a16="http://schemas.microsoft.com/office/drawing/2014/main" id="{5581F9E9-7706-4D04-96FB-672A033F7A8A}"/>
                    </a:ext>
                  </a:extLst>
                </p:cNvPr>
                <p:cNvSpPr>
                  <a:spLocks noChangeAspect="1" noChangeShapeType="1"/>
                </p:cNvSpPr>
                <p:nvPr/>
              </p:nvSpPr>
              <p:spPr bwMode="auto">
                <a:xfrm>
                  <a:off x="2278" y="1911"/>
                  <a:ext cx="0" cy="1113"/>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5" name="Line 50">
                  <a:extLst>
                    <a:ext uri="{FF2B5EF4-FFF2-40B4-BE49-F238E27FC236}">
                      <a16:creationId xmlns:a16="http://schemas.microsoft.com/office/drawing/2014/main" id="{21E6488A-3FE8-4B9A-B71D-3DB9508C2E45}"/>
                    </a:ext>
                  </a:extLst>
                </p:cNvPr>
                <p:cNvSpPr>
                  <a:spLocks noChangeAspect="1" noChangeShapeType="1"/>
                </p:cNvSpPr>
                <p:nvPr/>
              </p:nvSpPr>
              <p:spPr bwMode="auto">
                <a:xfrm flipH="1">
                  <a:off x="1971" y="1988"/>
                  <a:ext cx="0" cy="1036"/>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sp>
              <p:nvSpPr>
                <p:cNvPr id="286" name="Line 51">
                  <a:extLst>
                    <a:ext uri="{FF2B5EF4-FFF2-40B4-BE49-F238E27FC236}">
                      <a16:creationId xmlns:a16="http://schemas.microsoft.com/office/drawing/2014/main" id="{1456A859-EEFC-4BFA-9AAA-95A657D367B4}"/>
                    </a:ext>
                  </a:extLst>
                </p:cNvPr>
                <p:cNvSpPr>
                  <a:spLocks noChangeAspect="1" noChangeShapeType="1"/>
                </p:cNvSpPr>
                <p:nvPr/>
              </p:nvSpPr>
              <p:spPr bwMode="auto">
                <a:xfrm>
                  <a:off x="1677" y="2064"/>
                  <a:ext cx="0" cy="954"/>
                </a:xfrm>
                <a:prstGeom prst="line">
                  <a:avLst/>
                </a:prstGeom>
                <a:noFill/>
                <a:ln w="38100">
                  <a:solidFill>
                    <a:srgbClr val="99CCFF"/>
                  </a:solidFill>
                  <a:round/>
                  <a:headEnd/>
                  <a:tailEnd type="triangle" w="med" len="med"/>
                </a:ln>
                <a:effectLst/>
              </p:spPr>
              <p:txBody>
                <a:bodyPr wrap="none" anchor="ctr">
                  <a:prstTxWarp prst="textNoShape">
                    <a:avLst/>
                  </a:prstTxWarp>
                </a:bodyPr>
                <a:lstStyle/>
                <a:p>
                  <a:endParaRPr lang="en-US"/>
                </a:p>
              </p:txBody>
            </p:sp>
          </p:grpSp>
          <p:sp>
            <p:nvSpPr>
              <p:cNvPr id="271" name="Text Box 73">
                <a:extLst>
                  <a:ext uri="{FF2B5EF4-FFF2-40B4-BE49-F238E27FC236}">
                    <a16:creationId xmlns:a16="http://schemas.microsoft.com/office/drawing/2014/main" id="{76DAE3F9-E0DA-44D9-94CD-D8B6D4120180}"/>
                  </a:ext>
                </a:extLst>
              </p:cNvPr>
              <p:cNvSpPr txBox="1">
                <a:spLocks noChangeAspect="1" noChangeArrowheads="1"/>
              </p:cNvSpPr>
              <p:nvPr/>
            </p:nvSpPr>
            <p:spPr bwMode="auto">
              <a:xfrm>
                <a:off x="3792" y="2497"/>
                <a:ext cx="287"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0-7</a:t>
                </a:r>
              </a:p>
            </p:txBody>
          </p:sp>
          <p:sp>
            <p:nvSpPr>
              <p:cNvPr id="272" name="Text Box 76">
                <a:extLst>
                  <a:ext uri="{FF2B5EF4-FFF2-40B4-BE49-F238E27FC236}">
                    <a16:creationId xmlns:a16="http://schemas.microsoft.com/office/drawing/2014/main" id="{5E28E5DE-6AFF-4AA7-8FC3-5CF957BAB6C2}"/>
                  </a:ext>
                </a:extLst>
              </p:cNvPr>
              <p:cNvSpPr txBox="1">
                <a:spLocks noChangeAspect="1" noChangeArrowheads="1"/>
              </p:cNvSpPr>
              <p:nvPr/>
            </p:nvSpPr>
            <p:spPr bwMode="auto">
              <a:xfrm>
                <a:off x="3494" y="2497"/>
                <a:ext cx="307"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8-15</a:t>
                </a:r>
              </a:p>
            </p:txBody>
          </p:sp>
          <p:sp>
            <p:nvSpPr>
              <p:cNvPr id="273" name="Text Box 77">
                <a:extLst>
                  <a:ext uri="{FF2B5EF4-FFF2-40B4-BE49-F238E27FC236}">
                    <a16:creationId xmlns:a16="http://schemas.microsoft.com/office/drawing/2014/main" id="{CEE99565-9B16-41F2-BA97-2462B170A08B}"/>
                  </a:ext>
                </a:extLst>
              </p:cNvPr>
              <p:cNvSpPr txBox="1">
                <a:spLocks noChangeAspect="1" noChangeArrowheads="1"/>
              </p:cNvSpPr>
              <p:nvPr/>
            </p:nvSpPr>
            <p:spPr bwMode="auto">
              <a:xfrm>
                <a:off x="3186"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16-23</a:t>
                </a:r>
              </a:p>
            </p:txBody>
          </p:sp>
          <p:sp>
            <p:nvSpPr>
              <p:cNvPr id="274" name="Text Box 78">
                <a:extLst>
                  <a:ext uri="{FF2B5EF4-FFF2-40B4-BE49-F238E27FC236}">
                    <a16:creationId xmlns:a16="http://schemas.microsoft.com/office/drawing/2014/main" id="{C1D356FD-B057-4682-9EAC-F03AA468AA2A}"/>
                  </a:ext>
                </a:extLst>
              </p:cNvPr>
              <p:cNvSpPr txBox="1">
                <a:spLocks noChangeAspect="1" noChangeArrowheads="1"/>
              </p:cNvSpPr>
              <p:nvPr/>
            </p:nvSpPr>
            <p:spPr bwMode="auto">
              <a:xfrm>
                <a:off x="2879"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24-31</a:t>
                </a:r>
              </a:p>
            </p:txBody>
          </p:sp>
          <p:sp>
            <p:nvSpPr>
              <p:cNvPr id="275" name="Text Box 79">
                <a:extLst>
                  <a:ext uri="{FF2B5EF4-FFF2-40B4-BE49-F238E27FC236}">
                    <a16:creationId xmlns:a16="http://schemas.microsoft.com/office/drawing/2014/main" id="{8DB5EE0A-D9FB-4970-BD11-3C2256F10980}"/>
                  </a:ext>
                </a:extLst>
              </p:cNvPr>
              <p:cNvSpPr txBox="1">
                <a:spLocks noChangeAspect="1" noChangeArrowheads="1"/>
              </p:cNvSpPr>
              <p:nvPr/>
            </p:nvSpPr>
            <p:spPr bwMode="auto">
              <a:xfrm>
                <a:off x="2572"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32-39</a:t>
                </a:r>
              </a:p>
            </p:txBody>
          </p:sp>
          <p:sp>
            <p:nvSpPr>
              <p:cNvPr id="276" name="Text Box 80">
                <a:extLst>
                  <a:ext uri="{FF2B5EF4-FFF2-40B4-BE49-F238E27FC236}">
                    <a16:creationId xmlns:a16="http://schemas.microsoft.com/office/drawing/2014/main" id="{B1E2F963-3A0A-4B5D-99ED-E7F551B6D3E9}"/>
                  </a:ext>
                </a:extLst>
              </p:cNvPr>
              <p:cNvSpPr txBox="1">
                <a:spLocks noChangeAspect="1" noChangeArrowheads="1"/>
              </p:cNvSpPr>
              <p:nvPr/>
            </p:nvSpPr>
            <p:spPr bwMode="auto">
              <a:xfrm>
                <a:off x="2245"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40-47</a:t>
                </a:r>
              </a:p>
            </p:txBody>
          </p:sp>
          <p:sp>
            <p:nvSpPr>
              <p:cNvPr id="277" name="Text Box 81">
                <a:extLst>
                  <a:ext uri="{FF2B5EF4-FFF2-40B4-BE49-F238E27FC236}">
                    <a16:creationId xmlns:a16="http://schemas.microsoft.com/office/drawing/2014/main" id="{E13B649F-1C89-4C98-8B03-9F1A6C9546AF}"/>
                  </a:ext>
                </a:extLst>
              </p:cNvPr>
              <p:cNvSpPr txBox="1">
                <a:spLocks noChangeAspect="1" noChangeArrowheads="1"/>
              </p:cNvSpPr>
              <p:nvPr/>
            </p:nvSpPr>
            <p:spPr bwMode="auto">
              <a:xfrm>
                <a:off x="1938"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48-55</a:t>
                </a:r>
              </a:p>
            </p:txBody>
          </p:sp>
          <p:sp>
            <p:nvSpPr>
              <p:cNvPr id="278" name="Text Box 82">
                <a:extLst>
                  <a:ext uri="{FF2B5EF4-FFF2-40B4-BE49-F238E27FC236}">
                    <a16:creationId xmlns:a16="http://schemas.microsoft.com/office/drawing/2014/main" id="{F0B61DA3-4100-4AB8-B3B9-089000991850}"/>
                  </a:ext>
                </a:extLst>
              </p:cNvPr>
              <p:cNvSpPr txBox="1">
                <a:spLocks noChangeAspect="1" noChangeArrowheads="1"/>
              </p:cNvSpPr>
              <p:nvPr/>
            </p:nvSpPr>
            <p:spPr bwMode="auto">
              <a:xfrm>
                <a:off x="1651" y="2497"/>
                <a:ext cx="360" cy="288"/>
              </a:xfrm>
              <a:prstGeom prst="rect">
                <a:avLst/>
              </a:prstGeom>
              <a:noFill/>
              <a:ln w="12700">
                <a:noFill/>
                <a:miter lim="800000"/>
                <a:headEnd/>
                <a:tailEnd/>
              </a:ln>
              <a:effectLst/>
            </p:spPr>
            <p:txBody>
              <a:bodyPr wrap="none" anchor="ctr">
                <a:prstTxWarp prst="textNoShape">
                  <a:avLst/>
                </a:prstTxWarp>
                <a:spAutoFit/>
              </a:bodyPr>
              <a:lstStyle/>
              <a:p>
                <a:pPr algn="l">
                  <a:lnSpc>
                    <a:spcPct val="100000"/>
                  </a:lnSpc>
                </a:pPr>
                <a:r>
                  <a:rPr lang="en-US" sz="1200"/>
                  <a:t>bits</a:t>
                </a:r>
              </a:p>
              <a:p>
                <a:pPr algn="l">
                  <a:lnSpc>
                    <a:spcPct val="100000"/>
                  </a:lnSpc>
                </a:pPr>
                <a:r>
                  <a:rPr lang="en-US" sz="1200"/>
                  <a:t>56-63</a:t>
                </a:r>
              </a:p>
            </p:txBody>
          </p:sp>
        </p:grpSp>
      </p:grpSp>
      <p:grpSp>
        <p:nvGrpSpPr>
          <p:cNvPr id="314" name="Group 139">
            <a:extLst>
              <a:ext uri="{FF2B5EF4-FFF2-40B4-BE49-F238E27FC236}">
                <a16:creationId xmlns:a16="http://schemas.microsoft.com/office/drawing/2014/main" id="{97FB75FB-15B3-40A2-B103-03BBCC861431}"/>
              </a:ext>
            </a:extLst>
          </p:cNvPr>
          <p:cNvGrpSpPr>
            <a:grpSpLocks/>
          </p:cNvGrpSpPr>
          <p:nvPr/>
        </p:nvGrpSpPr>
        <p:grpSpPr bwMode="auto">
          <a:xfrm>
            <a:off x="2697037" y="5398495"/>
            <a:ext cx="4097338" cy="1293813"/>
            <a:chOff x="1468" y="3023"/>
            <a:chExt cx="2581" cy="815"/>
          </a:xfrm>
        </p:grpSpPr>
        <p:grpSp>
          <p:nvGrpSpPr>
            <p:cNvPr id="315" name="Group 105">
              <a:extLst>
                <a:ext uri="{FF2B5EF4-FFF2-40B4-BE49-F238E27FC236}">
                  <a16:creationId xmlns:a16="http://schemas.microsoft.com/office/drawing/2014/main" id="{5F91988B-40F5-4526-A3DE-19D4F00C3C08}"/>
                </a:ext>
              </a:extLst>
            </p:cNvPr>
            <p:cNvGrpSpPr>
              <a:grpSpLocks/>
            </p:cNvGrpSpPr>
            <p:nvPr/>
          </p:nvGrpSpPr>
          <p:grpSpPr bwMode="auto">
            <a:xfrm>
              <a:off x="2481" y="3548"/>
              <a:ext cx="1215" cy="290"/>
              <a:chOff x="2481" y="3548"/>
              <a:chExt cx="1215" cy="290"/>
            </a:xfrm>
          </p:grpSpPr>
          <p:sp>
            <p:nvSpPr>
              <p:cNvPr id="342" name="AutoShape 83">
                <a:extLst>
                  <a:ext uri="{FF2B5EF4-FFF2-40B4-BE49-F238E27FC236}">
                    <a16:creationId xmlns:a16="http://schemas.microsoft.com/office/drawing/2014/main" id="{D71FA768-75EE-4708-93D9-FC71851636D6}"/>
                  </a:ext>
                </a:extLst>
              </p:cNvPr>
              <p:cNvSpPr>
                <a:spLocks noChangeAspect="1" noChangeArrowheads="1"/>
              </p:cNvSpPr>
              <p:nvPr/>
            </p:nvSpPr>
            <p:spPr bwMode="auto">
              <a:xfrm>
                <a:off x="2481" y="3548"/>
                <a:ext cx="538" cy="290"/>
              </a:xfrm>
              <a:prstGeom prst="downArrow">
                <a:avLst>
                  <a:gd name="adj1" fmla="val 50000"/>
                  <a:gd name="adj2" fmla="val 25000"/>
                </a:avLst>
              </a:prstGeom>
              <a:solidFill>
                <a:srgbClr val="FF99CC"/>
              </a:solidFill>
              <a:ln w="12700">
                <a:solidFill>
                  <a:srgbClr val="000004"/>
                </a:solidFill>
                <a:miter lim="800000"/>
                <a:headEnd/>
                <a:tailEnd/>
              </a:ln>
              <a:effectLst>
                <a:outerShdw blurRad="63500" dist="38099" dir="2700000" algn="ctr" rotWithShape="0">
                  <a:srgbClr val="000004">
                    <a:alpha val="74998"/>
                  </a:srgbClr>
                </a:outerShdw>
              </a:effectLst>
            </p:spPr>
            <p:txBody>
              <a:bodyPr wrap="none" anchor="ctr">
                <a:prstTxWarp prst="textNoShape">
                  <a:avLst/>
                </a:prstTxWarp>
              </a:bodyPr>
              <a:lstStyle/>
              <a:p>
                <a:endParaRPr lang="en-US"/>
              </a:p>
            </p:txBody>
          </p:sp>
          <p:sp>
            <p:nvSpPr>
              <p:cNvPr id="343" name="Text Box 84">
                <a:extLst>
                  <a:ext uri="{FF2B5EF4-FFF2-40B4-BE49-F238E27FC236}">
                    <a16:creationId xmlns:a16="http://schemas.microsoft.com/office/drawing/2014/main" id="{AE2D5743-5358-4BB6-BF76-B883DBCB8BE3}"/>
                  </a:ext>
                </a:extLst>
              </p:cNvPr>
              <p:cNvSpPr txBox="1">
                <a:spLocks noChangeAspect="1" noChangeArrowheads="1"/>
              </p:cNvSpPr>
              <p:nvPr/>
            </p:nvSpPr>
            <p:spPr bwMode="auto">
              <a:xfrm>
                <a:off x="2931" y="3572"/>
                <a:ext cx="765" cy="213"/>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64</a:t>
                </a:r>
                <a:r>
                  <a:rPr lang="zh-CN" altLang="en-US" sz="1600" dirty="0"/>
                  <a:t>位机器字</a:t>
                </a:r>
                <a:endParaRPr lang="en-US" sz="1600" dirty="0"/>
              </a:p>
            </p:txBody>
          </p:sp>
        </p:grpSp>
        <p:grpSp>
          <p:nvGrpSpPr>
            <p:cNvPr id="316" name="Group 110">
              <a:extLst>
                <a:ext uri="{FF2B5EF4-FFF2-40B4-BE49-F238E27FC236}">
                  <a16:creationId xmlns:a16="http://schemas.microsoft.com/office/drawing/2014/main" id="{E18FC0E7-9841-4EC7-BF79-E860BFA2B116}"/>
                </a:ext>
              </a:extLst>
            </p:cNvPr>
            <p:cNvGrpSpPr>
              <a:grpSpLocks/>
            </p:cNvGrpSpPr>
            <p:nvPr/>
          </p:nvGrpSpPr>
          <p:grpSpPr bwMode="auto">
            <a:xfrm>
              <a:off x="1468" y="3023"/>
              <a:ext cx="2581" cy="284"/>
              <a:chOff x="1468" y="3023"/>
              <a:chExt cx="2581" cy="284"/>
            </a:xfrm>
          </p:grpSpPr>
          <p:sp>
            <p:nvSpPr>
              <p:cNvPr id="317" name="Text Box 111">
                <a:extLst>
                  <a:ext uri="{FF2B5EF4-FFF2-40B4-BE49-F238E27FC236}">
                    <a16:creationId xmlns:a16="http://schemas.microsoft.com/office/drawing/2014/main" id="{1FBD94EF-E82E-4B02-97DB-9113EAA7A48A}"/>
                  </a:ext>
                </a:extLst>
              </p:cNvPr>
              <p:cNvSpPr txBox="1">
                <a:spLocks noChangeAspect="1" noChangeArrowheads="1"/>
              </p:cNvSpPr>
              <p:nvPr/>
            </p:nvSpPr>
            <p:spPr bwMode="auto">
              <a:xfrm>
                <a:off x="3889"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0</a:t>
                </a:r>
              </a:p>
            </p:txBody>
          </p:sp>
          <p:sp>
            <p:nvSpPr>
              <p:cNvPr id="318" name="Text Box 112">
                <a:extLst>
                  <a:ext uri="{FF2B5EF4-FFF2-40B4-BE49-F238E27FC236}">
                    <a16:creationId xmlns:a16="http://schemas.microsoft.com/office/drawing/2014/main" id="{64F3534D-71C6-486C-853F-9B9797D6525E}"/>
                  </a:ext>
                </a:extLst>
              </p:cNvPr>
              <p:cNvSpPr txBox="1">
                <a:spLocks noChangeAspect="1" noChangeArrowheads="1"/>
              </p:cNvSpPr>
              <p:nvPr/>
            </p:nvSpPr>
            <p:spPr bwMode="auto">
              <a:xfrm>
                <a:off x="2695"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31</a:t>
                </a:r>
              </a:p>
            </p:txBody>
          </p:sp>
          <p:sp>
            <p:nvSpPr>
              <p:cNvPr id="319" name="Text Box 113">
                <a:extLst>
                  <a:ext uri="{FF2B5EF4-FFF2-40B4-BE49-F238E27FC236}">
                    <a16:creationId xmlns:a16="http://schemas.microsoft.com/office/drawing/2014/main" id="{9EF8A297-FD1A-4156-8FF2-36D5782EB064}"/>
                  </a:ext>
                </a:extLst>
              </p:cNvPr>
              <p:cNvSpPr txBox="1">
                <a:spLocks noChangeAspect="1" noChangeArrowheads="1"/>
              </p:cNvSpPr>
              <p:nvPr/>
            </p:nvSpPr>
            <p:spPr bwMode="auto">
              <a:xfrm>
                <a:off x="3645"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7</a:t>
                </a:r>
              </a:p>
            </p:txBody>
          </p:sp>
          <p:sp>
            <p:nvSpPr>
              <p:cNvPr id="320" name="Text Box 114">
                <a:extLst>
                  <a:ext uri="{FF2B5EF4-FFF2-40B4-BE49-F238E27FC236}">
                    <a16:creationId xmlns:a16="http://schemas.microsoft.com/office/drawing/2014/main" id="{E61331C6-DF41-45DB-971D-4114C37CDCBD}"/>
                  </a:ext>
                </a:extLst>
              </p:cNvPr>
              <p:cNvSpPr txBox="1">
                <a:spLocks noChangeAspect="1" noChangeArrowheads="1"/>
              </p:cNvSpPr>
              <p:nvPr/>
            </p:nvSpPr>
            <p:spPr bwMode="auto">
              <a:xfrm>
                <a:off x="3554" y="3023"/>
                <a:ext cx="160"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8</a:t>
                </a:r>
              </a:p>
            </p:txBody>
          </p:sp>
          <p:sp>
            <p:nvSpPr>
              <p:cNvPr id="321" name="Text Box 115">
                <a:extLst>
                  <a:ext uri="{FF2B5EF4-FFF2-40B4-BE49-F238E27FC236}">
                    <a16:creationId xmlns:a16="http://schemas.microsoft.com/office/drawing/2014/main" id="{A4A37C57-9A53-4319-B2E3-BF5471C3019B}"/>
                  </a:ext>
                </a:extLst>
              </p:cNvPr>
              <p:cNvSpPr txBox="1">
                <a:spLocks noChangeAspect="1" noChangeArrowheads="1"/>
              </p:cNvSpPr>
              <p:nvPr/>
            </p:nvSpPr>
            <p:spPr bwMode="auto">
              <a:xfrm>
                <a:off x="3309"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15</a:t>
                </a:r>
              </a:p>
            </p:txBody>
          </p:sp>
          <p:sp>
            <p:nvSpPr>
              <p:cNvPr id="322" name="Text Box 116">
                <a:extLst>
                  <a:ext uri="{FF2B5EF4-FFF2-40B4-BE49-F238E27FC236}">
                    <a16:creationId xmlns:a16="http://schemas.microsoft.com/office/drawing/2014/main" id="{92CD40C2-3157-4BCB-B0F9-8BF535993095}"/>
                  </a:ext>
                </a:extLst>
              </p:cNvPr>
              <p:cNvSpPr txBox="1">
                <a:spLocks noChangeAspect="1" noChangeArrowheads="1"/>
              </p:cNvSpPr>
              <p:nvPr/>
            </p:nvSpPr>
            <p:spPr bwMode="auto">
              <a:xfrm>
                <a:off x="3194"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16</a:t>
                </a:r>
              </a:p>
            </p:txBody>
          </p:sp>
          <p:sp>
            <p:nvSpPr>
              <p:cNvPr id="323" name="Text Box 117">
                <a:extLst>
                  <a:ext uri="{FF2B5EF4-FFF2-40B4-BE49-F238E27FC236}">
                    <a16:creationId xmlns:a16="http://schemas.microsoft.com/office/drawing/2014/main" id="{AB6BEFB3-43B2-41DF-BE62-3A6EC8BDF911}"/>
                  </a:ext>
                </a:extLst>
              </p:cNvPr>
              <p:cNvSpPr txBox="1">
                <a:spLocks noChangeAspect="1" noChangeArrowheads="1"/>
              </p:cNvSpPr>
              <p:nvPr/>
            </p:nvSpPr>
            <p:spPr bwMode="auto">
              <a:xfrm>
                <a:off x="3030"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23</a:t>
                </a:r>
              </a:p>
            </p:txBody>
          </p:sp>
          <p:sp>
            <p:nvSpPr>
              <p:cNvPr id="324" name="Text Box 118">
                <a:extLst>
                  <a:ext uri="{FF2B5EF4-FFF2-40B4-BE49-F238E27FC236}">
                    <a16:creationId xmlns:a16="http://schemas.microsoft.com/office/drawing/2014/main" id="{651C73C6-07B9-4FDF-9F58-B8E2AF839AAC}"/>
                  </a:ext>
                </a:extLst>
              </p:cNvPr>
              <p:cNvSpPr txBox="1">
                <a:spLocks noChangeAspect="1" noChangeArrowheads="1"/>
              </p:cNvSpPr>
              <p:nvPr/>
            </p:nvSpPr>
            <p:spPr bwMode="auto">
              <a:xfrm>
                <a:off x="2925"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24</a:t>
                </a:r>
              </a:p>
            </p:txBody>
          </p:sp>
          <p:sp>
            <p:nvSpPr>
              <p:cNvPr id="325" name="Text Box 119">
                <a:extLst>
                  <a:ext uri="{FF2B5EF4-FFF2-40B4-BE49-F238E27FC236}">
                    <a16:creationId xmlns:a16="http://schemas.microsoft.com/office/drawing/2014/main" id="{C3D3625B-8FA0-492F-861C-6C1ADEF06624}"/>
                  </a:ext>
                </a:extLst>
              </p:cNvPr>
              <p:cNvSpPr txBox="1">
                <a:spLocks noChangeAspect="1" noChangeArrowheads="1"/>
              </p:cNvSpPr>
              <p:nvPr/>
            </p:nvSpPr>
            <p:spPr bwMode="auto">
              <a:xfrm>
                <a:off x="2591"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32</a:t>
                </a:r>
              </a:p>
            </p:txBody>
          </p:sp>
          <p:sp>
            <p:nvSpPr>
              <p:cNvPr id="326" name="Text Box 120">
                <a:extLst>
                  <a:ext uri="{FF2B5EF4-FFF2-40B4-BE49-F238E27FC236}">
                    <a16:creationId xmlns:a16="http://schemas.microsoft.com/office/drawing/2014/main" id="{1802C9B1-757B-4B7F-857E-3DB139A0CA0A}"/>
                  </a:ext>
                </a:extLst>
              </p:cNvPr>
              <p:cNvSpPr txBox="1">
                <a:spLocks noChangeAspect="1" noChangeArrowheads="1"/>
              </p:cNvSpPr>
              <p:nvPr/>
            </p:nvSpPr>
            <p:spPr bwMode="auto">
              <a:xfrm>
                <a:off x="1468"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63</a:t>
                </a:r>
              </a:p>
            </p:txBody>
          </p:sp>
          <p:sp>
            <p:nvSpPr>
              <p:cNvPr id="327" name="Text Box 121">
                <a:extLst>
                  <a:ext uri="{FF2B5EF4-FFF2-40B4-BE49-F238E27FC236}">
                    <a16:creationId xmlns:a16="http://schemas.microsoft.com/office/drawing/2014/main" id="{80E4DA23-8C70-4D5E-8B4A-6CDF93732F6A}"/>
                  </a:ext>
                </a:extLst>
              </p:cNvPr>
              <p:cNvSpPr txBox="1">
                <a:spLocks noChangeAspect="1" noChangeArrowheads="1"/>
              </p:cNvSpPr>
              <p:nvPr/>
            </p:nvSpPr>
            <p:spPr bwMode="auto">
              <a:xfrm>
                <a:off x="2407"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39</a:t>
                </a:r>
              </a:p>
            </p:txBody>
          </p:sp>
          <p:sp>
            <p:nvSpPr>
              <p:cNvPr id="328" name="Text Box 122">
                <a:extLst>
                  <a:ext uri="{FF2B5EF4-FFF2-40B4-BE49-F238E27FC236}">
                    <a16:creationId xmlns:a16="http://schemas.microsoft.com/office/drawing/2014/main" id="{458C11F7-B5D2-4457-B7F6-94511CAAE2B7}"/>
                  </a:ext>
                </a:extLst>
              </p:cNvPr>
              <p:cNvSpPr txBox="1">
                <a:spLocks noChangeAspect="1" noChangeArrowheads="1"/>
              </p:cNvSpPr>
              <p:nvPr/>
            </p:nvSpPr>
            <p:spPr bwMode="auto">
              <a:xfrm>
                <a:off x="2283"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40</a:t>
                </a:r>
              </a:p>
            </p:txBody>
          </p:sp>
          <p:sp>
            <p:nvSpPr>
              <p:cNvPr id="329" name="Text Box 123">
                <a:extLst>
                  <a:ext uri="{FF2B5EF4-FFF2-40B4-BE49-F238E27FC236}">
                    <a16:creationId xmlns:a16="http://schemas.microsoft.com/office/drawing/2014/main" id="{011EF9FE-49B1-4C16-A1CA-49CB09539C40}"/>
                  </a:ext>
                </a:extLst>
              </p:cNvPr>
              <p:cNvSpPr txBox="1">
                <a:spLocks noChangeAspect="1" noChangeArrowheads="1"/>
              </p:cNvSpPr>
              <p:nvPr/>
            </p:nvSpPr>
            <p:spPr bwMode="auto">
              <a:xfrm>
                <a:off x="2082"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47</a:t>
                </a:r>
              </a:p>
            </p:txBody>
          </p:sp>
          <p:sp>
            <p:nvSpPr>
              <p:cNvPr id="330" name="Text Box 124">
                <a:extLst>
                  <a:ext uri="{FF2B5EF4-FFF2-40B4-BE49-F238E27FC236}">
                    <a16:creationId xmlns:a16="http://schemas.microsoft.com/office/drawing/2014/main" id="{E4A3C7A0-29D6-4FBE-ADC2-55D2867A4DCE}"/>
                  </a:ext>
                </a:extLst>
              </p:cNvPr>
              <p:cNvSpPr txBox="1">
                <a:spLocks noChangeAspect="1" noChangeArrowheads="1"/>
              </p:cNvSpPr>
              <p:nvPr/>
            </p:nvSpPr>
            <p:spPr bwMode="auto">
              <a:xfrm>
                <a:off x="1976"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48</a:t>
                </a:r>
              </a:p>
            </p:txBody>
          </p:sp>
          <p:sp>
            <p:nvSpPr>
              <p:cNvPr id="331" name="Text Box 125">
                <a:extLst>
                  <a:ext uri="{FF2B5EF4-FFF2-40B4-BE49-F238E27FC236}">
                    <a16:creationId xmlns:a16="http://schemas.microsoft.com/office/drawing/2014/main" id="{233F8BB0-748D-4F2D-9FD8-AD93B1D8DF6F}"/>
                  </a:ext>
                </a:extLst>
              </p:cNvPr>
              <p:cNvSpPr txBox="1">
                <a:spLocks noChangeAspect="1" noChangeArrowheads="1"/>
              </p:cNvSpPr>
              <p:nvPr/>
            </p:nvSpPr>
            <p:spPr bwMode="auto">
              <a:xfrm>
                <a:off x="1784"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55</a:t>
                </a:r>
              </a:p>
            </p:txBody>
          </p:sp>
          <p:sp>
            <p:nvSpPr>
              <p:cNvPr id="332" name="Text Box 126">
                <a:extLst>
                  <a:ext uri="{FF2B5EF4-FFF2-40B4-BE49-F238E27FC236}">
                    <a16:creationId xmlns:a16="http://schemas.microsoft.com/office/drawing/2014/main" id="{268FBE70-EFBB-43DC-B8A3-00D325A2D956}"/>
                  </a:ext>
                </a:extLst>
              </p:cNvPr>
              <p:cNvSpPr txBox="1">
                <a:spLocks noChangeAspect="1" noChangeArrowheads="1"/>
              </p:cNvSpPr>
              <p:nvPr/>
            </p:nvSpPr>
            <p:spPr bwMode="auto">
              <a:xfrm>
                <a:off x="1658" y="3023"/>
                <a:ext cx="204" cy="1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000"/>
                  <a:t>56</a:t>
                </a:r>
              </a:p>
            </p:txBody>
          </p:sp>
          <p:grpSp>
            <p:nvGrpSpPr>
              <p:cNvPr id="333" name="Group 128">
                <a:extLst>
                  <a:ext uri="{FF2B5EF4-FFF2-40B4-BE49-F238E27FC236}">
                    <a16:creationId xmlns:a16="http://schemas.microsoft.com/office/drawing/2014/main" id="{318C307C-1933-46DA-9378-A5703D7C2EC0}"/>
                  </a:ext>
                </a:extLst>
              </p:cNvPr>
              <p:cNvGrpSpPr>
                <a:grpSpLocks/>
              </p:cNvGrpSpPr>
              <p:nvPr/>
            </p:nvGrpSpPr>
            <p:grpSpPr bwMode="auto">
              <a:xfrm>
                <a:off x="1536" y="3153"/>
                <a:ext cx="2446" cy="154"/>
                <a:chOff x="1536" y="3153"/>
                <a:chExt cx="2446" cy="154"/>
              </a:xfrm>
            </p:grpSpPr>
            <p:sp>
              <p:nvSpPr>
                <p:cNvPr id="334" name="Rectangle 129">
                  <a:extLst>
                    <a:ext uri="{FF2B5EF4-FFF2-40B4-BE49-F238E27FC236}">
                      <a16:creationId xmlns:a16="http://schemas.microsoft.com/office/drawing/2014/main" id="{39C71FD0-0148-4EA0-9EFA-E29E66B8C311}"/>
                    </a:ext>
                  </a:extLst>
                </p:cNvPr>
                <p:cNvSpPr>
                  <a:spLocks noChangeAspect="1" noChangeArrowheads="1"/>
                </p:cNvSpPr>
                <p:nvPr/>
              </p:nvSpPr>
              <p:spPr bwMode="auto">
                <a:xfrm>
                  <a:off x="2753"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5" name="Rectangle 130">
                  <a:extLst>
                    <a:ext uri="{FF2B5EF4-FFF2-40B4-BE49-F238E27FC236}">
                      <a16:creationId xmlns:a16="http://schemas.microsoft.com/office/drawing/2014/main" id="{E6859473-8206-4E72-8792-72C01F0B21BB}"/>
                    </a:ext>
                  </a:extLst>
                </p:cNvPr>
                <p:cNvSpPr>
                  <a:spLocks noChangeAspect="1" noChangeArrowheads="1"/>
                </p:cNvSpPr>
                <p:nvPr/>
              </p:nvSpPr>
              <p:spPr bwMode="auto">
                <a:xfrm>
                  <a:off x="3060"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6" name="Rectangle 131">
                  <a:extLst>
                    <a:ext uri="{FF2B5EF4-FFF2-40B4-BE49-F238E27FC236}">
                      <a16:creationId xmlns:a16="http://schemas.microsoft.com/office/drawing/2014/main" id="{BA1D5892-1A08-40FF-A097-2C319FFBA86B}"/>
                    </a:ext>
                  </a:extLst>
                </p:cNvPr>
                <p:cNvSpPr>
                  <a:spLocks noChangeAspect="1" noChangeArrowheads="1"/>
                </p:cNvSpPr>
                <p:nvPr/>
              </p:nvSpPr>
              <p:spPr bwMode="auto">
                <a:xfrm>
                  <a:off x="3367"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7" name="Rectangle 132">
                  <a:extLst>
                    <a:ext uri="{FF2B5EF4-FFF2-40B4-BE49-F238E27FC236}">
                      <a16:creationId xmlns:a16="http://schemas.microsoft.com/office/drawing/2014/main" id="{6F77D296-B502-4E3D-8B7F-9309AE5E1714}"/>
                    </a:ext>
                  </a:extLst>
                </p:cNvPr>
                <p:cNvSpPr>
                  <a:spLocks noChangeAspect="1" noChangeArrowheads="1"/>
                </p:cNvSpPr>
                <p:nvPr/>
              </p:nvSpPr>
              <p:spPr bwMode="auto">
                <a:xfrm>
                  <a:off x="3674" y="3153"/>
                  <a:ext cx="308"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8" name="Rectangle 133">
                  <a:extLst>
                    <a:ext uri="{FF2B5EF4-FFF2-40B4-BE49-F238E27FC236}">
                      <a16:creationId xmlns:a16="http://schemas.microsoft.com/office/drawing/2014/main" id="{806995B0-E4BB-4D79-8B90-741AB13A0763}"/>
                    </a:ext>
                  </a:extLst>
                </p:cNvPr>
                <p:cNvSpPr>
                  <a:spLocks noChangeAspect="1" noChangeArrowheads="1"/>
                </p:cNvSpPr>
                <p:nvPr/>
              </p:nvSpPr>
              <p:spPr bwMode="auto">
                <a:xfrm>
                  <a:off x="1536"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9" name="Rectangle 134">
                  <a:extLst>
                    <a:ext uri="{FF2B5EF4-FFF2-40B4-BE49-F238E27FC236}">
                      <a16:creationId xmlns:a16="http://schemas.microsoft.com/office/drawing/2014/main" id="{A1E8D0F6-74CF-4BBC-AFF5-1345F83BC786}"/>
                    </a:ext>
                  </a:extLst>
                </p:cNvPr>
                <p:cNvSpPr>
                  <a:spLocks noChangeAspect="1" noChangeArrowheads="1"/>
                </p:cNvSpPr>
                <p:nvPr/>
              </p:nvSpPr>
              <p:spPr bwMode="auto">
                <a:xfrm>
                  <a:off x="1843"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40" name="Rectangle 135">
                  <a:extLst>
                    <a:ext uri="{FF2B5EF4-FFF2-40B4-BE49-F238E27FC236}">
                      <a16:creationId xmlns:a16="http://schemas.microsoft.com/office/drawing/2014/main" id="{5A541FA6-FD71-425C-B32E-DC98BF41BBF1}"/>
                    </a:ext>
                  </a:extLst>
                </p:cNvPr>
                <p:cNvSpPr>
                  <a:spLocks noChangeAspect="1" noChangeArrowheads="1"/>
                </p:cNvSpPr>
                <p:nvPr/>
              </p:nvSpPr>
              <p:spPr bwMode="auto">
                <a:xfrm>
                  <a:off x="2150"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41" name="Rectangle 136">
                  <a:extLst>
                    <a:ext uri="{FF2B5EF4-FFF2-40B4-BE49-F238E27FC236}">
                      <a16:creationId xmlns:a16="http://schemas.microsoft.com/office/drawing/2014/main" id="{E9398914-5B97-4B36-948E-6684615F427D}"/>
                    </a:ext>
                  </a:extLst>
                </p:cNvPr>
                <p:cNvSpPr>
                  <a:spLocks noChangeAspect="1" noChangeArrowheads="1"/>
                </p:cNvSpPr>
                <p:nvPr/>
              </p:nvSpPr>
              <p:spPr bwMode="auto">
                <a:xfrm>
                  <a:off x="2457" y="3153"/>
                  <a:ext cx="307" cy="154"/>
                </a:xfrm>
                <a:prstGeom prst="rect">
                  <a:avLst/>
                </a:prstGeom>
                <a:solidFill>
                  <a:srgbClr val="FF99CC"/>
                </a:solidFill>
                <a:ln w="12700">
                  <a:solidFill>
                    <a:schemeClr val="tx1"/>
                  </a:solidFill>
                  <a:miter lim="800000"/>
                  <a:headEnd/>
                  <a:tailEnd/>
                </a:ln>
                <a:effectLst/>
              </p:spPr>
              <p:txBody>
                <a:bodyPr wrap="none" anchor="ctr">
                  <a:prstTxWarp prst="textNoShape">
                    <a:avLst/>
                  </a:prstTxWarp>
                </a:bodyPr>
                <a:lstStyle/>
                <a:p>
                  <a:endParaRPr lang="en-US"/>
                </a:p>
              </p:txBody>
            </p:sp>
          </p:grpSp>
        </p:grpSp>
      </p:grpSp>
    </p:spTree>
    <p:extLst>
      <p:ext uri="{BB962C8B-B14F-4D97-AF65-F5344CB8AC3E}">
        <p14:creationId xmlns:p14="http://schemas.microsoft.com/office/powerpoint/2010/main" val="13656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42"/>
                                        </p:tgtEl>
                                        <p:attrNameLst>
                                          <p:attrName>style.visibility</p:attrName>
                                        </p:attrNameLst>
                                      </p:cBhvr>
                                      <p:to>
                                        <p:strVal val="visible"/>
                                      </p:to>
                                    </p:set>
                                  </p:childTnLst>
                                  <p:subTnLst>
                                    <p:set>
                                      <p:cBhvr override="childStyle">
                                        <p:cTn dur="1" fill="hold" display="0" masterRel="nextClick" afterEffect="1"/>
                                        <p:tgtEl>
                                          <p:spTgt spid="24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7"/>
                                        </p:tgtEl>
                                        <p:attrNameLst>
                                          <p:attrName>style.visibility</p:attrName>
                                        </p:attrNameLst>
                                      </p:cBhvr>
                                      <p:to>
                                        <p:strVal val="visible"/>
                                      </p:to>
                                    </p:set>
                                  </p:childTnLst>
                                  <p:subTnLst>
                                    <p:set>
                                      <p:cBhvr override="childStyle">
                                        <p:cTn dur="1" fill="hold" display="0" masterRel="nextClick" afterEffect="1"/>
                                        <p:tgtEl>
                                          <p:spTgt spid="26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59CAFA-D036-48DA-9DD1-D05872FD8E7F}"/>
              </a:ext>
            </a:extLst>
          </p:cNvPr>
          <p:cNvSpPr>
            <a:spLocks noGrp="1"/>
          </p:cNvSpPr>
          <p:nvPr>
            <p:ph type="title"/>
          </p:nvPr>
        </p:nvSpPr>
        <p:spPr/>
        <p:txBody>
          <a:bodyPr>
            <a:normAutofit fontScale="90000"/>
          </a:bodyPr>
          <a:lstStyle/>
          <a:p>
            <a:r>
              <a:rPr lang="zh-CN" altLang="en-US" dirty="0"/>
              <a:t>练习题</a:t>
            </a:r>
            <a:r>
              <a:rPr lang="en-US" altLang="zh-CN" dirty="0"/>
              <a:t>6.16</a:t>
            </a:r>
            <a:endParaRPr lang="zh-CN" altLang="en-US" dirty="0"/>
          </a:p>
        </p:txBody>
      </p:sp>
      <p:sp>
        <p:nvSpPr>
          <p:cNvPr id="3" name="内容占位符 2">
            <a:extLst>
              <a:ext uri="{FF2B5EF4-FFF2-40B4-BE49-F238E27FC236}">
                <a16:creationId xmlns:a16="http://schemas.microsoft.com/office/drawing/2014/main" id="{6B3E4B99-3ED8-4E5B-867D-D4E4B1BD5AD0}"/>
              </a:ext>
            </a:extLst>
          </p:cNvPr>
          <p:cNvSpPr>
            <a:spLocks noGrp="1"/>
          </p:cNvSpPr>
          <p:nvPr>
            <p:ph idx="1"/>
          </p:nvPr>
        </p:nvSpPr>
        <p:spPr>
          <a:xfrm>
            <a:off x="457200" y="837034"/>
            <a:ext cx="8229600" cy="5616302"/>
          </a:xfrm>
        </p:spPr>
        <p:txBody>
          <a:bodyPr>
            <a:normAutofit/>
          </a:bodyPr>
          <a:lstStyle/>
          <a:p>
            <a:r>
              <a:rPr lang="zh-CN" altLang="en-US" sz="1800" dirty="0"/>
              <a:t>列出所有的在组</a:t>
            </a:r>
            <a:r>
              <a:rPr lang="en-US" altLang="zh-CN" sz="1800" dirty="0"/>
              <a:t>3</a:t>
            </a:r>
            <a:r>
              <a:rPr lang="zh-CN" altLang="en-US" sz="1800" dirty="0"/>
              <a:t>中会命中的十六进制内存地址</a:t>
            </a:r>
            <a:endParaRPr lang="en-US" altLang="zh-CN" sz="1800" dirty="0"/>
          </a:p>
          <a:p>
            <a:endParaRPr lang="en-US" altLang="zh-CN" sz="1800" dirty="0"/>
          </a:p>
          <a:p>
            <a:endParaRPr lang="en-US" altLang="zh-CN" sz="1800" dirty="0"/>
          </a:p>
          <a:p>
            <a:r>
              <a:rPr lang="zh-CN" altLang="en-US" sz="1800" dirty="0"/>
              <a:t>组</a:t>
            </a:r>
            <a:r>
              <a:rPr lang="en-US" altLang="zh-CN" sz="1800" dirty="0"/>
              <a:t>3</a:t>
            </a:r>
            <a:r>
              <a:rPr lang="zh-CN" altLang="en-US" sz="1800" dirty="0"/>
              <a:t>包含一个有效行，标记为</a:t>
            </a:r>
            <a:r>
              <a:rPr lang="en-US" altLang="zh-CN" sz="1800" dirty="0"/>
              <a:t>0x32</a:t>
            </a:r>
            <a:r>
              <a:rPr lang="zh-CN" altLang="en-US" sz="1800" dirty="0"/>
              <a:t>，有效位为</a:t>
            </a:r>
            <a:r>
              <a:rPr lang="en-US" altLang="zh-CN" sz="1800" dirty="0"/>
              <a:t>1</a:t>
            </a:r>
            <a:r>
              <a:rPr lang="zh-CN" altLang="en-US" sz="1800" dirty="0"/>
              <a:t>，</a:t>
            </a:r>
            <a:r>
              <a:rPr lang="en-US" altLang="zh-CN" sz="1800" dirty="0"/>
              <a:t>4</a:t>
            </a:r>
            <a:r>
              <a:rPr lang="zh-CN" altLang="en-US" sz="1800" dirty="0"/>
              <a:t>个地址会命中，这些地址的有效形式为：</a:t>
            </a:r>
            <a:endParaRPr lang="en-US" altLang="zh-CN" sz="1800" dirty="0"/>
          </a:p>
          <a:p>
            <a:endParaRPr lang="en-US" altLang="zh-CN" sz="1800" dirty="0"/>
          </a:p>
          <a:p>
            <a:endParaRPr lang="en-US" altLang="zh-CN" sz="1800" dirty="0"/>
          </a:p>
          <a:p>
            <a:r>
              <a:rPr lang="en-US" altLang="zh-CN" sz="1800" dirty="0"/>
              <a:t>4</a:t>
            </a:r>
            <a:r>
              <a:rPr lang="zh-CN" altLang="en-US" sz="1800" dirty="0"/>
              <a:t>个十六进制地址为：</a:t>
            </a:r>
            <a:endParaRPr lang="en-US" altLang="zh-CN" sz="1800" dirty="0"/>
          </a:p>
          <a:p>
            <a:pPr lvl="1"/>
            <a:endParaRPr lang="en-US" altLang="zh-CN" sz="1500" dirty="0"/>
          </a:p>
          <a:p>
            <a:pPr lvl="1"/>
            <a:endParaRPr lang="en-US" altLang="zh-CN" sz="1500" dirty="0"/>
          </a:p>
          <a:p>
            <a:pPr lvl="1"/>
            <a:endParaRPr lang="en-US" altLang="zh-CN" sz="1500" dirty="0"/>
          </a:p>
          <a:p>
            <a:pPr lvl="1"/>
            <a:endParaRPr lang="en-US" altLang="zh-CN" sz="1500" dirty="0"/>
          </a:p>
          <a:p>
            <a:pPr lvl="1"/>
            <a:endParaRPr lang="en-US" altLang="zh-CN" sz="1500" dirty="0"/>
          </a:p>
          <a:p>
            <a:pPr lvl="1"/>
            <a:endParaRPr lang="en-US" altLang="zh-CN" sz="1500" dirty="0"/>
          </a:p>
          <a:p>
            <a:pPr lvl="1"/>
            <a:endParaRPr lang="en-US" altLang="zh-CN" sz="1500" dirty="0"/>
          </a:p>
          <a:p>
            <a:pPr lvl="1"/>
            <a:endParaRPr lang="en-US" altLang="zh-CN" sz="1500" dirty="0"/>
          </a:p>
          <a:p>
            <a:pPr lvl="1"/>
            <a:endParaRPr lang="en-US" altLang="zh-CN" sz="1500" dirty="0"/>
          </a:p>
          <a:p>
            <a:pPr lvl="1"/>
            <a:r>
              <a:rPr lang="en-US" altLang="zh-CN" sz="1500"/>
              <a:t>0x 064C</a:t>
            </a:r>
            <a:r>
              <a:rPr lang="en-US" altLang="zh-CN" sz="1500" dirty="0"/>
              <a:t>, </a:t>
            </a:r>
            <a:r>
              <a:rPr lang="en-US" altLang="zh-CN" sz="1500"/>
              <a:t>0x 064D, 0x 064E, 0x 064F</a:t>
            </a:r>
            <a:endParaRPr lang="en-US" altLang="zh-CN" sz="1500" dirty="0"/>
          </a:p>
          <a:p>
            <a:pPr lvl="1"/>
            <a:endParaRPr lang="zh-CN" altLang="en-US" sz="1500" dirty="0"/>
          </a:p>
        </p:txBody>
      </p:sp>
      <p:sp>
        <p:nvSpPr>
          <p:cNvPr id="4" name="灯片编号占位符 3">
            <a:extLst>
              <a:ext uri="{FF2B5EF4-FFF2-40B4-BE49-F238E27FC236}">
                <a16:creationId xmlns:a16="http://schemas.microsoft.com/office/drawing/2014/main" id="{D932AA86-DF7E-4E8F-8E13-BFEF735591DD}"/>
              </a:ext>
            </a:extLst>
          </p:cNvPr>
          <p:cNvSpPr>
            <a:spLocks noGrp="1"/>
          </p:cNvSpPr>
          <p:nvPr>
            <p:ph type="sldNum" sz="quarter" idx="12"/>
          </p:nvPr>
        </p:nvSpPr>
        <p:spPr/>
        <p:txBody>
          <a:bodyPr/>
          <a:lstStyle/>
          <a:p>
            <a:fld id="{6D62327B-ED8D-4CFC-ADD0-A75FA5CBE281}" type="slidenum">
              <a:rPr lang="zh-CN" altLang="en-US" smtClean="0"/>
              <a:pPr/>
              <a:t>140</a:t>
            </a:fld>
            <a:endParaRPr lang="zh-CN" altLang="en-US" dirty="0"/>
          </a:p>
        </p:txBody>
      </p:sp>
      <p:graphicFrame>
        <p:nvGraphicFramePr>
          <p:cNvPr id="5" name="表格 4">
            <a:extLst>
              <a:ext uri="{FF2B5EF4-FFF2-40B4-BE49-F238E27FC236}">
                <a16:creationId xmlns:a16="http://schemas.microsoft.com/office/drawing/2014/main" id="{BEE38724-0DB4-48BF-87BB-BC1134F02105}"/>
              </a:ext>
            </a:extLst>
          </p:cNvPr>
          <p:cNvGraphicFramePr>
            <a:graphicFrameLocks noGrp="1"/>
          </p:cNvGraphicFramePr>
          <p:nvPr>
            <p:extLst>
              <p:ext uri="{D42A27DB-BD31-4B8C-83A1-F6EECF244321}">
                <p14:modId xmlns:p14="http://schemas.microsoft.com/office/powerpoint/2010/main" val="1338225578"/>
              </p:ext>
            </p:extLst>
          </p:nvPr>
        </p:nvGraphicFramePr>
        <p:xfrm>
          <a:off x="798325" y="1143920"/>
          <a:ext cx="7098433" cy="731520"/>
        </p:xfrm>
        <a:graphic>
          <a:graphicData uri="http://schemas.openxmlformats.org/drawingml/2006/table">
            <a:tbl>
              <a:tblPr firstRow="1" bandRow="1">
                <a:tableStyleId>{5C22544A-7EE6-4342-B048-85BDC9FD1C3A}</a:tableStyleId>
              </a:tblPr>
              <a:tblGrid>
                <a:gridCol w="569444">
                  <a:extLst>
                    <a:ext uri="{9D8B030D-6E8A-4147-A177-3AD203B41FA5}">
                      <a16:colId xmlns:a16="http://schemas.microsoft.com/office/drawing/2014/main" val="2379205929"/>
                    </a:ext>
                  </a:extLst>
                </a:gridCol>
                <a:gridCol w="569444">
                  <a:extLst>
                    <a:ext uri="{9D8B030D-6E8A-4147-A177-3AD203B41FA5}">
                      <a16:colId xmlns:a16="http://schemas.microsoft.com/office/drawing/2014/main" val="3225294396"/>
                    </a:ext>
                  </a:extLst>
                </a:gridCol>
                <a:gridCol w="569444">
                  <a:extLst>
                    <a:ext uri="{9D8B030D-6E8A-4147-A177-3AD203B41FA5}">
                      <a16:colId xmlns:a16="http://schemas.microsoft.com/office/drawing/2014/main" val="744987519"/>
                    </a:ext>
                  </a:extLst>
                </a:gridCol>
                <a:gridCol w="508736">
                  <a:extLst>
                    <a:ext uri="{9D8B030D-6E8A-4147-A177-3AD203B41FA5}">
                      <a16:colId xmlns:a16="http://schemas.microsoft.com/office/drawing/2014/main" val="134229509"/>
                    </a:ext>
                  </a:extLst>
                </a:gridCol>
                <a:gridCol w="508736">
                  <a:extLst>
                    <a:ext uri="{9D8B030D-6E8A-4147-A177-3AD203B41FA5}">
                      <a16:colId xmlns:a16="http://schemas.microsoft.com/office/drawing/2014/main" val="1301819594"/>
                    </a:ext>
                  </a:extLst>
                </a:gridCol>
                <a:gridCol w="508736">
                  <a:extLst>
                    <a:ext uri="{9D8B030D-6E8A-4147-A177-3AD203B41FA5}">
                      <a16:colId xmlns:a16="http://schemas.microsoft.com/office/drawing/2014/main" val="2794799657"/>
                    </a:ext>
                  </a:extLst>
                </a:gridCol>
                <a:gridCol w="508736">
                  <a:extLst>
                    <a:ext uri="{9D8B030D-6E8A-4147-A177-3AD203B41FA5}">
                      <a16:colId xmlns:a16="http://schemas.microsoft.com/office/drawing/2014/main" val="256200914"/>
                    </a:ext>
                  </a:extLst>
                </a:gridCol>
                <a:gridCol w="569444">
                  <a:extLst>
                    <a:ext uri="{9D8B030D-6E8A-4147-A177-3AD203B41FA5}">
                      <a16:colId xmlns:a16="http://schemas.microsoft.com/office/drawing/2014/main" val="375355530"/>
                    </a:ext>
                  </a:extLst>
                </a:gridCol>
                <a:gridCol w="569444">
                  <a:extLst>
                    <a:ext uri="{9D8B030D-6E8A-4147-A177-3AD203B41FA5}">
                      <a16:colId xmlns:a16="http://schemas.microsoft.com/office/drawing/2014/main" val="1877021272"/>
                    </a:ext>
                  </a:extLst>
                </a:gridCol>
                <a:gridCol w="508736">
                  <a:extLst>
                    <a:ext uri="{9D8B030D-6E8A-4147-A177-3AD203B41FA5}">
                      <a16:colId xmlns:a16="http://schemas.microsoft.com/office/drawing/2014/main" val="164328305"/>
                    </a:ext>
                  </a:extLst>
                </a:gridCol>
                <a:gridCol w="508736">
                  <a:extLst>
                    <a:ext uri="{9D8B030D-6E8A-4147-A177-3AD203B41FA5}">
                      <a16:colId xmlns:a16="http://schemas.microsoft.com/office/drawing/2014/main" val="1388585192"/>
                    </a:ext>
                  </a:extLst>
                </a:gridCol>
                <a:gridCol w="508736">
                  <a:extLst>
                    <a:ext uri="{9D8B030D-6E8A-4147-A177-3AD203B41FA5}">
                      <a16:colId xmlns:a16="http://schemas.microsoft.com/office/drawing/2014/main" val="1635216197"/>
                    </a:ext>
                  </a:extLst>
                </a:gridCol>
                <a:gridCol w="690061">
                  <a:extLst>
                    <a:ext uri="{9D8B030D-6E8A-4147-A177-3AD203B41FA5}">
                      <a16:colId xmlns:a16="http://schemas.microsoft.com/office/drawing/2014/main" val="407481579"/>
                    </a:ext>
                  </a:extLst>
                </a:gridCol>
              </a:tblGrid>
              <a:tr h="153579">
                <a:tc>
                  <a:txBody>
                    <a:bodyPr/>
                    <a:lstStyle/>
                    <a:p>
                      <a:pPr algn="ctr"/>
                      <a:endParaRPr lang="zh-CN" altLang="en-US" sz="1000" dirty="0">
                        <a:latin typeface="Times New Roman" panose="02020603050405020304" pitchFamily="18" charset="0"/>
                        <a:cs typeface="Times New Roman" panose="02020603050405020304" pitchFamily="18" charset="0"/>
                      </a:endParaRPr>
                    </a:p>
                  </a:txBody>
                  <a:tcPr anchor="ct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gridSpan="6">
                  <a:txBody>
                    <a:bodyPr/>
                    <a:lstStyle/>
                    <a:p>
                      <a:pPr algn="ctr"/>
                      <a:r>
                        <a:rPr lang="zh-CN" altLang="en-US" sz="1000" dirty="0">
                          <a:latin typeface="Times New Roman" panose="02020603050405020304" pitchFamily="18" charset="0"/>
                          <a:cs typeface="Times New Roman" panose="02020603050405020304" pitchFamily="18" charset="0"/>
                        </a:rPr>
                        <a:t>行</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tc hMerge="1">
                  <a:txBody>
                    <a:bodyPr/>
                    <a:lstStyle/>
                    <a:p>
                      <a:endParaRPr lang="zh-CN" altLang="en-US" dirty="0"/>
                    </a:p>
                  </a:txBody>
                  <a:tcPr/>
                </a:tc>
                <a:extLst>
                  <a:ext uri="{0D108BD9-81ED-4DB2-BD59-A6C34878D82A}">
                    <a16:rowId xmlns:a16="http://schemas.microsoft.com/office/drawing/2014/main" val="485180196"/>
                  </a:ext>
                </a:extLst>
              </a:tr>
              <a:tr h="0">
                <a:tc>
                  <a:txBody>
                    <a:bodyPr/>
                    <a:lstStyle/>
                    <a:p>
                      <a:pPr algn="ctr"/>
                      <a:r>
                        <a:rPr lang="zh-CN" altLang="en-US" sz="1000" dirty="0">
                          <a:latin typeface="Times New Roman" panose="02020603050405020304" pitchFamily="18" charset="0"/>
                          <a:cs typeface="Times New Roman" panose="02020603050405020304" pitchFamily="18" charset="0"/>
                        </a:rPr>
                        <a:t>组索引</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标记位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有效位</a:t>
                      </a: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zh-CN" altLang="en-US" sz="1000" dirty="0">
                          <a:latin typeface="Times New Roman" panose="02020603050405020304" pitchFamily="18" charset="0"/>
                          <a:cs typeface="Times New Roman" panose="02020603050405020304" pitchFamily="18" charset="0"/>
                        </a:rPr>
                        <a:t>字节</a:t>
                      </a: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27198129"/>
                  </a:ext>
                </a:extLst>
              </a:tr>
              <a:tr h="0">
                <a:tc>
                  <a:txBody>
                    <a:bodyPr/>
                    <a:lstStyle/>
                    <a:p>
                      <a:pPr algn="ctr"/>
                      <a:r>
                        <a:rPr lang="en-US" altLang="zh-CN" sz="1000" dirty="0">
                          <a:latin typeface="Times New Roman" panose="02020603050405020304" pitchFamily="18"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06</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32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12</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08</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7B</a:t>
                      </a:r>
                      <a:endParaRPr lang="zh-CN" altLang="en-US" sz="1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000" dirty="0">
                          <a:latin typeface="Times New Roman" panose="02020603050405020304" pitchFamily="18" charset="0"/>
                          <a:cs typeface="Times New Roman" panose="02020603050405020304" pitchFamily="18" charset="0"/>
                        </a:rPr>
                        <a:t>AD</a:t>
                      </a:r>
                      <a:endParaRPr lang="zh-CN" altLang="en-US" sz="1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736981025"/>
                  </a:ext>
                </a:extLst>
              </a:tr>
            </a:tbl>
          </a:graphicData>
        </a:graphic>
      </p:graphicFrame>
      <p:graphicFrame>
        <p:nvGraphicFramePr>
          <p:cNvPr id="6" name="表格 5">
            <a:extLst>
              <a:ext uri="{FF2B5EF4-FFF2-40B4-BE49-F238E27FC236}">
                <a16:creationId xmlns:a16="http://schemas.microsoft.com/office/drawing/2014/main" id="{ED5321E7-9085-43B6-8BE6-37438E517775}"/>
              </a:ext>
            </a:extLst>
          </p:cNvPr>
          <p:cNvGraphicFramePr>
            <a:graphicFrameLocks noGrp="1"/>
          </p:cNvGraphicFramePr>
          <p:nvPr>
            <p:extLst>
              <p:ext uri="{D42A27DB-BD31-4B8C-83A1-F6EECF244321}">
                <p14:modId xmlns:p14="http://schemas.microsoft.com/office/powerpoint/2010/main" val="2967213852"/>
              </p:ext>
            </p:extLst>
          </p:nvPr>
        </p:nvGraphicFramePr>
        <p:xfrm>
          <a:off x="798325" y="2511011"/>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graphicFrame>
        <p:nvGraphicFramePr>
          <p:cNvPr id="8" name="表格 7">
            <a:extLst>
              <a:ext uri="{FF2B5EF4-FFF2-40B4-BE49-F238E27FC236}">
                <a16:creationId xmlns:a16="http://schemas.microsoft.com/office/drawing/2014/main" id="{E745DA11-ECF8-4544-BBB7-6B5E99AE0AF8}"/>
              </a:ext>
            </a:extLst>
          </p:cNvPr>
          <p:cNvGraphicFramePr>
            <a:graphicFrameLocks noGrp="1"/>
          </p:cNvGraphicFramePr>
          <p:nvPr>
            <p:extLst>
              <p:ext uri="{D42A27DB-BD31-4B8C-83A1-F6EECF244321}">
                <p14:modId xmlns:p14="http://schemas.microsoft.com/office/powerpoint/2010/main" val="4272959115"/>
              </p:ext>
            </p:extLst>
          </p:nvPr>
        </p:nvGraphicFramePr>
        <p:xfrm>
          <a:off x="811129" y="3436205"/>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graphicFrame>
        <p:nvGraphicFramePr>
          <p:cNvPr id="9" name="表格 8">
            <a:extLst>
              <a:ext uri="{FF2B5EF4-FFF2-40B4-BE49-F238E27FC236}">
                <a16:creationId xmlns:a16="http://schemas.microsoft.com/office/drawing/2014/main" id="{CD7FEB87-95CD-4C66-AE55-085383FF42F3}"/>
              </a:ext>
            </a:extLst>
          </p:cNvPr>
          <p:cNvGraphicFramePr>
            <a:graphicFrameLocks noGrp="1"/>
          </p:cNvGraphicFramePr>
          <p:nvPr>
            <p:extLst>
              <p:ext uri="{D42A27DB-BD31-4B8C-83A1-F6EECF244321}">
                <p14:modId xmlns:p14="http://schemas.microsoft.com/office/powerpoint/2010/main" val="2009661671"/>
              </p:ext>
            </p:extLst>
          </p:nvPr>
        </p:nvGraphicFramePr>
        <p:xfrm>
          <a:off x="798325" y="4071775"/>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graphicFrame>
        <p:nvGraphicFramePr>
          <p:cNvPr id="10" name="表格 9">
            <a:extLst>
              <a:ext uri="{FF2B5EF4-FFF2-40B4-BE49-F238E27FC236}">
                <a16:creationId xmlns:a16="http://schemas.microsoft.com/office/drawing/2014/main" id="{8BD51A8E-40CF-4616-B16C-2CAD9335A007}"/>
              </a:ext>
            </a:extLst>
          </p:cNvPr>
          <p:cNvGraphicFramePr>
            <a:graphicFrameLocks noGrp="1"/>
          </p:cNvGraphicFramePr>
          <p:nvPr>
            <p:extLst>
              <p:ext uri="{D42A27DB-BD31-4B8C-83A1-F6EECF244321}">
                <p14:modId xmlns:p14="http://schemas.microsoft.com/office/powerpoint/2010/main" val="697082494"/>
              </p:ext>
            </p:extLst>
          </p:nvPr>
        </p:nvGraphicFramePr>
        <p:xfrm>
          <a:off x="798325" y="4707345"/>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0</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graphicFrame>
        <p:nvGraphicFramePr>
          <p:cNvPr id="11" name="表格 10">
            <a:extLst>
              <a:ext uri="{FF2B5EF4-FFF2-40B4-BE49-F238E27FC236}">
                <a16:creationId xmlns:a16="http://schemas.microsoft.com/office/drawing/2014/main" id="{D139C94F-C771-4650-B8CF-2D7806D29883}"/>
              </a:ext>
            </a:extLst>
          </p:cNvPr>
          <p:cNvGraphicFramePr>
            <a:graphicFrameLocks noGrp="1"/>
          </p:cNvGraphicFramePr>
          <p:nvPr>
            <p:extLst>
              <p:ext uri="{D42A27DB-BD31-4B8C-83A1-F6EECF244321}">
                <p14:modId xmlns:p14="http://schemas.microsoft.com/office/powerpoint/2010/main" val="2800142552"/>
              </p:ext>
            </p:extLst>
          </p:nvPr>
        </p:nvGraphicFramePr>
        <p:xfrm>
          <a:off x="798325" y="5354980"/>
          <a:ext cx="7795838" cy="579247"/>
        </p:xfrm>
        <a:graphic>
          <a:graphicData uri="http://schemas.openxmlformats.org/drawingml/2006/table">
            <a:tbl>
              <a:tblPr firstRow="1" bandRow="1">
                <a:tableStyleId>{5C22544A-7EE6-4342-B048-85BDC9FD1C3A}</a:tableStyleId>
              </a:tblPr>
              <a:tblGrid>
                <a:gridCol w="568814">
                  <a:extLst>
                    <a:ext uri="{9D8B030D-6E8A-4147-A177-3AD203B41FA5}">
                      <a16:colId xmlns:a16="http://schemas.microsoft.com/office/drawing/2014/main" val="333152847"/>
                    </a:ext>
                  </a:extLst>
                </a:gridCol>
                <a:gridCol w="568814">
                  <a:extLst>
                    <a:ext uri="{9D8B030D-6E8A-4147-A177-3AD203B41FA5}">
                      <a16:colId xmlns:a16="http://schemas.microsoft.com/office/drawing/2014/main" val="3133185074"/>
                    </a:ext>
                  </a:extLst>
                </a:gridCol>
                <a:gridCol w="568814">
                  <a:extLst>
                    <a:ext uri="{9D8B030D-6E8A-4147-A177-3AD203B41FA5}">
                      <a16:colId xmlns:a16="http://schemas.microsoft.com/office/drawing/2014/main" val="1712885012"/>
                    </a:ext>
                  </a:extLst>
                </a:gridCol>
                <a:gridCol w="568814">
                  <a:extLst>
                    <a:ext uri="{9D8B030D-6E8A-4147-A177-3AD203B41FA5}">
                      <a16:colId xmlns:a16="http://schemas.microsoft.com/office/drawing/2014/main" val="2777587868"/>
                    </a:ext>
                  </a:extLst>
                </a:gridCol>
                <a:gridCol w="568814">
                  <a:extLst>
                    <a:ext uri="{9D8B030D-6E8A-4147-A177-3AD203B41FA5}">
                      <a16:colId xmlns:a16="http://schemas.microsoft.com/office/drawing/2014/main" val="324695581"/>
                    </a:ext>
                  </a:extLst>
                </a:gridCol>
                <a:gridCol w="568814">
                  <a:extLst>
                    <a:ext uri="{9D8B030D-6E8A-4147-A177-3AD203B41FA5}">
                      <a16:colId xmlns:a16="http://schemas.microsoft.com/office/drawing/2014/main" val="451004260"/>
                    </a:ext>
                  </a:extLst>
                </a:gridCol>
                <a:gridCol w="568814">
                  <a:extLst>
                    <a:ext uri="{9D8B030D-6E8A-4147-A177-3AD203B41FA5}">
                      <a16:colId xmlns:a16="http://schemas.microsoft.com/office/drawing/2014/main" val="3966838857"/>
                    </a:ext>
                  </a:extLst>
                </a:gridCol>
                <a:gridCol w="568814">
                  <a:extLst>
                    <a:ext uri="{9D8B030D-6E8A-4147-A177-3AD203B41FA5}">
                      <a16:colId xmlns:a16="http://schemas.microsoft.com/office/drawing/2014/main" val="391588613"/>
                    </a:ext>
                  </a:extLst>
                </a:gridCol>
                <a:gridCol w="568814">
                  <a:extLst>
                    <a:ext uri="{9D8B030D-6E8A-4147-A177-3AD203B41FA5}">
                      <a16:colId xmlns:a16="http://schemas.microsoft.com/office/drawing/2014/main" val="3973292841"/>
                    </a:ext>
                  </a:extLst>
                </a:gridCol>
                <a:gridCol w="669128">
                  <a:extLst>
                    <a:ext uri="{9D8B030D-6E8A-4147-A177-3AD203B41FA5}">
                      <a16:colId xmlns:a16="http://schemas.microsoft.com/office/drawing/2014/main" val="3354857281"/>
                    </a:ext>
                  </a:extLst>
                </a:gridCol>
                <a:gridCol w="669128">
                  <a:extLst>
                    <a:ext uri="{9D8B030D-6E8A-4147-A177-3AD203B41FA5}">
                      <a16:colId xmlns:a16="http://schemas.microsoft.com/office/drawing/2014/main" val="3761938051"/>
                    </a:ext>
                  </a:extLst>
                </a:gridCol>
                <a:gridCol w="669128">
                  <a:extLst>
                    <a:ext uri="{9D8B030D-6E8A-4147-A177-3AD203B41FA5}">
                      <a16:colId xmlns:a16="http://schemas.microsoft.com/office/drawing/2014/main" val="1114216778"/>
                    </a:ext>
                  </a:extLst>
                </a:gridCol>
                <a:gridCol w="669128">
                  <a:extLst>
                    <a:ext uri="{9D8B030D-6E8A-4147-A177-3AD203B41FA5}">
                      <a16:colId xmlns:a16="http://schemas.microsoft.com/office/drawing/2014/main" val="50693507"/>
                    </a:ext>
                  </a:extLst>
                </a:gridCol>
              </a:tblGrid>
              <a:tr h="0">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0</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sz="1100" b="1" kern="1200" noProof="0" dirty="0">
                          <a:solidFill>
                            <a:schemeClr val="lt1"/>
                          </a:solidFill>
                          <a:latin typeface="Times New Roman" panose="02020603050405020304" pitchFamily="18" charset="0"/>
                          <a:ea typeface="+mn-ea"/>
                          <a:cs typeface="Times New Roman" panose="02020603050405020304" pitchFamily="18" charset="0"/>
                        </a:rPr>
                        <a:t>1</a:t>
                      </a:r>
                      <a:endParaRPr lang="zh-CN" altLang="en-US" sz="1100" b="1" kern="1200" noProof="0" dirty="0">
                        <a:solidFill>
                          <a:schemeClr val="lt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3699771711"/>
                  </a:ext>
                </a:extLst>
              </a:tr>
              <a:tr h="246297">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CT</a:t>
                      </a:r>
                      <a:endParaRPr kumimoji="0" lang="zh-CN"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CI</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tc>
                  <a:txBody>
                    <a:bodyPr/>
                    <a:lstStyle/>
                    <a:p>
                      <a:pPr algn="ctr"/>
                      <a:r>
                        <a:rPr kumimoji="0" lang="en-US" altLang="zh-CN" sz="1501"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endParaRPr lang="zh-CN" altLang="en-US" sz="11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10324912"/>
                  </a:ext>
                </a:extLst>
              </a:tr>
            </a:tbl>
          </a:graphicData>
        </a:graphic>
      </p:graphicFrame>
    </p:spTree>
    <p:extLst>
      <p:ext uri="{BB962C8B-B14F-4D97-AF65-F5344CB8AC3E}">
        <p14:creationId xmlns:p14="http://schemas.microsoft.com/office/powerpoint/2010/main" val="41102211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-6</a:t>
            </a:r>
            <a:endParaRPr lang="zh-CN" altLang="en-US" dirty="0"/>
          </a:p>
        </p:txBody>
      </p:sp>
      <p:sp>
        <p:nvSpPr>
          <p:cNvPr id="3" name="内容占位符 2"/>
          <p:cNvSpPr>
            <a:spLocks noGrp="1"/>
          </p:cNvSpPr>
          <p:nvPr>
            <p:ph idx="1"/>
          </p:nvPr>
        </p:nvSpPr>
        <p:spPr>
          <a:xfrm>
            <a:off x="457200" y="837033"/>
            <a:ext cx="8229600" cy="2548906"/>
          </a:xfrm>
        </p:spPr>
        <p:txBody>
          <a:bodyPr/>
          <a:lstStyle/>
          <a:p>
            <a:r>
              <a:rPr lang="en-US" altLang="zh-CN" dirty="0"/>
              <a:t>P452</a:t>
            </a:r>
          </a:p>
          <a:p>
            <a:r>
              <a:rPr lang="en-US" altLang="zh-CN" dirty="0"/>
              <a:t>6.29</a:t>
            </a:r>
            <a:r>
              <a:rPr lang="zh-CN" altLang="en-US" dirty="0"/>
              <a:t>，</a:t>
            </a:r>
            <a:r>
              <a:rPr lang="en-US" altLang="zh-CN" dirty="0"/>
              <a:t> 6.30 </a:t>
            </a:r>
            <a:r>
              <a:rPr lang="zh-CN" altLang="en-US" dirty="0"/>
              <a:t>，</a:t>
            </a:r>
            <a:r>
              <a:rPr lang="en-US" altLang="zh-CN" dirty="0"/>
              <a:t> 6.31 </a:t>
            </a:r>
            <a:r>
              <a:rPr lang="zh-CN" altLang="en-US" dirty="0"/>
              <a:t>，</a:t>
            </a:r>
            <a:r>
              <a:rPr lang="en-US" altLang="zh-CN" dirty="0"/>
              <a:t> </a:t>
            </a:r>
            <a:r>
              <a:rPr lang="en-US" altLang="zh-CN" dirty="0">
                <a:solidFill>
                  <a:schemeClr val="bg1">
                    <a:lumMod val="65000"/>
                  </a:schemeClr>
                </a:solidFill>
              </a:rPr>
              <a:t>6.32 </a:t>
            </a:r>
            <a:r>
              <a:rPr lang="zh-CN" altLang="en-US" dirty="0">
                <a:solidFill>
                  <a:schemeClr val="bg1">
                    <a:lumMod val="65000"/>
                  </a:schemeClr>
                </a:solidFill>
              </a:rPr>
              <a:t>，</a:t>
            </a:r>
            <a:r>
              <a:rPr lang="en-US" altLang="zh-CN" dirty="0">
                <a:solidFill>
                  <a:schemeClr val="bg1">
                    <a:lumMod val="65000"/>
                  </a:schemeClr>
                </a:solidFill>
              </a:rPr>
              <a:t>6.33</a:t>
            </a:r>
          </a:p>
          <a:p>
            <a:pPr lvl="1"/>
            <a:r>
              <a:rPr lang="zh-CN" altLang="en-US" dirty="0"/>
              <a:t>目标：</a:t>
            </a:r>
            <a:endParaRPr lang="en-US" altLang="zh-CN" dirty="0"/>
          </a:p>
          <a:p>
            <a:pPr lvl="2"/>
            <a:r>
              <a:rPr lang="zh-CN" altLang="en-US" dirty="0"/>
              <a:t>量化掌握</a:t>
            </a:r>
            <a:r>
              <a:rPr lang="en-US" altLang="zh-CN" dirty="0"/>
              <a:t>cache</a:t>
            </a:r>
            <a:r>
              <a:rPr lang="zh-CN" altLang="en-US" dirty="0"/>
              <a:t>工作原理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141</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19568462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9EDE4E-0826-4007-8096-14E4B3E22B21}"/>
              </a:ext>
            </a:extLst>
          </p:cNvPr>
          <p:cNvSpPr>
            <a:spLocks noGrp="1"/>
          </p:cNvSpPr>
          <p:nvPr>
            <p:ph type="title"/>
          </p:nvPr>
        </p:nvSpPr>
        <p:spPr/>
        <p:txBody>
          <a:bodyPr>
            <a:normAutofit fontScale="90000"/>
          </a:bodyPr>
          <a:lstStyle/>
          <a:p>
            <a:r>
              <a:rPr lang="en-US" altLang="zh-CN" dirty="0"/>
              <a:t>6.4.5 </a:t>
            </a:r>
            <a:r>
              <a:rPr lang="zh-CN" altLang="en-US" dirty="0"/>
              <a:t>有关写的问题</a:t>
            </a:r>
          </a:p>
        </p:txBody>
      </p:sp>
      <p:sp>
        <p:nvSpPr>
          <p:cNvPr id="3" name="内容占位符 2">
            <a:extLst>
              <a:ext uri="{FF2B5EF4-FFF2-40B4-BE49-F238E27FC236}">
                <a16:creationId xmlns:a16="http://schemas.microsoft.com/office/drawing/2014/main" id="{4C8ECDF0-0CAD-4EBD-A22F-7513F27D198B}"/>
              </a:ext>
            </a:extLst>
          </p:cNvPr>
          <p:cNvSpPr>
            <a:spLocks noGrp="1"/>
          </p:cNvSpPr>
          <p:nvPr>
            <p:ph idx="1"/>
          </p:nvPr>
        </p:nvSpPr>
        <p:spPr/>
        <p:txBody>
          <a:bodyPr>
            <a:normAutofit fontScale="92500" lnSpcReduction="20000"/>
          </a:bodyPr>
          <a:lstStyle/>
          <a:p>
            <a:r>
              <a:rPr lang="zh-CN" altLang="en-US" dirty="0"/>
              <a:t>读操作数据访问顺序</a:t>
            </a:r>
            <a:endParaRPr lang="en-US" altLang="zh-CN" dirty="0"/>
          </a:p>
          <a:p>
            <a:pPr lvl="1"/>
            <a:r>
              <a:rPr lang="zh-CN" altLang="en-US" dirty="0"/>
              <a:t>寄存器</a:t>
            </a:r>
            <a:r>
              <a:rPr lang="zh-CN" altLang="en-US" dirty="0">
                <a:sym typeface="Wingdings 3" panose="05040102010807070707" pitchFamily="18" charset="2"/>
              </a:rPr>
              <a:t></a:t>
            </a:r>
            <a:r>
              <a:rPr lang="en-US" altLang="zh-CN" dirty="0">
                <a:sym typeface="Wingdings 3" panose="05040102010807070707" pitchFamily="18" charset="2"/>
              </a:rPr>
              <a:t>L1 cache</a:t>
            </a:r>
            <a:r>
              <a:rPr lang="zh-CN" altLang="en-US" dirty="0">
                <a:sym typeface="Wingdings 3" panose="05040102010807070707" pitchFamily="18" charset="2"/>
              </a:rPr>
              <a:t> </a:t>
            </a:r>
            <a:r>
              <a:rPr lang="en-US" altLang="zh-CN" dirty="0">
                <a:sym typeface="Wingdings 3" panose="05040102010807070707" pitchFamily="18" charset="2"/>
              </a:rPr>
              <a:t>L2 cache</a:t>
            </a:r>
            <a:r>
              <a:rPr lang="zh-CN" altLang="en-US" dirty="0">
                <a:sym typeface="Wingdings 3" panose="05040102010807070707" pitchFamily="18" charset="2"/>
              </a:rPr>
              <a:t> </a:t>
            </a:r>
            <a:r>
              <a:rPr lang="en-US" altLang="zh-CN" dirty="0">
                <a:sym typeface="Wingdings 3" panose="05040102010807070707" pitchFamily="18" charset="2"/>
              </a:rPr>
              <a:t>L3 cache</a:t>
            </a:r>
            <a:r>
              <a:rPr lang="zh-CN" altLang="en-US" dirty="0">
                <a:sym typeface="Wingdings 3" panose="05040102010807070707" pitchFamily="18" charset="2"/>
              </a:rPr>
              <a:t> </a:t>
            </a:r>
            <a:r>
              <a:rPr lang="en-US" altLang="zh-CN" dirty="0">
                <a:sym typeface="Wingdings 3" panose="05040102010807070707" pitchFamily="18" charset="2"/>
              </a:rPr>
              <a:t>main memory</a:t>
            </a:r>
            <a:r>
              <a:rPr lang="zh-CN" altLang="en-US" dirty="0">
                <a:sym typeface="Wingdings 3" panose="05040102010807070707" pitchFamily="18" charset="2"/>
              </a:rPr>
              <a:t> </a:t>
            </a:r>
            <a:r>
              <a:rPr lang="en-US" altLang="zh-CN" dirty="0">
                <a:sym typeface="Wingdings 3" panose="05040102010807070707" pitchFamily="18" charset="2"/>
              </a:rPr>
              <a:t>disk</a:t>
            </a:r>
          </a:p>
          <a:p>
            <a:r>
              <a:rPr lang="zh-CN" altLang="en-US" dirty="0">
                <a:sym typeface="Wingdings 3" panose="05040102010807070707" pitchFamily="18" charset="2"/>
              </a:rPr>
              <a:t>写操作</a:t>
            </a:r>
            <a:endParaRPr lang="en-US" altLang="zh-CN" dirty="0">
              <a:sym typeface="Wingdings 3" panose="05040102010807070707" pitchFamily="18" charset="2"/>
            </a:endParaRPr>
          </a:p>
          <a:p>
            <a:pPr lvl="1"/>
            <a:r>
              <a:rPr lang="zh-CN" altLang="en-US" dirty="0">
                <a:sym typeface="Wingdings 3" panose="05040102010807070707" pitchFamily="18" charset="2"/>
              </a:rPr>
              <a:t>直写</a:t>
            </a:r>
            <a:r>
              <a:rPr lang="en-US" altLang="zh-CN" dirty="0">
                <a:sym typeface="Wingdings 3" panose="05040102010807070707" pitchFamily="18" charset="2"/>
              </a:rPr>
              <a:t>(write-through)</a:t>
            </a:r>
            <a:r>
              <a:rPr lang="zh-CN" altLang="en-US" dirty="0">
                <a:sym typeface="Wingdings 3" panose="05040102010807070707" pitchFamily="18" charset="2"/>
              </a:rPr>
              <a:t>：将修改的字</a:t>
            </a:r>
            <a:r>
              <a:rPr lang="en-US" altLang="zh-CN" i="1" dirty="0">
                <a:sym typeface="Wingdings 3" panose="05040102010807070707" pitchFamily="18" charset="2"/>
              </a:rPr>
              <a:t>w</a:t>
            </a:r>
            <a:r>
              <a:rPr lang="zh-CN" altLang="en-US" dirty="0">
                <a:sym typeface="Wingdings 3" panose="05040102010807070707" pitchFamily="18" charset="2"/>
              </a:rPr>
              <a:t>所在的块立即写回紧邻 的下一层存储</a:t>
            </a:r>
            <a:endParaRPr lang="en-US" altLang="zh-CN" dirty="0">
              <a:sym typeface="Wingdings 3" panose="05040102010807070707" pitchFamily="18" charset="2"/>
            </a:endParaRPr>
          </a:p>
          <a:p>
            <a:pPr lvl="1"/>
            <a:r>
              <a:rPr lang="zh-CN" altLang="en-US" dirty="0">
                <a:sym typeface="Wingdings 3" panose="05040102010807070707" pitchFamily="18" charset="2"/>
              </a:rPr>
              <a:t>写回</a:t>
            </a:r>
            <a:r>
              <a:rPr lang="en-US" altLang="zh-CN" dirty="0">
                <a:sym typeface="Wingdings 3" panose="05040102010807070707" pitchFamily="18" charset="2"/>
              </a:rPr>
              <a:t>(write-back)</a:t>
            </a:r>
            <a:r>
              <a:rPr lang="zh-CN" altLang="en-US" dirty="0">
                <a:sym typeface="Wingdings 3" panose="05040102010807070707" pitchFamily="18" charset="2"/>
              </a:rPr>
              <a:t>：尽可能推迟更新，当有替换算法要驱逐这个更新过的块时才将其写到紧邻的下一层存储</a:t>
            </a:r>
            <a:endParaRPr lang="en-US" altLang="zh-CN" dirty="0">
              <a:sym typeface="Wingdings 3" panose="05040102010807070707" pitchFamily="18" charset="2"/>
            </a:endParaRPr>
          </a:p>
          <a:p>
            <a:pPr lvl="2"/>
            <a:r>
              <a:rPr lang="zh-CN" altLang="en-US" dirty="0">
                <a:sym typeface="Wingdings 3" panose="05040102010807070707" pitchFamily="18" charset="2"/>
              </a:rPr>
              <a:t>提高局部性，增加复杂性，需要高速缓存行维护一个额外的修改位</a:t>
            </a:r>
            <a:r>
              <a:rPr lang="en-US" altLang="zh-CN" dirty="0">
                <a:sym typeface="Wingdings 3" panose="05040102010807070707" pitchFamily="18" charset="2"/>
              </a:rPr>
              <a:t>(dirty bit)</a:t>
            </a:r>
            <a:r>
              <a:rPr lang="zh-CN" altLang="en-US" dirty="0">
                <a:sym typeface="Wingdings 3" panose="05040102010807070707" pitchFamily="18" charset="2"/>
              </a:rPr>
              <a:t>标识修改</a:t>
            </a:r>
            <a:endParaRPr lang="en-US" altLang="zh-CN" dirty="0">
              <a:sym typeface="Wingdings 3" panose="05040102010807070707" pitchFamily="18" charset="2"/>
            </a:endParaRPr>
          </a:p>
          <a:p>
            <a:pPr>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写不命中处理方法</a:t>
            </a:r>
            <a:r>
              <a:rPr lang="en-GB" altLang="zh-CN" dirty="0"/>
              <a:t>?</a:t>
            </a:r>
          </a:p>
          <a:p>
            <a:pPr lvl="1">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写分配</a:t>
            </a:r>
            <a:r>
              <a:rPr lang="en-US" altLang="zh-CN" dirty="0"/>
              <a:t>(</a:t>
            </a:r>
            <a:r>
              <a:rPr lang="en-GB" altLang="zh-CN" dirty="0"/>
              <a:t>Write-allocate)</a:t>
            </a:r>
            <a:r>
              <a:rPr lang="zh-CN" altLang="en-US" dirty="0"/>
              <a:t>：加载低层块到缓存，更新缓存块</a:t>
            </a:r>
            <a:endParaRPr lang="en-GB" altLang="zh-CN" dirty="0"/>
          </a:p>
          <a:p>
            <a:pPr lvl="2">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空间局部性好，但每次不命中产生一个低层块传送到</a:t>
            </a:r>
            <a:r>
              <a:rPr lang="en-US" altLang="zh-CN" dirty="0"/>
              <a:t>cache</a:t>
            </a:r>
            <a:endParaRPr lang="en-GB" altLang="zh-CN" dirty="0"/>
          </a:p>
          <a:p>
            <a:pPr lvl="1">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非写分配</a:t>
            </a:r>
            <a:r>
              <a:rPr lang="en-US" altLang="zh-CN" dirty="0"/>
              <a:t>(</a:t>
            </a:r>
            <a:r>
              <a:rPr lang="en-GB" altLang="zh-CN" dirty="0"/>
              <a:t>No-write-allocate)</a:t>
            </a:r>
            <a:r>
              <a:rPr lang="zh-CN" altLang="en-US" dirty="0"/>
              <a:t>：直接把字写到低一层存储</a:t>
            </a:r>
            <a:endParaRPr lang="en-GB" altLang="zh-CN" dirty="0"/>
          </a:p>
          <a:p>
            <a:pPr>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典型方案</a:t>
            </a:r>
            <a:endParaRPr lang="en-GB" altLang="zh-CN" dirty="0"/>
          </a:p>
          <a:p>
            <a:pPr lvl="1">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dirty="0"/>
              <a:t>直写</a:t>
            </a:r>
            <a:r>
              <a:rPr lang="en-GB" altLang="zh-CN" dirty="0"/>
              <a:t>Write-through + </a:t>
            </a:r>
            <a:r>
              <a:rPr lang="zh-CN" altLang="en-US" dirty="0"/>
              <a:t>非写分配</a:t>
            </a:r>
            <a:r>
              <a:rPr lang="en-GB" altLang="zh-CN" dirty="0"/>
              <a:t>No-write-allocate</a:t>
            </a:r>
          </a:p>
          <a:p>
            <a:pPr lvl="1">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b="1" dirty="0"/>
              <a:t>写回</a:t>
            </a:r>
            <a:r>
              <a:rPr lang="en-GB" altLang="zh-CN" b="1" dirty="0"/>
              <a:t>Write-back +</a:t>
            </a:r>
            <a:r>
              <a:rPr lang="zh-CN" altLang="en-US" b="1" dirty="0"/>
              <a:t>写分配</a:t>
            </a:r>
            <a:r>
              <a:rPr lang="en-GB" altLang="zh-CN" b="1" dirty="0"/>
              <a:t> Write-allocate</a:t>
            </a:r>
          </a:p>
          <a:p>
            <a:pPr lvl="2">
              <a:tabLst>
                <a:tab pos="319088" algn="l"/>
                <a:tab pos="846138" algn="l"/>
                <a:tab pos="1760538" algn="l"/>
                <a:tab pos="2674938" algn="l"/>
                <a:tab pos="3589338" algn="l"/>
                <a:tab pos="4503738" algn="l"/>
                <a:tab pos="5418138" algn="l"/>
                <a:tab pos="6332538" algn="l"/>
                <a:tab pos="7246938" algn="l"/>
                <a:tab pos="8161338" algn="l"/>
                <a:tab pos="9075738" algn="l"/>
                <a:tab pos="9990138" algn="l"/>
              </a:tabLst>
              <a:defRPr/>
            </a:pPr>
            <a:r>
              <a:rPr lang="zh-CN" altLang="en-US" b="1" dirty="0"/>
              <a:t>复杂性可控，利用空间局部性</a:t>
            </a:r>
            <a:endParaRPr lang="en-GB" altLang="zh-CN" b="1" dirty="0"/>
          </a:p>
          <a:p>
            <a:pPr lvl="1"/>
            <a:endParaRPr lang="zh-CN" altLang="en-US" dirty="0"/>
          </a:p>
        </p:txBody>
      </p:sp>
      <p:sp>
        <p:nvSpPr>
          <p:cNvPr id="4" name="灯片编号占位符 3">
            <a:extLst>
              <a:ext uri="{FF2B5EF4-FFF2-40B4-BE49-F238E27FC236}">
                <a16:creationId xmlns:a16="http://schemas.microsoft.com/office/drawing/2014/main" id="{EC1302A7-4B31-409E-90A7-EA9E00DCF8CB}"/>
              </a:ext>
            </a:extLst>
          </p:cNvPr>
          <p:cNvSpPr>
            <a:spLocks noGrp="1"/>
          </p:cNvSpPr>
          <p:nvPr>
            <p:ph type="sldNum" sz="quarter" idx="12"/>
          </p:nvPr>
        </p:nvSpPr>
        <p:spPr/>
        <p:txBody>
          <a:bodyPr/>
          <a:lstStyle/>
          <a:p>
            <a:fld id="{6D62327B-ED8D-4CFC-ADD0-A75FA5CBE281}" type="slidenum">
              <a:rPr lang="zh-CN" altLang="en-US" smtClean="0"/>
              <a:pPr/>
              <a:t>142</a:t>
            </a:fld>
            <a:endParaRPr lang="zh-CN" altLang="en-US" dirty="0"/>
          </a:p>
        </p:txBody>
      </p:sp>
    </p:spTree>
    <p:extLst>
      <p:ext uri="{BB962C8B-B14F-4D97-AF65-F5344CB8AC3E}">
        <p14:creationId xmlns:p14="http://schemas.microsoft.com/office/powerpoint/2010/main" val="41276097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D330B6-FB78-45B1-8B93-6B7FCBB99FEB}"/>
              </a:ext>
            </a:extLst>
          </p:cNvPr>
          <p:cNvSpPr>
            <a:spLocks noGrp="1"/>
          </p:cNvSpPr>
          <p:nvPr>
            <p:ph type="title"/>
          </p:nvPr>
        </p:nvSpPr>
        <p:spPr/>
        <p:txBody>
          <a:bodyPr>
            <a:normAutofit fontScale="90000"/>
          </a:bodyPr>
          <a:lstStyle/>
          <a:p>
            <a:r>
              <a:rPr lang="en-US" altLang="zh-CN" dirty="0"/>
              <a:t>6.4.6 </a:t>
            </a:r>
            <a:r>
              <a:rPr lang="zh-CN" altLang="en-US" dirty="0"/>
              <a:t>一个真实的高速缓存层次解剖</a:t>
            </a:r>
          </a:p>
        </p:txBody>
      </p:sp>
      <p:sp>
        <p:nvSpPr>
          <p:cNvPr id="4" name="灯片编号占位符 3">
            <a:extLst>
              <a:ext uri="{FF2B5EF4-FFF2-40B4-BE49-F238E27FC236}">
                <a16:creationId xmlns:a16="http://schemas.microsoft.com/office/drawing/2014/main" id="{F232237D-C9E8-4AFE-87C4-96462EF19FC9}"/>
              </a:ext>
            </a:extLst>
          </p:cNvPr>
          <p:cNvSpPr>
            <a:spLocks noGrp="1"/>
          </p:cNvSpPr>
          <p:nvPr>
            <p:ph type="sldNum" sz="quarter" idx="12"/>
          </p:nvPr>
        </p:nvSpPr>
        <p:spPr/>
        <p:txBody>
          <a:bodyPr/>
          <a:lstStyle/>
          <a:p>
            <a:fld id="{6D62327B-ED8D-4CFC-ADD0-A75FA5CBE281}" type="slidenum">
              <a:rPr lang="zh-CN" altLang="en-US" smtClean="0"/>
              <a:pPr/>
              <a:t>143</a:t>
            </a:fld>
            <a:endParaRPr lang="zh-CN" altLang="en-US" dirty="0"/>
          </a:p>
        </p:txBody>
      </p:sp>
      <p:pic>
        <p:nvPicPr>
          <p:cNvPr id="36" name="图片 35">
            <a:extLst>
              <a:ext uri="{FF2B5EF4-FFF2-40B4-BE49-F238E27FC236}">
                <a16:creationId xmlns:a16="http://schemas.microsoft.com/office/drawing/2014/main" id="{4C728CA7-C0B9-485E-9090-3DCA5C4D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836712"/>
            <a:ext cx="4104456" cy="2502506"/>
          </a:xfrm>
          <a:prstGeom prst="rect">
            <a:avLst/>
          </a:prstGeom>
        </p:spPr>
      </p:pic>
      <p:pic>
        <p:nvPicPr>
          <p:cNvPr id="5" name="图片 4">
            <a:extLst>
              <a:ext uri="{FF2B5EF4-FFF2-40B4-BE49-F238E27FC236}">
                <a16:creationId xmlns:a16="http://schemas.microsoft.com/office/drawing/2014/main" id="{8182EA5E-075D-4DAF-AA1F-FFEC996CB9AF}"/>
              </a:ext>
            </a:extLst>
          </p:cNvPr>
          <p:cNvPicPr>
            <a:picLocks noChangeAspect="1"/>
          </p:cNvPicPr>
          <p:nvPr/>
        </p:nvPicPr>
        <p:blipFill>
          <a:blip r:embed="rId3"/>
          <a:stretch>
            <a:fillRect/>
          </a:stretch>
        </p:blipFill>
        <p:spPr>
          <a:xfrm>
            <a:off x="1745940" y="3789040"/>
            <a:ext cx="5652120" cy="2769845"/>
          </a:xfrm>
          <a:prstGeom prst="rect">
            <a:avLst/>
          </a:prstGeom>
        </p:spPr>
      </p:pic>
    </p:spTree>
    <p:extLst>
      <p:ext uri="{BB962C8B-B14F-4D97-AF65-F5344CB8AC3E}">
        <p14:creationId xmlns:p14="http://schemas.microsoft.com/office/powerpoint/2010/main" val="1933377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CPU</a:t>
            </a:r>
            <a:r>
              <a:rPr lang="zh-CN" altLang="en-US" dirty="0"/>
              <a:t>案例</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144</a:t>
            </a:fld>
            <a:endParaRPr lang="zh-CN" altLang="en-US" dirty="0"/>
          </a:p>
        </p:txBody>
      </p:sp>
      <p:pic>
        <p:nvPicPr>
          <p:cNvPr id="5" name="图片 4" descr="c:\users\ADMINI~1\appdata\roaming\360se6\USERDA~1\Temp\550X-I~1.JPG"/>
          <p:cNvPicPr/>
          <p:nvPr/>
        </p:nvPicPr>
        <p:blipFill rotWithShape="1">
          <a:blip r:embed="rId2">
            <a:extLst>
              <a:ext uri="{28A0092B-C50C-407E-A947-70E740481C1C}">
                <a14:useLocalDpi xmlns:a14="http://schemas.microsoft.com/office/drawing/2010/main" val="0"/>
              </a:ext>
            </a:extLst>
          </a:blip>
          <a:srcRect l="9788" r="9814"/>
          <a:stretch/>
        </p:blipFill>
        <p:spPr bwMode="auto">
          <a:xfrm>
            <a:off x="5161836" y="3048024"/>
            <a:ext cx="3531476" cy="3284984"/>
          </a:xfrm>
          <a:prstGeom prst="rect">
            <a:avLst/>
          </a:prstGeom>
          <a:noFill/>
          <a:ln>
            <a:noFill/>
          </a:ln>
        </p:spPr>
      </p:pic>
      <p:sp>
        <p:nvSpPr>
          <p:cNvPr id="6" name="内容占位符 2"/>
          <p:cNvSpPr txBox="1">
            <a:spLocks/>
          </p:cNvSpPr>
          <p:nvPr/>
        </p:nvSpPr>
        <p:spPr>
          <a:xfrm>
            <a:off x="395536" y="1044078"/>
            <a:ext cx="7620000" cy="4800600"/>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zh-CN" dirty="0"/>
              <a:t>以</a:t>
            </a:r>
            <a:r>
              <a:rPr lang="en-US" altLang="zh-CN" dirty="0"/>
              <a:t>Intel® Xeon® Processor E7-8867L</a:t>
            </a:r>
            <a:r>
              <a:rPr lang="zh-CN" altLang="zh-CN" dirty="0"/>
              <a:t>（</a:t>
            </a:r>
            <a:r>
              <a:rPr lang="en-US" altLang="zh-CN" dirty="0"/>
              <a:t>30M Cache</a:t>
            </a:r>
            <a:r>
              <a:rPr lang="zh-CN" altLang="zh-CN" dirty="0"/>
              <a:t>，</a:t>
            </a:r>
            <a:r>
              <a:rPr lang="en-US" altLang="zh-CN" dirty="0"/>
              <a:t>2.13 GHz</a:t>
            </a:r>
            <a:r>
              <a:rPr lang="zh-CN" altLang="zh-CN" dirty="0"/>
              <a:t>，</a:t>
            </a:r>
            <a:r>
              <a:rPr lang="en-US" altLang="zh-CN" dirty="0"/>
              <a:t>6.40 GT/s Intel® QPI 4</a:t>
            </a:r>
            <a:r>
              <a:rPr lang="zh-CN" altLang="zh-CN" dirty="0"/>
              <a:t>通道，</a:t>
            </a:r>
            <a:r>
              <a:rPr lang="en-US" altLang="zh-CN" dirty="0"/>
              <a:t>10</a:t>
            </a:r>
            <a:r>
              <a:rPr lang="zh-CN" altLang="zh-CN" dirty="0"/>
              <a:t>核</a:t>
            </a:r>
            <a:r>
              <a:rPr lang="en-US" altLang="zh-CN" dirty="0"/>
              <a:t>20</a:t>
            </a:r>
            <a:r>
              <a:rPr lang="zh-CN" altLang="zh-CN" dirty="0"/>
              <a:t>线程）为例，如图</a:t>
            </a:r>
            <a:r>
              <a:rPr lang="en-US" altLang="zh-CN" dirty="0"/>
              <a:t>4</a:t>
            </a:r>
            <a:r>
              <a:rPr lang="zh-CN" altLang="zh-CN" dirty="0"/>
              <a:t>所示，处理器内集成了</a:t>
            </a:r>
            <a:r>
              <a:rPr lang="en-US" altLang="zh-CN" dirty="0"/>
              <a:t>10</a:t>
            </a:r>
            <a:r>
              <a:rPr lang="zh-CN" altLang="zh-CN" dirty="0"/>
              <a:t>个内核，能够支持</a:t>
            </a:r>
            <a:r>
              <a:rPr lang="en-US" altLang="zh-CN" dirty="0"/>
              <a:t>20</a:t>
            </a:r>
            <a:r>
              <a:rPr lang="zh-CN" altLang="zh-CN" dirty="0"/>
              <a:t>个物理线程，由</a:t>
            </a:r>
            <a:r>
              <a:rPr lang="en-US" altLang="zh-CN" dirty="0"/>
              <a:t>10</a:t>
            </a:r>
            <a:r>
              <a:rPr lang="zh-CN" altLang="zh-CN" dirty="0"/>
              <a:t>片共享</a:t>
            </a:r>
            <a:r>
              <a:rPr lang="en-US" altLang="zh-CN" dirty="0"/>
              <a:t>L3 cache</a:t>
            </a:r>
            <a:r>
              <a:rPr lang="zh-CN" altLang="zh-CN" dirty="0"/>
              <a:t>构成</a:t>
            </a:r>
            <a:r>
              <a:rPr lang="en-US" altLang="zh-CN" dirty="0"/>
              <a:t>30MB</a:t>
            </a:r>
            <a:r>
              <a:rPr lang="zh-CN" altLang="zh-CN" dirty="0"/>
              <a:t>的</a:t>
            </a:r>
            <a:r>
              <a:rPr lang="en-US" altLang="zh-CN" dirty="0"/>
              <a:t>LLC</a:t>
            </a:r>
            <a:r>
              <a:rPr lang="zh-CN" altLang="zh-CN" dirty="0"/>
              <a:t>，</a:t>
            </a:r>
            <a:r>
              <a:rPr lang="en-US" altLang="zh-CN" dirty="0"/>
              <a:t>4</a:t>
            </a:r>
            <a:r>
              <a:rPr lang="zh-CN" altLang="zh-CN" dirty="0"/>
              <a:t>个</a:t>
            </a:r>
            <a:r>
              <a:rPr lang="en-US" altLang="zh-CN" dirty="0"/>
              <a:t>QPI</a:t>
            </a:r>
            <a:r>
              <a:rPr lang="zh-CN" altLang="zh-CN" dirty="0"/>
              <a:t>（</a:t>
            </a:r>
            <a:r>
              <a:rPr lang="en-US" altLang="zh-CN" dirty="0"/>
              <a:t>Quick Path Interconnect</a:t>
            </a:r>
            <a:r>
              <a:rPr lang="zh-CN" altLang="zh-CN" dirty="0"/>
              <a:t>）通道实现芯片之间的高速互联。</a:t>
            </a:r>
            <a:endParaRPr lang="zh-CN" altLang="en-US" dirty="0"/>
          </a:p>
        </p:txBody>
      </p:sp>
      <p:sp>
        <p:nvSpPr>
          <p:cNvPr id="7" name="矩形 6"/>
          <p:cNvSpPr/>
          <p:nvPr/>
        </p:nvSpPr>
        <p:spPr>
          <a:xfrm>
            <a:off x="179512" y="3536354"/>
            <a:ext cx="4814421" cy="2308324"/>
          </a:xfrm>
          <a:prstGeom prst="rect">
            <a:avLst/>
          </a:prstGeom>
        </p:spPr>
        <p:txBody>
          <a:bodyPr wrap="square">
            <a:spAutoFit/>
          </a:bodyPr>
          <a:lstStyle/>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L1 CACHE hit, ~4 cycles</a:t>
            </a:r>
            <a:endParaRPr lang="zh-CN"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L2 CACHE hit, ~10 cycles</a:t>
            </a:r>
            <a:endParaRPr lang="zh-CN"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L3 CACHE hit, line unshared ~40 cycles</a:t>
            </a:r>
            <a:endParaRPr lang="zh-CN"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L3 CACHE hit, shared line in another core ~65 cycles</a:t>
            </a:r>
            <a:endParaRPr lang="zh-CN"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L3 CACHE hit, modified in another core ~75 cycles remote</a:t>
            </a:r>
            <a:endParaRPr lang="zh-CN" altLang="zh-CN"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remote L3 CACHE ~100-300 cycles</a:t>
            </a:r>
            <a:endParaRPr lang="zh-CN" altLang="zh-CN" dirty="0">
              <a:latin typeface="Times New Roman" panose="02020603050405020304" pitchFamily="18" charset="0"/>
              <a:cs typeface="Times New Roman" panose="02020603050405020304" pitchFamily="18" charset="0"/>
            </a:endParaRPr>
          </a:p>
        </p:txBody>
      </p:sp>
      <p:sp>
        <p:nvSpPr>
          <p:cNvPr id="3" name="对话气泡: 椭圆形 2">
            <a:extLst>
              <a:ext uri="{FF2B5EF4-FFF2-40B4-BE49-F238E27FC236}">
                <a16:creationId xmlns:a16="http://schemas.microsoft.com/office/drawing/2014/main" id="{2654FC26-DB8C-408C-B425-BE06F6DB8604}"/>
              </a:ext>
            </a:extLst>
          </p:cNvPr>
          <p:cNvSpPr/>
          <p:nvPr/>
        </p:nvSpPr>
        <p:spPr>
          <a:xfrm>
            <a:off x="3131840" y="3501008"/>
            <a:ext cx="1224136" cy="432048"/>
          </a:xfrm>
          <a:prstGeom prst="wedgeEllipseCallout">
            <a:avLst>
              <a:gd name="adj1" fmla="val -41285"/>
              <a:gd name="adj2" fmla="val 492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200" dirty="0"/>
              <a:t>Cache</a:t>
            </a:r>
            <a:r>
              <a:rPr lang="zh-CN" altLang="en-US" sz="1200" dirty="0"/>
              <a:t>带宽计算？</a:t>
            </a:r>
          </a:p>
        </p:txBody>
      </p:sp>
    </p:spTree>
    <p:extLst>
      <p:ext uri="{BB962C8B-B14F-4D97-AF65-F5344CB8AC3E}">
        <p14:creationId xmlns:p14="http://schemas.microsoft.com/office/powerpoint/2010/main" val="20045686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D330B6-FB78-45B1-8B93-6B7FCBB99FEB}"/>
              </a:ext>
            </a:extLst>
          </p:cNvPr>
          <p:cNvSpPr>
            <a:spLocks noGrp="1"/>
          </p:cNvSpPr>
          <p:nvPr>
            <p:ph type="title"/>
          </p:nvPr>
        </p:nvSpPr>
        <p:spPr/>
        <p:txBody>
          <a:bodyPr>
            <a:normAutofit fontScale="90000"/>
          </a:bodyPr>
          <a:lstStyle/>
          <a:p>
            <a:r>
              <a:rPr lang="en-US" altLang="zh-CN" dirty="0"/>
              <a:t>6.4.6 </a:t>
            </a:r>
            <a:r>
              <a:rPr lang="zh-CN" altLang="en-US" dirty="0"/>
              <a:t>一个真实的高速缓存层次解剖</a:t>
            </a:r>
          </a:p>
        </p:txBody>
      </p:sp>
      <p:sp>
        <p:nvSpPr>
          <p:cNvPr id="4" name="灯片编号占位符 3">
            <a:extLst>
              <a:ext uri="{FF2B5EF4-FFF2-40B4-BE49-F238E27FC236}">
                <a16:creationId xmlns:a16="http://schemas.microsoft.com/office/drawing/2014/main" id="{F232237D-C9E8-4AFE-87C4-96462EF19FC9}"/>
              </a:ext>
            </a:extLst>
          </p:cNvPr>
          <p:cNvSpPr>
            <a:spLocks noGrp="1"/>
          </p:cNvSpPr>
          <p:nvPr>
            <p:ph type="sldNum" sz="quarter" idx="12"/>
          </p:nvPr>
        </p:nvSpPr>
        <p:spPr/>
        <p:txBody>
          <a:bodyPr/>
          <a:lstStyle/>
          <a:p>
            <a:fld id="{6D62327B-ED8D-4CFC-ADD0-A75FA5CBE281}" type="slidenum">
              <a:rPr lang="zh-CN" altLang="en-US" smtClean="0"/>
              <a:pPr/>
              <a:t>145</a:t>
            </a:fld>
            <a:endParaRPr lang="zh-CN" altLang="en-US" dirty="0"/>
          </a:p>
        </p:txBody>
      </p:sp>
      <p:sp>
        <p:nvSpPr>
          <p:cNvPr id="5" name="Rectangle 425">
            <a:extLst>
              <a:ext uri="{FF2B5EF4-FFF2-40B4-BE49-F238E27FC236}">
                <a16:creationId xmlns:a16="http://schemas.microsoft.com/office/drawing/2014/main" id="{2831E8CC-ADBF-45BE-BC3C-6D8142310E13}"/>
              </a:ext>
            </a:extLst>
          </p:cNvPr>
          <p:cNvSpPr>
            <a:spLocks noChangeArrowheads="1"/>
          </p:cNvSpPr>
          <p:nvPr/>
        </p:nvSpPr>
        <p:spPr bwMode="auto">
          <a:xfrm>
            <a:off x="539552" y="809334"/>
            <a:ext cx="6172200" cy="3886200"/>
          </a:xfrm>
          <a:prstGeom prst="rect">
            <a:avLst/>
          </a:prstGeom>
          <a:solidFill>
            <a:srgbClr val="D5F1CF"/>
          </a:solidFill>
          <a:ln w="12700">
            <a:solidFill>
              <a:schemeClr val="tx1"/>
            </a:solidFill>
            <a:prstDash val="dash"/>
            <a:miter lim="800000"/>
            <a:headEnd/>
            <a:tailEnd/>
          </a:ln>
          <a:effectLst/>
        </p:spPr>
        <p:txBody>
          <a:bodyPr wrap="none" anchor="ctr">
            <a:prstTxWarp prst="textNoShape">
              <a:avLst/>
            </a:prstTxWarp>
          </a:bodyPr>
          <a:lstStyle/>
          <a:p>
            <a:endParaRPr lang="en-US" sz="1800"/>
          </a:p>
        </p:txBody>
      </p:sp>
      <p:sp>
        <p:nvSpPr>
          <p:cNvPr id="6" name="Rectangle 404">
            <a:extLst>
              <a:ext uri="{FF2B5EF4-FFF2-40B4-BE49-F238E27FC236}">
                <a16:creationId xmlns:a16="http://schemas.microsoft.com/office/drawing/2014/main" id="{C080F0D1-33C1-450F-82FE-8C37FA106824}"/>
              </a:ext>
            </a:extLst>
          </p:cNvPr>
          <p:cNvSpPr>
            <a:spLocks noChangeArrowheads="1"/>
          </p:cNvSpPr>
          <p:nvPr/>
        </p:nvSpPr>
        <p:spPr bwMode="auto">
          <a:xfrm>
            <a:off x="691952" y="1114134"/>
            <a:ext cx="2122488" cy="2438400"/>
          </a:xfrm>
          <a:prstGeom prst="rect">
            <a:avLst/>
          </a:prstGeom>
          <a:solidFill>
            <a:srgbClr val="F6F5BD"/>
          </a:solidFill>
          <a:ln w="12700">
            <a:solidFill>
              <a:schemeClr val="tx1"/>
            </a:solidFill>
            <a:miter lim="800000"/>
            <a:headEnd/>
            <a:tailEnd/>
          </a:ln>
          <a:effectLst/>
        </p:spPr>
        <p:txBody>
          <a:bodyPr wrap="none" anchor="ctr">
            <a:prstTxWarp prst="textNoShape">
              <a:avLst/>
            </a:prstTxWarp>
          </a:bodyPr>
          <a:lstStyle/>
          <a:p>
            <a:endParaRPr lang="en-US" sz="1800"/>
          </a:p>
        </p:txBody>
      </p:sp>
      <p:sp>
        <p:nvSpPr>
          <p:cNvPr id="7" name="Rectangle 413">
            <a:extLst>
              <a:ext uri="{FF2B5EF4-FFF2-40B4-BE49-F238E27FC236}">
                <a16:creationId xmlns:a16="http://schemas.microsoft.com/office/drawing/2014/main" id="{9C5C19FE-FFE1-414B-ABF3-EFFBDAA8F565}"/>
              </a:ext>
            </a:extLst>
          </p:cNvPr>
          <p:cNvSpPr>
            <a:spLocks noChangeArrowheads="1"/>
          </p:cNvSpPr>
          <p:nvPr/>
        </p:nvSpPr>
        <p:spPr bwMode="auto">
          <a:xfrm>
            <a:off x="4425752" y="1114134"/>
            <a:ext cx="2122488" cy="2438400"/>
          </a:xfrm>
          <a:prstGeom prst="rect">
            <a:avLst/>
          </a:prstGeom>
          <a:solidFill>
            <a:srgbClr val="F6F5BD"/>
          </a:solidFill>
          <a:ln w="12700">
            <a:solidFill>
              <a:schemeClr val="tx1"/>
            </a:solidFill>
            <a:miter lim="800000"/>
            <a:headEnd/>
            <a:tailEnd/>
          </a:ln>
          <a:effectLst/>
        </p:spPr>
        <p:txBody>
          <a:bodyPr wrap="none" anchor="ctr">
            <a:prstTxWarp prst="textNoShape">
              <a:avLst/>
            </a:prstTxWarp>
          </a:bodyPr>
          <a:lstStyle/>
          <a:p>
            <a:endParaRPr lang="en-US" sz="1800"/>
          </a:p>
        </p:txBody>
      </p:sp>
      <p:sp>
        <p:nvSpPr>
          <p:cNvPr id="8" name="Rectangle 396">
            <a:extLst>
              <a:ext uri="{FF2B5EF4-FFF2-40B4-BE49-F238E27FC236}">
                <a16:creationId xmlns:a16="http://schemas.microsoft.com/office/drawing/2014/main" id="{B969B9D5-B9C3-4B4D-8DB7-CB0ED3729362}"/>
              </a:ext>
            </a:extLst>
          </p:cNvPr>
          <p:cNvSpPr>
            <a:spLocks noChangeArrowheads="1"/>
          </p:cNvSpPr>
          <p:nvPr/>
        </p:nvSpPr>
        <p:spPr bwMode="auto">
          <a:xfrm>
            <a:off x="857052" y="1266534"/>
            <a:ext cx="977900" cy="3048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r>
              <a:rPr lang="en-US" sz="1800" dirty="0" err="1"/>
              <a:t>Regs</a:t>
            </a:r>
            <a:endParaRPr lang="en-US" sz="1800" dirty="0"/>
          </a:p>
        </p:txBody>
      </p:sp>
      <p:sp>
        <p:nvSpPr>
          <p:cNvPr id="9" name="Rectangle 397">
            <a:extLst>
              <a:ext uri="{FF2B5EF4-FFF2-40B4-BE49-F238E27FC236}">
                <a16:creationId xmlns:a16="http://schemas.microsoft.com/office/drawing/2014/main" id="{9CB3121A-485C-4E1F-A075-699E1BD7AA3A}"/>
              </a:ext>
            </a:extLst>
          </p:cNvPr>
          <p:cNvSpPr>
            <a:spLocks noChangeArrowheads="1"/>
          </p:cNvSpPr>
          <p:nvPr/>
        </p:nvSpPr>
        <p:spPr bwMode="auto">
          <a:xfrm>
            <a:off x="899915" y="1914234"/>
            <a:ext cx="782637" cy="5715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algn="ctr"/>
            <a:r>
              <a:rPr lang="en-US" sz="1800"/>
              <a:t>L1 </a:t>
            </a:r>
          </a:p>
          <a:p>
            <a:pPr algn="ctr"/>
            <a:r>
              <a:rPr lang="en-US" sz="1800"/>
              <a:t>d-cache</a:t>
            </a:r>
          </a:p>
        </p:txBody>
      </p:sp>
      <p:sp>
        <p:nvSpPr>
          <p:cNvPr id="10" name="Rectangle 399">
            <a:extLst>
              <a:ext uri="{FF2B5EF4-FFF2-40B4-BE49-F238E27FC236}">
                <a16:creationId xmlns:a16="http://schemas.microsoft.com/office/drawing/2014/main" id="{4FFCD66A-DBB9-4A11-BD2A-84B88819E7F6}"/>
              </a:ext>
            </a:extLst>
          </p:cNvPr>
          <p:cNvSpPr>
            <a:spLocks noChangeArrowheads="1"/>
          </p:cNvSpPr>
          <p:nvPr/>
        </p:nvSpPr>
        <p:spPr bwMode="auto">
          <a:xfrm>
            <a:off x="1834952" y="1914234"/>
            <a:ext cx="795338" cy="5715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algn="ctr"/>
            <a:r>
              <a:rPr lang="en-US" sz="1800" dirty="0"/>
              <a:t>L1 </a:t>
            </a:r>
          </a:p>
          <a:p>
            <a:pPr algn="ctr"/>
            <a:r>
              <a:rPr lang="en-US" sz="1800" dirty="0" err="1"/>
              <a:t>i</a:t>
            </a:r>
            <a:r>
              <a:rPr lang="en-US" sz="1800" dirty="0"/>
              <a:t>-cache</a:t>
            </a:r>
          </a:p>
        </p:txBody>
      </p:sp>
      <p:sp>
        <p:nvSpPr>
          <p:cNvPr id="11" name="Rectangle 400">
            <a:extLst>
              <a:ext uri="{FF2B5EF4-FFF2-40B4-BE49-F238E27FC236}">
                <a16:creationId xmlns:a16="http://schemas.microsoft.com/office/drawing/2014/main" id="{B05C4D50-93AD-42CE-90C9-280461816A2F}"/>
              </a:ext>
            </a:extLst>
          </p:cNvPr>
          <p:cNvSpPr>
            <a:spLocks noChangeArrowheads="1"/>
          </p:cNvSpPr>
          <p:nvPr/>
        </p:nvSpPr>
        <p:spPr bwMode="auto">
          <a:xfrm>
            <a:off x="920552" y="2828634"/>
            <a:ext cx="1709738" cy="571500"/>
          </a:xfrm>
          <a:prstGeom prst="rect">
            <a:avLst/>
          </a:prstGeom>
          <a:solidFill>
            <a:srgbClr val="DEDFF5"/>
          </a:solidFill>
          <a:ln w="12700">
            <a:solidFill>
              <a:schemeClr val="tx1"/>
            </a:solidFill>
            <a:miter lim="800000"/>
            <a:headEnd/>
            <a:tailEnd/>
          </a:ln>
          <a:effectLst/>
        </p:spPr>
        <p:txBody>
          <a:bodyPr anchor="ctr">
            <a:prstTxWarp prst="textNoShape">
              <a:avLst/>
            </a:prstTxWarp>
          </a:bodyPr>
          <a:lstStyle/>
          <a:p>
            <a:pPr algn="ctr"/>
            <a:r>
              <a:rPr lang="en-US" sz="1800"/>
              <a:t>L2 unified cache</a:t>
            </a:r>
          </a:p>
        </p:txBody>
      </p:sp>
      <p:sp>
        <p:nvSpPr>
          <p:cNvPr id="12" name="Line 401">
            <a:extLst>
              <a:ext uri="{FF2B5EF4-FFF2-40B4-BE49-F238E27FC236}">
                <a16:creationId xmlns:a16="http://schemas.microsoft.com/office/drawing/2014/main" id="{CBC4BB39-52B6-4835-88CD-053024FA767B}"/>
              </a:ext>
            </a:extLst>
          </p:cNvPr>
          <p:cNvSpPr>
            <a:spLocks noChangeShapeType="1"/>
          </p:cNvSpPr>
          <p:nvPr/>
        </p:nvSpPr>
        <p:spPr bwMode="auto">
          <a:xfrm>
            <a:off x="1377752" y="15713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13" name="Line 402">
            <a:extLst>
              <a:ext uri="{FF2B5EF4-FFF2-40B4-BE49-F238E27FC236}">
                <a16:creationId xmlns:a16="http://schemas.microsoft.com/office/drawing/2014/main" id="{0CE0A9FA-87A5-4FED-807C-B0EFF9D5BB0D}"/>
              </a:ext>
            </a:extLst>
          </p:cNvPr>
          <p:cNvSpPr>
            <a:spLocks noChangeShapeType="1"/>
          </p:cNvSpPr>
          <p:nvPr/>
        </p:nvSpPr>
        <p:spPr bwMode="auto">
          <a:xfrm>
            <a:off x="1377752" y="24857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14" name="Line 403">
            <a:extLst>
              <a:ext uri="{FF2B5EF4-FFF2-40B4-BE49-F238E27FC236}">
                <a16:creationId xmlns:a16="http://schemas.microsoft.com/office/drawing/2014/main" id="{71230D86-35D0-4AC8-911A-70CF3245CD22}"/>
              </a:ext>
            </a:extLst>
          </p:cNvPr>
          <p:cNvSpPr>
            <a:spLocks noChangeShapeType="1"/>
          </p:cNvSpPr>
          <p:nvPr/>
        </p:nvSpPr>
        <p:spPr bwMode="auto">
          <a:xfrm>
            <a:off x="2215952" y="24857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15" name="Text Box 405">
            <a:extLst>
              <a:ext uri="{FF2B5EF4-FFF2-40B4-BE49-F238E27FC236}">
                <a16:creationId xmlns:a16="http://schemas.microsoft.com/office/drawing/2014/main" id="{96237E0D-20DF-44CB-870B-05914E20666B}"/>
              </a:ext>
            </a:extLst>
          </p:cNvPr>
          <p:cNvSpPr txBox="1">
            <a:spLocks noChangeArrowheads="1"/>
          </p:cNvSpPr>
          <p:nvPr/>
        </p:nvSpPr>
        <p:spPr bwMode="auto">
          <a:xfrm>
            <a:off x="615752" y="809334"/>
            <a:ext cx="773694" cy="369332"/>
          </a:xfrm>
          <a:prstGeom prst="rect">
            <a:avLst/>
          </a:prstGeom>
          <a:noFill/>
          <a:ln w="12700">
            <a:noFill/>
            <a:miter lim="800000"/>
            <a:headEnd/>
            <a:tailEnd/>
          </a:ln>
          <a:effectLst/>
        </p:spPr>
        <p:txBody>
          <a:bodyPr wrap="none">
            <a:prstTxWarp prst="textNoShape">
              <a:avLst/>
            </a:prstTxWarp>
            <a:spAutoFit/>
          </a:bodyPr>
          <a:lstStyle/>
          <a:p>
            <a:r>
              <a:rPr lang="en-US" sz="1800"/>
              <a:t>Core 0</a:t>
            </a:r>
          </a:p>
        </p:txBody>
      </p:sp>
      <p:sp>
        <p:nvSpPr>
          <p:cNvPr id="16" name="Rectangle 406">
            <a:extLst>
              <a:ext uri="{FF2B5EF4-FFF2-40B4-BE49-F238E27FC236}">
                <a16:creationId xmlns:a16="http://schemas.microsoft.com/office/drawing/2014/main" id="{A2D93D69-B5C7-4543-B1F4-7EA16E8BA127}"/>
              </a:ext>
            </a:extLst>
          </p:cNvPr>
          <p:cNvSpPr>
            <a:spLocks noChangeArrowheads="1"/>
          </p:cNvSpPr>
          <p:nvPr/>
        </p:nvSpPr>
        <p:spPr bwMode="auto">
          <a:xfrm>
            <a:off x="4590852" y="1266534"/>
            <a:ext cx="977900" cy="3048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r>
              <a:rPr lang="en-US" sz="1800"/>
              <a:t>Regs</a:t>
            </a:r>
          </a:p>
        </p:txBody>
      </p:sp>
      <p:sp>
        <p:nvSpPr>
          <p:cNvPr id="17" name="Rectangle 407">
            <a:extLst>
              <a:ext uri="{FF2B5EF4-FFF2-40B4-BE49-F238E27FC236}">
                <a16:creationId xmlns:a16="http://schemas.microsoft.com/office/drawing/2014/main" id="{F9B20169-D41B-4EEA-B109-35CCB9140723}"/>
              </a:ext>
            </a:extLst>
          </p:cNvPr>
          <p:cNvSpPr>
            <a:spLocks noChangeArrowheads="1"/>
          </p:cNvSpPr>
          <p:nvPr/>
        </p:nvSpPr>
        <p:spPr bwMode="auto">
          <a:xfrm>
            <a:off x="4633715" y="1914234"/>
            <a:ext cx="782637" cy="5715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algn="ctr"/>
            <a:r>
              <a:rPr lang="en-US" sz="1800" dirty="0"/>
              <a:t>L1 </a:t>
            </a:r>
          </a:p>
          <a:p>
            <a:pPr algn="ctr"/>
            <a:r>
              <a:rPr lang="en-US" sz="1800" dirty="0" err="1"/>
              <a:t>d</a:t>
            </a:r>
            <a:r>
              <a:rPr lang="en-US" sz="1800" dirty="0"/>
              <a:t>-cache</a:t>
            </a:r>
          </a:p>
        </p:txBody>
      </p:sp>
      <p:sp>
        <p:nvSpPr>
          <p:cNvPr id="18" name="Rectangle 408">
            <a:extLst>
              <a:ext uri="{FF2B5EF4-FFF2-40B4-BE49-F238E27FC236}">
                <a16:creationId xmlns:a16="http://schemas.microsoft.com/office/drawing/2014/main" id="{41E17CE4-DF06-4931-825D-4325B8C971E8}"/>
              </a:ext>
            </a:extLst>
          </p:cNvPr>
          <p:cNvSpPr>
            <a:spLocks noChangeArrowheads="1"/>
          </p:cNvSpPr>
          <p:nvPr/>
        </p:nvSpPr>
        <p:spPr bwMode="auto">
          <a:xfrm>
            <a:off x="5568752" y="1914234"/>
            <a:ext cx="795338" cy="5715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algn="ctr"/>
            <a:r>
              <a:rPr lang="en-US" sz="1800"/>
              <a:t>L1 </a:t>
            </a:r>
          </a:p>
          <a:p>
            <a:pPr algn="ctr"/>
            <a:r>
              <a:rPr lang="en-US" sz="1800"/>
              <a:t>i-cache</a:t>
            </a:r>
          </a:p>
        </p:txBody>
      </p:sp>
      <p:sp>
        <p:nvSpPr>
          <p:cNvPr id="19" name="Rectangle 409">
            <a:extLst>
              <a:ext uri="{FF2B5EF4-FFF2-40B4-BE49-F238E27FC236}">
                <a16:creationId xmlns:a16="http://schemas.microsoft.com/office/drawing/2014/main" id="{BAF55297-5264-41C9-9F96-F726AC6D0317}"/>
              </a:ext>
            </a:extLst>
          </p:cNvPr>
          <p:cNvSpPr>
            <a:spLocks noChangeArrowheads="1"/>
          </p:cNvSpPr>
          <p:nvPr/>
        </p:nvSpPr>
        <p:spPr bwMode="auto">
          <a:xfrm>
            <a:off x="4654352" y="2828634"/>
            <a:ext cx="1709738" cy="571500"/>
          </a:xfrm>
          <a:prstGeom prst="rect">
            <a:avLst/>
          </a:prstGeom>
          <a:solidFill>
            <a:srgbClr val="DEDFF5"/>
          </a:solidFill>
          <a:ln w="12700">
            <a:solidFill>
              <a:schemeClr val="tx1"/>
            </a:solidFill>
            <a:miter lim="800000"/>
            <a:headEnd/>
            <a:tailEnd/>
          </a:ln>
          <a:effectLst/>
        </p:spPr>
        <p:txBody>
          <a:bodyPr anchor="ctr">
            <a:prstTxWarp prst="textNoShape">
              <a:avLst/>
            </a:prstTxWarp>
          </a:bodyPr>
          <a:lstStyle/>
          <a:p>
            <a:pPr algn="ctr"/>
            <a:r>
              <a:rPr lang="en-US" sz="1800"/>
              <a:t>L2 unified cache</a:t>
            </a:r>
          </a:p>
        </p:txBody>
      </p:sp>
      <p:sp>
        <p:nvSpPr>
          <p:cNvPr id="20" name="Line 410">
            <a:extLst>
              <a:ext uri="{FF2B5EF4-FFF2-40B4-BE49-F238E27FC236}">
                <a16:creationId xmlns:a16="http://schemas.microsoft.com/office/drawing/2014/main" id="{3674040A-8323-44D7-BA16-813206810F4F}"/>
              </a:ext>
            </a:extLst>
          </p:cNvPr>
          <p:cNvSpPr>
            <a:spLocks noChangeShapeType="1"/>
          </p:cNvSpPr>
          <p:nvPr/>
        </p:nvSpPr>
        <p:spPr bwMode="auto">
          <a:xfrm>
            <a:off x="5111552" y="15713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21" name="Line 411">
            <a:extLst>
              <a:ext uri="{FF2B5EF4-FFF2-40B4-BE49-F238E27FC236}">
                <a16:creationId xmlns:a16="http://schemas.microsoft.com/office/drawing/2014/main" id="{B71623C2-A286-45BE-9CFA-F890B836A8A8}"/>
              </a:ext>
            </a:extLst>
          </p:cNvPr>
          <p:cNvSpPr>
            <a:spLocks noChangeShapeType="1"/>
          </p:cNvSpPr>
          <p:nvPr/>
        </p:nvSpPr>
        <p:spPr bwMode="auto">
          <a:xfrm>
            <a:off x="5111552" y="24857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22" name="Line 412">
            <a:extLst>
              <a:ext uri="{FF2B5EF4-FFF2-40B4-BE49-F238E27FC236}">
                <a16:creationId xmlns:a16="http://schemas.microsoft.com/office/drawing/2014/main" id="{276DECC0-BCD2-4DCA-9104-2DF6F54B6E86}"/>
              </a:ext>
            </a:extLst>
          </p:cNvPr>
          <p:cNvSpPr>
            <a:spLocks noChangeShapeType="1"/>
          </p:cNvSpPr>
          <p:nvPr/>
        </p:nvSpPr>
        <p:spPr bwMode="auto">
          <a:xfrm>
            <a:off x="5949752" y="2485734"/>
            <a:ext cx="0" cy="3429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23" name="Text Box 414">
            <a:extLst>
              <a:ext uri="{FF2B5EF4-FFF2-40B4-BE49-F238E27FC236}">
                <a16:creationId xmlns:a16="http://schemas.microsoft.com/office/drawing/2014/main" id="{F38D6566-406F-4AB1-8C82-1D366522CE72}"/>
              </a:ext>
            </a:extLst>
          </p:cNvPr>
          <p:cNvSpPr txBox="1">
            <a:spLocks noChangeArrowheads="1"/>
          </p:cNvSpPr>
          <p:nvPr/>
        </p:nvSpPr>
        <p:spPr bwMode="auto">
          <a:xfrm>
            <a:off x="4349552" y="809334"/>
            <a:ext cx="773694" cy="369332"/>
          </a:xfrm>
          <a:prstGeom prst="rect">
            <a:avLst/>
          </a:prstGeom>
          <a:noFill/>
          <a:ln w="12700">
            <a:noFill/>
            <a:miter lim="800000"/>
            <a:headEnd/>
            <a:tailEnd/>
          </a:ln>
          <a:effectLst/>
        </p:spPr>
        <p:txBody>
          <a:bodyPr wrap="none">
            <a:prstTxWarp prst="textNoShape">
              <a:avLst/>
            </a:prstTxWarp>
            <a:spAutoFit/>
          </a:bodyPr>
          <a:lstStyle/>
          <a:p>
            <a:r>
              <a:rPr lang="en-US" sz="1800"/>
              <a:t>Core 3</a:t>
            </a:r>
          </a:p>
        </p:txBody>
      </p:sp>
      <p:sp>
        <p:nvSpPr>
          <p:cNvPr id="24" name="Text Box 415">
            <a:extLst>
              <a:ext uri="{FF2B5EF4-FFF2-40B4-BE49-F238E27FC236}">
                <a16:creationId xmlns:a16="http://schemas.microsoft.com/office/drawing/2014/main" id="{0149C75F-1167-4288-8542-D655ACFF9547}"/>
              </a:ext>
            </a:extLst>
          </p:cNvPr>
          <p:cNvSpPr txBox="1">
            <a:spLocks noChangeArrowheads="1"/>
          </p:cNvSpPr>
          <p:nvPr/>
        </p:nvSpPr>
        <p:spPr bwMode="auto">
          <a:xfrm>
            <a:off x="3282752" y="2116402"/>
            <a:ext cx="723900" cy="646331"/>
          </a:xfrm>
          <a:prstGeom prst="rect">
            <a:avLst/>
          </a:prstGeom>
          <a:noFill/>
          <a:ln w="12700">
            <a:noFill/>
            <a:miter lim="800000"/>
            <a:headEnd/>
            <a:tailEnd/>
          </a:ln>
          <a:effectLst/>
        </p:spPr>
        <p:txBody>
          <a:bodyPr wrap="square">
            <a:prstTxWarp prst="textNoShape">
              <a:avLst/>
            </a:prstTxWarp>
            <a:spAutoFit/>
          </a:bodyPr>
          <a:lstStyle/>
          <a:p>
            <a:pPr algn="ctr"/>
            <a:r>
              <a:rPr lang="en-US" sz="3600" dirty="0"/>
              <a:t>…</a:t>
            </a:r>
          </a:p>
        </p:txBody>
      </p:sp>
      <p:sp>
        <p:nvSpPr>
          <p:cNvPr id="25" name="Line 417">
            <a:extLst>
              <a:ext uri="{FF2B5EF4-FFF2-40B4-BE49-F238E27FC236}">
                <a16:creationId xmlns:a16="http://schemas.microsoft.com/office/drawing/2014/main" id="{AD7C2932-8B07-4E53-9BD2-D6CEE524C5AF}"/>
              </a:ext>
            </a:extLst>
          </p:cNvPr>
          <p:cNvSpPr>
            <a:spLocks noChangeShapeType="1"/>
          </p:cNvSpPr>
          <p:nvPr/>
        </p:nvSpPr>
        <p:spPr bwMode="auto">
          <a:xfrm>
            <a:off x="1758752" y="3400134"/>
            <a:ext cx="0" cy="5334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26" name="Line 418">
            <a:extLst>
              <a:ext uri="{FF2B5EF4-FFF2-40B4-BE49-F238E27FC236}">
                <a16:creationId xmlns:a16="http://schemas.microsoft.com/office/drawing/2014/main" id="{F814963F-40B9-4A03-B4AC-9C50F10BC2E4}"/>
              </a:ext>
            </a:extLst>
          </p:cNvPr>
          <p:cNvSpPr>
            <a:spLocks noChangeShapeType="1"/>
          </p:cNvSpPr>
          <p:nvPr/>
        </p:nvSpPr>
        <p:spPr bwMode="auto">
          <a:xfrm>
            <a:off x="5492552" y="3400134"/>
            <a:ext cx="0" cy="5334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27" name="Rectangle 419">
            <a:extLst>
              <a:ext uri="{FF2B5EF4-FFF2-40B4-BE49-F238E27FC236}">
                <a16:creationId xmlns:a16="http://schemas.microsoft.com/office/drawing/2014/main" id="{87600211-1A4A-4266-AB46-8AD1698F9CE7}"/>
              </a:ext>
            </a:extLst>
          </p:cNvPr>
          <p:cNvSpPr>
            <a:spLocks noChangeArrowheads="1"/>
          </p:cNvSpPr>
          <p:nvPr/>
        </p:nvSpPr>
        <p:spPr bwMode="auto">
          <a:xfrm>
            <a:off x="1409502" y="3933534"/>
            <a:ext cx="4387850" cy="571500"/>
          </a:xfrm>
          <a:prstGeom prst="rect">
            <a:avLst/>
          </a:prstGeom>
          <a:solidFill>
            <a:srgbClr val="DEDFF5"/>
          </a:solidFill>
          <a:ln w="12700">
            <a:solidFill>
              <a:schemeClr val="tx1"/>
            </a:solidFill>
            <a:miter lim="800000"/>
            <a:headEnd/>
            <a:tailEnd/>
          </a:ln>
          <a:effectLst/>
        </p:spPr>
        <p:txBody>
          <a:bodyPr anchor="ctr">
            <a:prstTxWarp prst="textNoShape">
              <a:avLst/>
            </a:prstTxWarp>
          </a:bodyPr>
          <a:lstStyle/>
          <a:p>
            <a:pPr algn="ctr"/>
            <a:r>
              <a:rPr lang="en-US" sz="1800" dirty="0"/>
              <a:t>L3 unified cache</a:t>
            </a:r>
          </a:p>
          <a:p>
            <a:pPr algn="ctr"/>
            <a:r>
              <a:rPr lang="en-US" sz="1800" dirty="0"/>
              <a:t>(shared by all cores)</a:t>
            </a:r>
          </a:p>
        </p:txBody>
      </p:sp>
      <p:sp>
        <p:nvSpPr>
          <p:cNvPr id="28" name="Rectangle 420">
            <a:extLst>
              <a:ext uri="{FF2B5EF4-FFF2-40B4-BE49-F238E27FC236}">
                <a16:creationId xmlns:a16="http://schemas.microsoft.com/office/drawing/2014/main" id="{1660BED7-B124-428A-88A3-36FB57580497}"/>
              </a:ext>
            </a:extLst>
          </p:cNvPr>
          <p:cNvSpPr>
            <a:spLocks noChangeArrowheads="1"/>
          </p:cNvSpPr>
          <p:nvPr/>
        </p:nvSpPr>
        <p:spPr bwMode="auto">
          <a:xfrm>
            <a:off x="539552" y="5190834"/>
            <a:ext cx="6172200" cy="571500"/>
          </a:xfrm>
          <a:prstGeom prst="rect">
            <a:avLst/>
          </a:prstGeom>
          <a:solidFill>
            <a:srgbClr val="D5F1CF"/>
          </a:solidFill>
          <a:ln w="12700">
            <a:solidFill>
              <a:schemeClr val="tx1"/>
            </a:solidFill>
            <a:miter lim="800000"/>
            <a:headEnd/>
            <a:tailEnd/>
          </a:ln>
          <a:effectLst/>
        </p:spPr>
        <p:txBody>
          <a:bodyPr anchor="ctr">
            <a:prstTxWarp prst="textNoShape">
              <a:avLst/>
            </a:prstTxWarp>
          </a:bodyPr>
          <a:lstStyle/>
          <a:p>
            <a:pPr algn="ctr"/>
            <a:r>
              <a:rPr lang="en-US" sz="1800"/>
              <a:t>Main memory</a:t>
            </a:r>
          </a:p>
        </p:txBody>
      </p:sp>
      <p:sp>
        <p:nvSpPr>
          <p:cNvPr id="29" name="Line 421">
            <a:extLst>
              <a:ext uri="{FF2B5EF4-FFF2-40B4-BE49-F238E27FC236}">
                <a16:creationId xmlns:a16="http://schemas.microsoft.com/office/drawing/2014/main" id="{3FEAD51E-B21C-4D5C-AFE6-A7D1D2D7ADD3}"/>
              </a:ext>
            </a:extLst>
          </p:cNvPr>
          <p:cNvSpPr>
            <a:spLocks noChangeShapeType="1"/>
          </p:cNvSpPr>
          <p:nvPr/>
        </p:nvSpPr>
        <p:spPr bwMode="auto">
          <a:xfrm>
            <a:off x="3682802" y="4505034"/>
            <a:ext cx="0" cy="685800"/>
          </a:xfrm>
          <a:prstGeom prst="line">
            <a:avLst/>
          </a:prstGeom>
          <a:noFill/>
          <a:ln w="12700">
            <a:solidFill>
              <a:schemeClr val="tx1"/>
            </a:solidFill>
            <a:round/>
            <a:headEnd/>
            <a:tailEnd/>
          </a:ln>
          <a:effectLst/>
        </p:spPr>
        <p:txBody>
          <a:bodyPr wrap="none" anchor="ctr">
            <a:prstTxWarp prst="textNoShape">
              <a:avLst/>
            </a:prstTxWarp>
          </a:bodyPr>
          <a:lstStyle/>
          <a:p>
            <a:endParaRPr lang="en-US" sz="1800"/>
          </a:p>
        </p:txBody>
      </p:sp>
      <p:sp>
        <p:nvSpPr>
          <p:cNvPr id="30" name="Text Box 426">
            <a:extLst>
              <a:ext uri="{FF2B5EF4-FFF2-40B4-BE49-F238E27FC236}">
                <a16:creationId xmlns:a16="http://schemas.microsoft.com/office/drawing/2014/main" id="{4AEA5AC4-35E8-4B95-8BD2-317E8516C55A}"/>
              </a:ext>
            </a:extLst>
          </p:cNvPr>
          <p:cNvSpPr txBox="1">
            <a:spLocks noChangeArrowheads="1"/>
          </p:cNvSpPr>
          <p:nvPr/>
        </p:nvSpPr>
        <p:spPr bwMode="auto">
          <a:xfrm>
            <a:off x="463352" y="428334"/>
            <a:ext cx="1920756" cy="369332"/>
          </a:xfrm>
          <a:prstGeom prst="rect">
            <a:avLst/>
          </a:prstGeom>
          <a:noFill/>
          <a:ln w="12700">
            <a:noFill/>
            <a:miter lim="800000"/>
            <a:headEnd/>
            <a:tailEnd/>
          </a:ln>
          <a:effectLst/>
        </p:spPr>
        <p:txBody>
          <a:bodyPr wrap="none">
            <a:prstTxWarp prst="textNoShape">
              <a:avLst/>
            </a:prstTxWarp>
            <a:spAutoFit/>
          </a:bodyPr>
          <a:lstStyle/>
          <a:p>
            <a:r>
              <a:rPr lang="en-US" sz="1800" dirty="0"/>
              <a:t>Processor package</a:t>
            </a:r>
          </a:p>
        </p:txBody>
      </p:sp>
      <p:sp>
        <p:nvSpPr>
          <p:cNvPr id="31" name="TextBox 29">
            <a:extLst>
              <a:ext uri="{FF2B5EF4-FFF2-40B4-BE49-F238E27FC236}">
                <a16:creationId xmlns:a16="http://schemas.microsoft.com/office/drawing/2014/main" id="{3664213A-C3E8-4AFE-969D-0F928F10D61D}"/>
              </a:ext>
            </a:extLst>
          </p:cNvPr>
          <p:cNvSpPr txBox="1"/>
          <p:nvPr/>
        </p:nvSpPr>
        <p:spPr>
          <a:xfrm>
            <a:off x="6613041" y="675270"/>
            <a:ext cx="2514600" cy="4801314"/>
          </a:xfrm>
          <a:prstGeom prst="rect">
            <a:avLst/>
          </a:prstGeom>
          <a:noFill/>
        </p:spPr>
        <p:txBody>
          <a:bodyPr wrap="square" rtlCol="0">
            <a:spAutoFit/>
          </a:bodyPr>
          <a:lstStyle/>
          <a:p>
            <a:pPr algn="ctr"/>
            <a:r>
              <a:rPr lang="en-US" sz="1800" dirty="0">
                <a:latin typeface="Calibri" pitchFamily="34" charset="0"/>
              </a:rPr>
              <a:t>L1 </a:t>
            </a:r>
            <a:r>
              <a:rPr lang="en-US" sz="1800" dirty="0" err="1">
                <a:latin typeface="Calibri" pitchFamily="34" charset="0"/>
              </a:rPr>
              <a:t>i</a:t>
            </a:r>
            <a:r>
              <a:rPr lang="en-US" sz="1800" dirty="0">
                <a:latin typeface="Calibri" pitchFamily="34" charset="0"/>
              </a:rPr>
              <a:t>-cache and </a:t>
            </a:r>
            <a:r>
              <a:rPr lang="en-US" sz="1800" dirty="0" err="1">
                <a:latin typeface="Calibri" pitchFamily="34" charset="0"/>
              </a:rPr>
              <a:t>d</a:t>
            </a:r>
            <a:r>
              <a:rPr lang="en-US" sz="1800" dirty="0">
                <a:latin typeface="Calibri" pitchFamily="34" charset="0"/>
              </a:rPr>
              <a:t>-cache:</a:t>
            </a:r>
          </a:p>
          <a:p>
            <a:pPr marL="0" lvl="1" algn="ctr"/>
            <a:r>
              <a:rPr lang="en-US" sz="1800" b="0" dirty="0">
                <a:latin typeface="Calibri" pitchFamily="34" charset="0"/>
              </a:rPr>
              <a:t>32 KB,  8-way, </a:t>
            </a:r>
          </a:p>
          <a:p>
            <a:pPr marL="0" lvl="1" algn="ctr"/>
            <a:r>
              <a:rPr lang="en-US" sz="1800" b="0" dirty="0">
                <a:latin typeface="Calibri" pitchFamily="34" charset="0"/>
              </a:rPr>
              <a:t>Access: 4 cycles</a:t>
            </a:r>
          </a:p>
          <a:p>
            <a:pPr marL="0" lvl="1" algn="ctr"/>
            <a:r>
              <a:rPr lang="en-US" dirty="0">
                <a:latin typeface="Calibri" pitchFamily="34" charset="0"/>
              </a:rPr>
              <a:t>Sets: 64</a:t>
            </a:r>
            <a:endParaRPr lang="en-US" sz="1800" b="0" dirty="0">
              <a:latin typeface="Calibri" pitchFamily="34" charset="0"/>
            </a:endParaRPr>
          </a:p>
          <a:p>
            <a:pPr algn="ctr"/>
            <a:endParaRPr lang="en-US" sz="1800" b="0" dirty="0">
              <a:latin typeface="Calibri" pitchFamily="34" charset="0"/>
            </a:endParaRPr>
          </a:p>
          <a:p>
            <a:pPr algn="ctr"/>
            <a:r>
              <a:rPr lang="en-US" sz="1800" dirty="0">
                <a:latin typeface="Calibri" pitchFamily="34" charset="0"/>
              </a:rPr>
              <a:t>L2 unified cache:</a:t>
            </a:r>
          </a:p>
          <a:p>
            <a:pPr marL="0" lvl="1" algn="ctr"/>
            <a:r>
              <a:rPr lang="en-US" sz="1800" b="0" dirty="0">
                <a:latin typeface="Calibri" pitchFamily="34" charset="0"/>
              </a:rPr>
              <a:t> 256 KB, 8-way, </a:t>
            </a:r>
          </a:p>
          <a:p>
            <a:pPr marL="0" lvl="1" algn="ctr"/>
            <a:r>
              <a:rPr lang="en-US" sz="1800" b="0" dirty="0">
                <a:latin typeface="Calibri" pitchFamily="34" charset="0"/>
              </a:rPr>
              <a:t>Access: 10 cycles</a:t>
            </a:r>
          </a:p>
          <a:p>
            <a:pPr marL="0" lvl="1" algn="ctr"/>
            <a:r>
              <a:rPr lang="en-US" altLang="zh-CN" dirty="0">
                <a:latin typeface="Calibri" pitchFamily="34" charset="0"/>
              </a:rPr>
              <a:t>Sets: 512</a:t>
            </a:r>
          </a:p>
          <a:p>
            <a:pPr marL="0" lvl="1" algn="ctr"/>
            <a:endParaRPr lang="en-US" sz="1800" b="0" dirty="0">
              <a:latin typeface="Calibri" pitchFamily="34" charset="0"/>
            </a:endParaRPr>
          </a:p>
          <a:p>
            <a:pPr algn="ctr"/>
            <a:r>
              <a:rPr lang="en-US" sz="1800" dirty="0">
                <a:latin typeface="Calibri" pitchFamily="34" charset="0"/>
              </a:rPr>
              <a:t>L3 unified cache:</a:t>
            </a:r>
          </a:p>
          <a:p>
            <a:pPr marL="0" lvl="1" algn="ctr"/>
            <a:r>
              <a:rPr lang="en-US" sz="1800" b="0" dirty="0">
                <a:latin typeface="Calibri" pitchFamily="34" charset="0"/>
              </a:rPr>
              <a:t>8 MB, 16-way,</a:t>
            </a:r>
          </a:p>
          <a:p>
            <a:pPr marL="0" lvl="1" algn="ctr"/>
            <a:r>
              <a:rPr lang="en-US" sz="1800" b="0" dirty="0">
                <a:latin typeface="Calibri" pitchFamily="34" charset="0"/>
              </a:rPr>
              <a:t>Access: 40-75 cycles</a:t>
            </a:r>
          </a:p>
          <a:p>
            <a:pPr marL="0" lvl="1" algn="ctr"/>
            <a:r>
              <a:rPr lang="en-US" altLang="zh-CN" dirty="0">
                <a:latin typeface="Calibri" pitchFamily="34" charset="0"/>
              </a:rPr>
              <a:t>Sets: 8192</a:t>
            </a:r>
          </a:p>
          <a:p>
            <a:pPr marL="0" lvl="1" algn="ctr"/>
            <a:endParaRPr lang="en-US" sz="1800" b="0" dirty="0">
              <a:latin typeface="Calibri" pitchFamily="34" charset="0"/>
            </a:endParaRPr>
          </a:p>
          <a:p>
            <a:pPr algn="ctr"/>
            <a:r>
              <a:rPr lang="en-US" sz="1800" dirty="0">
                <a:latin typeface="Calibri" pitchFamily="34" charset="0"/>
              </a:rPr>
              <a:t>Block size</a:t>
            </a:r>
            <a:r>
              <a:rPr lang="en-US" sz="1800" b="0" dirty="0">
                <a:latin typeface="Calibri" pitchFamily="34" charset="0"/>
              </a:rPr>
              <a:t>: 64 bytes for all caches. </a:t>
            </a:r>
          </a:p>
        </p:txBody>
      </p:sp>
      <p:graphicFrame>
        <p:nvGraphicFramePr>
          <p:cNvPr id="3" name="表格 2"/>
          <p:cNvGraphicFramePr>
            <a:graphicFrameLocks noGrp="1"/>
          </p:cNvGraphicFramePr>
          <p:nvPr>
            <p:extLst>
              <p:ext uri="{D42A27DB-BD31-4B8C-83A1-F6EECF244321}">
                <p14:modId xmlns:p14="http://schemas.microsoft.com/office/powerpoint/2010/main" val="1067633575"/>
              </p:ext>
            </p:extLst>
          </p:nvPr>
        </p:nvGraphicFramePr>
        <p:xfrm>
          <a:off x="4283968" y="5857584"/>
          <a:ext cx="4800600" cy="706120"/>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591042441"/>
                    </a:ext>
                  </a:extLst>
                </a:gridCol>
                <a:gridCol w="647700">
                  <a:extLst>
                    <a:ext uri="{9D8B030D-6E8A-4147-A177-3AD203B41FA5}">
                      <a16:colId xmlns:a16="http://schemas.microsoft.com/office/drawing/2014/main" val="869745919"/>
                    </a:ext>
                  </a:extLst>
                </a:gridCol>
                <a:gridCol w="647700">
                  <a:extLst>
                    <a:ext uri="{9D8B030D-6E8A-4147-A177-3AD203B41FA5}">
                      <a16:colId xmlns:a16="http://schemas.microsoft.com/office/drawing/2014/main" val="801850408"/>
                    </a:ext>
                  </a:extLst>
                </a:gridCol>
                <a:gridCol w="647700">
                  <a:extLst>
                    <a:ext uri="{9D8B030D-6E8A-4147-A177-3AD203B41FA5}">
                      <a16:colId xmlns:a16="http://schemas.microsoft.com/office/drawing/2014/main" val="1460721493"/>
                    </a:ext>
                  </a:extLst>
                </a:gridCol>
                <a:gridCol w="1028700">
                  <a:extLst>
                    <a:ext uri="{9D8B030D-6E8A-4147-A177-3AD203B41FA5}">
                      <a16:colId xmlns:a16="http://schemas.microsoft.com/office/drawing/2014/main" val="3783303696"/>
                    </a:ext>
                  </a:extLst>
                </a:gridCol>
                <a:gridCol w="1181100">
                  <a:extLst>
                    <a:ext uri="{9D8B030D-6E8A-4147-A177-3AD203B41FA5}">
                      <a16:colId xmlns:a16="http://schemas.microsoft.com/office/drawing/2014/main" val="2242047584"/>
                    </a:ext>
                  </a:extLst>
                </a:gridCol>
              </a:tblGrid>
              <a:tr h="176530">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sz="1100" u="none" strike="noStrike">
                          <a:effectLst/>
                        </a:rPr>
                        <a:t>set</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sz="1100" u="none" strike="noStrike">
                          <a:effectLst/>
                        </a:rPr>
                        <a:t>block</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sz="1100" u="none" strike="noStrike">
                          <a:effectLst/>
                        </a:rPr>
                        <a:t>way</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sz="1100" u="none" strike="noStrike">
                          <a:effectLst/>
                        </a:rPr>
                        <a:t>cache size(Byte)</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sz="1100" u="none" strike="noStrike">
                          <a:effectLst/>
                        </a:rPr>
                        <a:t>cache size(KB/MB)</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2363743113"/>
                  </a:ext>
                </a:extLst>
              </a:tr>
              <a:tr h="176530">
                <a:tc>
                  <a:txBody>
                    <a:bodyPr/>
                    <a:lstStyle/>
                    <a:p>
                      <a:pPr algn="l" fontAlgn="ctr"/>
                      <a:r>
                        <a:rPr lang="en-US" sz="1100" u="none" strike="noStrike">
                          <a:effectLst/>
                        </a:rPr>
                        <a:t>L1</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32768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3367283497"/>
                  </a:ext>
                </a:extLst>
              </a:tr>
              <a:tr h="176530">
                <a:tc>
                  <a:txBody>
                    <a:bodyPr/>
                    <a:lstStyle/>
                    <a:p>
                      <a:pPr algn="l" fontAlgn="ctr"/>
                      <a:r>
                        <a:rPr lang="en-US" sz="1100" u="none" strike="noStrike">
                          <a:effectLst/>
                        </a:rPr>
                        <a:t>L2</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512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262144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256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2430487319"/>
                  </a:ext>
                </a:extLst>
              </a:tr>
              <a:tr h="176530">
                <a:tc>
                  <a:txBody>
                    <a:bodyPr/>
                    <a:lstStyle/>
                    <a:p>
                      <a:pPr algn="l" fontAlgn="ctr"/>
                      <a:r>
                        <a:rPr lang="en-US" sz="1100" u="none" strike="noStrike">
                          <a:effectLst/>
                        </a:rPr>
                        <a:t>L3</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8192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16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8388608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8192</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1359069730"/>
                  </a:ext>
                </a:extLst>
              </a:tr>
            </a:tbl>
          </a:graphicData>
        </a:graphic>
      </p:graphicFrame>
    </p:spTree>
    <p:extLst>
      <p:ext uri="{BB962C8B-B14F-4D97-AF65-F5344CB8AC3E}">
        <p14:creationId xmlns:p14="http://schemas.microsoft.com/office/powerpoint/2010/main" val="30064166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练习：</a:t>
            </a:r>
            <a:r>
              <a:rPr lang="en-US" altLang="zh-CN" dirty="0"/>
              <a:t>CPU</a:t>
            </a:r>
            <a:r>
              <a:rPr lang="zh-CN" altLang="en-US" dirty="0"/>
              <a:t>参数分析</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3171649663"/>
              </p:ext>
            </p:extLst>
          </p:nvPr>
        </p:nvGraphicFramePr>
        <p:xfrm>
          <a:off x="2195736" y="4631649"/>
          <a:ext cx="4800600" cy="1412240"/>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3052448923"/>
                    </a:ext>
                  </a:extLst>
                </a:gridCol>
                <a:gridCol w="647700">
                  <a:extLst>
                    <a:ext uri="{9D8B030D-6E8A-4147-A177-3AD203B41FA5}">
                      <a16:colId xmlns:a16="http://schemas.microsoft.com/office/drawing/2014/main" val="3288010167"/>
                    </a:ext>
                  </a:extLst>
                </a:gridCol>
                <a:gridCol w="647700">
                  <a:extLst>
                    <a:ext uri="{9D8B030D-6E8A-4147-A177-3AD203B41FA5}">
                      <a16:colId xmlns:a16="http://schemas.microsoft.com/office/drawing/2014/main" val="2618935538"/>
                    </a:ext>
                  </a:extLst>
                </a:gridCol>
                <a:gridCol w="647700">
                  <a:extLst>
                    <a:ext uri="{9D8B030D-6E8A-4147-A177-3AD203B41FA5}">
                      <a16:colId xmlns:a16="http://schemas.microsoft.com/office/drawing/2014/main" val="4212151259"/>
                    </a:ext>
                  </a:extLst>
                </a:gridCol>
                <a:gridCol w="1028700">
                  <a:extLst>
                    <a:ext uri="{9D8B030D-6E8A-4147-A177-3AD203B41FA5}">
                      <a16:colId xmlns:a16="http://schemas.microsoft.com/office/drawing/2014/main" val="1533260413"/>
                    </a:ext>
                  </a:extLst>
                </a:gridCol>
                <a:gridCol w="1181100">
                  <a:extLst>
                    <a:ext uri="{9D8B030D-6E8A-4147-A177-3AD203B41FA5}">
                      <a16:colId xmlns:a16="http://schemas.microsoft.com/office/drawing/2014/main" val="3338528540"/>
                    </a:ext>
                  </a:extLst>
                </a:gridCol>
              </a:tblGrid>
              <a:tr h="176530">
                <a:tc>
                  <a:txBody>
                    <a:bodyPr/>
                    <a:lstStyle/>
                    <a:p>
                      <a:pPr algn="l" fontAlgn="ctr"/>
                      <a:r>
                        <a:rPr lang="en-US" sz="1100" u="none" strike="noStrike" dirty="0">
                          <a:effectLst/>
                        </a:rPr>
                        <a:t>AMD</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Cache size (B)</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r>
                        <a:rPr lang="en-US" altLang="zh-CN" sz="1100" b="0" i="0" u="none" strike="noStrike" dirty="0">
                          <a:solidFill>
                            <a:srgbClr val="000000"/>
                          </a:solidFill>
                          <a:effectLst/>
                          <a:latin typeface="等线" panose="02010600030101010101" pitchFamily="2" charset="-122"/>
                          <a:ea typeface="等线" panose="02010600030101010101" pitchFamily="2" charset="-122"/>
                        </a:rPr>
                        <a:t>Cache size (KB)</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1288738988"/>
                  </a:ext>
                </a:extLst>
              </a:tr>
              <a:tr h="176530">
                <a:tc>
                  <a:txBody>
                    <a:bodyPr/>
                    <a:lstStyle/>
                    <a:p>
                      <a:pPr algn="l" fontAlgn="ctr"/>
                      <a:r>
                        <a:rPr lang="en-US" sz="1100" u="none" strike="noStrike">
                          <a:effectLst/>
                        </a:rPr>
                        <a:t>L1</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128</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32768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975989787"/>
                  </a:ext>
                </a:extLst>
              </a:tr>
              <a:tr h="176530">
                <a:tc>
                  <a:txBody>
                    <a:bodyPr/>
                    <a:lstStyle/>
                    <a:p>
                      <a:pPr algn="l" fontAlgn="ctr"/>
                      <a:r>
                        <a:rPr lang="en-US" sz="1100" u="none" strike="noStrike">
                          <a:effectLst/>
                        </a:rPr>
                        <a:t>L2</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2048</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16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2097152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2048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1131708656"/>
                  </a:ext>
                </a:extLst>
              </a:tr>
              <a:tr h="176530">
                <a:tc>
                  <a:txBody>
                    <a:bodyPr/>
                    <a:lstStyle/>
                    <a:p>
                      <a:pPr algn="l" fontAlgn="ctr"/>
                      <a:r>
                        <a:rPr lang="en-US" sz="1100" u="none" strike="noStrike">
                          <a:effectLst/>
                        </a:rPr>
                        <a:t>L3</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2048</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8388608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8192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628910051"/>
                  </a:ext>
                </a:extLst>
              </a:tr>
              <a:tr h="176530">
                <a:tc>
                  <a:txBody>
                    <a:bodyPr/>
                    <a:lstStyle/>
                    <a:p>
                      <a:pPr algn="l" fontAlgn="ctr"/>
                      <a:r>
                        <a:rPr lang="en-US" sz="1100" u="none" strike="noStrike">
                          <a:effectLst/>
                        </a:rPr>
                        <a:t>Intel</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78477187"/>
                  </a:ext>
                </a:extLst>
              </a:tr>
              <a:tr h="176530">
                <a:tc>
                  <a:txBody>
                    <a:bodyPr/>
                    <a:lstStyle/>
                    <a:p>
                      <a:pPr algn="l" fontAlgn="ctr"/>
                      <a:r>
                        <a:rPr lang="en-US" sz="1100" u="none" strike="noStrike">
                          <a:effectLst/>
                        </a:rPr>
                        <a:t>L1</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64</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32768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32</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2779048097"/>
                  </a:ext>
                </a:extLst>
              </a:tr>
              <a:tr h="176530">
                <a:tc>
                  <a:txBody>
                    <a:bodyPr/>
                    <a:lstStyle/>
                    <a:p>
                      <a:pPr algn="l" fontAlgn="ctr"/>
                      <a:r>
                        <a:rPr lang="en-US" sz="1100" u="none" strike="noStrike">
                          <a:effectLst/>
                        </a:rPr>
                        <a:t>L2</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512</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8</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262144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256</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3615499633"/>
                  </a:ext>
                </a:extLst>
              </a:tr>
              <a:tr h="176530">
                <a:tc>
                  <a:txBody>
                    <a:bodyPr/>
                    <a:lstStyle/>
                    <a:p>
                      <a:pPr algn="l" fontAlgn="ctr"/>
                      <a:r>
                        <a:rPr lang="en-US" sz="1100" u="none" strike="noStrike">
                          <a:effectLst/>
                        </a:rPr>
                        <a:t>L3</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12288</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solidFill>
                      <a:srgbClr val="FFC000"/>
                    </a:solidFill>
                  </a:tcPr>
                </a:tc>
                <a:tc>
                  <a:txBody>
                    <a:bodyPr/>
                    <a:lstStyle/>
                    <a:p>
                      <a:pPr algn="r" fontAlgn="ctr"/>
                      <a:r>
                        <a:rPr lang="en-US" altLang="zh-CN" sz="1100" u="none" strike="noStrike">
                          <a:effectLst/>
                        </a:rPr>
                        <a:t>64</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20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a:effectLst/>
                        </a:rPr>
                        <a:t>15728640</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4763" marR="4763" marT="4763" marB="0" anchor="ctr"/>
                </a:tc>
                <a:tc>
                  <a:txBody>
                    <a:bodyPr/>
                    <a:lstStyle/>
                    <a:p>
                      <a:pPr algn="r" fontAlgn="ctr"/>
                      <a:r>
                        <a:rPr lang="en-US" altLang="zh-CN" sz="1100" u="none" strike="noStrike" dirty="0">
                          <a:effectLst/>
                        </a:rPr>
                        <a:t>15360</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tc>
                <a:extLst>
                  <a:ext uri="{0D108BD9-81ED-4DB2-BD59-A6C34878D82A}">
                    <a16:rowId xmlns:a16="http://schemas.microsoft.com/office/drawing/2014/main" val="1004965967"/>
                  </a:ext>
                </a:extLst>
              </a:tr>
            </a:tbl>
          </a:graphicData>
        </a:graphic>
      </p:graphicFrame>
      <p:sp>
        <p:nvSpPr>
          <p:cNvPr id="4" name="灯片编号占位符 3"/>
          <p:cNvSpPr>
            <a:spLocks noGrp="1"/>
          </p:cNvSpPr>
          <p:nvPr>
            <p:ph type="sldNum" sz="quarter" idx="12"/>
          </p:nvPr>
        </p:nvSpPr>
        <p:spPr/>
        <p:txBody>
          <a:bodyPr/>
          <a:lstStyle/>
          <a:p>
            <a:fld id="{6D62327B-ED8D-4CFC-ADD0-A75FA5CBE281}" type="slidenum">
              <a:rPr lang="zh-CN" altLang="en-US" smtClean="0"/>
              <a:pPr/>
              <a:t>146</a:t>
            </a:fld>
            <a:endParaRPr lang="zh-CN" altLang="en-US" dirty="0"/>
          </a:p>
        </p:txBody>
      </p:sp>
      <p:pic>
        <p:nvPicPr>
          <p:cNvPr id="3074" name="Picture 2" descr="https://timgsa.baidu.com/timg?image&amp;quality=80&amp;size=b9999_10000&amp;sec=1608023164439&amp;di=c7a427ed7eca11a1a51ac89ead385d19&amp;imgtype=0&amp;src=http%3A%2F%2Fgss0.baidu.com%2F94o3dSag_xI4khGko9WTAnF6hhy%2Fzhidao%2Fpic%2Fitem%2Fb7fd5266d016092423d7c226d50735fae6cd3418.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20" t="8407" r="4555" b="2555"/>
          <a:stretch/>
        </p:blipFill>
        <p:spPr bwMode="auto">
          <a:xfrm>
            <a:off x="755576" y="980728"/>
            <a:ext cx="3471708" cy="33454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imgsa.baidu.com/timg?image&amp;quality=80&amp;size=b9999_10000&amp;sec=1608023279792&amp;di=c9ca0d28dbdbda41e935a121b1f60836&amp;imgtype=0&amp;src=http%3A%2F%2Fimg0.pconline.com.cn%2Fpconline%2F1309%2F03%2F3450997_0007.jpg"/>
          <p:cNvPicPr>
            <a:picLocks noChangeAspect="1" noChangeArrowheads="1"/>
          </p:cNvPicPr>
          <p:nvPr/>
        </p:nvPicPr>
        <p:blipFill rotWithShape="1">
          <a:blip r:embed="rId3">
            <a:extLst>
              <a:ext uri="{28A0092B-C50C-407E-A947-70E740481C1C}">
                <a14:useLocalDpi xmlns:a14="http://schemas.microsoft.com/office/drawing/2010/main" val="0"/>
              </a:ext>
            </a:extLst>
          </a:blip>
          <a:srcRect l="8062" t="6296" r="8779" b="4957"/>
          <a:stretch/>
        </p:blipFill>
        <p:spPr bwMode="auto">
          <a:xfrm>
            <a:off x="5004048" y="922495"/>
            <a:ext cx="3466727" cy="340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8725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28EF7-A1F6-4A29-9980-FB39D17D06D9}"/>
              </a:ext>
            </a:extLst>
          </p:cNvPr>
          <p:cNvSpPr>
            <a:spLocks noGrp="1"/>
          </p:cNvSpPr>
          <p:nvPr>
            <p:ph type="title"/>
          </p:nvPr>
        </p:nvSpPr>
        <p:spPr/>
        <p:txBody>
          <a:bodyPr>
            <a:normAutofit fontScale="90000"/>
          </a:bodyPr>
          <a:lstStyle/>
          <a:p>
            <a:r>
              <a:rPr lang="zh-CN" altLang="en-US" dirty="0"/>
              <a:t>探索性研究</a:t>
            </a:r>
            <a:r>
              <a:rPr lang="en-US" altLang="zh-CN" dirty="0"/>
              <a:t>-2:</a:t>
            </a:r>
            <a:r>
              <a:rPr lang="zh-CN" altLang="en-US" dirty="0"/>
              <a:t>代表性</a:t>
            </a:r>
            <a:r>
              <a:rPr lang="en-US" altLang="zh-CN" dirty="0"/>
              <a:t>CPU</a:t>
            </a:r>
            <a:r>
              <a:rPr lang="zh-CN" altLang="en-US" dirty="0"/>
              <a:t>架构</a:t>
            </a:r>
          </a:p>
        </p:txBody>
      </p:sp>
      <p:sp>
        <p:nvSpPr>
          <p:cNvPr id="3" name="内容占位符 2">
            <a:extLst>
              <a:ext uri="{FF2B5EF4-FFF2-40B4-BE49-F238E27FC236}">
                <a16:creationId xmlns:a16="http://schemas.microsoft.com/office/drawing/2014/main" id="{A3B00561-DBEF-4005-9857-92CDC0EBDA37}"/>
              </a:ext>
            </a:extLst>
          </p:cNvPr>
          <p:cNvSpPr>
            <a:spLocks noGrp="1"/>
          </p:cNvSpPr>
          <p:nvPr>
            <p:ph idx="1"/>
          </p:nvPr>
        </p:nvSpPr>
        <p:spPr>
          <a:xfrm>
            <a:off x="457200" y="837034"/>
            <a:ext cx="5696226" cy="5289136"/>
          </a:xfrm>
        </p:spPr>
        <p:txBody>
          <a:bodyPr/>
          <a:lstStyle/>
          <a:p>
            <a:r>
              <a:rPr lang="zh-CN" altLang="en-US" dirty="0"/>
              <a:t>主流高性能计算平台代表性</a:t>
            </a:r>
            <a:r>
              <a:rPr lang="en-US" altLang="zh-CN" dirty="0"/>
              <a:t>CPU</a:t>
            </a:r>
            <a:r>
              <a:rPr lang="zh-CN" altLang="en-US" dirty="0"/>
              <a:t>架构</a:t>
            </a:r>
          </a:p>
          <a:p>
            <a:pPr lvl="1"/>
            <a:r>
              <a:rPr lang="en-US" altLang="zh-CN" dirty="0"/>
              <a:t>Intel x86-ICX: </a:t>
            </a:r>
            <a:r>
              <a:rPr lang="zh-CN" altLang="en-US" dirty="0"/>
              <a:t>集中</a:t>
            </a:r>
            <a:r>
              <a:rPr lang="en-US" altLang="zh-CN" dirty="0"/>
              <a:t>L3 cache</a:t>
            </a:r>
            <a:r>
              <a:rPr lang="zh-CN" altLang="en-US" dirty="0"/>
              <a:t>中等规模多核</a:t>
            </a:r>
          </a:p>
          <a:p>
            <a:pPr lvl="1"/>
            <a:r>
              <a:rPr lang="en-US" altLang="zh-CN" dirty="0"/>
              <a:t>AMD x86-Rome/Milan: </a:t>
            </a:r>
            <a:r>
              <a:rPr lang="zh-CN" altLang="en-US" dirty="0"/>
              <a:t>多模块，</a:t>
            </a:r>
            <a:r>
              <a:rPr lang="en-US" altLang="zh-CN" dirty="0"/>
              <a:t>4</a:t>
            </a:r>
            <a:r>
              <a:rPr lang="zh-CN" altLang="en-US" dirty="0"/>
              <a:t>核共享</a:t>
            </a:r>
            <a:r>
              <a:rPr lang="en-US" altLang="zh-CN" dirty="0"/>
              <a:t>16MB L3 cache/8</a:t>
            </a:r>
            <a:r>
              <a:rPr lang="zh-CN" altLang="en-US" dirty="0"/>
              <a:t>核共享</a:t>
            </a:r>
            <a:r>
              <a:rPr lang="en-US" altLang="zh-CN" dirty="0"/>
              <a:t>32MB</a:t>
            </a:r>
            <a:r>
              <a:rPr lang="zh-CN" altLang="en-US" dirty="0"/>
              <a:t>，</a:t>
            </a:r>
            <a:r>
              <a:rPr lang="en-US" altLang="zh-CN" dirty="0"/>
              <a:t>16*16=256MB L3</a:t>
            </a:r>
          </a:p>
          <a:p>
            <a:pPr lvl="1"/>
            <a:r>
              <a:rPr lang="en-US" altLang="zh-CN" dirty="0"/>
              <a:t>ARM </a:t>
            </a:r>
            <a:r>
              <a:rPr lang="en-US" altLang="zh-CN" dirty="0" err="1"/>
              <a:t>kunpeng</a:t>
            </a:r>
            <a:r>
              <a:rPr lang="en-US" altLang="zh-CN" dirty="0"/>
              <a:t> 920: 64</a:t>
            </a:r>
            <a:r>
              <a:rPr lang="zh-CN" altLang="en-US" dirty="0"/>
              <a:t>核，</a:t>
            </a:r>
            <a:r>
              <a:rPr lang="en-US" altLang="zh-CN" dirty="0"/>
              <a:t>64MB L3 cache</a:t>
            </a:r>
          </a:p>
          <a:p>
            <a:endParaRPr lang="zh-CN" altLang="en-US" dirty="0"/>
          </a:p>
        </p:txBody>
      </p:sp>
      <p:sp>
        <p:nvSpPr>
          <p:cNvPr id="4" name="灯片编号占位符 3">
            <a:extLst>
              <a:ext uri="{FF2B5EF4-FFF2-40B4-BE49-F238E27FC236}">
                <a16:creationId xmlns:a16="http://schemas.microsoft.com/office/drawing/2014/main" id="{4C6F8EAE-C6D9-4F5A-B8A3-6CE10BE9D57F}"/>
              </a:ext>
            </a:extLst>
          </p:cNvPr>
          <p:cNvSpPr>
            <a:spLocks noGrp="1"/>
          </p:cNvSpPr>
          <p:nvPr>
            <p:ph type="sldNum" sz="quarter" idx="12"/>
          </p:nvPr>
        </p:nvSpPr>
        <p:spPr/>
        <p:txBody>
          <a:bodyPr/>
          <a:lstStyle/>
          <a:p>
            <a:fld id="{6D62327B-ED8D-4CFC-ADD0-A75FA5CBE281}" type="slidenum">
              <a:rPr lang="zh-CN" altLang="en-US" smtClean="0"/>
              <a:pPr/>
              <a:t>147</a:t>
            </a:fld>
            <a:endParaRPr lang="zh-CN" altLang="en-US" dirty="0"/>
          </a:p>
        </p:txBody>
      </p:sp>
      <p:pic>
        <p:nvPicPr>
          <p:cNvPr id="6" name="图片 5">
            <a:extLst>
              <a:ext uri="{FF2B5EF4-FFF2-40B4-BE49-F238E27FC236}">
                <a16:creationId xmlns:a16="http://schemas.microsoft.com/office/drawing/2014/main" id="{2F155F10-ECD8-405B-BF30-A2A2C15838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664" y="274129"/>
            <a:ext cx="1466787" cy="1466787"/>
          </a:xfrm>
          <a:prstGeom prst="rect">
            <a:avLst/>
          </a:prstGeom>
          <a:ln>
            <a:noFill/>
          </a:ln>
          <a:effectLst>
            <a:softEdge rad="112500"/>
          </a:effectLst>
        </p:spPr>
      </p:pic>
      <p:pic>
        <p:nvPicPr>
          <p:cNvPr id="9" name="图片 8">
            <a:extLst>
              <a:ext uri="{FF2B5EF4-FFF2-40B4-BE49-F238E27FC236}">
                <a16:creationId xmlns:a16="http://schemas.microsoft.com/office/drawing/2014/main" id="{8F1AAFE8-C4D5-49E8-8414-6E88243EFF25}"/>
              </a:ext>
            </a:extLst>
          </p:cNvPr>
          <p:cNvPicPr>
            <a:picLocks noChangeAspect="1"/>
          </p:cNvPicPr>
          <p:nvPr/>
        </p:nvPicPr>
        <p:blipFill>
          <a:blip r:embed="rId3"/>
          <a:stretch>
            <a:fillRect/>
          </a:stretch>
        </p:blipFill>
        <p:spPr>
          <a:xfrm>
            <a:off x="6229161" y="2132856"/>
            <a:ext cx="2806700" cy="4114259"/>
          </a:xfrm>
          <a:prstGeom prst="rect">
            <a:avLst/>
          </a:prstGeom>
        </p:spPr>
      </p:pic>
      <p:sp>
        <p:nvSpPr>
          <p:cNvPr id="10" name="矩形 9">
            <a:extLst>
              <a:ext uri="{FF2B5EF4-FFF2-40B4-BE49-F238E27FC236}">
                <a16:creationId xmlns:a16="http://schemas.microsoft.com/office/drawing/2014/main" id="{1E5A9B46-0970-4EA2-ACDA-E27EB2B3B820}"/>
              </a:ext>
            </a:extLst>
          </p:cNvPr>
          <p:cNvSpPr/>
          <p:nvPr/>
        </p:nvSpPr>
        <p:spPr bwMode="auto">
          <a:xfrm>
            <a:off x="7611943" y="2332805"/>
            <a:ext cx="264629" cy="346249"/>
          </a:xfrm>
          <a:prstGeom prst="rect">
            <a:avLst/>
          </a:prstGeom>
          <a:noFill/>
          <a:ln w="12700" cap="flat" cmpd="sng" algn="ctr">
            <a:solidFill>
              <a:srgbClr val="00B050"/>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1" name="矩形 10">
            <a:extLst>
              <a:ext uri="{FF2B5EF4-FFF2-40B4-BE49-F238E27FC236}">
                <a16:creationId xmlns:a16="http://schemas.microsoft.com/office/drawing/2014/main" id="{2E4DE46B-1A4B-446F-8C2D-5BE319A1DB7B}"/>
              </a:ext>
            </a:extLst>
          </p:cNvPr>
          <p:cNvSpPr/>
          <p:nvPr/>
        </p:nvSpPr>
        <p:spPr bwMode="auto">
          <a:xfrm>
            <a:off x="7097593" y="3980216"/>
            <a:ext cx="480806" cy="346249"/>
          </a:xfrm>
          <a:prstGeom prst="rect">
            <a:avLst/>
          </a:prstGeom>
          <a:noFill/>
          <a:ln w="12700" cap="flat" cmpd="sng" algn="ctr">
            <a:solidFill>
              <a:srgbClr val="7030A0"/>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2" name="矩形 11">
            <a:extLst>
              <a:ext uri="{FF2B5EF4-FFF2-40B4-BE49-F238E27FC236}">
                <a16:creationId xmlns:a16="http://schemas.microsoft.com/office/drawing/2014/main" id="{ABDA8CB1-E833-459D-B819-7CC45AEA08B9}"/>
              </a:ext>
            </a:extLst>
          </p:cNvPr>
          <p:cNvSpPr/>
          <p:nvPr/>
        </p:nvSpPr>
        <p:spPr bwMode="auto">
          <a:xfrm>
            <a:off x="7000687" y="5564266"/>
            <a:ext cx="551621" cy="346249"/>
          </a:xfrm>
          <a:prstGeom prst="rect">
            <a:avLst/>
          </a:prstGeom>
          <a:noFill/>
          <a:ln w="12700" cap="flat" cmpd="sng" algn="ctr">
            <a:solidFill>
              <a:srgbClr val="9E0848"/>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3" name="矩形 12">
            <a:extLst>
              <a:ext uri="{FF2B5EF4-FFF2-40B4-BE49-F238E27FC236}">
                <a16:creationId xmlns:a16="http://schemas.microsoft.com/office/drawing/2014/main" id="{7F87AB2D-D26B-4042-BC21-E30F67C08D99}"/>
              </a:ext>
            </a:extLst>
          </p:cNvPr>
          <p:cNvSpPr/>
          <p:nvPr/>
        </p:nvSpPr>
        <p:spPr bwMode="auto">
          <a:xfrm>
            <a:off x="7311904" y="2720431"/>
            <a:ext cx="480806" cy="346249"/>
          </a:xfrm>
          <a:prstGeom prst="rect">
            <a:avLst/>
          </a:prstGeom>
          <a:noFill/>
          <a:ln w="12700" cap="flat" cmpd="sng" algn="ctr">
            <a:solidFill>
              <a:schemeClr val="accent1"/>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4" name="矩形 13">
            <a:extLst>
              <a:ext uri="{FF2B5EF4-FFF2-40B4-BE49-F238E27FC236}">
                <a16:creationId xmlns:a16="http://schemas.microsoft.com/office/drawing/2014/main" id="{210040A3-A826-4F02-B62F-B07ADF5D1AAD}"/>
              </a:ext>
            </a:extLst>
          </p:cNvPr>
          <p:cNvSpPr/>
          <p:nvPr/>
        </p:nvSpPr>
        <p:spPr bwMode="auto">
          <a:xfrm>
            <a:off x="7291473" y="3155734"/>
            <a:ext cx="480806" cy="346249"/>
          </a:xfrm>
          <a:prstGeom prst="rect">
            <a:avLst/>
          </a:prstGeom>
          <a:noFill/>
          <a:ln w="12700" cap="flat" cmpd="sng" algn="ctr">
            <a:solidFill>
              <a:schemeClr val="accent1"/>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5" name="矩形 14">
            <a:extLst>
              <a:ext uri="{FF2B5EF4-FFF2-40B4-BE49-F238E27FC236}">
                <a16:creationId xmlns:a16="http://schemas.microsoft.com/office/drawing/2014/main" id="{DA8679AF-3C03-4197-898F-A8CCD955C424}"/>
              </a:ext>
            </a:extLst>
          </p:cNvPr>
          <p:cNvSpPr/>
          <p:nvPr/>
        </p:nvSpPr>
        <p:spPr bwMode="auto">
          <a:xfrm>
            <a:off x="7061067" y="5190903"/>
            <a:ext cx="551621" cy="346249"/>
          </a:xfrm>
          <a:prstGeom prst="rect">
            <a:avLst/>
          </a:prstGeom>
          <a:noFill/>
          <a:ln w="12700" cap="flat" cmpd="sng" algn="ctr">
            <a:solidFill>
              <a:srgbClr val="9E0848"/>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6" name="矩形 15">
            <a:extLst>
              <a:ext uri="{FF2B5EF4-FFF2-40B4-BE49-F238E27FC236}">
                <a16:creationId xmlns:a16="http://schemas.microsoft.com/office/drawing/2014/main" id="{BB5A6E39-9738-499A-B711-DF888483D7EE}"/>
              </a:ext>
            </a:extLst>
          </p:cNvPr>
          <p:cNvSpPr/>
          <p:nvPr/>
        </p:nvSpPr>
        <p:spPr bwMode="auto">
          <a:xfrm>
            <a:off x="7161359" y="5940937"/>
            <a:ext cx="551621" cy="346249"/>
          </a:xfrm>
          <a:prstGeom prst="rect">
            <a:avLst/>
          </a:prstGeom>
          <a:noFill/>
          <a:ln w="12700" cap="flat" cmpd="sng" algn="ctr">
            <a:solidFill>
              <a:srgbClr val="9E0848"/>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7" name="矩形 16">
            <a:extLst>
              <a:ext uri="{FF2B5EF4-FFF2-40B4-BE49-F238E27FC236}">
                <a16:creationId xmlns:a16="http://schemas.microsoft.com/office/drawing/2014/main" id="{6E69469A-2007-429D-AF40-127E273CB1BD}"/>
              </a:ext>
            </a:extLst>
          </p:cNvPr>
          <p:cNvSpPr/>
          <p:nvPr/>
        </p:nvSpPr>
        <p:spPr bwMode="auto">
          <a:xfrm>
            <a:off x="7229908" y="4375428"/>
            <a:ext cx="551621" cy="346249"/>
          </a:xfrm>
          <a:prstGeom prst="rect">
            <a:avLst/>
          </a:prstGeom>
          <a:noFill/>
          <a:ln w="12700" cap="flat" cmpd="sng" algn="ctr">
            <a:solidFill>
              <a:srgbClr val="9E0848"/>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sp>
        <p:nvSpPr>
          <p:cNvPr id="18" name="矩形 17">
            <a:extLst>
              <a:ext uri="{FF2B5EF4-FFF2-40B4-BE49-F238E27FC236}">
                <a16:creationId xmlns:a16="http://schemas.microsoft.com/office/drawing/2014/main" id="{4B7209BF-8716-48A1-B433-7D94EAA77189}"/>
              </a:ext>
            </a:extLst>
          </p:cNvPr>
          <p:cNvSpPr/>
          <p:nvPr/>
        </p:nvSpPr>
        <p:spPr bwMode="auto">
          <a:xfrm>
            <a:off x="7505717" y="4758108"/>
            <a:ext cx="480806" cy="346249"/>
          </a:xfrm>
          <a:prstGeom prst="rect">
            <a:avLst/>
          </a:prstGeom>
          <a:noFill/>
          <a:ln w="12700" cap="flat" cmpd="sng" algn="ctr">
            <a:solidFill>
              <a:srgbClr val="7030A0"/>
            </a:solidFill>
            <a:prstDash val="solid"/>
            <a:round/>
            <a:headEnd type="none" w="sm" len="sm"/>
            <a:tailEnd type="none" w="sm" len="sm"/>
          </a:ln>
        </p:spPr>
        <p:txBody>
          <a:bodyPr vert="horz" wrap="square" lIns="68580" tIns="34290" rIns="68580" bIns="34290" numCol="1" rtlCol="0" anchor="t" anchorCtr="0" compatLnSpc="1">
            <a:spAutoFit/>
          </a:bodyPr>
          <a:lstStyle/>
          <a:p>
            <a:pPr algn="ctr" defTabSz="685800" fontAlgn="base">
              <a:spcBef>
                <a:spcPct val="50000"/>
              </a:spcBef>
              <a:spcAft>
                <a:spcPct val="0"/>
              </a:spcAft>
            </a:pPr>
            <a:endParaRPr kumimoji="1" lang="zh-CN" altLang="en-US" b="1">
              <a:solidFill>
                <a:srgbClr val="9E0848"/>
              </a:solidFill>
              <a:latin typeface="宋体" panose="02010600030101010101" pitchFamily="2" charset="-122"/>
              <a:ea typeface="宋体" panose="02010600030101010101" pitchFamily="2" charset="-122"/>
            </a:endParaRPr>
          </a:p>
        </p:txBody>
      </p:sp>
      <p:pic>
        <p:nvPicPr>
          <p:cNvPr id="19" name="Picture 4">
            <a:extLst>
              <a:ext uri="{FF2B5EF4-FFF2-40B4-BE49-F238E27FC236}">
                <a16:creationId xmlns:a16="http://schemas.microsoft.com/office/drawing/2014/main" id="{29426C49-9F14-4A16-8483-084EFF1F66CC}"/>
              </a:ext>
            </a:extLst>
          </p:cNvPr>
          <p:cNvPicPr>
            <a:picLocks noChangeAspect="1"/>
          </p:cNvPicPr>
          <p:nvPr/>
        </p:nvPicPr>
        <p:blipFill>
          <a:blip r:embed="rId4"/>
          <a:stretch>
            <a:fillRect/>
          </a:stretch>
        </p:blipFill>
        <p:spPr>
          <a:xfrm>
            <a:off x="732991" y="3429000"/>
            <a:ext cx="2010619" cy="1478196"/>
          </a:xfrm>
          <a:prstGeom prst="rect">
            <a:avLst/>
          </a:prstGeom>
        </p:spPr>
      </p:pic>
      <p:pic>
        <p:nvPicPr>
          <p:cNvPr id="20" name="图片 19">
            <a:extLst>
              <a:ext uri="{FF2B5EF4-FFF2-40B4-BE49-F238E27FC236}">
                <a16:creationId xmlns:a16="http://schemas.microsoft.com/office/drawing/2014/main" id="{A5CAF988-01FF-449B-BA0F-37F9B86B12C2}"/>
              </a:ext>
            </a:extLst>
          </p:cNvPr>
          <p:cNvPicPr>
            <a:picLocks noChangeAspect="1"/>
          </p:cNvPicPr>
          <p:nvPr/>
        </p:nvPicPr>
        <p:blipFill>
          <a:blip r:embed="rId5"/>
          <a:stretch>
            <a:fillRect/>
          </a:stretch>
        </p:blipFill>
        <p:spPr>
          <a:xfrm>
            <a:off x="3392455" y="3463923"/>
            <a:ext cx="2466840" cy="1333229"/>
          </a:xfrm>
          <a:prstGeom prst="rect">
            <a:avLst/>
          </a:prstGeom>
        </p:spPr>
      </p:pic>
      <p:grpSp>
        <p:nvGrpSpPr>
          <p:cNvPr id="21" name="组合 20">
            <a:extLst>
              <a:ext uri="{FF2B5EF4-FFF2-40B4-BE49-F238E27FC236}">
                <a16:creationId xmlns:a16="http://schemas.microsoft.com/office/drawing/2014/main" id="{CBFF67DD-E8F9-4C62-9427-D617FA6BC16B}"/>
              </a:ext>
            </a:extLst>
          </p:cNvPr>
          <p:cNvGrpSpPr/>
          <p:nvPr/>
        </p:nvGrpSpPr>
        <p:grpSpPr>
          <a:xfrm>
            <a:off x="3435228" y="5082460"/>
            <a:ext cx="2625828" cy="1442884"/>
            <a:chOff x="5839436" y="2152092"/>
            <a:chExt cx="5713778" cy="3030900"/>
          </a:xfrm>
        </p:grpSpPr>
        <p:pic>
          <p:nvPicPr>
            <p:cNvPr id="22" name="图片 21">
              <a:extLst>
                <a:ext uri="{FF2B5EF4-FFF2-40B4-BE49-F238E27FC236}">
                  <a16:creationId xmlns:a16="http://schemas.microsoft.com/office/drawing/2014/main" id="{C20FC8FE-32F7-400D-88E4-9BCFAE8B0984}"/>
                </a:ext>
              </a:extLst>
            </p:cNvPr>
            <p:cNvPicPr>
              <a:picLocks noChangeAspect="1"/>
            </p:cNvPicPr>
            <p:nvPr/>
          </p:nvPicPr>
          <p:blipFill>
            <a:blip r:embed="rId6"/>
            <a:stretch>
              <a:fillRect/>
            </a:stretch>
          </p:blipFill>
          <p:spPr>
            <a:xfrm>
              <a:off x="6986588" y="2152095"/>
              <a:ext cx="1709737" cy="3030897"/>
            </a:xfrm>
            <a:prstGeom prst="rect">
              <a:avLst/>
            </a:prstGeom>
            <a:ln>
              <a:solidFill>
                <a:schemeClr val="tx1"/>
              </a:solidFill>
            </a:ln>
          </p:spPr>
        </p:pic>
        <p:pic>
          <p:nvPicPr>
            <p:cNvPr id="23" name="图片 22">
              <a:extLst>
                <a:ext uri="{FF2B5EF4-FFF2-40B4-BE49-F238E27FC236}">
                  <a16:creationId xmlns:a16="http://schemas.microsoft.com/office/drawing/2014/main" id="{EF337083-FBE8-4E83-91BB-2AA18B69462C}"/>
                </a:ext>
              </a:extLst>
            </p:cNvPr>
            <p:cNvPicPr>
              <a:picLocks noChangeAspect="1"/>
            </p:cNvPicPr>
            <p:nvPr/>
          </p:nvPicPr>
          <p:blipFill>
            <a:blip r:embed="rId6"/>
            <a:stretch>
              <a:fillRect/>
            </a:stretch>
          </p:blipFill>
          <p:spPr>
            <a:xfrm>
              <a:off x="8696325" y="2152094"/>
              <a:ext cx="1709737" cy="3030897"/>
            </a:xfrm>
            <a:prstGeom prst="rect">
              <a:avLst/>
            </a:prstGeom>
            <a:ln>
              <a:solidFill>
                <a:schemeClr val="tx1"/>
              </a:solidFill>
            </a:ln>
          </p:spPr>
        </p:pic>
        <p:pic>
          <p:nvPicPr>
            <p:cNvPr id="24" name="图片 23">
              <a:extLst>
                <a:ext uri="{FF2B5EF4-FFF2-40B4-BE49-F238E27FC236}">
                  <a16:creationId xmlns:a16="http://schemas.microsoft.com/office/drawing/2014/main" id="{FE475205-B6F0-46CE-87F0-98B3EC5E622D}"/>
                </a:ext>
              </a:extLst>
            </p:cNvPr>
            <p:cNvPicPr>
              <a:picLocks noChangeAspect="1"/>
            </p:cNvPicPr>
            <p:nvPr/>
          </p:nvPicPr>
          <p:blipFill>
            <a:blip r:embed="rId7"/>
            <a:stretch>
              <a:fillRect/>
            </a:stretch>
          </p:blipFill>
          <p:spPr>
            <a:xfrm>
              <a:off x="10406062" y="2152093"/>
              <a:ext cx="1147152" cy="3030897"/>
            </a:xfrm>
            <a:prstGeom prst="rect">
              <a:avLst/>
            </a:prstGeom>
            <a:ln>
              <a:solidFill>
                <a:schemeClr val="tx1"/>
              </a:solidFill>
            </a:ln>
          </p:spPr>
        </p:pic>
        <p:pic>
          <p:nvPicPr>
            <p:cNvPr id="25" name="图片 24">
              <a:extLst>
                <a:ext uri="{FF2B5EF4-FFF2-40B4-BE49-F238E27FC236}">
                  <a16:creationId xmlns:a16="http://schemas.microsoft.com/office/drawing/2014/main" id="{DB1BB8AF-B9F7-46A2-850F-A970D6529A6C}"/>
                </a:ext>
              </a:extLst>
            </p:cNvPr>
            <p:cNvPicPr>
              <a:picLocks noChangeAspect="1"/>
            </p:cNvPicPr>
            <p:nvPr/>
          </p:nvPicPr>
          <p:blipFill>
            <a:blip r:embed="rId7"/>
            <a:stretch>
              <a:fillRect/>
            </a:stretch>
          </p:blipFill>
          <p:spPr>
            <a:xfrm rot="10800000">
              <a:off x="5839436" y="2152092"/>
              <a:ext cx="1147152" cy="3030897"/>
            </a:xfrm>
            <a:prstGeom prst="rect">
              <a:avLst/>
            </a:prstGeom>
            <a:ln>
              <a:solidFill>
                <a:schemeClr val="tx1"/>
              </a:solidFill>
            </a:ln>
          </p:spPr>
        </p:pic>
      </p:grpSp>
      <p:pic>
        <p:nvPicPr>
          <p:cNvPr id="26" name="图片 25">
            <a:extLst>
              <a:ext uri="{FF2B5EF4-FFF2-40B4-BE49-F238E27FC236}">
                <a16:creationId xmlns:a16="http://schemas.microsoft.com/office/drawing/2014/main" id="{E39F0F05-BE1C-4E45-B8F0-8B568F4288EB}"/>
              </a:ext>
            </a:extLst>
          </p:cNvPr>
          <p:cNvPicPr>
            <a:picLocks noChangeAspect="1"/>
          </p:cNvPicPr>
          <p:nvPr/>
        </p:nvPicPr>
        <p:blipFill>
          <a:blip r:embed="rId8"/>
          <a:stretch>
            <a:fillRect/>
          </a:stretch>
        </p:blipFill>
        <p:spPr>
          <a:xfrm>
            <a:off x="308054" y="5157192"/>
            <a:ext cx="2880347" cy="1327071"/>
          </a:xfrm>
          <a:prstGeom prst="rect">
            <a:avLst/>
          </a:prstGeom>
        </p:spPr>
      </p:pic>
    </p:spTree>
    <p:extLst>
      <p:ext uri="{BB962C8B-B14F-4D97-AF65-F5344CB8AC3E}">
        <p14:creationId xmlns:p14="http://schemas.microsoft.com/office/powerpoint/2010/main" val="11663910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9CF8AF-1839-4D8D-B7C7-C3FE6524DD63}"/>
              </a:ext>
            </a:extLst>
          </p:cNvPr>
          <p:cNvSpPr>
            <a:spLocks noGrp="1"/>
          </p:cNvSpPr>
          <p:nvPr>
            <p:ph type="title"/>
          </p:nvPr>
        </p:nvSpPr>
        <p:spPr/>
        <p:txBody>
          <a:bodyPr>
            <a:normAutofit fontScale="90000"/>
          </a:bodyPr>
          <a:lstStyle/>
          <a:p>
            <a:r>
              <a:rPr lang="en-US" altLang="zh-CN" dirty="0"/>
              <a:t>ARM, x86</a:t>
            </a:r>
            <a:r>
              <a:rPr lang="zh-CN" altLang="en-US" dirty="0"/>
              <a:t>架构</a:t>
            </a:r>
            <a:r>
              <a:rPr lang="en-US" altLang="zh-CN" dirty="0"/>
              <a:t>CPU</a:t>
            </a:r>
            <a:r>
              <a:rPr lang="zh-CN" altLang="en-US" dirty="0"/>
              <a:t>配置信息</a:t>
            </a:r>
          </a:p>
        </p:txBody>
      </p:sp>
      <p:sp>
        <p:nvSpPr>
          <p:cNvPr id="3" name="内容占位符 2">
            <a:extLst>
              <a:ext uri="{FF2B5EF4-FFF2-40B4-BE49-F238E27FC236}">
                <a16:creationId xmlns:a16="http://schemas.microsoft.com/office/drawing/2014/main" id="{2689C47B-D0F0-44FC-BE74-E4ECBD2CFB88}"/>
              </a:ext>
            </a:extLst>
          </p:cNvPr>
          <p:cNvSpPr>
            <a:spLocks noGrp="1"/>
          </p:cNvSpPr>
          <p:nvPr>
            <p:ph idx="1"/>
          </p:nvPr>
        </p:nvSpPr>
        <p:spPr>
          <a:xfrm>
            <a:off x="457200" y="837034"/>
            <a:ext cx="8229600" cy="2447950"/>
          </a:xfrm>
        </p:spPr>
        <p:txBody>
          <a:bodyPr/>
          <a:lstStyle/>
          <a:p>
            <a:r>
              <a:rPr lang="en-US" altLang="zh-CN" dirty="0"/>
              <a:t>ARM</a:t>
            </a:r>
            <a:r>
              <a:rPr lang="zh-CN" altLang="en-US" dirty="0"/>
              <a:t>：核心数量易扩展，每核心</a:t>
            </a:r>
            <a:r>
              <a:rPr lang="en-US" altLang="zh-CN" dirty="0"/>
              <a:t>cache</a:t>
            </a:r>
            <a:r>
              <a:rPr lang="zh-CN" altLang="en-US" dirty="0"/>
              <a:t>容量中等</a:t>
            </a:r>
            <a:endParaRPr lang="en-US" altLang="zh-CN" dirty="0"/>
          </a:p>
          <a:p>
            <a:r>
              <a:rPr lang="en-US" altLang="zh-CN" dirty="0"/>
              <a:t>AMD x86</a:t>
            </a:r>
            <a:r>
              <a:rPr lang="zh-CN" altLang="en-US" dirty="0"/>
              <a:t>：多模块设计，核心数量易扩展，每核心</a:t>
            </a:r>
            <a:r>
              <a:rPr lang="en-US" altLang="zh-CN" dirty="0"/>
              <a:t>cache</a:t>
            </a:r>
            <a:r>
              <a:rPr lang="zh-CN" altLang="en-US" dirty="0"/>
              <a:t>大</a:t>
            </a:r>
            <a:endParaRPr lang="en-US" altLang="zh-CN" dirty="0"/>
          </a:p>
          <a:p>
            <a:r>
              <a:rPr lang="en-US" altLang="zh-CN" dirty="0"/>
              <a:t>Intel x86</a:t>
            </a:r>
            <a:r>
              <a:rPr lang="zh-CN" altLang="en-US" dirty="0"/>
              <a:t>：核心数量相对较少，</a:t>
            </a:r>
            <a:r>
              <a:rPr lang="en-US" altLang="zh-CN" dirty="0"/>
              <a:t>L3</a:t>
            </a:r>
            <a:r>
              <a:rPr lang="zh-CN" altLang="en-US" dirty="0"/>
              <a:t>共享</a:t>
            </a:r>
            <a:r>
              <a:rPr lang="en-US" altLang="zh-CN" dirty="0"/>
              <a:t>cache</a:t>
            </a:r>
            <a:r>
              <a:rPr lang="zh-CN" altLang="en-US" dirty="0"/>
              <a:t>容量大</a:t>
            </a:r>
            <a:endParaRPr lang="en-US" altLang="zh-CN" dirty="0"/>
          </a:p>
          <a:p>
            <a:endParaRPr lang="zh-CN" altLang="en-US" dirty="0"/>
          </a:p>
        </p:txBody>
      </p:sp>
      <p:sp>
        <p:nvSpPr>
          <p:cNvPr id="4" name="灯片编号占位符 3">
            <a:extLst>
              <a:ext uri="{FF2B5EF4-FFF2-40B4-BE49-F238E27FC236}">
                <a16:creationId xmlns:a16="http://schemas.microsoft.com/office/drawing/2014/main" id="{D749B97D-E075-4BDF-BA9D-1800E3D71601}"/>
              </a:ext>
            </a:extLst>
          </p:cNvPr>
          <p:cNvSpPr>
            <a:spLocks noGrp="1"/>
          </p:cNvSpPr>
          <p:nvPr>
            <p:ph type="sldNum" sz="quarter" idx="12"/>
          </p:nvPr>
        </p:nvSpPr>
        <p:spPr/>
        <p:txBody>
          <a:bodyPr/>
          <a:lstStyle/>
          <a:p>
            <a:fld id="{6D62327B-ED8D-4CFC-ADD0-A75FA5CBE281}" type="slidenum">
              <a:rPr lang="zh-CN" altLang="en-US" smtClean="0"/>
              <a:pPr/>
              <a:t>148</a:t>
            </a:fld>
            <a:endParaRPr lang="zh-CN" altLang="en-US" dirty="0"/>
          </a:p>
        </p:txBody>
      </p:sp>
      <p:graphicFrame>
        <p:nvGraphicFramePr>
          <p:cNvPr id="5" name="表格 4">
            <a:extLst>
              <a:ext uri="{FF2B5EF4-FFF2-40B4-BE49-F238E27FC236}">
                <a16:creationId xmlns:a16="http://schemas.microsoft.com/office/drawing/2014/main" id="{E0B6AF03-D750-43EE-A59A-754B3451FDB7}"/>
              </a:ext>
            </a:extLst>
          </p:cNvPr>
          <p:cNvGraphicFramePr>
            <a:graphicFrameLocks noGrp="1"/>
          </p:cNvGraphicFramePr>
          <p:nvPr>
            <p:extLst>
              <p:ext uri="{D42A27DB-BD31-4B8C-83A1-F6EECF244321}">
                <p14:modId xmlns:p14="http://schemas.microsoft.com/office/powerpoint/2010/main" val="1318843458"/>
              </p:ext>
            </p:extLst>
          </p:nvPr>
        </p:nvGraphicFramePr>
        <p:xfrm>
          <a:off x="655067" y="2780928"/>
          <a:ext cx="7630361" cy="3024336"/>
        </p:xfrm>
        <a:graphic>
          <a:graphicData uri="http://schemas.openxmlformats.org/drawingml/2006/table">
            <a:tbl>
              <a:tblPr firstRow="1" firstCol="1" bandRow="1">
                <a:tableStyleId>{5C22544A-7EE6-4342-B048-85BDC9FD1C3A}</a:tableStyleId>
              </a:tblPr>
              <a:tblGrid>
                <a:gridCol w="890799">
                  <a:extLst>
                    <a:ext uri="{9D8B030D-6E8A-4147-A177-3AD203B41FA5}">
                      <a16:colId xmlns:a16="http://schemas.microsoft.com/office/drawing/2014/main" val="1037390957"/>
                    </a:ext>
                  </a:extLst>
                </a:gridCol>
                <a:gridCol w="1368152">
                  <a:extLst>
                    <a:ext uri="{9D8B030D-6E8A-4147-A177-3AD203B41FA5}">
                      <a16:colId xmlns:a16="http://schemas.microsoft.com/office/drawing/2014/main" val="1714100393"/>
                    </a:ext>
                  </a:extLst>
                </a:gridCol>
                <a:gridCol w="1368797">
                  <a:extLst>
                    <a:ext uri="{9D8B030D-6E8A-4147-A177-3AD203B41FA5}">
                      <a16:colId xmlns:a16="http://schemas.microsoft.com/office/drawing/2014/main" val="441081353"/>
                    </a:ext>
                  </a:extLst>
                </a:gridCol>
                <a:gridCol w="1333680">
                  <a:extLst>
                    <a:ext uri="{9D8B030D-6E8A-4147-A177-3AD203B41FA5}">
                      <a16:colId xmlns:a16="http://schemas.microsoft.com/office/drawing/2014/main" val="487083606"/>
                    </a:ext>
                  </a:extLst>
                </a:gridCol>
                <a:gridCol w="1335253">
                  <a:extLst>
                    <a:ext uri="{9D8B030D-6E8A-4147-A177-3AD203B41FA5}">
                      <a16:colId xmlns:a16="http://schemas.microsoft.com/office/drawing/2014/main" val="387848692"/>
                    </a:ext>
                  </a:extLst>
                </a:gridCol>
                <a:gridCol w="1333680">
                  <a:extLst>
                    <a:ext uri="{9D8B030D-6E8A-4147-A177-3AD203B41FA5}">
                      <a16:colId xmlns:a16="http://schemas.microsoft.com/office/drawing/2014/main" val="3214160606"/>
                    </a:ext>
                  </a:extLst>
                </a:gridCol>
              </a:tblGrid>
              <a:tr h="661254">
                <a:tc>
                  <a:txBody>
                    <a:bodyPr/>
                    <a:lstStyle/>
                    <a:p>
                      <a:pPr algn="ctr">
                        <a:lnSpc>
                          <a:spcPts val="700"/>
                        </a:lnSpc>
                      </a:pPr>
                      <a:r>
                        <a:rPr lang="en-US" sz="1000" kern="800">
                          <a:effectLst/>
                          <a:latin typeface="Times New Roman" panose="02020603050405020304" pitchFamily="18" charset="0"/>
                          <a:cs typeface="Times New Roman" panose="02020603050405020304" pitchFamily="18" charset="0"/>
                        </a:rPr>
                        <a:t>CPU </a:t>
                      </a:r>
                      <a:endParaRPr lang="zh-CN" sz="1000" kern="800">
                        <a:effectLst/>
                        <a:latin typeface="Times New Roman" panose="02020603050405020304" pitchFamily="18" charset="0"/>
                        <a:cs typeface="Times New Roman" panose="02020603050405020304" pitchFamily="18" charset="0"/>
                      </a:endParaRPr>
                    </a:p>
                    <a:p>
                      <a:pPr algn="ctr">
                        <a:lnSpc>
                          <a:spcPts val="700"/>
                        </a:lnSpc>
                      </a:pPr>
                      <a:r>
                        <a:rPr lang="en-US" sz="1000" kern="800">
                          <a:effectLst/>
                          <a:latin typeface="Times New Roman" panose="02020603050405020304" pitchFamily="18" charset="0"/>
                          <a:cs typeface="Times New Roman" panose="02020603050405020304" pitchFamily="18" charset="0"/>
                        </a:rPr>
                        <a:t>configuration</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ctr">
                        <a:lnSpc>
                          <a:spcPts val="1150"/>
                        </a:lnSpc>
                      </a:pPr>
                      <a:r>
                        <a:rPr lang="en-US" sz="1000" kern="800" dirty="0">
                          <a:effectLst/>
                          <a:latin typeface="Times New Roman" panose="02020603050405020304" pitchFamily="18" charset="0"/>
                          <a:cs typeface="Times New Roman" panose="02020603050405020304" pitchFamily="18" charset="0"/>
                        </a:rPr>
                        <a:t>Huawei </a:t>
                      </a:r>
                      <a:endParaRPr lang="zh-CN" sz="1000" kern="800" dirty="0">
                        <a:effectLst/>
                        <a:latin typeface="Times New Roman" panose="02020603050405020304" pitchFamily="18" charset="0"/>
                        <a:cs typeface="Times New Roman" panose="02020603050405020304" pitchFamily="18" charset="0"/>
                      </a:endParaRPr>
                    </a:p>
                    <a:p>
                      <a:pPr algn="ctr">
                        <a:lnSpc>
                          <a:spcPts val="1150"/>
                        </a:lnSpc>
                      </a:pPr>
                      <a:r>
                        <a:rPr lang="en-US" sz="1000" kern="800" dirty="0" err="1">
                          <a:effectLst/>
                          <a:latin typeface="Times New Roman" panose="02020603050405020304" pitchFamily="18" charset="0"/>
                          <a:cs typeface="Times New Roman" panose="02020603050405020304" pitchFamily="18" charset="0"/>
                        </a:rPr>
                        <a:t>Kunpeng</a:t>
                      </a:r>
                      <a:r>
                        <a:rPr lang="en-US" sz="1000" kern="800" dirty="0">
                          <a:effectLst/>
                          <a:latin typeface="Times New Roman" panose="02020603050405020304" pitchFamily="18" charset="0"/>
                          <a:cs typeface="Times New Roman" panose="02020603050405020304" pitchFamily="18" charset="0"/>
                        </a:rPr>
                        <a:t> 920 7260</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(ARM v8)</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ctr">
                        <a:lnSpc>
                          <a:spcPts val="1150"/>
                        </a:lnSpc>
                      </a:pPr>
                      <a:r>
                        <a:rPr lang="en-US" sz="1000" kern="800" dirty="0">
                          <a:effectLst/>
                          <a:latin typeface="Times New Roman" panose="02020603050405020304" pitchFamily="18" charset="0"/>
                          <a:cs typeface="Times New Roman" panose="02020603050405020304" pitchFamily="18" charset="0"/>
                        </a:rPr>
                        <a:t>Intel(R)  Xeon(R) </a:t>
                      </a:r>
                      <a:endParaRPr lang="zh-CN" sz="1000" kern="800" dirty="0">
                        <a:effectLst/>
                        <a:latin typeface="Times New Roman" panose="02020603050405020304" pitchFamily="18" charset="0"/>
                        <a:cs typeface="Times New Roman" panose="02020603050405020304" pitchFamily="18" charset="0"/>
                      </a:endParaRPr>
                    </a:p>
                    <a:p>
                      <a:pPr algn="ctr">
                        <a:lnSpc>
                          <a:spcPts val="1150"/>
                        </a:lnSpc>
                      </a:pPr>
                      <a:r>
                        <a:rPr lang="en-US" sz="1000" kern="800" dirty="0">
                          <a:effectLst/>
                          <a:latin typeface="Times New Roman" panose="02020603050405020304" pitchFamily="18" charset="0"/>
                          <a:cs typeface="Times New Roman" panose="02020603050405020304" pitchFamily="18" charset="0"/>
                        </a:rPr>
                        <a:t>Gold 6258R</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(CLX)</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ctr">
                        <a:lnSpc>
                          <a:spcPts val="1150"/>
                        </a:lnSpc>
                      </a:pPr>
                      <a:r>
                        <a:rPr lang="en-US" sz="1000" kern="800" dirty="0">
                          <a:effectLst/>
                          <a:latin typeface="Times New Roman" panose="02020603050405020304" pitchFamily="18" charset="0"/>
                          <a:cs typeface="Times New Roman" panose="02020603050405020304" pitchFamily="18" charset="0"/>
                        </a:rPr>
                        <a:t>AMD </a:t>
                      </a:r>
                      <a:endParaRPr lang="zh-CN" sz="1000" kern="800" dirty="0">
                        <a:effectLst/>
                        <a:latin typeface="Times New Roman" panose="02020603050405020304" pitchFamily="18" charset="0"/>
                        <a:cs typeface="Times New Roman" panose="02020603050405020304" pitchFamily="18" charset="0"/>
                      </a:endParaRPr>
                    </a:p>
                    <a:p>
                      <a:pPr algn="ctr">
                        <a:lnSpc>
                          <a:spcPts val="1150"/>
                        </a:lnSpc>
                      </a:pPr>
                      <a:r>
                        <a:rPr lang="en-US" sz="1000" kern="800" dirty="0">
                          <a:effectLst/>
                          <a:latin typeface="Times New Roman" panose="02020603050405020304" pitchFamily="18" charset="0"/>
                          <a:cs typeface="Times New Roman" panose="02020603050405020304" pitchFamily="18" charset="0"/>
                        </a:rPr>
                        <a:t>EPYC 7742</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(Rome Zen2)</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ctr">
                        <a:lnSpc>
                          <a:spcPts val="1150"/>
                        </a:lnSpc>
                      </a:pPr>
                      <a:r>
                        <a:rPr lang="en-US" sz="1000" kern="800" dirty="0">
                          <a:effectLst/>
                          <a:latin typeface="Times New Roman" panose="02020603050405020304" pitchFamily="18" charset="0"/>
                          <a:cs typeface="Times New Roman" panose="02020603050405020304" pitchFamily="18" charset="0"/>
                        </a:rPr>
                        <a:t>Intel(R) Xeon(R) Platinum 8368</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(ICX)</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ctr">
                        <a:lnSpc>
                          <a:spcPts val="1150"/>
                        </a:lnSpc>
                      </a:pPr>
                      <a:r>
                        <a:rPr lang="en-US" sz="1000" kern="800" dirty="0">
                          <a:effectLst/>
                          <a:latin typeface="Times New Roman" panose="02020603050405020304" pitchFamily="18" charset="0"/>
                          <a:cs typeface="Times New Roman" panose="02020603050405020304" pitchFamily="18" charset="0"/>
                        </a:rPr>
                        <a:t>AMD </a:t>
                      </a:r>
                      <a:endParaRPr lang="zh-CN" sz="1000" kern="800" dirty="0">
                        <a:effectLst/>
                        <a:latin typeface="Times New Roman" panose="02020603050405020304" pitchFamily="18" charset="0"/>
                        <a:cs typeface="Times New Roman" panose="02020603050405020304" pitchFamily="18" charset="0"/>
                      </a:endParaRPr>
                    </a:p>
                    <a:p>
                      <a:pPr algn="ctr">
                        <a:lnSpc>
                          <a:spcPts val="1150"/>
                        </a:lnSpc>
                      </a:pPr>
                      <a:r>
                        <a:rPr lang="en-US" sz="1000" kern="800" dirty="0">
                          <a:effectLst/>
                          <a:latin typeface="Times New Roman" panose="02020603050405020304" pitchFamily="18" charset="0"/>
                          <a:cs typeface="Times New Roman" panose="02020603050405020304" pitchFamily="18" charset="0"/>
                        </a:rPr>
                        <a:t>EPYC 7763</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(Milan Zen3)</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140739280"/>
                  </a:ext>
                </a:extLst>
              </a:tr>
              <a:tr h="389304">
                <a:tc>
                  <a:txBody>
                    <a:bodyPr/>
                    <a:lstStyle/>
                    <a:p>
                      <a:pPr algn="ctr" latinLnBrk="1">
                        <a:lnSpc>
                          <a:spcPts val="700"/>
                        </a:lnSpc>
                      </a:pPr>
                      <a:r>
                        <a:rPr lang="en-US" sz="1000" kern="800">
                          <a:effectLst/>
                          <a:latin typeface="Times New Roman" panose="02020603050405020304" pitchFamily="18" charset="0"/>
                          <a:cs typeface="Times New Roman" panose="02020603050405020304" pitchFamily="18" charset="0"/>
                        </a:rPr>
                        <a:t>Product </a:t>
                      </a:r>
                      <a:endParaRPr lang="zh-CN" sz="1000" kern="800">
                        <a:effectLst/>
                        <a:latin typeface="Times New Roman" panose="02020603050405020304" pitchFamily="18" charset="0"/>
                        <a:cs typeface="Times New Roman" panose="02020603050405020304" pitchFamily="18" charset="0"/>
                      </a:endParaRPr>
                    </a:p>
                    <a:p>
                      <a:pPr algn="ctr" latinLnBrk="1">
                        <a:lnSpc>
                          <a:spcPts val="700"/>
                        </a:lnSpc>
                      </a:pPr>
                      <a:r>
                        <a:rPr lang="en-US" sz="1000" kern="800">
                          <a:effectLst/>
                          <a:latin typeface="Times New Roman" panose="02020603050405020304" pitchFamily="18" charset="0"/>
                          <a:cs typeface="Times New Roman" panose="02020603050405020304" pitchFamily="18" charset="0"/>
                        </a:rPr>
                        <a:t>family</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2</a:t>
                      </a:r>
                      <a:r>
                        <a:rPr lang="en-US" sz="1000" kern="800" baseline="30000" dirty="0">
                          <a:effectLst/>
                          <a:latin typeface="Times New Roman" panose="02020603050405020304" pitchFamily="18" charset="0"/>
                          <a:cs typeface="Times New Roman" panose="02020603050405020304" pitchFamily="18" charset="0"/>
                        </a:rPr>
                        <a:t>nd</a:t>
                      </a:r>
                      <a:r>
                        <a:rPr lang="en-US" sz="1000" kern="800" dirty="0">
                          <a:effectLst/>
                          <a:latin typeface="Times New Roman" panose="02020603050405020304" pitchFamily="18" charset="0"/>
                          <a:cs typeface="Times New Roman" panose="02020603050405020304" pitchFamily="18" charset="0"/>
                        </a:rPr>
                        <a:t> Gen ARM v8</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2</a:t>
                      </a:r>
                      <a:r>
                        <a:rPr lang="en-US" sz="1000" kern="800" baseline="30000" dirty="0">
                          <a:effectLst/>
                          <a:latin typeface="Times New Roman" panose="02020603050405020304" pitchFamily="18" charset="0"/>
                          <a:cs typeface="Times New Roman" panose="02020603050405020304" pitchFamily="18" charset="0"/>
                        </a:rPr>
                        <a:t>nd</a:t>
                      </a:r>
                      <a:r>
                        <a:rPr lang="en-US" sz="1000" kern="800" dirty="0">
                          <a:effectLst/>
                          <a:latin typeface="Times New Roman" panose="02020603050405020304" pitchFamily="18" charset="0"/>
                          <a:cs typeface="Times New Roman" panose="02020603050405020304" pitchFamily="18" charset="0"/>
                        </a:rPr>
                        <a:t> Gen  Cascade Lake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2</a:t>
                      </a:r>
                      <a:r>
                        <a:rPr lang="en-US" sz="1000" kern="800" baseline="30000" dirty="0">
                          <a:effectLst/>
                          <a:latin typeface="Times New Roman" panose="02020603050405020304" pitchFamily="18" charset="0"/>
                          <a:cs typeface="Times New Roman" panose="02020603050405020304" pitchFamily="18" charset="0"/>
                        </a:rPr>
                        <a:t>nd</a:t>
                      </a:r>
                      <a:r>
                        <a:rPr lang="en-US" sz="1000" kern="800" dirty="0">
                          <a:effectLst/>
                          <a:latin typeface="Times New Roman" panose="02020603050405020304" pitchFamily="18" charset="0"/>
                          <a:cs typeface="Times New Roman" panose="02020603050405020304" pitchFamily="18" charset="0"/>
                        </a:rPr>
                        <a:t> Gen Rome Zen2</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3</a:t>
                      </a:r>
                      <a:r>
                        <a:rPr lang="en-US" sz="1000" kern="800" baseline="30000" dirty="0">
                          <a:effectLst/>
                          <a:latin typeface="Times New Roman" panose="02020603050405020304" pitchFamily="18" charset="0"/>
                          <a:cs typeface="Times New Roman" panose="02020603050405020304" pitchFamily="18" charset="0"/>
                        </a:rPr>
                        <a:t>rd</a:t>
                      </a:r>
                      <a:r>
                        <a:rPr lang="en-US" sz="1000" kern="800" dirty="0">
                          <a:effectLst/>
                          <a:latin typeface="Times New Roman" panose="02020603050405020304" pitchFamily="18" charset="0"/>
                          <a:cs typeface="Times New Roman" panose="02020603050405020304" pitchFamily="18" charset="0"/>
                        </a:rPr>
                        <a:t> Gen Ice Lake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3</a:t>
                      </a:r>
                      <a:r>
                        <a:rPr lang="en-US" sz="1000" kern="800" baseline="30000" dirty="0">
                          <a:effectLst/>
                          <a:latin typeface="Times New Roman" panose="02020603050405020304" pitchFamily="18" charset="0"/>
                          <a:cs typeface="Times New Roman" panose="02020603050405020304" pitchFamily="18" charset="0"/>
                        </a:rPr>
                        <a:t>rd</a:t>
                      </a:r>
                      <a:r>
                        <a:rPr lang="en-US" sz="1000" kern="800" dirty="0">
                          <a:effectLst/>
                          <a:latin typeface="Times New Roman" panose="02020603050405020304" pitchFamily="18" charset="0"/>
                          <a:cs typeface="Times New Roman" panose="02020603050405020304" pitchFamily="18" charset="0"/>
                        </a:rPr>
                        <a:t> Gen Milan Zen3</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982799987"/>
                  </a:ext>
                </a:extLst>
              </a:tr>
              <a:tr h="245586">
                <a:tc>
                  <a:txBody>
                    <a:bodyPr/>
                    <a:lstStyle/>
                    <a:p>
                      <a:pPr algn="ctr" latinLnBrk="1">
                        <a:lnSpc>
                          <a:spcPts val="700"/>
                        </a:lnSpc>
                      </a:pPr>
                      <a:r>
                        <a:rPr lang="en-US" sz="1000" kern="800">
                          <a:effectLst/>
                          <a:latin typeface="Times New Roman" panose="02020603050405020304" pitchFamily="18" charset="0"/>
                          <a:cs typeface="Times New Roman" panose="02020603050405020304" pitchFamily="18" charset="0"/>
                        </a:rPr>
                        <a:t>Frequency</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2.6GHz</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2.70 GHz</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2.25GHz</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2.40 GHz</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2.45GHz</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137318844"/>
                  </a:ext>
                </a:extLst>
              </a:tr>
              <a:tr h="521654">
                <a:tc>
                  <a:txBody>
                    <a:bodyPr/>
                    <a:lstStyle/>
                    <a:p>
                      <a:pPr algn="ctr" latinLnBrk="1">
                        <a:lnSpc>
                          <a:spcPts val="700"/>
                        </a:lnSpc>
                      </a:pPr>
                      <a:r>
                        <a:rPr lang="en-US" sz="1000" kern="800">
                          <a:effectLst/>
                          <a:latin typeface="Times New Roman" panose="02020603050405020304" pitchFamily="18" charset="0"/>
                          <a:cs typeface="Times New Roman" panose="02020603050405020304" pitchFamily="18" charset="0"/>
                        </a:rPr>
                        <a:t>Core count</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64 core</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Fully integrated 28 core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Multichip Module </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64 Zen2 cores</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8 x 8-core/die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Fully integrated 38 core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Multichip Module</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64 Zen3 cores</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8 x 8-core/die</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507148213"/>
                  </a:ext>
                </a:extLst>
              </a:tr>
              <a:tr h="630474">
                <a:tc>
                  <a:txBody>
                    <a:bodyPr/>
                    <a:lstStyle/>
                    <a:p>
                      <a:pPr algn="ctr" latinLnBrk="1">
                        <a:lnSpc>
                          <a:spcPts val="700"/>
                        </a:lnSpc>
                      </a:pPr>
                      <a:r>
                        <a:rPr lang="en-US" sz="1000" kern="800">
                          <a:effectLst/>
                          <a:latin typeface="Times New Roman" panose="02020603050405020304" pitchFamily="18" charset="0"/>
                          <a:cs typeface="Times New Roman" panose="02020603050405020304" pitchFamily="18" charset="0"/>
                        </a:rPr>
                        <a:t>Cache </a:t>
                      </a:r>
                      <a:endParaRPr lang="zh-CN" sz="1000" kern="800">
                        <a:effectLst/>
                        <a:latin typeface="Times New Roman" panose="02020603050405020304" pitchFamily="18" charset="0"/>
                        <a:cs typeface="Times New Roman" panose="02020603050405020304" pitchFamily="18" charset="0"/>
                      </a:endParaRPr>
                    </a:p>
                    <a:p>
                      <a:pPr algn="ctr" latinLnBrk="1">
                        <a:lnSpc>
                          <a:spcPts val="700"/>
                        </a:lnSpc>
                      </a:pPr>
                      <a:r>
                        <a:rPr lang="en-US" sz="1000" kern="800">
                          <a:effectLst/>
                          <a:latin typeface="Times New Roman" panose="02020603050405020304" pitchFamily="18" charset="0"/>
                          <a:cs typeface="Times New Roman" panose="02020603050405020304" pitchFamily="18" charset="0"/>
                        </a:rPr>
                        <a:t>hierarchy</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64KB L1 512KB L2</a:t>
                      </a:r>
                      <a:br>
                        <a:rPr lang="en-US" sz="1000" kern="800" dirty="0">
                          <a:effectLst/>
                          <a:latin typeface="Times New Roman" panose="02020603050405020304" pitchFamily="18" charset="0"/>
                          <a:cs typeface="Times New Roman" panose="02020603050405020304" pitchFamily="18" charset="0"/>
                        </a:rPr>
                      </a:br>
                      <a:r>
                        <a:rPr lang="en-US" sz="1000" kern="800" dirty="0">
                          <a:effectLst/>
                          <a:latin typeface="Times New Roman" panose="02020603050405020304" pitchFamily="18" charset="0"/>
                          <a:cs typeface="Times New Roman" panose="02020603050405020304" pitchFamily="18" charset="0"/>
                        </a:rPr>
                        <a:t>64MB L3</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2 x 32MB 1MB/core </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32KB L1 1MB L2 </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38.5MB L3 monolithic</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32KB L1 512KB L2 </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256MB L3</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8 x 32MB 16MB/4-core disaggregated</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48KB L1 1.25MB L2 </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57MB L3 monolithic</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32KB L1 512KB L2 </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256MB L3</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8 x 32MB 32MB/8-core disaggregated</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025989879"/>
                  </a:ext>
                </a:extLst>
              </a:tr>
              <a:tr h="576064">
                <a:tc>
                  <a:txBody>
                    <a:bodyPr/>
                    <a:lstStyle/>
                    <a:p>
                      <a:pPr algn="ctr" latinLnBrk="1">
                        <a:lnSpc>
                          <a:spcPts val="700"/>
                        </a:lnSpc>
                      </a:pPr>
                      <a:r>
                        <a:rPr lang="en-US" sz="1000" kern="800">
                          <a:effectLst/>
                          <a:latin typeface="Times New Roman" panose="02020603050405020304" pitchFamily="18" charset="0"/>
                          <a:cs typeface="Times New Roman" panose="02020603050405020304" pitchFamily="18" charset="0"/>
                        </a:rPr>
                        <a:t>Memory</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8 channels</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Per Socket Mem BW </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190.7 GiB/s</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6 channels</a:t>
                      </a:r>
                      <a:endParaRPr lang="zh-CN" sz="1000" kern="800">
                        <a:effectLst/>
                        <a:latin typeface="Times New Roman" panose="02020603050405020304" pitchFamily="18" charset="0"/>
                        <a:cs typeface="Times New Roman" panose="02020603050405020304" pitchFamily="18" charset="0"/>
                      </a:endParaRPr>
                    </a:p>
                    <a:p>
                      <a:pPr algn="r">
                        <a:lnSpc>
                          <a:spcPts val="1150"/>
                        </a:lnSpc>
                      </a:pPr>
                      <a:r>
                        <a:rPr lang="en-US" sz="1000" kern="800">
                          <a:effectLst/>
                          <a:latin typeface="Times New Roman" panose="02020603050405020304" pitchFamily="18" charset="0"/>
                          <a:cs typeface="Times New Roman" panose="02020603050405020304" pitchFamily="18" charset="0"/>
                        </a:rPr>
                        <a:t>Per Socket Mem BW 131.13 GB/s</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8 channels</a:t>
                      </a:r>
                      <a:endParaRPr lang="zh-CN" sz="1000" kern="800">
                        <a:effectLst/>
                        <a:latin typeface="Times New Roman" panose="02020603050405020304" pitchFamily="18" charset="0"/>
                        <a:cs typeface="Times New Roman" panose="02020603050405020304" pitchFamily="18" charset="0"/>
                      </a:endParaRPr>
                    </a:p>
                    <a:p>
                      <a:pPr algn="r">
                        <a:lnSpc>
                          <a:spcPts val="1150"/>
                        </a:lnSpc>
                      </a:pPr>
                      <a:r>
                        <a:rPr lang="en-US" sz="1000" kern="800">
                          <a:effectLst/>
                          <a:latin typeface="Times New Roman" panose="02020603050405020304" pitchFamily="18" charset="0"/>
                          <a:cs typeface="Times New Roman" panose="02020603050405020304" pitchFamily="18" charset="0"/>
                        </a:rPr>
                        <a:t>Per Socket Mem BW </a:t>
                      </a:r>
                      <a:endParaRPr lang="zh-CN" sz="1000" kern="800">
                        <a:effectLst/>
                        <a:latin typeface="Times New Roman" panose="02020603050405020304" pitchFamily="18" charset="0"/>
                        <a:cs typeface="Times New Roman" panose="02020603050405020304" pitchFamily="18" charset="0"/>
                      </a:endParaRPr>
                    </a:p>
                    <a:p>
                      <a:pPr algn="r">
                        <a:lnSpc>
                          <a:spcPts val="1150"/>
                        </a:lnSpc>
                      </a:pPr>
                      <a:r>
                        <a:rPr lang="en-US" sz="1000" kern="800">
                          <a:effectLst/>
                          <a:latin typeface="Times New Roman" panose="02020603050405020304" pitchFamily="18" charset="0"/>
                          <a:cs typeface="Times New Roman" panose="02020603050405020304" pitchFamily="18" charset="0"/>
                        </a:rPr>
                        <a:t>190.7 GB/s</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tc>
                  <a:txBody>
                    <a:bodyPr/>
                    <a:lstStyle/>
                    <a:p>
                      <a:pPr algn="r">
                        <a:lnSpc>
                          <a:spcPts val="1150"/>
                        </a:lnSpc>
                      </a:pPr>
                      <a:r>
                        <a:rPr lang="en-US" sz="1000" kern="800">
                          <a:effectLst/>
                          <a:latin typeface="Times New Roman" panose="02020603050405020304" pitchFamily="18" charset="0"/>
                          <a:cs typeface="Times New Roman" panose="02020603050405020304" pitchFamily="18" charset="0"/>
                        </a:rPr>
                        <a:t>8 channels</a:t>
                      </a:r>
                      <a:endParaRPr lang="zh-CN" sz="1000" kern="800">
                        <a:effectLst/>
                        <a:latin typeface="Times New Roman" panose="02020603050405020304" pitchFamily="18" charset="0"/>
                        <a:cs typeface="Times New Roman" panose="02020603050405020304" pitchFamily="18" charset="0"/>
                      </a:endParaRPr>
                    </a:p>
                    <a:p>
                      <a:pPr algn="r">
                        <a:lnSpc>
                          <a:spcPts val="1150"/>
                        </a:lnSpc>
                      </a:pPr>
                      <a:r>
                        <a:rPr lang="en-US" sz="1000" kern="800">
                          <a:effectLst/>
                          <a:latin typeface="Times New Roman" panose="02020603050405020304" pitchFamily="18" charset="0"/>
                          <a:cs typeface="Times New Roman" panose="02020603050405020304" pitchFamily="18" charset="0"/>
                        </a:rPr>
                        <a:t>Per Socket Mem BW ~200 GB/s</a:t>
                      </a:r>
                      <a:endParaRPr lang="zh-CN" sz="1000" kern="800">
                        <a:effectLst/>
                        <a:latin typeface="Times New Roman" panose="02020603050405020304" pitchFamily="18" charset="0"/>
                        <a:ea typeface="宋体" panose="02010600030101010101" pitchFamily="2" charset="-122"/>
                        <a:cs typeface="Times New Roman" panose="02020603050405020304" pitchFamily="18" charset="0"/>
                      </a:endParaRPr>
                    </a:p>
                  </a:txBody>
                  <a:tcPr marL="36839" marR="36839" marT="0" marB="0" anchor="ctr"/>
                </a:tc>
                <a:tc>
                  <a:txBody>
                    <a:bodyPr/>
                    <a:lstStyle/>
                    <a:p>
                      <a:pPr algn="r">
                        <a:lnSpc>
                          <a:spcPts val="1150"/>
                        </a:lnSpc>
                      </a:pPr>
                      <a:r>
                        <a:rPr lang="en-US" sz="1000" kern="800" dirty="0">
                          <a:effectLst/>
                          <a:latin typeface="Times New Roman" panose="02020603050405020304" pitchFamily="18" charset="0"/>
                          <a:cs typeface="Times New Roman" panose="02020603050405020304" pitchFamily="18" charset="0"/>
                        </a:rPr>
                        <a:t>8 channels</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Per Socket Mem BW</a:t>
                      </a:r>
                      <a:endParaRPr lang="zh-CN" sz="1000" kern="800" dirty="0">
                        <a:effectLst/>
                        <a:latin typeface="Times New Roman" panose="02020603050405020304" pitchFamily="18" charset="0"/>
                        <a:cs typeface="Times New Roman" panose="02020603050405020304" pitchFamily="18" charset="0"/>
                      </a:endParaRPr>
                    </a:p>
                    <a:p>
                      <a:pPr algn="r">
                        <a:lnSpc>
                          <a:spcPts val="1150"/>
                        </a:lnSpc>
                      </a:pPr>
                      <a:r>
                        <a:rPr lang="en-US" sz="1000" kern="800" dirty="0">
                          <a:effectLst/>
                          <a:latin typeface="Times New Roman" panose="02020603050405020304" pitchFamily="18" charset="0"/>
                          <a:cs typeface="Times New Roman" panose="02020603050405020304" pitchFamily="18" charset="0"/>
                        </a:rPr>
                        <a:t>204.8 GB/s</a:t>
                      </a:r>
                      <a:endParaRPr lang="zh-CN" sz="1000" kern="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38122240"/>
                  </a:ext>
                </a:extLst>
              </a:tr>
            </a:tbl>
          </a:graphicData>
        </a:graphic>
      </p:graphicFrame>
    </p:spTree>
    <p:extLst>
      <p:ext uri="{BB962C8B-B14F-4D97-AF65-F5344CB8AC3E}">
        <p14:creationId xmlns:p14="http://schemas.microsoft.com/office/powerpoint/2010/main" val="25954896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CBA524-D666-47BE-95D7-3C9F52071E0A}"/>
              </a:ext>
            </a:extLst>
          </p:cNvPr>
          <p:cNvSpPr>
            <a:spLocks noGrp="1"/>
          </p:cNvSpPr>
          <p:nvPr>
            <p:ph type="title"/>
          </p:nvPr>
        </p:nvSpPr>
        <p:spPr/>
        <p:txBody>
          <a:bodyPr>
            <a:normAutofit fontScale="90000"/>
          </a:bodyPr>
          <a:lstStyle/>
          <a:p>
            <a:r>
              <a:rPr lang="en-US" altLang="zh-CN" dirty="0"/>
              <a:t>ARM CPU</a:t>
            </a:r>
            <a:endParaRPr lang="zh-CN" altLang="en-US" dirty="0"/>
          </a:p>
        </p:txBody>
      </p:sp>
      <p:sp>
        <p:nvSpPr>
          <p:cNvPr id="3" name="内容占位符 2">
            <a:extLst>
              <a:ext uri="{FF2B5EF4-FFF2-40B4-BE49-F238E27FC236}">
                <a16:creationId xmlns:a16="http://schemas.microsoft.com/office/drawing/2014/main" id="{16EF425E-B282-47B5-8602-0865CE29DCFC}"/>
              </a:ext>
            </a:extLst>
          </p:cNvPr>
          <p:cNvSpPr>
            <a:spLocks noGrp="1"/>
          </p:cNvSpPr>
          <p:nvPr>
            <p:ph idx="1"/>
          </p:nvPr>
        </p:nvSpPr>
        <p:spPr/>
        <p:txBody>
          <a:bodyPr>
            <a:normAutofit/>
          </a:bodyPr>
          <a:lstStyle/>
          <a:p>
            <a:r>
              <a:rPr lang="en-US" altLang="zh-CN" sz="2000" dirty="0"/>
              <a:t>ARM</a:t>
            </a:r>
            <a:r>
              <a:rPr lang="zh-CN" altLang="en-US" sz="2000" dirty="0"/>
              <a:t>：使用精简指令集（</a:t>
            </a:r>
            <a:r>
              <a:rPr lang="en-US" altLang="zh-CN" sz="2000" dirty="0"/>
              <a:t>RISC</a:t>
            </a:r>
            <a:r>
              <a:rPr lang="zh-CN" altLang="en-US" sz="2000" dirty="0"/>
              <a:t>），大幅简化架构，仅保留所需要的指令，可以让整个处理器更为简化，拥有小体积、高效能的特性</a:t>
            </a:r>
            <a:endParaRPr lang="en-US" altLang="zh-CN" sz="2000" dirty="0"/>
          </a:p>
          <a:p>
            <a:r>
              <a:rPr lang="en-US" altLang="zh-CN" sz="2000" dirty="0"/>
              <a:t>ARMv8</a:t>
            </a:r>
            <a:r>
              <a:rPr lang="zh-CN" altLang="en-US" sz="2000" dirty="0"/>
              <a:t>架构支持</a:t>
            </a:r>
            <a:r>
              <a:rPr lang="en-US" altLang="zh-CN" sz="2000" dirty="0"/>
              <a:t>64</a:t>
            </a:r>
            <a:r>
              <a:rPr lang="zh-CN" altLang="en-US" sz="2000" dirty="0"/>
              <a:t>位操作，指令</a:t>
            </a:r>
            <a:r>
              <a:rPr lang="en-US" altLang="zh-CN" sz="2000" dirty="0"/>
              <a:t>32</a:t>
            </a:r>
            <a:r>
              <a:rPr lang="zh-CN" altLang="en-US" sz="2000" dirty="0"/>
              <a:t>位，寄存器</a:t>
            </a:r>
            <a:r>
              <a:rPr lang="en-US" altLang="zh-CN" sz="2000" dirty="0"/>
              <a:t>64</a:t>
            </a:r>
            <a:r>
              <a:rPr lang="zh-CN" altLang="en-US" sz="2000" dirty="0"/>
              <a:t>位，寻址能力</a:t>
            </a:r>
            <a:r>
              <a:rPr lang="en-US" altLang="zh-CN" sz="2000" dirty="0"/>
              <a:t>64</a:t>
            </a:r>
            <a:r>
              <a:rPr lang="zh-CN" altLang="en-US" sz="2000" dirty="0"/>
              <a:t>位</a:t>
            </a:r>
            <a:endParaRPr lang="en-US" altLang="zh-CN" sz="2000" dirty="0"/>
          </a:p>
          <a:p>
            <a:r>
              <a:rPr lang="zh-CN" altLang="en-US" sz="2000" dirty="0"/>
              <a:t>芯片的物理尺寸有限制，不能无限制的增加，</a:t>
            </a:r>
            <a:r>
              <a:rPr lang="en-US" altLang="zh-CN" sz="2000" dirty="0"/>
              <a:t>ARM</a:t>
            </a:r>
            <a:r>
              <a:rPr lang="zh-CN" altLang="en-US" sz="2000" dirty="0"/>
              <a:t>的众核横向扩展空间优势明显</a:t>
            </a:r>
            <a:endParaRPr lang="en-US" altLang="zh-CN" sz="2000" dirty="0"/>
          </a:p>
          <a:p>
            <a:r>
              <a:rPr lang="zh-CN" altLang="en-US" sz="2000" dirty="0"/>
              <a:t>鲲鹏</a:t>
            </a:r>
            <a:r>
              <a:rPr lang="en-US" altLang="zh-CN" sz="2000" dirty="0"/>
              <a:t>CPU</a:t>
            </a:r>
            <a:r>
              <a:rPr lang="zh-CN" altLang="en-US" sz="2000" dirty="0"/>
              <a:t>是多</a:t>
            </a:r>
            <a:r>
              <a:rPr lang="en-US" altLang="zh-CN" sz="2000" dirty="0"/>
              <a:t>Die</a:t>
            </a:r>
            <a:r>
              <a:rPr lang="zh-CN" altLang="en-US" sz="2000" dirty="0"/>
              <a:t>封装</a:t>
            </a:r>
          </a:p>
        </p:txBody>
      </p:sp>
      <p:sp>
        <p:nvSpPr>
          <p:cNvPr id="4" name="灯片编号占位符 3">
            <a:extLst>
              <a:ext uri="{FF2B5EF4-FFF2-40B4-BE49-F238E27FC236}">
                <a16:creationId xmlns:a16="http://schemas.microsoft.com/office/drawing/2014/main" id="{017E212E-6894-4B1B-ADCF-53DD775F48CF}"/>
              </a:ext>
            </a:extLst>
          </p:cNvPr>
          <p:cNvSpPr>
            <a:spLocks noGrp="1"/>
          </p:cNvSpPr>
          <p:nvPr>
            <p:ph type="sldNum" sz="quarter" idx="12"/>
          </p:nvPr>
        </p:nvSpPr>
        <p:spPr/>
        <p:txBody>
          <a:bodyPr/>
          <a:lstStyle/>
          <a:p>
            <a:fld id="{6D62327B-ED8D-4CFC-ADD0-A75FA5CBE281}" type="slidenum">
              <a:rPr lang="zh-CN" altLang="en-US" smtClean="0"/>
              <a:pPr/>
              <a:t>149</a:t>
            </a:fld>
            <a:endParaRPr lang="zh-CN" altLang="en-US" dirty="0"/>
          </a:p>
        </p:txBody>
      </p:sp>
      <p:grpSp>
        <p:nvGrpSpPr>
          <p:cNvPr id="5" name="组合 4">
            <a:extLst>
              <a:ext uri="{FF2B5EF4-FFF2-40B4-BE49-F238E27FC236}">
                <a16:creationId xmlns:a16="http://schemas.microsoft.com/office/drawing/2014/main" id="{6D5D0BF8-F8CB-4662-B3F3-C37D66A78755}"/>
              </a:ext>
            </a:extLst>
          </p:cNvPr>
          <p:cNvGrpSpPr/>
          <p:nvPr/>
        </p:nvGrpSpPr>
        <p:grpSpPr>
          <a:xfrm>
            <a:off x="156656" y="2989511"/>
            <a:ext cx="3744416" cy="1945277"/>
            <a:chOff x="6417302" y="2236670"/>
            <a:chExt cx="4281052" cy="2300644"/>
          </a:xfrm>
        </p:grpSpPr>
        <p:pic>
          <p:nvPicPr>
            <p:cNvPr id="6" name="Picture 3">
              <a:extLst>
                <a:ext uri="{FF2B5EF4-FFF2-40B4-BE49-F238E27FC236}">
                  <a16:creationId xmlns:a16="http://schemas.microsoft.com/office/drawing/2014/main" id="{6E97DCC0-868F-4675-982E-F2B66922B8D2}"/>
                </a:ext>
              </a:extLst>
            </p:cNvPr>
            <p:cNvPicPr>
              <a:picLocks noChangeAspect="1"/>
            </p:cNvPicPr>
            <p:nvPr/>
          </p:nvPicPr>
          <p:blipFill>
            <a:blip r:embed="rId2"/>
            <a:stretch>
              <a:fillRect/>
            </a:stretch>
          </p:blipFill>
          <p:spPr>
            <a:xfrm>
              <a:off x="6417302" y="2236670"/>
              <a:ext cx="4281052" cy="2300644"/>
            </a:xfrm>
            <a:prstGeom prst="rect">
              <a:avLst/>
            </a:prstGeom>
          </p:spPr>
        </p:pic>
        <p:sp>
          <p:nvSpPr>
            <p:cNvPr id="7" name="TextBox 13">
              <a:extLst>
                <a:ext uri="{FF2B5EF4-FFF2-40B4-BE49-F238E27FC236}">
                  <a16:creationId xmlns:a16="http://schemas.microsoft.com/office/drawing/2014/main" id="{ABB0FD37-A0A1-46E4-B52C-35322E48F31C}"/>
                </a:ext>
              </a:extLst>
            </p:cNvPr>
            <p:cNvSpPr txBox="1"/>
            <p:nvPr/>
          </p:nvSpPr>
          <p:spPr>
            <a:xfrm>
              <a:off x="6640411" y="3675772"/>
              <a:ext cx="1006741" cy="362253"/>
            </a:xfrm>
            <a:prstGeom prst="rect">
              <a:avLst/>
            </a:prstGeom>
            <a:noFill/>
          </p:spPr>
          <p:txBody>
            <a:bodyPr wrap="none" rtlCol="0">
              <a:spAutoFit/>
            </a:bodyPr>
            <a:lstStyle/>
            <a:p>
              <a:pPr algn="ctr"/>
              <a:r>
                <a:rPr lang="zh-CN" altLang="en-US" sz="1200" b="1" dirty="0">
                  <a:latin typeface="Huawei Sans" panose="020C0503030203020204" pitchFamily="34" charset="0"/>
                  <a:ea typeface="方正兰亭黑简体" panose="02000000000000000000" pitchFamily="2" charset="-122"/>
                </a:rPr>
                <a:t>单个</a:t>
              </a:r>
              <a:r>
                <a:rPr lang="en-US" altLang="zh-CN" sz="1200" b="1" dirty="0">
                  <a:latin typeface="Huawei Sans" panose="020C0503030203020204" pitchFamily="34" charset="0"/>
                  <a:ea typeface="方正兰亭黑简体" panose="02000000000000000000" pitchFamily="2" charset="-122"/>
                </a:rPr>
                <a:t>ARM</a:t>
              </a:r>
              <a:r>
                <a:rPr lang="zh-CN" altLang="en-US" sz="1200" b="1" dirty="0">
                  <a:latin typeface="Huawei Sans" panose="020C0503030203020204" pitchFamily="34" charset="0"/>
                  <a:ea typeface="方正兰亭黑简体" panose="02000000000000000000" pitchFamily="2" charset="-122"/>
                </a:rPr>
                <a:t>核面积</a:t>
              </a:r>
              <a:endParaRPr lang="en-US" altLang="zh-CN" sz="1200" b="1" dirty="0">
                <a:latin typeface="Huawei Sans" panose="020C0503030203020204" pitchFamily="34" charset="0"/>
                <a:ea typeface="方正兰亭黑简体" panose="02000000000000000000" pitchFamily="2" charset="-122"/>
              </a:endParaRPr>
            </a:p>
            <a:p>
              <a:pPr algn="ctr"/>
              <a:r>
                <a:rPr lang="zh-CN" altLang="en-US" sz="1200" b="1" dirty="0">
                  <a:latin typeface="Huawei Sans" panose="020C0503030203020204" pitchFamily="34" charset="0"/>
                  <a:ea typeface="方正兰亭黑简体" panose="02000000000000000000" pitchFamily="2" charset="-122"/>
                </a:rPr>
                <a:t>≈</a:t>
              </a:r>
              <a:r>
                <a:rPr lang="en-US" altLang="zh-CN" sz="1200" b="1" dirty="0">
                  <a:latin typeface="Huawei Sans" panose="020C0503030203020204" pitchFamily="34" charset="0"/>
                  <a:ea typeface="方正兰亭黑简体" panose="02000000000000000000" pitchFamily="2" charset="-122"/>
                </a:rPr>
                <a:t>1.15mm</a:t>
              </a:r>
              <a:r>
                <a:rPr lang="en-US" altLang="zh-CN" sz="1200" b="1" baseline="30000" dirty="0">
                  <a:latin typeface="Huawei Sans" panose="020C0503030203020204" pitchFamily="34" charset="0"/>
                  <a:ea typeface="方正兰亭黑简体" panose="02000000000000000000" pitchFamily="2" charset="-122"/>
                </a:rPr>
                <a:t>2</a:t>
              </a:r>
              <a:endParaRPr lang="zh-CN" altLang="en-US" sz="1200" b="1" baseline="30000" dirty="0">
                <a:latin typeface="Huawei Sans" panose="020C0503030203020204" pitchFamily="34" charset="0"/>
                <a:ea typeface="方正兰亭黑简体" panose="02000000000000000000" pitchFamily="2" charset="-122"/>
              </a:endParaRPr>
            </a:p>
          </p:txBody>
        </p:sp>
        <p:sp>
          <p:nvSpPr>
            <p:cNvPr id="8" name="TextBox 176">
              <a:extLst>
                <a:ext uri="{FF2B5EF4-FFF2-40B4-BE49-F238E27FC236}">
                  <a16:creationId xmlns:a16="http://schemas.microsoft.com/office/drawing/2014/main" id="{930BA387-0E5D-4505-9114-AB7FCEDAE132}"/>
                </a:ext>
              </a:extLst>
            </p:cNvPr>
            <p:cNvSpPr txBox="1"/>
            <p:nvPr/>
          </p:nvSpPr>
          <p:spPr>
            <a:xfrm>
              <a:off x="7775444" y="2385299"/>
              <a:ext cx="1564767" cy="546003"/>
            </a:xfrm>
            <a:prstGeom prst="rect">
              <a:avLst/>
            </a:prstGeom>
            <a:noFill/>
          </p:spPr>
          <p:txBody>
            <a:bodyPr wrap="square" rtlCol="0">
              <a:spAutoFit/>
            </a:bodyPr>
            <a:lstStyle/>
            <a:p>
              <a:pPr algn="ctr"/>
              <a:r>
                <a:rPr lang="zh-CN" altLang="en-US" sz="1200" b="1" dirty="0">
                  <a:latin typeface="Huawei Sans" panose="020C0503030203020204" pitchFamily="34" charset="0"/>
                  <a:ea typeface="方正兰亭黑简体" panose="02000000000000000000" pitchFamily="2" charset="-122"/>
                </a:rPr>
                <a:t>单个</a:t>
              </a:r>
              <a:r>
                <a:rPr lang="en-US" altLang="zh-CN" sz="1200" b="1" dirty="0">
                  <a:latin typeface="Huawei Sans" panose="020C0503030203020204" pitchFamily="34" charset="0"/>
                  <a:ea typeface="方正兰亭黑简体" panose="02000000000000000000" pitchFamily="2" charset="-122"/>
                </a:rPr>
                <a:t>X86</a:t>
              </a:r>
              <a:r>
                <a:rPr lang="zh-CN" altLang="en-US" sz="1200" b="1" dirty="0">
                  <a:latin typeface="Huawei Sans" panose="020C0503030203020204" pitchFamily="34" charset="0"/>
                  <a:ea typeface="方正兰亭黑简体" panose="02000000000000000000" pitchFamily="2" charset="-122"/>
                </a:rPr>
                <a:t>核面积</a:t>
              </a:r>
              <a:endParaRPr lang="en-US" altLang="zh-CN" sz="1200" b="1" dirty="0">
                <a:latin typeface="Huawei Sans" panose="020C0503030203020204" pitchFamily="34" charset="0"/>
                <a:ea typeface="方正兰亭黑简体" panose="02000000000000000000" pitchFamily="2" charset="-122"/>
              </a:endParaRPr>
            </a:p>
            <a:p>
              <a:pPr algn="ctr"/>
              <a:r>
                <a:rPr lang="zh-CN" altLang="en-US" sz="1200" b="1" dirty="0">
                  <a:latin typeface="Huawei Sans" panose="020C0503030203020204" pitchFamily="34" charset="0"/>
                  <a:ea typeface="方正兰亭黑简体" panose="02000000000000000000" pitchFamily="2" charset="-122"/>
                </a:rPr>
                <a:t>≈</a:t>
              </a:r>
              <a:r>
                <a:rPr lang="en-US" altLang="zh-CN" sz="1200" b="1" dirty="0">
                  <a:latin typeface="Huawei Sans" panose="020C0503030203020204" pitchFamily="34" charset="0"/>
                  <a:ea typeface="方正兰亭黑简体" panose="02000000000000000000" pitchFamily="2" charset="-122"/>
                </a:rPr>
                <a:t>8mm</a:t>
              </a:r>
              <a:r>
                <a:rPr lang="en-US" altLang="zh-CN" sz="1200" b="1" baseline="30000" dirty="0">
                  <a:latin typeface="Huawei Sans" panose="020C0503030203020204" pitchFamily="34" charset="0"/>
                  <a:ea typeface="方正兰亭黑简体" panose="02000000000000000000" pitchFamily="2" charset="-122"/>
                </a:rPr>
                <a:t>2</a:t>
              </a:r>
              <a:endParaRPr lang="zh-CN" altLang="en-US" sz="1200" b="1" baseline="30000" dirty="0">
                <a:latin typeface="Huawei Sans" panose="020C0503030203020204" pitchFamily="34" charset="0"/>
                <a:ea typeface="方正兰亭黑简体" panose="02000000000000000000" pitchFamily="2" charset="-122"/>
              </a:endParaRPr>
            </a:p>
          </p:txBody>
        </p:sp>
      </p:grpSp>
      <p:grpSp>
        <p:nvGrpSpPr>
          <p:cNvPr id="9" name="成组">
            <a:extLst>
              <a:ext uri="{FF2B5EF4-FFF2-40B4-BE49-F238E27FC236}">
                <a16:creationId xmlns:a16="http://schemas.microsoft.com/office/drawing/2014/main" id="{8821D444-C12A-4108-AC8D-18FAB05BD113}"/>
              </a:ext>
            </a:extLst>
          </p:cNvPr>
          <p:cNvGrpSpPr>
            <a:grpSpLocks noChangeAspect="1"/>
          </p:cNvGrpSpPr>
          <p:nvPr/>
        </p:nvGrpSpPr>
        <p:grpSpPr>
          <a:xfrm>
            <a:off x="971600" y="4955708"/>
            <a:ext cx="2304256" cy="1632387"/>
            <a:chOff x="0" y="0"/>
            <a:chExt cx="5582453" cy="3088379"/>
          </a:xfrm>
        </p:grpSpPr>
        <p:grpSp>
          <p:nvGrpSpPr>
            <p:cNvPr id="10" name="组合 88">
              <a:extLst>
                <a:ext uri="{FF2B5EF4-FFF2-40B4-BE49-F238E27FC236}">
                  <a16:creationId xmlns:a16="http://schemas.microsoft.com/office/drawing/2014/main" id="{24D43C78-5887-4E2E-B92D-58915CE819D3}"/>
                </a:ext>
              </a:extLst>
            </p:cNvPr>
            <p:cNvGrpSpPr/>
            <p:nvPr/>
          </p:nvGrpSpPr>
          <p:grpSpPr>
            <a:xfrm>
              <a:off x="4004025" y="15619"/>
              <a:ext cx="1440095" cy="3072757"/>
              <a:chOff x="0" y="-2"/>
              <a:chExt cx="1440093" cy="3072756"/>
            </a:xfrm>
          </p:grpSpPr>
          <p:pic>
            <p:nvPicPr>
              <p:cNvPr id="35" name="图片 110" descr="图片 110">
                <a:extLst>
                  <a:ext uri="{FF2B5EF4-FFF2-40B4-BE49-F238E27FC236}">
                    <a16:creationId xmlns:a16="http://schemas.microsoft.com/office/drawing/2014/main" id="{5BF493E1-569A-4FC1-B643-02BCEF191AA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1278145" y="1278141"/>
                <a:ext cx="3072757" cy="516469"/>
              </a:xfrm>
              <a:prstGeom prst="rect">
                <a:avLst/>
              </a:prstGeom>
              <a:ln w="12700" cap="flat">
                <a:noFill/>
                <a:miter lim="400000"/>
              </a:ln>
              <a:effectLst/>
            </p:spPr>
          </p:pic>
          <p:pic>
            <p:nvPicPr>
              <p:cNvPr id="36" name="图片 111" descr="图片 111">
                <a:extLst>
                  <a:ext uri="{FF2B5EF4-FFF2-40B4-BE49-F238E27FC236}">
                    <a16:creationId xmlns:a16="http://schemas.microsoft.com/office/drawing/2014/main" id="{19AE1AE6-1C77-40D8-BD59-C96B7DF884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777969" y="1278141"/>
                <a:ext cx="3072757" cy="516469"/>
              </a:xfrm>
              <a:prstGeom prst="rect">
                <a:avLst/>
              </a:prstGeom>
              <a:ln w="12700" cap="flat">
                <a:noFill/>
                <a:miter lim="400000"/>
              </a:ln>
              <a:effectLst/>
            </p:spPr>
          </p:pic>
          <p:pic>
            <p:nvPicPr>
              <p:cNvPr id="37" name="图片 112" descr="图片 112">
                <a:extLst>
                  <a:ext uri="{FF2B5EF4-FFF2-40B4-BE49-F238E27FC236}">
                    <a16:creationId xmlns:a16="http://schemas.microsoft.com/office/drawing/2014/main" id="{C7B73216-7CD4-45FA-A8DE-51438DF58B8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6200000">
                <a:off x="-354519" y="1278141"/>
                <a:ext cx="3072757" cy="516469"/>
              </a:xfrm>
              <a:prstGeom prst="rect">
                <a:avLst/>
              </a:prstGeom>
              <a:ln w="12700" cap="flat">
                <a:noFill/>
                <a:miter lim="400000"/>
              </a:ln>
              <a:effectLst/>
            </p:spPr>
          </p:pic>
        </p:grpSp>
        <p:grpSp>
          <p:nvGrpSpPr>
            <p:cNvPr id="11" name="组合 89">
              <a:extLst>
                <a:ext uri="{FF2B5EF4-FFF2-40B4-BE49-F238E27FC236}">
                  <a16:creationId xmlns:a16="http://schemas.microsoft.com/office/drawing/2014/main" id="{40C4AABD-C9C0-43F2-8C9A-FEE480C1B6AC}"/>
                </a:ext>
              </a:extLst>
            </p:cNvPr>
            <p:cNvGrpSpPr/>
            <p:nvPr/>
          </p:nvGrpSpPr>
          <p:grpSpPr>
            <a:xfrm>
              <a:off x="2002796" y="16464"/>
              <a:ext cx="1913007" cy="3071915"/>
              <a:chOff x="-19998" y="-1"/>
              <a:chExt cx="1913006" cy="3071913"/>
            </a:xfrm>
          </p:grpSpPr>
          <p:pic>
            <p:nvPicPr>
              <p:cNvPr id="33" name="图片 108" descr="图片 108">
                <a:extLst>
                  <a:ext uri="{FF2B5EF4-FFF2-40B4-BE49-F238E27FC236}">
                    <a16:creationId xmlns:a16="http://schemas.microsoft.com/office/drawing/2014/main" id="{B6AF8E1C-E3D2-480A-B8A8-2AB3C36C8CD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599452" y="579453"/>
                <a:ext cx="3071913" cy="1913006"/>
              </a:xfrm>
              <a:prstGeom prst="rect">
                <a:avLst/>
              </a:prstGeom>
              <a:ln w="12700" cap="flat">
                <a:noFill/>
                <a:miter lim="400000"/>
              </a:ln>
              <a:effectLst/>
            </p:spPr>
          </p:pic>
          <p:pic>
            <p:nvPicPr>
              <p:cNvPr id="34" name="图片 109" descr="图片 109">
                <a:extLst>
                  <a:ext uri="{FF2B5EF4-FFF2-40B4-BE49-F238E27FC236}">
                    <a16:creationId xmlns:a16="http://schemas.microsoft.com/office/drawing/2014/main" id="{9AB177C3-F647-4950-8118-1E7219905C3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1096638" y="1276312"/>
                <a:ext cx="623901" cy="452588"/>
              </a:xfrm>
              <a:prstGeom prst="rect">
                <a:avLst/>
              </a:prstGeom>
              <a:ln w="12700" cap="flat">
                <a:noFill/>
                <a:miter lim="400000"/>
              </a:ln>
              <a:effectLst/>
            </p:spPr>
          </p:pic>
        </p:grpSp>
        <p:grpSp>
          <p:nvGrpSpPr>
            <p:cNvPr id="12" name="组合 91">
              <a:extLst>
                <a:ext uri="{FF2B5EF4-FFF2-40B4-BE49-F238E27FC236}">
                  <a16:creationId xmlns:a16="http://schemas.microsoft.com/office/drawing/2014/main" id="{B96B9D89-7990-4F0D-8929-50ADC65B3E6D}"/>
                </a:ext>
              </a:extLst>
            </p:cNvPr>
            <p:cNvGrpSpPr/>
            <p:nvPr/>
          </p:nvGrpSpPr>
          <p:grpSpPr>
            <a:xfrm>
              <a:off x="0" y="1"/>
              <a:ext cx="1913007" cy="3071912"/>
              <a:chOff x="0" y="0"/>
              <a:chExt cx="1913006" cy="3071911"/>
            </a:xfrm>
          </p:grpSpPr>
          <p:pic>
            <p:nvPicPr>
              <p:cNvPr id="31" name="图片 106" descr="图片 106">
                <a:extLst>
                  <a:ext uri="{FF2B5EF4-FFF2-40B4-BE49-F238E27FC236}">
                    <a16:creationId xmlns:a16="http://schemas.microsoft.com/office/drawing/2014/main" id="{61BA7017-2C9F-47FD-AA4F-7D4B4A00938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579453" y="579453"/>
                <a:ext cx="3071913" cy="1913007"/>
              </a:xfrm>
              <a:prstGeom prst="rect">
                <a:avLst/>
              </a:prstGeom>
              <a:ln w="12700" cap="flat">
                <a:noFill/>
                <a:miter lim="400000"/>
              </a:ln>
              <a:effectLst/>
            </p:spPr>
          </p:pic>
          <p:pic>
            <p:nvPicPr>
              <p:cNvPr id="32" name="图片 107" descr="图片 107">
                <a:extLst>
                  <a:ext uri="{FF2B5EF4-FFF2-40B4-BE49-F238E27FC236}">
                    <a16:creationId xmlns:a16="http://schemas.microsoft.com/office/drawing/2014/main" id="{405BA7E5-71DE-4F70-A6D9-F49DCD83873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5400000">
                <a:off x="1107489" y="1284967"/>
                <a:ext cx="623901" cy="452589"/>
              </a:xfrm>
              <a:prstGeom prst="rect">
                <a:avLst/>
              </a:prstGeom>
              <a:ln w="12700" cap="flat">
                <a:noFill/>
                <a:miter lim="400000"/>
              </a:ln>
              <a:effectLst/>
            </p:spPr>
          </p:pic>
        </p:grpSp>
        <p:sp>
          <p:nvSpPr>
            <p:cNvPr id="13" name="矩形">
              <a:extLst>
                <a:ext uri="{FF2B5EF4-FFF2-40B4-BE49-F238E27FC236}">
                  <a16:creationId xmlns:a16="http://schemas.microsoft.com/office/drawing/2014/main" id="{1F3113C9-5C26-4D8C-BF71-CC9E2E6FBEA2}"/>
                </a:ext>
              </a:extLst>
            </p:cNvPr>
            <p:cNvSpPr/>
            <p:nvPr/>
          </p:nvSpPr>
          <p:spPr>
            <a:xfrm>
              <a:off x="0" y="1252"/>
              <a:ext cx="1913005" cy="3065337"/>
            </a:xfrm>
            <a:prstGeom prst="rect">
              <a:avLst/>
            </a:prstGeom>
            <a:noFill/>
            <a:ln w="12700" cap="flat">
              <a:noFill/>
              <a:miter lim="400000"/>
            </a:ln>
            <a:effectLst/>
          </p:spPr>
          <p:txBody>
            <a:bodyPr wrap="square" lIns="114255" tIns="114255" rIns="114255" bIns="114255" numCol="1" anchor="t">
              <a:noAutofit/>
            </a:bodyPr>
            <a:lstStyle/>
            <a:p>
              <a:pPr algn="ctr">
                <a:defRPr sz="2200">
                  <a:latin typeface="FZLanTingHeiS-R-GB"/>
                  <a:ea typeface="FZLanTingHeiS-R-GB"/>
                  <a:cs typeface="FZLanTingHeiS-R-GB"/>
                  <a:sym typeface="FZLanTingHeiS-R-GB"/>
                </a:defRPr>
              </a:pPr>
              <a:endParaRPr sz="1200">
                <a:latin typeface="Huawei Sans" panose="020C0503030203020204" pitchFamily="34" charset="0"/>
                <a:ea typeface="方正兰亭黑简体" panose="02000000000000000000" pitchFamily="2" charset="-122"/>
              </a:endParaRPr>
            </a:p>
          </p:txBody>
        </p:sp>
        <p:sp>
          <p:nvSpPr>
            <p:cNvPr id="14" name="CPU Die">
              <a:extLst>
                <a:ext uri="{FF2B5EF4-FFF2-40B4-BE49-F238E27FC236}">
                  <a16:creationId xmlns:a16="http://schemas.microsoft.com/office/drawing/2014/main" id="{F58C568B-8702-4867-91AD-D95B125AA4C7}"/>
                </a:ext>
              </a:extLst>
            </p:cNvPr>
            <p:cNvSpPr txBox="1"/>
            <p:nvPr/>
          </p:nvSpPr>
          <p:spPr>
            <a:xfrm>
              <a:off x="98930" y="29383"/>
              <a:ext cx="1913005" cy="669517"/>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55" tIns="114255" rIns="114255" bIns="114255" numCol="1" anchor="t">
              <a:noAutofit/>
            </a:bodyPr>
            <a:lstStyle>
              <a:lvl1pPr algn="ctr">
                <a:defRPr sz="1600" b="1">
                  <a:solidFill>
                    <a:srgbClr val="FFFFFF"/>
                  </a:solidFill>
                  <a:latin typeface="Huawei Sans"/>
                  <a:ea typeface="Huawei Sans"/>
                  <a:cs typeface="Huawei Sans"/>
                  <a:sym typeface="Huawei Sans"/>
                </a:defRPr>
              </a:lvl1pPr>
            </a:lstStyle>
            <a:p>
              <a:r>
                <a:rPr sz="1200" dirty="0">
                  <a:solidFill>
                    <a:schemeClr val="bg1"/>
                  </a:solidFill>
                  <a:latin typeface="Huawei Sans" panose="020C0503030203020204" pitchFamily="34" charset="0"/>
                  <a:ea typeface="方正兰亭黑简体" panose="02000000000000000000" pitchFamily="2" charset="-122"/>
                </a:rPr>
                <a:t>CPU Die</a:t>
              </a:r>
            </a:p>
          </p:txBody>
        </p:sp>
        <p:sp>
          <p:nvSpPr>
            <p:cNvPr id="15" name="矩形">
              <a:extLst>
                <a:ext uri="{FF2B5EF4-FFF2-40B4-BE49-F238E27FC236}">
                  <a16:creationId xmlns:a16="http://schemas.microsoft.com/office/drawing/2014/main" id="{3492A458-7F65-4A20-8189-1AC0514E5BEA}"/>
                </a:ext>
              </a:extLst>
            </p:cNvPr>
            <p:cNvSpPr/>
            <p:nvPr/>
          </p:nvSpPr>
          <p:spPr>
            <a:xfrm>
              <a:off x="2011940" y="1252"/>
              <a:ext cx="1913004" cy="3065337"/>
            </a:xfrm>
            <a:prstGeom prst="rect">
              <a:avLst/>
            </a:prstGeom>
            <a:noFill/>
            <a:ln w="12700" cap="flat">
              <a:noFill/>
              <a:miter lim="400000"/>
            </a:ln>
            <a:effectLst/>
          </p:spPr>
          <p:txBody>
            <a:bodyPr wrap="square" lIns="114255" tIns="114255" rIns="114255" bIns="114255" numCol="1" anchor="t">
              <a:noAutofit/>
            </a:bodyPr>
            <a:lstStyle/>
            <a:p>
              <a:pPr algn="ctr">
                <a:defRPr sz="2200">
                  <a:latin typeface="FZLanTingHeiS-R-GB"/>
                  <a:ea typeface="FZLanTingHeiS-R-GB"/>
                  <a:cs typeface="FZLanTingHeiS-R-GB"/>
                  <a:sym typeface="FZLanTingHeiS-R-GB"/>
                </a:defRPr>
              </a:pPr>
              <a:endParaRPr sz="1200">
                <a:latin typeface="Huawei Sans" panose="020C0503030203020204" pitchFamily="34" charset="0"/>
                <a:ea typeface="方正兰亭黑简体" panose="02000000000000000000" pitchFamily="2" charset="-122"/>
              </a:endParaRPr>
            </a:p>
          </p:txBody>
        </p:sp>
        <p:sp>
          <p:nvSpPr>
            <p:cNvPr id="16" name="CPU Die">
              <a:extLst>
                <a:ext uri="{FF2B5EF4-FFF2-40B4-BE49-F238E27FC236}">
                  <a16:creationId xmlns:a16="http://schemas.microsoft.com/office/drawing/2014/main" id="{2128C17F-3C71-4663-BE1A-8286182ACA83}"/>
                </a:ext>
              </a:extLst>
            </p:cNvPr>
            <p:cNvSpPr txBox="1"/>
            <p:nvPr/>
          </p:nvSpPr>
          <p:spPr>
            <a:xfrm>
              <a:off x="2011940" y="1252"/>
              <a:ext cx="1913004" cy="669516"/>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55" tIns="114255" rIns="114255" bIns="114255" numCol="1" anchor="t">
              <a:noAutofit/>
            </a:bodyPr>
            <a:lstStyle>
              <a:lvl1pPr algn="ctr">
                <a:defRPr sz="1600" b="1">
                  <a:solidFill>
                    <a:srgbClr val="FFFFFF"/>
                  </a:solidFill>
                  <a:latin typeface="Huawei Sans"/>
                  <a:ea typeface="Huawei Sans"/>
                  <a:cs typeface="Huawei Sans"/>
                  <a:sym typeface="Huawei Sans"/>
                </a:defRPr>
              </a:lvl1pPr>
            </a:lstStyle>
            <a:p>
              <a:r>
                <a:rPr sz="1200" dirty="0">
                  <a:solidFill>
                    <a:schemeClr val="bg1"/>
                  </a:solidFill>
                  <a:latin typeface="Huawei Sans" panose="020C0503030203020204" pitchFamily="34" charset="0"/>
                  <a:ea typeface="方正兰亭黑简体" panose="02000000000000000000" pitchFamily="2" charset="-122"/>
                </a:rPr>
                <a:t>CPU Die</a:t>
              </a:r>
            </a:p>
          </p:txBody>
        </p:sp>
        <p:sp>
          <p:nvSpPr>
            <p:cNvPr id="17" name="矩形">
              <a:extLst>
                <a:ext uri="{FF2B5EF4-FFF2-40B4-BE49-F238E27FC236}">
                  <a16:creationId xmlns:a16="http://schemas.microsoft.com/office/drawing/2014/main" id="{319ED819-BEDE-4F99-B511-91774B8FAF2C}"/>
                </a:ext>
              </a:extLst>
            </p:cNvPr>
            <p:cNvSpPr/>
            <p:nvPr/>
          </p:nvSpPr>
          <p:spPr>
            <a:xfrm>
              <a:off x="4004030" y="1252"/>
              <a:ext cx="1440097" cy="3065337"/>
            </a:xfrm>
            <a:prstGeom prst="rect">
              <a:avLst/>
            </a:prstGeom>
            <a:noFill/>
            <a:ln w="12700" cap="flat">
              <a:noFill/>
              <a:miter lim="400000"/>
            </a:ln>
            <a:effectLst/>
          </p:spPr>
          <p:txBody>
            <a:bodyPr wrap="square" lIns="114255" tIns="114255" rIns="114255" bIns="114255" numCol="1" anchor="t">
              <a:noAutofit/>
            </a:bodyPr>
            <a:lstStyle/>
            <a:p>
              <a:pPr algn="ctr">
                <a:defRPr sz="2200">
                  <a:latin typeface="FZLanTingHeiS-R-GB"/>
                  <a:ea typeface="FZLanTingHeiS-R-GB"/>
                  <a:cs typeface="FZLanTingHeiS-R-GB"/>
                  <a:sym typeface="FZLanTingHeiS-R-GB"/>
                </a:defRPr>
              </a:pPr>
              <a:endParaRPr sz="1200">
                <a:latin typeface="Huawei Sans" panose="020C0503030203020204" pitchFamily="34" charset="0"/>
                <a:ea typeface="方正兰亭黑简体" panose="02000000000000000000" pitchFamily="2" charset="-122"/>
              </a:endParaRPr>
            </a:p>
          </p:txBody>
        </p:sp>
        <p:sp>
          <p:nvSpPr>
            <p:cNvPr id="18" name="I/O Die">
              <a:extLst>
                <a:ext uri="{FF2B5EF4-FFF2-40B4-BE49-F238E27FC236}">
                  <a16:creationId xmlns:a16="http://schemas.microsoft.com/office/drawing/2014/main" id="{FA5C8AEB-A9F3-4F18-8A30-53F33FDB9CFA}"/>
                </a:ext>
              </a:extLst>
            </p:cNvPr>
            <p:cNvSpPr txBox="1"/>
            <p:nvPr/>
          </p:nvSpPr>
          <p:spPr>
            <a:xfrm>
              <a:off x="3882984" y="20532"/>
              <a:ext cx="1699469" cy="577909"/>
            </a:xfrm>
            <a:prstGeom prst="rect">
              <a:avLst/>
            </a:prstGeom>
            <a:no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255" tIns="114255" rIns="114255" bIns="114255" numCol="1" anchor="t">
              <a:noAutofit/>
            </a:bodyPr>
            <a:lstStyle>
              <a:lvl1pPr algn="ctr">
                <a:defRPr sz="1600" b="1">
                  <a:solidFill>
                    <a:srgbClr val="FFFFFF"/>
                  </a:solidFill>
                  <a:latin typeface="Huawei Sans"/>
                  <a:ea typeface="Huawei Sans"/>
                  <a:cs typeface="Huawei Sans"/>
                  <a:sym typeface="Huawei Sans"/>
                </a:defRPr>
              </a:lvl1pPr>
            </a:lstStyle>
            <a:p>
              <a:r>
                <a:rPr sz="1200" dirty="0">
                  <a:solidFill>
                    <a:schemeClr val="bg1"/>
                  </a:solidFill>
                  <a:latin typeface="Huawei Sans" panose="020C0503030203020204" pitchFamily="34" charset="0"/>
                  <a:ea typeface="方正兰亭黑简体" panose="02000000000000000000" pitchFamily="2" charset="-122"/>
                </a:rPr>
                <a:t>I/O</a:t>
              </a:r>
              <a:r>
                <a:rPr lang="en-US" sz="1200" dirty="0">
                  <a:solidFill>
                    <a:schemeClr val="bg1"/>
                  </a:solidFill>
                  <a:latin typeface="Huawei Sans" panose="020C0503030203020204" pitchFamily="34" charset="0"/>
                  <a:ea typeface="方正兰亭黑简体" panose="02000000000000000000" pitchFamily="2" charset="-122"/>
                </a:rPr>
                <a:t> </a:t>
              </a:r>
              <a:r>
                <a:rPr sz="1200" dirty="0">
                  <a:solidFill>
                    <a:schemeClr val="bg1"/>
                  </a:solidFill>
                  <a:latin typeface="Huawei Sans" panose="020C0503030203020204" pitchFamily="34" charset="0"/>
                  <a:ea typeface="方正兰亭黑简体" panose="02000000000000000000" pitchFamily="2" charset="-122"/>
                </a:rPr>
                <a:t>Die</a:t>
              </a:r>
            </a:p>
          </p:txBody>
        </p:sp>
        <p:pic>
          <p:nvPicPr>
            <p:cNvPr id="19" name="图片 95" descr="图片 95">
              <a:extLst>
                <a:ext uri="{FF2B5EF4-FFF2-40B4-BE49-F238E27FC236}">
                  <a16:creationId xmlns:a16="http://schemas.microsoft.com/office/drawing/2014/main" id="{1D11FC82-1060-4E2B-9B10-CDBA0325A0D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35395" y="1015044"/>
              <a:ext cx="649463" cy="357972"/>
            </a:xfrm>
            <a:prstGeom prst="rect">
              <a:avLst/>
            </a:prstGeom>
            <a:ln w="12700" cap="flat">
              <a:noFill/>
              <a:miter lim="400000"/>
            </a:ln>
            <a:effectLst/>
          </p:spPr>
        </p:pic>
        <p:pic>
          <p:nvPicPr>
            <p:cNvPr id="20" name="图片 96" descr="图片 96">
              <a:extLst>
                <a:ext uri="{FF2B5EF4-FFF2-40B4-BE49-F238E27FC236}">
                  <a16:creationId xmlns:a16="http://schemas.microsoft.com/office/drawing/2014/main" id="{ED63E85A-761E-4F05-A9C9-0A2ADEA33BC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35395" y="1592431"/>
              <a:ext cx="649463" cy="357972"/>
            </a:xfrm>
            <a:prstGeom prst="rect">
              <a:avLst/>
            </a:prstGeom>
            <a:ln w="12700" cap="flat">
              <a:noFill/>
              <a:miter lim="400000"/>
            </a:ln>
            <a:effectLst/>
          </p:spPr>
        </p:pic>
        <p:pic>
          <p:nvPicPr>
            <p:cNvPr id="21" name="图片 97" descr="图片 97">
              <a:extLst>
                <a:ext uri="{FF2B5EF4-FFF2-40B4-BE49-F238E27FC236}">
                  <a16:creationId xmlns:a16="http://schemas.microsoft.com/office/drawing/2014/main" id="{02A5C2B6-D334-4C52-8F0A-BA11573262D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435395" y="2169817"/>
              <a:ext cx="649463" cy="357972"/>
            </a:xfrm>
            <a:prstGeom prst="rect">
              <a:avLst/>
            </a:prstGeom>
            <a:ln w="12700" cap="flat">
              <a:noFill/>
              <a:miter lim="400000"/>
            </a:ln>
            <a:effectLst/>
          </p:spPr>
        </p:pic>
        <p:pic>
          <p:nvPicPr>
            <p:cNvPr id="22" name="图片 98" descr="图片 98">
              <a:extLst>
                <a:ext uri="{FF2B5EF4-FFF2-40B4-BE49-F238E27FC236}">
                  <a16:creationId xmlns:a16="http://schemas.microsoft.com/office/drawing/2014/main" id="{D7241837-B89F-4D61-AFEE-73D21FA0653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134195" y="1284079"/>
              <a:ext cx="250166" cy="475107"/>
            </a:xfrm>
            <a:prstGeom prst="rect">
              <a:avLst/>
            </a:prstGeom>
            <a:ln w="12700" cap="flat">
              <a:noFill/>
              <a:miter lim="400000"/>
            </a:ln>
            <a:effectLst/>
          </p:spPr>
        </p:pic>
        <p:pic>
          <p:nvPicPr>
            <p:cNvPr id="23" name="图片 99" descr="图片 99">
              <a:extLst>
                <a:ext uri="{FF2B5EF4-FFF2-40B4-BE49-F238E27FC236}">
                  <a16:creationId xmlns:a16="http://schemas.microsoft.com/office/drawing/2014/main" id="{6465D1D7-00E9-495D-B0C2-FB848F1F361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134195" y="2244569"/>
              <a:ext cx="250166" cy="475107"/>
            </a:xfrm>
            <a:prstGeom prst="rect">
              <a:avLst/>
            </a:prstGeom>
            <a:ln w="12700" cap="flat">
              <a:noFill/>
              <a:miter lim="400000"/>
            </a:ln>
            <a:effectLst/>
          </p:spPr>
        </p:pic>
        <p:pic>
          <p:nvPicPr>
            <p:cNvPr id="24" name="图片 100" descr="图片 100">
              <a:extLst>
                <a:ext uri="{FF2B5EF4-FFF2-40B4-BE49-F238E27FC236}">
                  <a16:creationId xmlns:a16="http://schemas.microsoft.com/office/drawing/2014/main" id="{E3104BF5-130D-4686-8A7D-1A8F2630814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1546456" y="1284079"/>
              <a:ext cx="250166" cy="475107"/>
            </a:xfrm>
            <a:prstGeom prst="rect">
              <a:avLst/>
            </a:prstGeom>
            <a:ln w="12700" cap="flat">
              <a:noFill/>
              <a:miter lim="400000"/>
            </a:ln>
            <a:effectLst/>
          </p:spPr>
        </p:pic>
        <p:pic>
          <p:nvPicPr>
            <p:cNvPr id="25" name="图片 101" descr="图片 101">
              <a:extLst>
                <a:ext uri="{FF2B5EF4-FFF2-40B4-BE49-F238E27FC236}">
                  <a16:creationId xmlns:a16="http://schemas.microsoft.com/office/drawing/2014/main" id="{04B14284-41E3-4F0B-A7B6-B6417B0DD82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1546456" y="2244569"/>
              <a:ext cx="250166" cy="475107"/>
            </a:xfrm>
            <a:prstGeom prst="rect">
              <a:avLst/>
            </a:prstGeom>
            <a:ln w="12700" cap="flat">
              <a:noFill/>
              <a:miter lim="400000"/>
            </a:ln>
            <a:effectLst/>
          </p:spPr>
        </p:pic>
        <p:pic>
          <p:nvPicPr>
            <p:cNvPr id="26" name="图片 102" descr="图片 102">
              <a:extLst>
                <a:ext uri="{FF2B5EF4-FFF2-40B4-BE49-F238E27FC236}">
                  <a16:creationId xmlns:a16="http://schemas.microsoft.com/office/drawing/2014/main" id="{C4BE42A2-A6E4-4E46-9F3A-0D103211F7E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135266" y="1275844"/>
              <a:ext cx="250165" cy="475107"/>
            </a:xfrm>
            <a:prstGeom prst="rect">
              <a:avLst/>
            </a:prstGeom>
            <a:ln w="12700" cap="flat">
              <a:noFill/>
              <a:miter lim="400000"/>
            </a:ln>
            <a:effectLst/>
          </p:spPr>
        </p:pic>
        <p:pic>
          <p:nvPicPr>
            <p:cNvPr id="27" name="图片 103" descr="图片 103">
              <a:extLst>
                <a:ext uri="{FF2B5EF4-FFF2-40B4-BE49-F238E27FC236}">
                  <a16:creationId xmlns:a16="http://schemas.microsoft.com/office/drawing/2014/main" id="{E105BD37-EAB1-43B4-A991-B5C02F6413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135266" y="2236334"/>
              <a:ext cx="250165" cy="475107"/>
            </a:xfrm>
            <a:prstGeom prst="rect">
              <a:avLst/>
            </a:prstGeom>
            <a:ln w="12700" cap="flat">
              <a:noFill/>
              <a:miter lim="400000"/>
            </a:ln>
            <a:effectLst/>
          </p:spPr>
        </p:pic>
        <p:pic>
          <p:nvPicPr>
            <p:cNvPr id="28" name="图片 104" descr="图片 104">
              <a:extLst>
                <a:ext uri="{FF2B5EF4-FFF2-40B4-BE49-F238E27FC236}">
                  <a16:creationId xmlns:a16="http://schemas.microsoft.com/office/drawing/2014/main" id="{A1105CD7-61B4-432B-A233-1777C114B5F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3547527" y="1275844"/>
              <a:ext cx="250165" cy="475107"/>
            </a:xfrm>
            <a:prstGeom prst="rect">
              <a:avLst/>
            </a:prstGeom>
            <a:ln w="12700" cap="flat">
              <a:noFill/>
              <a:miter lim="400000"/>
            </a:ln>
            <a:effectLst/>
          </p:spPr>
        </p:pic>
        <p:pic>
          <p:nvPicPr>
            <p:cNvPr id="29" name="图片 105" descr="图片 105">
              <a:extLst>
                <a:ext uri="{FF2B5EF4-FFF2-40B4-BE49-F238E27FC236}">
                  <a16:creationId xmlns:a16="http://schemas.microsoft.com/office/drawing/2014/main" id="{80882843-3DC4-439E-93A2-61C0CAA802C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3547527" y="2236334"/>
              <a:ext cx="250165" cy="475107"/>
            </a:xfrm>
            <a:prstGeom prst="rect">
              <a:avLst/>
            </a:prstGeom>
            <a:ln w="12700" cap="flat">
              <a:noFill/>
              <a:miter lim="400000"/>
            </a:ln>
            <a:effectLst/>
          </p:spPr>
        </p:pic>
        <p:sp>
          <p:nvSpPr>
            <p:cNvPr id="30" name="矩形 123">
              <a:extLst>
                <a:ext uri="{FF2B5EF4-FFF2-40B4-BE49-F238E27FC236}">
                  <a16:creationId xmlns:a16="http://schemas.microsoft.com/office/drawing/2014/main" id="{9B6E848C-4D10-4119-A01D-1A8C77D9E452}"/>
                </a:ext>
              </a:extLst>
            </p:cNvPr>
            <p:cNvSpPr/>
            <p:nvPr/>
          </p:nvSpPr>
          <p:spPr>
            <a:xfrm>
              <a:off x="4" y="0"/>
              <a:ext cx="5444119" cy="3066589"/>
            </a:xfrm>
            <a:prstGeom prst="rect">
              <a:avLst/>
            </a:prstGeom>
            <a:noFill/>
            <a:ln w="25400" cap="flat">
              <a:solidFill>
                <a:srgbClr val="C70001"/>
              </a:solidFill>
              <a:prstDash val="sysDot"/>
              <a:miter lim="400000"/>
            </a:ln>
            <a:effectLst/>
          </p:spPr>
          <p:txBody>
            <a:bodyPr wrap="square" lIns="114255" tIns="114255" rIns="114255" bIns="114255" numCol="1" anchor="ctr">
              <a:noAutofit/>
            </a:bodyPr>
            <a:lstStyle/>
            <a:p>
              <a:pPr algn="ctr">
                <a:defRPr>
                  <a:solidFill>
                    <a:srgbClr val="FFFFFF"/>
                  </a:solidFill>
                  <a:latin typeface="FZLanTingHeiS-R-GB"/>
                  <a:ea typeface="FZLanTingHeiS-R-GB"/>
                  <a:cs typeface="FZLanTingHeiS-R-GB"/>
                  <a:sym typeface="FZLanTingHeiS-R-GB"/>
                </a:defRPr>
              </a:pPr>
              <a:endParaRPr sz="1200">
                <a:latin typeface="Huawei Sans" panose="020C0503030203020204" pitchFamily="34" charset="0"/>
                <a:ea typeface="方正兰亭黑简体" panose="02000000000000000000" pitchFamily="2" charset="-122"/>
              </a:endParaRPr>
            </a:p>
          </p:txBody>
        </p:sp>
      </p:grpSp>
      <p:grpSp>
        <p:nvGrpSpPr>
          <p:cNvPr id="38" name="组合 37">
            <a:extLst>
              <a:ext uri="{FF2B5EF4-FFF2-40B4-BE49-F238E27FC236}">
                <a16:creationId xmlns:a16="http://schemas.microsoft.com/office/drawing/2014/main" id="{56CB8B13-3BE6-4A87-A968-61A37FE8415B}"/>
              </a:ext>
            </a:extLst>
          </p:cNvPr>
          <p:cNvGrpSpPr/>
          <p:nvPr/>
        </p:nvGrpSpPr>
        <p:grpSpPr>
          <a:xfrm>
            <a:off x="4053933" y="3067003"/>
            <a:ext cx="4810921" cy="2584937"/>
            <a:chOff x="5839436" y="2152092"/>
            <a:chExt cx="5713778" cy="3030900"/>
          </a:xfrm>
        </p:grpSpPr>
        <p:pic>
          <p:nvPicPr>
            <p:cNvPr id="39" name="图片 38">
              <a:extLst>
                <a:ext uri="{FF2B5EF4-FFF2-40B4-BE49-F238E27FC236}">
                  <a16:creationId xmlns:a16="http://schemas.microsoft.com/office/drawing/2014/main" id="{11993361-EDBD-4C14-B189-9456265E2AC1}"/>
                </a:ext>
              </a:extLst>
            </p:cNvPr>
            <p:cNvPicPr>
              <a:picLocks noChangeAspect="1"/>
            </p:cNvPicPr>
            <p:nvPr/>
          </p:nvPicPr>
          <p:blipFill>
            <a:blip r:embed="rId8"/>
            <a:stretch>
              <a:fillRect/>
            </a:stretch>
          </p:blipFill>
          <p:spPr>
            <a:xfrm>
              <a:off x="6986588" y="2152095"/>
              <a:ext cx="1709737" cy="3030897"/>
            </a:xfrm>
            <a:prstGeom prst="rect">
              <a:avLst/>
            </a:prstGeom>
            <a:ln>
              <a:solidFill>
                <a:schemeClr val="tx1"/>
              </a:solidFill>
            </a:ln>
          </p:spPr>
        </p:pic>
        <p:pic>
          <p:nvPicPr>
            <p:cNvPr id="40" name="图片 39">
              <a:extLst>
                <a:ext uri="{FF2B5EF4-FFF2-40B4-BE49-F238E27FC236}">
                  <a16:creationId xmlns:a16="http://schemas.microsoft.com/office/drawing/2014/main" id="{272F092F-5D8A-4EFE-9F4B-BF6D651D530D}"/>
                </a:ext>
              </a:extLst>
            </p:cNvPr>
            <p:cNvPicPr>
              <a:picLocks noChangeAspect="1"/>
            </p:cNvPicPr>
            <p:nvPr/>
          </p:nvPicPr>
          <p:blipFill>
            <a:blip r:embed="rId8"/>
            <a:stretch>
              <a:fillRect/>
            </a:stretch>
          </p:blipFill>
          <p:spPr>
            <a:xfrm>
              <a:off x="8696325" y="2152094"/>
              <a:ext cx="1709737" cy="3030897"/>
            </a:xfrm>
            <a:prstGeom prst="rect">
              <a:avLst/>
            </a:prstGeom>
            <a:ln>
              <a:solidFill>
                <a:schemeClr val="tx1"/>
              </a:solidFill>
            </a:ln>
          </p:spPr>
        </p:pic>
        <p:pic>
          <p:nvPicPr>
            <p:cNvPr id="41" name="图片 40">
              <a:extLst>
                <a:ext uri="{FF2B5EF4-FFF2-40B4-BE49-F238E27FC236}">
                  <a16:creationId xmlns:a16="http://schemas.microsoft.com/office/drawing/2014/main" id="{0D5FF558-121D-4C07-BC3D-C8B4A68EF0F9}"/>
                </a:ext>
              </a:extLst>
            </p:cNvPr>
            <p:cNvPicPr>
              <a:picLocks noChangeAspect="1"/>
            </p:cNvPicPr>
            <p:nvPr/>
          </p:nvPicPr>
          <p:blipFill>
            <a:blip r:embed="rId9"/>
            <a:stretch>
              <a:fillRect/>
            </a:stretch>
          </p:blipFill>
          <p:spPr>
            <a:xfrm>
              <a:off x="10406062" y="2152093"/>
              <a:ext cx="1147152" cy="3030897"/>
            </a:xfrm>
            <a:prstGeom prst="rect">
              <a:avLst/>
            </a:prstGeom>
            <a:ln>
              <a:solidFill>
                <a:schemeClr val="tx1"/>
              </a:solidFill>
            </a:ln>
          </p:spPr>
        </p:pic>
        <p:pic>
          <p:nvPicPr>
            <p:cNvPr id="42" name="图片 41">
              <a:extLst>
                <a:ext uri="{FF2B5EF4-FFF2-40B4-BE49-F238E27FC236}">
                  <a16:creationId xmlns:a16="http://schemas.microsoft.com/office/drawing/2014/main" id="{6381A0AC-8998-428D-ADE1-9B80A275B204}"/>
                </a:ext>
              </a:extLst>
            </p:cNvPr>
            <p:cNvPicPr>
              <a:picLocks noChangeAspect="1"/>
            </p:cNvPicPr>
            <p:nvPr/>
          </p:nvPicPr>
          <p:blipFill>
            <a:blip r:embed="rId9"/>
            <a:stretch>
              <a:fillRect/>
            </a:stretch>
          </p:blipFill>
          <p:spPr>
            <a:xfrm rot="10800000">
              <a:off x="5839436" y="2152092"/>
              <a:ext cx="1147152" cy="3030897"/>
            </a:xfrm>
            <a:prstGeom prst="rect">
              <a:avLst/>
            </a:prstGeom>
            <a:ln>
              <a:solidFill>
                <a:schemeClr val="tx1"/>
              </a:solidFill>
            </a:ln>
          </p:spPr>
        </p:pic>
      </p:grpSp>
      <p:sp>
        <p:nvSpPr>
          <p:cNvPr id="44" name="文本框 43">
            <a:extLst>
              <a:ext uri="{FF2B5EF4-FFF2-40B4-BE49-F238E27FC236}">
                <a16:creationId xmlns:a16="http://schemas.microsoft.com/office/drawing/2014/main" id="{66DEF24F-1E59-44A7-88F0-9B1931675FA5}"/>
              </a:ext>
            </a:extLst>
          </p:cNvPr>
          <p:cNvSpPr txBox="1"/>
          <p:nvPr/>
        </p:nvSpPr>
        <p:spPr>
          <a:xfrm>
            <a:off x="3846829" y="5707431"/>
            <a:ext cx="5140515" cy="831894"/>
          </a:xfrm>
          <a:prstGeom prst="rect">
            <a:avLst/>
          </a:prstGeom>
          <a:noFill/>
        </p:spPr>
        <p:txBody>
          <a:bodyPr wrap="square" rtlCol="0">
            <a:spAutoFit/>
          </a:bodyPr>
          <a:lstStyle/>
          <a:p>
            <a:pPr>
              <a:lnSpc>
                <a:spcPts val="3000"/>
              </a:lnSpc>
            </a:pPr>
            <a:r>
              <a:rPr lang="zh-CN" altLang="en-US" sz="1600" dirty="0">
                <a:latin typeface="Huawei Sans" panose="020C0503030203020204" pitchFamily="34" charset="0"/>
                <a:ea typeface="方正兰亭黑简体" panose="02000000000000000000" pitchFamily="2" charset="-122"/>
              </a:rPr>
              <a:t>鲲鹏</a:t>
            </a:r>
            <a:r>
              <a:rPr lang="en-US" altLang="zh-CN" sz="1600" dirty="0">
                <a:latin typeface="Huawei Sans" panose="020C0503030203020204" pitchFamily="34" charset="0"/>
                <a:ea typeface="方正兰亭黑简体" panose="02000000000000000000" pitchFamily="2" charset="-122"/>
              </a:rPr>
              <a:t>920</a:t>
            </a:r>
            <a:r>
              <a:rPr lang="zh-CN" altLang="en-US" sz="1600" dirty="0">
                <a:latin typeface="Huawei Sans" panose="020C0503030203020204" pitchFamily="34" charset="0"/>
                <a:ea typeface="方正兰亭黑简体" panose="02000000000000000000" pitchFamily="2" charset="-122"/>
              </a:rPr>
              <a:t>芯片采用乐高架构封装而成，</a:t>
            </a:r>
            <a:r>
              <a:rPr lang="en-US" altLang="zh-CN" sz="1600" dirty="0">
                <a:latin typeface="Huawei Sans" panose="020C0503030203020204" pitchFamily="34" charset="0"/>
                <a:ea typeface="方正兰亭黑简体" panose="02000000000000000000" pitchFamily="2" charset="-122"/>
              </a:rPr>
              <a:t>die</a:t>
            </a:r>
            <a:r>
              <a:rPr lang="zh-CN" altLang="en-US" sz="1600" dirty="0">
                <a:latin typeface="Huawei Sans" panose="020C0503030203020204" pitchFamily="34" charset="0"/>
                <a:ea typeface="方正兰亭黑简体" panose="02000000000000000000" pitchFamily="2" charset="-122"/>
              </a:rPr>
              <a:t>内有</a:t>
            </a:r>
            <a:r>
              <a:rPr lang="en-US" altLang="zh-CN" sz="1600" dirty="0">
                <a:latin typeface="Huawei Sans" panose="020C0503030203020204" pitchFamily="34" charset="0"/>
                <a:ea typeface="方正兰亭黑简体" panose="02000000000000000000" pitchFamily="2" charset="-122"/>
              </a:rPr>
              <a:t>ring</a:t>
            </a:r>
            <a:r>
              <a:rPr lang="zh-CN" altLang="en-US" sz="1600" dirty="0">
                <a:latin typeface="Huawei Sans" panose="020C0503030203020204" pitchFamily="34" charset="0"/>
                <a:ea typeface="方正兰亭黑简体" panose="02000000000000000000" pitchFamily="2" charset="-122"/>
              </a:rPr>
              <a:t>通信，而</a:t>
            </a:r>
            <a:r>
              <a:rPr lang="en-US" altLang="zh-CN" sz="1600" dirty="0">
                <a:latin typeface="Huawei Sans" panose="020C0503030203020204" pitchFamily="34" charset="0"/>
                <a:ea typeface="方正兰亭黑简体" panose="02000000000000000000" pitchFamily="2" charset="-122"/>
              </a:rPr>
              <a:t>die</a:t>
            </a:r>
            <a:r>
              <a:rPr lang="zh-CN" altLang="en-US" sz="1600" dirty="0">
                <a:latin typeface="Huawei Sans" panose="020C0503030203020204" pitchFamily="34" charset="0"/>
                <a:ea typeface="方正兰亭黑简体" panose="02000000000000000000" pitchFamily="2" charset="-122"/>
              </a:rPr>
              <a:t>间需要通过</a:t>
            </a:r>
            <a:r>
              <a:rPr lang="en-US" altLang="zh-CN" sz="1600" dirty="0">
                <a:latin typeface="Huawei Sans" panose="020C0503030203020204" pitchFamily="34" charset="0"/>
                <a:ea typeface="方正兰亭黑简体" panose="02000000000000000000" pitchFamily="2" charset="-122"/>
              </a:rPr>
              <a:t>SLLC</a:t>
            </a:r>
            <a:r>
              <a:rPr lang="zh-CN" altLang="en-US" sz="1600" dirty="0">
                <a:latin typeface="Huawei Sans" panose="020C0503030203020204" pitchFamily="34" charset="0"/>
                <a:ea typeface="方正兰亭黑简体" panose="02000000000000000000" pitchFamily="2" charset="-122"/>
              </a:rPr>
              <a:t>接口进行通信</a:t>
            </a:r>
          </a:p>
        </p:txBody>
      </p:sp>
    </p:spTree>
    <p:extLst>
      <p:ext uri="{BB962C8B-B14F-4D97-AF65-F5344CB8AC3E}">
        <p14:creationId xmlns:p14="http://schemas.microsoft.com/office/powerpoint/2010/main" val="422856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FF0000"/>
                </a:solidFill>
                <a:latin typeface="华文行楷" panose="02010800040101010101" pitchFamily="2" charset="-122"/>
                <a:ea typeface="华文行楷" panose="02010800040101010101" pitchFamily="2" charset="-122"/>
              </a:rPr>
              <a:t>扩展知识</a:t>
            </a:r>
          </a:p>
        </p:txBody>
      </p:sp>
      <p:sp>
        <p:nvSpPr>
          <p:cNvPr id="3" name="内容占位符 2"/>
          <p:cNvSpPr>
            <a:spLocks noGrp="1"/>
          </p:cNvSpPr>
          <p:nvPr>
            <p:ph idx="1"/>
          </p:nvPr>
        </p:nvSpPr>
        <p:spPr>
          <a:xfrm>
            <a:off x="457200" y="837034"/>
            <a:ext cx="3898776" cy="3168030"/>
          </a:xfrm>
        </p:spPr>
        <p:txBody>
          <a:bodyPr/>
          <a:lstStyle/>
          <a:p>
            <a:r>
              <a:rPr lang="en-US" altLang="zh-CN" dirty="0"/>
              <a:t>Instead, Blink vertically partitions the bit-aligned, encoded columns of each horizontal partition into a family of fixed-size, byte-aligned </a:t>
            </a:r>
            <a:r>
              <a:rPr lang="en-US" altLang="zh-CN" b="1" dirty="0">
                <a:solidFill>
                  <a:srgbClr val="0070C0"/>
                </a:solidFill>
                <a:effectLst>
                  <a:outerShdw blurRad="38100" dist="38100" dir="2700000" algn="tl">
                    <a:srgbClr val="000000">
                      <a:alpha val="43137"/>
                    </a:srgbClr>
                  </a:outerShdw>
                </a:effectLst>
              </a:rPr>
              <a:t>banks</a:t>
            </a:r>
            <a:r>
              <a:rPr lang="en-US" altLang="zh-CN" dirty="0"/>
              <a:t> of 8, 16, 32, or 64 bits, to allow efficient ALU operations. </a:t>
            </a:r>
            <a:endParaRPr lang="zh-CN" altLang="en-US"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15</a:t>
            </a:fld>
            <a:endParaRPr lang="zh-CN" altLang="en-US" dirty="0"/>
          </a:p>
        </p:txBody>
      </p:sp>
      <p:pic>
        <p:nvPicPr>
          <p:cNvPr id="5" name="图片 4"/>
          <p:cNvPicPr>
            <a:picLocks noChangeAspect="1"/>
          </p:cNvPicPr>
          <p:nvPr/>
        </p:nvPicPr>
        <p:blipFill>
          <a:blip r:embed="rId2"/>
          <a:stretch>
            <a:fillRect/>
          </a:stretch>
        </p:blipFill>
        <p:spPr>
          <a:xfrm>
            <a:off x="179512" y="4962574"/>
            <a:ext cx="4320480" cy="1163596"/>
          </a:xfrm>
          <a:prstGeom prst="rect">
            <a:avLst/>
          </a:prstGeom>
        </p:spPr>
      </p:pic>
      <p:sp>
        <p:nvSpPr>
          <p:cNvPr id="6" name="矩形 5"/>
          <p:cNvSpPr/>
          <p:nvPr/>
        </p:nvSpPr>
        <p:spPr>
          <a:xfrm>
            <a:off x="323528" y="6165304"/>
            <a:ext cx="4572000" cy="307777"/>
          </a:xfrm>
          <a:prstGeom prst="rect">
            <a:avLst/>
          </a:prstGeom>
        </p:spPr>
        <p:txBody>
          <a:bodyPr>
            <a:spAutoFit/>
          </a:bodyPr>
          <a:lstStyle/>
          <a:p>
            <a:r>
              <a:rPr lang="zh-CN" altLang="en-US" sz="1400" dirty="0"/>
              <a:t>http://sites.computer.org/debull/A12mar/blink.pdf</a:t>
            </a:r>
          </a:p>
        </p:txBody>
      </p:sp>
      <p:pic>
        <p:nvPicPr>
          <p:cNvPr id="7" name="图片 6"/>
          <p:cNvPicPr>
            <a:picLocks noChangeAspect="1"/>
          </p:cNvPicPr>
          <p:nvPr/>
        </p:nvPicPr>
        <p:blipFill>
          <a:blip r:embed="rId3"/>
          <a:stretch>
            <a:fillRect/>
          </a:stretch>
        </p:blipFill>
        <p:spPr>
          <a:xfrm>
            <a:off x="4679049" y="3225926"/>
            <a:ext cx="4319880" cy="3366065"/>
          </a:xfrm>
          <a:prstGeom prst="rect">
            <a:avLst/>
          </a:prstGeom>
        </p:spPr>
      </p:pic>
      <p:sp>
        <p:nvSpPr>
          <p:cNvPr id="8" name="矩形 7"/>
          <p:cNvSpPr/>
          <p:nvPr/>
        </p:nvSpPr>
        <p:spPr>
          <a:xfrm>
            <a:off x="4843396" y="4962574"/>
            <a:ext cx="4155533" cy="461665"/>
          </a:xfrm>
          <a:prstGeom prst="rect">
            <a:avLst/>
          </a:prstGeom>
        </p:spPr>
        <p:txBody>
          <a:bodyPr wrap="square">
            <a:spAutoFit/>
          </a:bodyPr>
          <a:lstStyle/>
          <a:p>
            <a:r>
              <a:rPr lang="zh-CN" altLang="en-US" sz="1200" dirty="0"/>
              <a:t>http://www.iiug.org/library/warehouse/technical/InformixWarehouseAcceleratorPaper.pdf</a:t>
            </a:r>
          </a:p>
        </p:txBody>
      </p:sp>
      <p:pic>
        <p:nvPicPr>
          <p:cNvPr id="9" name="图片 8"/>
          <p:cNvPicPr>
            <a:picLocks noChangeAspect="1"/>
          </p:cNvPicPr>
          <p:nvPr/>
        </p:nvPicPr>
        <p:blipFill>
          <a:blip r:embed="rId4"/>
          <a:stretch>
            <a:fillRect/>
          </a:stretch>
        </p:blipFill>
        <p:spPr>
          <a:xfrm>
            <a:off x="4657207" y="1965325"/>
            <a:ext cx="4294622" cy="1039071"/>
          </a:xfrm>
          <a:prstGeom prst="rect">
            <a:avLst/>
          </a:prstGeom>
        </p:spPr>
      </p:pic>
    </p:spTree>
    <p:extLst>
      <p:ext uri="{BB962C8B-B14F-4D97-AF65-F5344CB8AC3E}">
        <p14:creationId xmlns:p14="http://schemas.microsoft.com/office/powerpoint/2010/main" val="28152374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79787-8179-4D10-AB11-766412671FB9}"/>
              </a:ext>
            </a:extLst>
          </p:cNvPr>
          <p:cNvSpPr>
            <a:spLocks noGrp="1"/>
          </p:cNvSpPr>
          <p:nvPr>
            <p:ph type="title"/>
          </p:nvPr>
        </p:nvSpPr>
        <p:spPr/>
        <p:txBody>
          <a:bodyPr>
            <a:normAutofit fontScale="90000"/>
          </a:bodyPr>
          <a:lstStyle/>
          <a:p>
            <a:r>
              <a:rPr lang="en-US" altLang="zh-CN" dirty="0"/>
              <a:t>A64FX CPU</a:t>
            </a:r>
            <a:endParaRPr lang="zh-CN" altLang="en-US" dirty="0"/>
          </a:p>
        </p:txBody>
      </p:sp>
      <p:sp>
        <p:nvSpPr>
          <p:cNvPr id="3" name="内容占位符 2">
            <a:extLst>
              <a:ext uri="{FF2B5EF4-FFF2-40B4-BE49-F238E27FC236}">
                <a16:creationId xmlns:a16="http://schemas.microsoft.com/office/drawing/2014/main" id="{E03823EC-EB3D-4406-96AA-5A977D8D2AF8}"/>
              </a:ext>
            </a:extLst>
          </p:cNvPr>
          <p:cNvSpPr>
            <a:spLocks noGrp="1"/>
          </p:cNvSpPr>
          <p:nvPr>
            <p:ph idx="1"/>
          </p:nvPr>
        </p:nvSpPr>
        <p:spPr>
          <a:xfrm>
            <a:off x="457200" y="837034"/>
            <a:ext cx="4186808" cy="5289136"/>
          </a:xfrm>
        </p:spPr>
        <p:txBody>
          <a:bodyPr/>
          <a:lstStyle/>
          <a:p>
            <a:r>
              <a:rPr lang="en-US" altLang="zh-CN" dirty="0"/>
              <a:t>48</a:t>
            </a:r>
            <a:r>
              <a:rPr lang="zh-CN" altLang="en-US" dirty="0"/>
              <a:t>核心</a:t>
            </a:r>
            <a:endParaRPr lang="en-US" altLang="zh-CN" dirty="0"/>
          </a:p>
          <a:p>
            <a:r>
              <a:rPr lang="en-US" altLang="zh-CN" dirty="0"/>
              <a:t>32GB HBM2</a:t>
            </a:r>
            <a:r>
              <a:rPr lang="zh-CN" altLang="en-US" dirty="0"/>
              <a:t>高带宽内存，总带宽达到</a:t>
            </a:r>
            <a:r>
              <a:rPr lang="en-US" altLang="zh-CN" dirty="0"/>
              <a:t>1TB/s</a:t>
            </a:r>
            <a:endParaRPr lang="zh-CN" altLang="en-US" dirty="0"/>
          </a:p>
        </p:txBody>
      </p:sp>
      <p:sp>
        <p:nvSpPr>
          <p:cNvPr id="4" name="灯片编号占位符 3">
            <a:extLst>
              <a:ext uri="{FF2B5EF4-FFF2-40B4-BE49-F238E27FC236}">
                <a16:creationId xmlns:a16="http://schemas.microsoft.com/office/drawing/2014/main" id="{0D17AB17-B906-44DE-9B3B-24E68D7E876F}"/>
              </a:ext>
            </a:extLst>
          </p:cNvPr>
          <p:cNvSpPr>
            <a:spLocks noGrp="1"/>
          </p:cNvSpPr>
          <p:nvPr>
            <p:ph type="sldNum" sz="quarter" idx="12"/>
          </p:nvPr>
        </p:nvSpPr>
        <p:spPr/>
        <p:txBody>
          <a:bodyPr/>
          <a:lstStyle/>
          <a:p>
            <a:fld id="{6D62327B-ED8D-4CFC-ADD0-A75FA5CBE281}" type="slidenum">
              <a:rPr lang="zh-CN" altLang="en-US" smtClean="0"/>
              <a:pPr/>
              <a:t>150</a:t>
            </a:fld>
            <a:endParaRPr lang="zh-CN" altLang="en-US" dirty="0"/>
          </a:p>
        </p:txBody>
      </p:sp>
      <p:pic>
        <p:nvPicPr>
          <p:cNvPr id="5" name="图片 4">
            <a:extLst>
              <a:ext uri="{FF2B5EF4-FFF2-40B4-BE49-F238E27FC236}">
                <a16:creationId xmlns:a16="http://schemas.microsoft.com/office/drawing/2014/main" id="{51363A5F-ECEE-4B42-95EE-96B14DD6C627}"/>
              </a:ext>
            </a:extLst>
          </p:cNvPr>
          <p:cNvPicPr>
            <a:picLocks noChangeAspect="1"/>
          </p:cNvPicPr>
          <p:nvPr/>
        </p:nvPicPr>
        <p:blipFill>
          <a:blip r:embed="rId2"/>
          <a:stretch>
            <a:fillRect/>
          </a:stretch>
        </p:blipFill>
        <p:spPr>
          <a:xfrm>
            <a:off x="4740989" y="2518161"/>
            <a:ext cx="4396741" cy="2376264"/>
          </a:xfrm>
          <a:prstGeom prst="rect">
            <a:avLst/>
          </a:prstGeom>
        </p:spPr>
      </p:pic>
      <p:pic>
        <p:nvPicPr>
          <p:cNvPr id="7" name="图片 6">
            <a:extLst>
              <a:ext uri="{FF2B5EF4-FFF2-40B4-BE49-F238E27FC236}">
                <a16:creationId xmlns:a16="http://schemas.microsoft.com/office/drawing/2014/main" id="{E7878A5E-1124-407D-9C47-2DEE893220B9}"/>
              </a:ext>
            </a:extLst>
          </p:cNvPr>
          <p:cNvPicPr>
            <a:picLocks noChangeAspect="1"/>
          </p:cNvPicPr>
          <p:nvPr/>
        </p:nvPicPr>
        <p:blipFill>
          <a:blip r:embed="rId3"/>
          <a:stretch>
            <a:fillRect/>
          </a:stretch>
        </p:blipFill>
        <p:spPr>
          <a:xfrm>
            <a:off x="1259632" y="2420888"/>
            <a:ext cx="1687179" cy="1361504"/>
          </a:xfrm>
          <a:prstGeom prst="rect">
            <a:avLst/>
          </a:prstGeom>
        </p:spPr>
      </p:pic>
      <p:pic>
        <p:nvPicPr>
          <p:cNvPr id="9" name="图片 8">
            <a:extLst>
              <a:ext uri="{FF2B5EF4-FFF2-40B4-BE49-F238E27FC236}">
                <a16:creationId xmlns:a16="http://schemas.microsoft.com/office/drawing/2014/main" id="{8E57690F-78AE-4109-87CC-EAD360ECCA32}"/>
              </a:ext>
            </a:extLst>
          </p:cNvPr>
          <p:cNvPicPr>
            <a:picLocks noChangeAspect="1"/>
          </p:cNvPicPr>
          <p:nvPr/>
        </p:nvPicPr>
        <p:blipFill>
          <a:blip r:embed="rId4"/>
          <a:stretch>
            <a:fillRect/>
          </a:stretch>
        </p:blipFill>
        <p:spPr>
          <a:xfrm>
            <a:off x="256044" y="4221088"/>
            <a:ext cx="4379103" cy="1634706"/>
          </a:xfrm>
          <a:prstGeom prst="rect">
            <a:avLst/>
          </a:prstGeom>
        </p:spPr>
      </p:pic>
    </p:spTree>
    <p:extLst>
      <p:ext uri="{BB962C8B-B14F-4D97-AF65-F5344CB8AC3E}">
        <p14:creationId xmlns:p14="http://schemas.microsoft.com/office/powerpoint/2010/main" val="12487454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5AF3D8-46D8-4E0D-BA4F-2BDC5C0012A8}"/>
              </a:ext>
            </a:extLst>
          </p:cNvPr>
          <p:cNvSpPr>
            <a:spLocks noGrp="1"/>
          </p:cNvSpPr>
          <p:nvPr>
            <p:ph type="title"/>
          </p:nvPr>
        </p:nvSpPr>
        <p:spPr/>
        <p:txBody>
          <a:bodyPr>
            <a:normAutofit fontScale="90000"/>
          </a:bodyPr>
          <a:lstStyle/>
          <a:p>
            <a:r>
              <a:rPr lang="en-US" altLang="zh-CN" dirty="0"/>
              <a:t>AMD CPU</a:t>
            </a:r>
            <a:endParaRPr lang="zh-CN" altLang="en-US" dirty="0"/>
          </a:p>
        </p:txBody>
      </p:sp>
      <p:sp>
        <p:nvSpPr>
          <p:cNvPr id="3" name="内容占位符 2">
            <a:extLst>
              <a:ext uri="{FF2B5EF4-FFF2-40B4-BE49-F238E27FC236}">
                <a16:creationId xmlns:a16="http://schemas.microsoft.com/office/drawing/2014/main" id="{6CC3ADA9-A3B1-411E-958A-7E61DBEBBF0F}"/>
              </a:ext>
            </a:extLst>
          </p:cNvPr>
          <p:cNvSpPr>
            <a:spLocks noGrp="1"/>
          </p:cNvSpPr>
          <p:nvPr>
            <p:ph idx="1"/>
          </p:nvPr>
        </p:nvSpPr>
        <p:spPr/>
        <p:txBody>
          <a:bodyPr/>
          <a:lstStyle/>
          <a:p>
            <a:r>
              <a:rPr lang="zh-CN" altLang="en-US" dirty="0"/>
              <a:t>多模块</a:t>
            </a:r>
            <a:r>
              <a:rPr lang="en-US" altLang="zh-CN" dirty="0"/>
              <a:t>CPU</a:t>
            </a:r>
            <a:r>
              <a:rPr lang="zh-CN" altLang="en-US" dirty="0"/>
              <a:t>结构</a:t>
            </a:r>
            <a:endParaRPr lang="en-US" altLang="zh-CN" dirty="0"/>
          </a:p>
          <a:p>
            <a:r>
              <a:rPr lang="en-US" altLang="zh-CN" dirty="0"/>
              <a:t>Zen2</a:t>
            </a:r>
            <a:r>
              <a:rPr lang="zh-CN" altLang="en-US" dirty="0"/>
              <a:t>：每</a:t>
            </a:r>
            <a:r>
              <a:rPr lang="en-US" altLang="zh-CN" dirty="0"/>
              <a:t>4</a:t>
            </a:r>
            <a:r>
              <a:rPr lang="zh-CN" altLang="en-US" dirty="0"/>
              <a:t>核心共享</a:t>
            </a:r>
            <a:r>
              <a:rPr lang="en-US" altLang="zh-CN" dirty="0"/>
              <a:t>16MB L3 cache</a:t>
            </a:r>
          </a:p>
          <a:p>
            <a:r>
              <a:rPr lang="en-US" altLang="zh-CN" dirty="0"/>
              <a:t>Zen3</a:t>
            </a:r>
            <a:r>
              <a:rPr lang="zh-CN" altLang="en-US" dirty="0"/>
              <a:t>：每</a:t>
            </a:r>
            <a:r>
              <a:rPr lang="en-US" altLang="zh-CN" dirty="0"/>
              <a:t>8</a:t>
            </a:r>
            <a:r>
              <a:rPr lang="zh-CN" altLang="en-US" dirty="0"/>
              <a:t>核心共享</a:t>
            </a:r>
            <a:r>
              <a:rPr lang="en-US" altLang="zh-CN" dirty="0"/>
              <a:t>32MB L3 cache</a:t>
            </a:r>
          </a:p>
          <a:p>
            <a:r>
              <a:rPr lang="en-US" altLang="zh-CN" dirty="0"/>
              <a:t>Zen4</a:t>
            </a:r>
            <a:r>
              <a:rPr lang="zh-CN" altLang="en-US" dirty="0"/>
              <a:t>：更多模块，更多核心，</a:t>
            </a:r>
            <a:r>
              <a:rPr lang="en-US" altLang="zh-CN" dirty="0"/>
              <a:t>12-channel DDR5 memory controller</a:t>
            </a:r>
            <a:endParaRPr lang="zh-CN" altLang="en-US" dirty="0"/>
          </a:p>
        </p:txBody>
      </p:sp>
      <p:sp>
        <p:nvSpPr>
          <p:cNvPr id="4" name="灯片编号占位符 3">
            <a:extLst>
              <a:ext uri="{FF2B5EF4-FFF2-40B4-BE49-F238E27FC236}">
                <a16:creationId xmlns:a16="http://schemas.microsoft.com/office/drawing/2014/main" id="{61645471-77D3-4B40-92F4-A938E58F190D}"/>
              </a:ext>
            </a:extLst>
          </p:cNvPr>
          <p:cNvSpPr>
            <a:spLocks noGrp="1"/>
          </p:cNvSpPr>
          <p:nvPr>
            <p:ph type="sldNum" sz="quarter" idx="12"/>
          </p:nvPr>
        </p:nvSpPr>
        <p:spPr/>
        <p:txBody>
          <a:bodyPr/>
          <a:lstStyle/>
          <a:p>
            <a:fld id="{6D62327B-ED8D-4CFC-ADD0-A75FA5CBE281}" type="slidenum">
              <a:rPr lang="zh-CN" altLang="en-US" smtClean="0"/>
              <a:pPr/>
              <a:t>151</a:t>
            </a:fld>
            <a:endParaRPr lang="zh-CN" altLang="en-US" dirty="0"/>
          </a:p>
        </p:txBody>
      </p:sp>
      <p:pic>
        <p:nvPicPr>
          <p:cNvPr id="5" name="图片 4">
            <a:extLst>
              <a:ext uri="{FF2B5EF4-FFF2-40B4-BE49-F238E27FC236}">
                <a16:creationId xmlns:a16="http://schemas.microsoft.com/office/drawing/2014/main" id="{12ED2785-8563-4A81-8C6B-4E0C4F365807}"/>
              </a:ext>
            </a:extLst>
          </p:cNvPr>
          <p:cNvPicPr>
            <a:picLocks noChangeAspect="1"/>
          </p:cNvPicPr>
          <p:nvPr/>
        </p:nvPicPr>
        <p:blipFill>
          <a:blip r:embed="rId2"/>
          <a:stretch>
            <a:fillRect/>
          </a:stretch>
        </p:blipFill>
        <p:spPr>
          <a:xfrm>
            <a:off x="4283968" y="2582025"/>
            <a:ext cx="4643113" cy="2139236"/>
          </a:xfrm>
          <a:prstGeom prst="rect">
            <a:avLst/>
          </a:prstGeom>
        </p:spPr>
      </p:pic>
      <p:pic>
        <p:nvPicPr>
          <p:cNvPr id="9" name="图片 8">
            <a:extLst>
              <a:ext uri="{FF2B5EF4-FFF2-40B4-BE49-F238E27FC236}">
                <a16:creationId xmlns:a16="http://schemas.microsoft.com/office/drawing/2014/main" id="{123A14F5-0CCF-4817-9310-1E2690C12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86"/>
          <a:stretch/>
        </p:blipFill>
        <p:spPr>
          <a:xfrm>
            <a:off x="1998391" y="2890122"/>
            <a:ext cx="2141560" cy="1831139"/>
          </a:xfrm>
          <a:prstGeom prst="rect">
            <a:avLst/>
          </a:prstGeom>
        </p:spPr>
      </p:pic>
      <p:pic>
        <p:nvPicPr>
          <p:cNvPr id="11" name="图片 10">
            <a:extLst>
              <a:ext uri="{FF2B5EF4-FFF2-40B4-BE49-F238E27FC236}">
                <a16:creationId xmlns:a16="http://schemas.microsoft.com/office/drawing/2014/main" id="{D34A8838-BD7E-4BE1-9496-830C6F3D6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5382"/>
            <a:ext cx="1884578" cy="1296144"/>
          </a:xfrm>
          <a:prstGeom prst="rect">
            <a:avLst/>
          </a:prstGeom>
        </p:spPr>
      </p:pic>
      <p:pic>
        <p:nvPicPr>
          <p:cNvPr id="13" name="图片 12">
            <a:extLst>
              <a:ext uri="{FF2B5EF4-FFF2-40B4-BE49-F238E27FC236}">
                <a16:creationId xmlns:a16="http://schemas.microsoft.com/office/drawing/2014/main" id="{D59F41F1-E952-4D9F-9A62-901C291B93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99" t="8001" r="5179" b="10800"/>
          <a:stretch/>
        </p:blipFill>
        <p:spPr>
          <a:xfrm>
            <a:off x="312384" y="4866618"/>
            <a:ext cx="3144387" cy="1615128"/>
          </a:xfrm>
          <a:prstGeom prst="rect">
            <a:avLst/>
          </a:prstGeom>
        </p:spPr>
      </p:pic>
      <p:pic>
        <p:nvPicPr>
          <p:cNvPr id="15" name="图片 14">
            <a:extLst>
              <a:ext uri="{FF2B5EF4-FFF2-40B4-BE49-F238E27FC236}">
                <a16:creationId xmlns:a16="http://schemas.microsoft.com/office/drawing/2014/main" id="{0AA344A2-70ED-49ED-84A6-EBA5233611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4763681"/>
            <a:ext cx="5325494" cy="1831139"/>
          </a:xfrm>
          <a:prstGeom prst="rect">
            <a:avLst/>
          </a:prstGeom>
        </p:spPr>
      </p:pic>
    </p:spTree>
    <p:extLst>
      <p:ext uri="{BB962C8B-B14F-4D97-AF65-F5344CB8AC3E}">
        <p14:creationId xmlns:p14="http://schemas.microsoft.com/office/powerpoint/2010/main" val="9248387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15B12-85D0-417D-867F-2BAED350662F}"/>
              </a:ext>
            </a:extLst>
          </p:cNvPr>
          <p:cNvSpPr>
            <a:spLocks noGrp="1"/>
          </p:cNvSpPr>
          <p:nvPr>
            <p:ph type="title"/>
          </p:nvPr>
        </p:nvSpPr>
        <p:spPr/>
        <p:txBody>
          <a:bodyPr>
            <a:normAutofit fontScale="90000"/>
          </a:bodyPr>
          <a:lstStyle/>
          <a:p>
            <a:r>
              <a:rPr lang="en-US" altLang="zh-CN" dirty="0"/>
              <a:t>Intel CPU</a:t>
            </a:r>
            <a:endParaRPr lang="zh-CN" altLang="en-US" dirty="0"/>
          </a:p>
        </p:txBody>
      </p:sp>
      <p:sp>
        <p:nvSpPr>
          <p:cNvPr id="3" name="内容占位符 2">
            <a:extLst>
              <a:ext uri="{FF2B5EF4-FFF2-40B4-BE49-F238E27FC236}">
                <a16:creationId xmlns:a16="http://schemas.microsoft.com/office/drawing/2014/main" id="{7E34CF22-9FA1-4342-9EC0-54942BEB1D41}"/>
              </a:ext>
            </a:extLst>
          </p:cNvPr>
          <p:cNvSpPr>
            <a:spLocks noGrp="1"/>
          </p:cNvSpPr>
          <p:nvPr>
            <p:ph idx="1"/>
          </p:nvPr>
        </p:nvSpPr>
        <p:spPr/>
        <p:txBody>
          <a:bodyPr/>
          <a:lstStyle/>
          <a:p>
            <a:r>
              <a:rPr lang="en-US" altLang="zh-CN" dirty="0"/>
              <a:t>Intel Skylake</a:t>
            </a:r>
            <a:r>
              <a:rPr lang="zh-CN" altLang="en-US" dirty="0"/>
              <a:t>芯片为一个</a:t>
            </a:r>
            <a:r>
              <a:rPr lang="en-US" altLang="zh-CN" dirty="0"/>
              <a:t>die</a:t>
            </a:r>
            <a:r>
              <a:rPr lang="zh-CN" altLang="en-US" dirty="0"/>
              <a:t>，片内通过</a:t>
            </a:r>
            <a:r>
              <a:rPr lang="en-US" altLang="zh-CN" dirty="0"/>
              <a:t>mesh</a:t>
            </a:r>
            <a:r>
              <a:rPr lang="zh-CN" altLang="en-US" dirty="0"/>
              <a:t>相互通信</a:t>
            </a:r>
            <a:endParaRPr lang="en-US" altLang="zh-CN" dirty="0"/>
          </a:p>
          <a:p>
            <a:r>
              <a:rPr lang="zh-CN" altLang="en-US" dirty="0"/>
              <a:t>较大的统一</a:t>
            </a:r>
            <a:r>
              <a:rPr lang="en-US" altLang="zh-CN" dirty="0"/>
              <a:t>L3</a:t>
            </a:r>
            <a:r>
              <a:rPr lang="zh-CN" altLang="en-US" dirty="0"/>
              <a:t>共享</a:t>
            </a:r>
            <a:r>
              <a:rPr lang="en-US" altLang="zh-CN" dirty="0"/>
              <a:t>cache</a:t>
            </a:r>
          </a:p>
          <a:p>
            <a:r>
              <a:rPr lang="zh-CN" altLang="en-US" dirty="0"/>
              <a:t>各</a:t>
            </a:r>
            <a:r>
              <a:rPr lang="en-US" altLang="zh-CN" dirty="0"/>
              <a:t>CPU</a:t>
            </a:r>
            <a:r>
              <a:rPr lang="zh-CN" altLang="en-US" dirty="0"/>
              <a:t>各级</a:t>
            </a:r>
            <a:r>
              <a:rPr lang="en-US" altLang="zh-CN" dirty="0"/>
              <a:t>cache</a:t>
            </a:r>
            <a:r>
              <a:rPr lang="zh-CN" altLang="en-US" dirty="0"/>
              <a:t>访问延迟标</a:t>
            </a:r>
            <a:br>
              <a:rPr lang="en-US" altLang="zh-CN" dirty="0"/>
            </a:br>
            <a:r>
              <a:rPr lang="zh-CN" altLang="en-US" dirty="0"/>
              <a:t>识</a:t>
            </a:r>
            <a:r>
              <a:rPr lang="en-US" altLang="zh-CN" dirty="0"/>
              <a:t>cache</a:t>
            </a:r>
            <a:r>
              <a:rPr lang="zh-CN" altLang="en-US" dirty="0"/>
              <a:t>访问效率，</a:t>
            </a:r>
            <a:r>
              <a:rPr lang="en-US" altLang="zh-CN" dirty="0"/>
              <a:t>cache</a:t>
            </a:r>
            <a:r>
              <a:rPr lang="zh-CN" altLang="en-US" dirty="0"/>
              <a:t>容量</a:t>
            </a:r>
            <a:br>
              <a:rPr lang="en-US" altLang="zh-CN" dirty="0"/>
            </a:br>
            <a:r>
              <a:rPr lang="zh-CN" altLang="en-US" dirty="0"/>
              <a:t>与数据集大小决定综合性能</a:t>
            </a:r>
          </a:p>
          <a:p>
            <a:endParaRPr lang="zh-CN" altLang="en-US" dirty="0"/>
          </a:p>
        </p:txBody>
      </p:sp>
      <p:sp>
        <p:nvSpPr>
          <p:cNvPr id="4" name="灯片编号占位符 3">
            <a:extLst>
              <a:ext uri="{FF2B5EF4-FFF2-40B4-BE49-F238E27FC236}">
                <a16:creationId xmlns:a16="http://schemas.microsoft.com/office/drawing/2014/main" id="{3A7EDB61-2D5E-41A6-97C7-1EA1563CE17F}"/>
              </a:ext>
            </a:extLst>
          </p:cNvPr>
          <p:cNvSpPr>
            <a:spLocks noGrp="1"/>
          </p:cNvSpPr>
          <p:nvPr>
            <p:ph type="sldNum" sz="quarter" idx="12"/>
          </p:nvPr>
        </p:nvSpPr>
        <p:spPr/>
        <p:txBody>
          <a:bodyPr/>
          <a:lstStyle/>
          <a:p>
            <a:fld id="{6D62327B-ED8D-4CFC-ADD0-A75FA5CBE281}" type="slidenum">
              <a:rPr lang="zh-CN" altLang="en-US" smtClean="0"/>
              <a:pPr/>
              <a:t>152</a:t>
            </a:fld>
            <a:endParaRPr lang="zh-CN" altLang="en-US" dirty="0"/>
          </a:p>
        </p:txBody>
      </p:sp>
      <p:pic>
        <p:nvPicPr>
          <p:cNvPr id="5" name="图片 4">
            <a:extLst>
              <a:ext uri="{FF2B5EF4-FFF2-40B4-BE49-F238E27FC236}">
                <a16:creationId xmlns:a16="http://schemas.microsoft.com/office/drawing/2014/main" id="{6FE9CBD0-FAB5-4D65-81A3-7A0A45B4F02F}"/>
              </a:ext>
            </a:extLst>
          </p:cNvPr>
          <p:cNvPicPr>
            <a:picLocks noChangeAspect="1"/>
          </p:cNvPicPr>
          <p:nvPr/>
        </p:nvPicPr>
        <p:blipFill rotWithShape="1">
          <a:blip r:embed="rId2"/>
          <a:srcRect l="1609" t="1055" r="2592"/>
          <a:stretch/>
        </p:blipFill>
        <p:spPr>
          <a:xfrm>
            <a:off x="4776837" y="1900610"/>
            <a:ext cx="3928456" cy="2936928"/>
          </a:xfrm>
          <a:prstGeom prst="rect">
            <a:avLst/>
          </a:prstGeom>
        </p:spPr>
      </p:pic>
      <p:graphicFrame>
        <p:nvGraphicFramePr>
          <p:cNvPr id="8" name="表格 7">
            <a:extLst>
              <a:ext uri="{FF2B5EF4-FFF2-40B4-BE49-F238E27FC236}">
                <a16:creationId xmlns:a16="http://schemas.microsoft.com/office/drawing/2014/main" id="{A2F885D6-E65C-4413-8A48-50F14050C7BA}"/>
              </a:ext>
            </a:extLst>
          </p:cNvPr>
          <p:cNvGraphicFramePr>
            <a:graphicFrameLocks noGrp="1"/>
          </p:cNvGraphicFramePr>
          <p:nvPr>
            <p:extLst>
              <p:ext uri="{D42A27DB-BD31-4B8C-83A1-F6EECF244321}">
                <p14:modId xmlns:p14="http://schemas.microsoft.com/office/powerpoint/2010/main" val="3157866130"/>
              </p:ext>
            </p:extLst>
          </p:nvPr>
        </p:nvGraphicFramePr>
        <p:xfrm>
          <a:off x="546099" y="4918420"/>
          <a:ext cx="8140700" cy="1676400"/>
        </p:xfrm>
        <a:graphic>
          <a:graphicData uri="http://schemas.openxmlformats.org/drawingml/2006/table">
            <a:tbl>
              <a:tblPr firstRow="1" firstCol="1" bandRow="1">
                <a:tableStyleId>{5C22544A-7EE6-4342-B048-85BDC9FD1C3A}</a:tableStyleId>
              </a:tblPr>
              <a:tblGrid>
                <a:gridCol w="2186622">
                  <a:extLst>
                    <a:ext uri="{9D8B030D-6E8A-4147-A177-3AD203B41FA5}">
                      <a16:colId xmlns:a16="http://schemas.microsoft.com/office/drawing/2014/main" val="1974594798"/>
                    </a:ext>
                  </a:extLst>
                </a:gridCol>
                <a:gridCol w="1769110">
                  <a:extLst>
                    <a:ext uri="{9D8B030D-6E8A-4147-A177-3AD203B41FA5}">
                      <a16:colId xmlns:a16="http://schemas.microsoft.com/office/drawing/2014/main" val="4173801034"/>
                    </a:ext>
                  </a:extLst>
                </a:gridCol>
                <a:gridCol w="1137285">
                  <a:extLst>
                    <a:ext uri="{9D8B030D-6E8A-4147-A177-3AD203B41FA5}">
                      <a16:colId xmlns:a16="http://schemas.microsoft.com/office/drawing/2014/main" val="2147207322"/>
                    </a:ext>
                  </a:extLst>
                </a:gridCol>
                <a:gridCol w="1910398">
                  <a:extLst>
                    <a:ext uri="{9D8B030D-6E8A-4147-A177-3AD203B41FA5}">
                      <a16:colId xmlns:a16="http://schemas.microsoft.com/office/drawing/2014/main" val="2527767632"/>
                    </a:ext>
                  </a:extLst>
                </a:gridCol>
                <a:gridCol w="1137285">
                  <a:extLst>
                    <a:ext uri="{9D8B030D-6E8A-4147-A177-3AD203B41FA5}">
                      <a16:colId xmlns:a16="http://schemas.microsoft.com/office/drawing/2014/main" val="310491357"/>
                    </a:ext>
                  </a:extLst>
                </a:gridCol>
              </a:tblGrid>
              <a:tr h="0">
                <a:tc>
                  <a:txBody>
                    <a:bodyPr/>
                    <a:lstStyle/>
                    <a:p>
                      <a:pPr algn="l">
                        <a:spcAft>
                          <a:spcPts val="400"/>
                        </a:spcAft>
                      </a:pPr>
                      <a:r>
                        <a:rPr lang="en-US" sz="1000">
                          <a:effectLst/>
                          <a:latin typeface="Times New Roman" panose="02020603050405020304" pitchFamily="18" charset="0"/>
                          <a:cs typeface="Times New Roman" panose="02020603050405020304" pitchFamily="18" charset="0"/>
                        </a:rPr>
                        <a:t>Latency</a:t>
                      </a:r>
                      <a:br>
                        <a:rPr lang="en-US" sz="1000">
                          <a:effectLst/>
                          <a:latin typeface="Times New Roman" panose="02020603050405020304" pitchFamily="18" charset="0"/>
                          <a:cs typeface="Times New Roman" panose="02020603050405020304" pitchFamily="18" charset="0"/>
                        </a:rPr>
                      </a:br>
                      <a:r>
                        <a:rPr lang="en-US" sz="1000">
                          <a:effectLst/>
                          <a:latin typeface="Times New Roman" panose="02020603050405020304" pitchFamily="18" charset="0"/>
                          <a:cs typeface="Times New Roman" panose="02020603050405020304" pitchFamily="18" charset="0"/>
                        </a:rPr>
                        <a:t>(cycles/ns)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400"/>
                        </a:spcAft>
                      </a:pPr>
                      <a:r>
                        <a:rPr lang="en-US" sz="1000" dirty="0">
                          <a:effectLst/>
                          <a:latin typeface="Times New Roman" panose="02020603050405020304" pitchFamily="18" charset="0"/>
                          <a:cs typeface="Times New Roman" panose="02020603050405020304" pitchFamily="18" charset="0"/>
                        </a:rPr>
                        <a:t>Intel(R) Xeon(R) Gold 6258R</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(CLX)</a:t>
                      </a:r>
                      <a:endParaRPr lang="zh-CN" sz="1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400"/>
                        </a:spcAft>
                      </a:pPr>
                      <a:r>
                        <a:rPr lang="en-US" sz="1000" dirty="0">
                          <a:effectLst/>
                          <a:latin typeface="Times New Roman" panose="02020603050405020304" pitchFamily="18" charset="0"/>
                          <a:cs typeface="Times New Roman" panose="02020603050405020304" pitchFamily="18" charset="0"/>
                        </a:rPr>
                        <a:t>AMD EPYC 7742</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(Rome Zen2)</a:t>
                      </a:r>
                      <a:endParaRPr lang="zh-CN" sz="1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400"/>
                        </a:spcAft>
                      </a:pPr>
                      <a:r>
                        <a:rPr lang="en-US" sz="1000" dirty="0">
                          <a:effectLst/>
                          <a:latin typeface="Times New Roman" panose="02020603050405020304" pitchFamily="18" charset="0"/>
                          <a:cs typeface="Times New Roman" panose="02020603050405020304" pitchFamily="18" charset="0"/>
                        </a:rPr>
                        <a:t>Intel(R) Xeon(R) Platinum 8368</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(ICX)</a:t>
                      </a:r>
                      <a:endParaRPr lang="zh-CN" sz="1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l">
                        <a:spcAft>
                          <a:spcPts val="400"/>
                        </a:spcAft>
                      </a:pPr>
                      <a:r>
                        <a:rPr lang="en-US" sz="1000" dirty="0">
                          <a:effectLst/>
                          <a:latin typeface="Times New Roman" panose="02020603050405020304" pitchFamily="18" charset="0"/>
                          <a:cs typeface="Times New Roman" panose="02020603050405020304" pitchFamily="18" charset="0"/>
                        </a:rPr>
                        <a:t>AMD EPYC 7763</a:t>
                      </a:r>
                      <a:br>
                        <a:rPr lang="en-US" sz="1000" dirty="0">
                          <a:effectLst/>
                          <a:latin typeface="Times New Roman" panose="02020603050405020304" pitchFamily="18" charset="0"/>
                          <a:cs typeface="Times New Roman" panose="02020603050405020304" pitchFamily="18" charset="0"/>
                        </a:rPr>
                      </a:br>
                      <a:r>
                        <a:rPr lang="en-US" sz="1000" dirty="0">
                          <a:effectLst/>
                          <a:latin typeface="Times New Roman" panose="02020603050405020304" pitchFamily="18" charset="0"/>
                          <a:cs typeface="Times New Roman" panose="02020603050405020304" pitchFamily="18" charset="0"/>
                        </a:rPr>
                        <a:t>(Milan Zen3)</a:t>
                      </a:r>
                      <a:endParaRPr lang="zh-CN" sz="10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053359754"/>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Local Socket Memory Latency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dirty="0">
                          <a:effectLst/>
                          <a:latin typeface="Times New Roman" panose="02020603050405020304" pitchFamily="18" charset="0"/>
                          <a:cs typeface="Times New Roman" panose="02020603050405020304" pitchFamily="18" charset="0"/>
                        </a:rPr>
                        <a:t>82</a:t>
                      </a:r>
                      <a:endParaRPr lang="zh-CN" sz="1000" b="1"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120</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68</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98</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9899932"/>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Remote Socket Memory Latency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146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252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122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282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696813"/>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L1 cache Latency(cycles/ns)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3.2/1.1</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2.7/1.2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dirty="0">
                          <a:effectLst/>
                          <a:latin typeface="Times New Roman" panose="02020603050405020304" pitchFamily="18" charset="0"/>
                          <a:cs typeface="Times New Roman" panose="02020603050405020304" pitchFamily="18" charset="0"/>
                        </a:rPr>
                        <a:t>3.1/1.4</a:t>
                      </a:r>
                      <a:endParaRPr lang="zh-CN" sz="1000" b="1"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3.2/1.3</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02248094"/>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L2 cache Latency(cycles/ns)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11/3.8</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8.7/3.9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8.6/3.8</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11.9/4.9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911156837"/>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L3 cache Latency(cycles/ns)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59/20</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28/12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48/21</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35/15</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07695432"/>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30MB buffer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117</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21</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13148696"/>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50MB buffer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57</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26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49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3188834"/>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100MB buffer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76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49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76</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720027893"/>
                  </a:ext>
                </a:extLst>
              </a:tr>
              <a:tr h="0">
                <a:tc>
                  <a:txBody>
                    <a:bodyPr/>
                    <a:lstStyle/>
                    <a:p>
                      <a:pPr algn="ctr">
                        <a:spcAft>
                          <a:spcPts val="400"/>
                        </a:spcAft>
                      </a:pPr>
                      <a:r>
                        <a:rPr lang="en-US" sz="1000">
                          <a:effectLst/>
                          <a:latin typeface="Times New Roman" panose="02020603050405020304" pitchFamily="18" charset="0"/>
                          <a:cs typeface="Times New Roman" panose="02020603050405020304" pitchFamily="18" charset="0"/>
                        </a:rPr>
                        <a:t>500MB buffer (ns)</a:t>
                      </a:r>
                      <a:endParaRPr lang="zh-CN" sz="10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82</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119</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a:effectLst/>
                          <a:latin typeface="Times New Roman" panose="02020603050405020304" pitchFamily="18" charset="0"/>
                          <a:cs typeface="Times New Roman" panose="02020603050405020304" pitchFamily="18" charset="0"/>
                        </a:rPr>
                        <a:t>64</a:t>
                      </a:r>
                      <a:endParaRPr lang="zh-CN" sz="1000" b="1">
                        <a:effectLst/>
                        <a:latin typeface="Times New Roman" panose="02020603050405020304" pitchFamily="18" charset="0"/>
                        <a:ea typeface="宋体" panose="02010600030101010101" pitchFamily="2" charset="-122"/>
                        <a:cs typeface="Times New Roman" panose="02020603050405020304" pitchFamily="18" charset="0"/>
                      </a:endParaRPr>
                    </a:p>
                  </a:txBody>
                  <a:tcPr marL="36195" marR="36195" marT="0" marB="0" anchor="ctr"/>
                </a:tc>
                <a:tc>
                  <a:txBody>
                    <a:bodyPr/>
                    <a:lstStyle/>
                    <a:p>
                      <a:pPr algn="ctr">
                        <a:spcAft>
                          <a:spcPts val="600"/>
                        </a:spcAft>
                      </a:pPr>
                      <a:r>
                        <a:rPr lang="en-US" sz="1000" dirty="0">
                          <a:effectLst/>
                          <a:latin typeface="Times New Roman" panose="02020603050405020304" pitchFamily="18" charset="0"/>
                          <a:cs typeface="Times New Roman" panose="02020603050405020304" pitchFamily="18" charset="0"/>
                        </a:rPr>
                        <a:t>96</a:t>
                      </a:r>
                      <a:endParaRPr lang="zh-CN" sz="1000" b="1"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84149239"/>
                  </a:ext>
                </a:extLst>
              </a:tr>
            </a:tbl>
          </a:graphicData>
        </a:graphic>
      </p:graphicFrame>
    </p:spTree>
    <p:extLst>
      <p:ext uri="{BB962C8B-B14F-4D97-AF65-F5344CB8AC3E}">
        <p14:creationId xmlns:p14="http://schemas.microsoft.com/office/powerpoint/2010/main" val="6056008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15B12-85D0-417D-867F-2BAED350662F}"/>
              </a:ext>
            </a:extLst>
          </p:cNvPr>
          <p:cNvSpPr>
            <a:spLocks noGrp="1"/>
          </p:cNvSpPr>
          <p:nvPr>
            <p:ph type="title"/>
          </p:nvPr>
        </p:nvSpPr>
        <p:spPr/>
        <p:txBody>
          <a:bodyPr>
            <a:normAutofit fontScale="90000"/>
          </a:bodyPr>
          <a:lstStyle/>
          <a:p>
            <a:r>
              <a:rPr lang="en-US" altLang="zh-CN" dirty="0"/>
              <a:t>Intel CPU</a:t>
            </a:r>
            <a:endParaRPr lang="zh-CN" altLang="en-US" dirty="0"/>
          </a:p>
        </p:txBody>
      </p:sp>
      <p:sp>
        <p:nvSpPr>
          <p:cNvPr id="3" name="内容占位符 2">
            <a:extLst>
              <a:ext uri="{FF2B5EF4-FFF2-40B4-BE49-F238E27FC236}">
                <a16:creationId xmlns:a16="http://schemas.microsoft.com/office/drawing/2014/main" id="{7E34CF22-9FA1-4342-9EC0-54942BEB1D41}"/>
              </a:ext>
            </a:extLst>
          </p:cNvPr>
          <p:cNvSpPr>
            <a:spLocks noGrp="1"/>
          </p:cNvSpPr>
          <p:nvPr>
            <p:ph idx="1"/>
          </p:nvPr>
        </p:nvSpPr>
        <p:spPr/>
        <p:txBody>
          <a:bodyPr/>
          <a:lstStyle/>
          <a:p>
            <a:r>
              <a:rPr lang="zh-CN" altLang="en-US" dirty="0"/>
              <a:t>更多核心</a:t>
            </a:r>
            <a:endParaRPr lang="en-US" altLang="zh-CN" dirty="0"/>
          </a:p>
          <a:p>
            <a:r>
              <a:rPr lang="zh-CN" altLang="en-US" dirty="0"/>
              <a:t>更大</a:t>
            </a:r>
            <a:r>
              <a:rPr lang="en-US" altLang="zh-CN" dirty="0"/>
              <a:t>HBM2e</a:t>
            </a:r>
            <a:r>
              <a:rPr lang="zh-CN" altLang="en-US" dirty="0"/>
              <a:t>缓存</a:t>
            </a:r>
            <a:endParaRPr lang="en-US" altLang="zh-CN" dirty="0"/>
          </a:p>
          <a:p>
            <a:r>
              <a:rPr lang="zh-CN" altLang="en-US" dirty="0"/>
              <a:t>内存通道数量未增长</a:t>
            </a:r>
          </a:p>
        </p:txBody>
      </p:sp>
      <p:sp>
        <p:nvSpPr>
          <p:cNvPr id="4" name="灯片编号占位符 3">
            <a:extLst>
              <a:ext uri="{FF2B5EF4-FFF2-40B4-BE49-F238E27FC236}">
                <a16:creationId xmlns:a16="http://schemas.microsoft.com/office/drawing/2014/main" id="{3A7EDB61-2D5E-41A6-97C7-1EA1563CE17F}"/>
              </a:ext>
            </a:extLst>
          </p:cNvPr>
          <p:cNvSpPr>
            <a:spLocks noGrp="1"/>
          </p:cNvSpPr>
          <p:nvPr>
            <p:ph type="sldNum" sz="quarter" idx="12"/>
          </p:nvPr>
        </p:nvSpPr>
        <p:spPr/>
        <p:txBody>
          <a:bodyPr/>
          <a:lstStyle/>
          <a:p>
            <a:fld id="{6D62327B-ED8D-4CFC-ADD0-A75FA5CBE281}" type="slidenum">
              <a:rPr lang="zh-CN" altLang="en-US" smtClean="0"/>
              <a:pPr/>
              <a:t>153</a:t>
            </a:fld>
            <a:endParaRPr lang="zh-CN" altLang="en-US" dirty="0"/>
          </a:p>
        </p:txBody>
      </p:sp>
      <p:pic>
        <p:nvPicPr>
          <p:cNvPr id="7" name="图片 6">
            <a:extLst>
              <a:ext uri="{FF2B5EF4-FFF2-40B4-BE49-F238E27FC236}">
                <a16:creationId xmlns:a16="http://schemas.microsoft.com/office/drawing/2014/main" id="{603C60E2-4559-4F3E-B7D7-F53B1204298B}"/>
              </a:ext>
            </a:extLst>
          </p:cNvPr>
          <p:cNvPicPr>
            <a:picLocks noChangeAspect="1"/>
          </p:cNvPicPr>
          <p:nvPr/>
        </p:nvPicPr>
        <p:blipFill>
          <a:blip r:embed="rId2"/>
          <a:stretch>
            <a:fillRect/>
          </a:stretch>
        </p:blipFill>
        <p:spPr>
          <a:xfrm>
            <a:off x="0" y="2564112"/>
            <a:ext cx="9144000" cy="3998948"/>
          </a:xfrm>
          <a:prstGeom prst="rect">
            <a:avLst/>
          </a:prstGeom>
        </p:spPr>
      </p:pic>
      <p:sp>
        <p:nvSpPr>
          <p:cNvPr id="6" name="矩形 5">
            <a:extLst>
              <a:ext uri="{FF2B5EF4-FFF2-40B4-BE49-F238E27FC236}">
                <a16:creationId xmlns:a16="http://schemas.microsoft.com/office/drawing/2014/main" id="{724EDF0B-23C9-4660-A8EF-FD28EE28DD8A}"/>
              </a:ext>
            </a:extLst>
          </p:cNvPr>
          <p:cNvSpPr/>
          <p:nvPr/>
        </p:nvSpPr>
        <p:spPr>
          <a:xfrm>
            <a:off x="7164288" y="4365104"/>
            <a:ext cx="1800200" cy="144016"/>
          </a:xfrm>
          <a:prstGeom prst="rect">
            <a:avLst/>
          </a:prstGeom>
          <a:no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noFill/>
            </a:endParaRPr>
          </a:p>
        </p:txBody>
      </p:sp>
      <p:pic>
        <p:nvPicPr>
          <p:cNvPr id="2050" name="Picture 2">
            <a:extLst>
              <a:ext uri="{FF2B5EF4-FFF2-40B4-BE49-F238E27FC236}">
                <a16:creationId xmlns:a16="http://schemas.microsoft.com/office/drawing/2014/main" id="{AB8B2DEF-2CBC-4DD7-BF9F-4B042A97F8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5704"/>
            <a:ext cx="4392488" cy="247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4766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GB" dirty="0"/>
              <a:t>6.4.7 </a:t>
            </a:r>
            <a:r>
              <a:rPr lang="zh-CN" altLang="en-US" dirty="0"/>
              <a:t>高速缓存参数的性能影响</a:t>
            </a:r>
            <a:endParaRPr lang="en-GB" dirty="0"/>
          </a:p>
        </p:txBody>
      </p:sp>
      <p:sp>
        <p:nvSpPr>
          <p:cNvPr id="114691" name="Rectangle 3"/>
          <p:cNvSpPr>
            <a:spLocks noGrp="1" noChangeArrowheads="1"/>
          </p:cNvSpPr>
          <p:nvPr>
            <p:ph type="body" idx="1"/>
          </p:nvPr>
        </p:nvSpPr>
        <p:spPr>
          <a:xfrm>
            <a:off x="396875" y="1362075"/>
            <a:ext cx="8594725" cy="4972050"/>
          </a:xfrm>
        </p:spPr>
        <p:txBody>
          <a:bodyPr>
            <a:normAutofit fontScale="85000" lnSpcReduction="20000"/>
          </a:bodyPr>
          <a:lstStyle/>
          <a:p>
            <a:r>
              <a:rPr lang="zh-CN" altLang="en-US" dirty="0"/>
              <a:t>不命中率</a:t>
            </a:r>
            <a:r>
              <a:rPr lang="en-US" altLang="zh-CN" dirty="0"/>
              <a:t>(</a:t>
            </a:r>
            <a:r>
              <a:rPr lang="en-GB" dirty="0"/>
              <a:t>Miss Rate)</a:t>
            </a:r>
          </a:p>
          <a:p>
            <a:pPr lvl="1"/>
            <a:r>
              <a:rPr lang="zh-CN" altLang="en-US" dirty="0"/>
              <a:t>程序或程序一部分执行期间，内存引用不命中的比率</a:t>
            </a:r>
            <a:r>
              <a:rPr lang="en-GB" dirty="0"/>
              <a:t> (misses / accesses)</a:t>
            </a:r>
          </a:p>
          <a:p>
            <a:r>
              <a:rPr lang="zh-CN" altLang="en-US" dirty="0"/>
              <a:t>命中率</a:t>
            </a:r>
            <a:r>
              <a:rPr lang="en-US" altLang="zh-CN" dirty="0"/>
              <a:t>(hit rate)</a:t>
            </a:r>
          </a:p>
          <a:p>
            <a:pPr lvl="1"/>
            <a:r>
              <a:rPr lang="zh-CN" altLang="en-US" dirty="0"/>
              <a:t>命中的内存引用比率</a:t>
            </a:r>
            <a:r>
              <a:rPr lang="en-GB" altLang="zh-CN" dirty="0"/>
              <a:t>(hits / accesses)</a:t>
            </a:r>
            <a:br>
              <a:rPr lang="en-GB" dirty="0"/>
            </a:br>
            <a:r>
              <a:rPr lang="en-US" altLang="zh-CN" dirty="0"/>
              <a:t>miss rate </a:t>
            </a:r>
            <a:r>
              <a:rPr lang="en-GB" dirty="0"/>
              <a:t>= 1 – hit rate</a:t>
            </a:r>
          </a:p>
          <a:p>
            <a:pPr lvl="1"/>
            <a:r>
              <a:rPr lang="zh-CN" altLang="en-US" dirty="0"/>
              <a:t>不命中率典型取值：</a:t>
            </a:r>
            <a:endParaRPr lang="en-GB" dirty="0"/>
          </a:p>
          <a:p>
            <a:pPr lvl="2"/>
            <a:r>
              <a:rPr lang="en-GB" dirty="0"/>
              <a:t>3-10% for L1</a:t>
            </a:r>
          </a:p>
          <a:p>
            <a:pPr lvl="2"/>
            <a:r>
              <a:rPr lang="en-GB" dirty="0"/>
              <a:t>can be quite small (e.g., &lt; 1%) for L2, depending on size, etc.</a:t>
            </a:r>
          </a:p>
          <a:p>
            <a:r>
              <a:rPr lang="zh-CN" altLang="en-US" dirty="0"/>
              <a:t>命中时间</a:t>
            </a:r>
            <a:r>
              <a:rPr lang="en-US" altLang="zh-CN" dirty="0"/>
              <a:t>(</a:t>
            </a:r>
            <a:r>
              <a:rPr lang="en-GB" dirty="0"/>
              <a:t>Hit Time)</a:t>
            </a:r>
          </a:p>
          <a:p>
            <a:pPr lvl="1"/>
            <a:r>
              <a:rPr lang="zh-CN" altLang="en-US" dirty="0"/>
              <a:t>从高速缓存传送一个字到</a:t>
            </a:r>
            <a:r>
              <a:rPr lang="en-US" altLang="zh-CN" dirty="0"/>
              <a:t>CPU</a:t>
            </a:r>
            <a:r>
              <a:rPr lang="zh-CN" altLang="en-US" dirty="0"/>
              <a:t>所需的时间</a:t>
            </a:r>
            <a:endParaRPr lang="en-GB" dirty="0"/>
          </a:p>
          <a:p>
            <a:pPr lvl="2"/>
            <a:r>
              <a:rPr lang="zh-CN" altLang="en-US" dirty="0"/>
              <a:t>包括组选择、行确认和字选择时间</a:t>
            </a:r>
            <a:endParaRPr lang="en-GB" dirty="0"/>
          </a:p>
          <a:p>
            <a:r>
              <a:rPr lang="zh-CN" altLang="en-US" dirty="0"/>
              <a:t>不命中处罚</a:t>
            </a:r>
            <a:r>
              <a:rPr lang="en-US" altLang="zh-CN" dirty="0"/>
              <a:t>(</a:t>
            </a:r>
            <a:r>
              <a:rPr lang="en-GB" dirty="0"/>
              <a:t>Miss Penalty)</a:t>
            </a:r>
          </a:p>
          <a:p>
            <a:pPr lvl="1"/>
            <a:r>
              <a:rPr lang="zh-CN" altLang="en-US" dirty="0"/>
              <a:t>由于不命中所需要的额外时间</a:t>
            </a:r>
            <a:endParaRPr lang="en-GB" dirty="0"/>
          </a:p>
          <a:p>
            <a:pPr lvl="1"/>
            <a:r>
              <a:rPr lang="zh-CN" altLang="en-US" dirty="0"/>
              <a:t>典型时钟周期</a:t>
            </a:r>
            <a:r>
              <a:rPr lang="en-GB" altLang="zh-CN" dirty="0"/>
              <a:t>:</a:t>
            </a:r>
          </a:p>
          <a:p>
            <a:pPr lvl="2"/>
            <a:r>
              <a:rPr lang="en-GB" altLang="zh-CN" dirty="0"/>
              <a:t>4 clock cycle for L1</a:t>
            </a:r>
          </a:p>
          <a:p>
            <a:pPr lvl="2"/>
            <a:r>
              <a:rPr lang="en-GB" altLang="zh-CN" dirty="0"/>
              <a:t>10 clock cycles for L2</a:t>
            </a:r>
          </a:p>
          <a:p>
            <a:pPr lvl="2"/>
            <a:r>
              <a:rPr lang="en-GB" altLang="zh-CN" dirty="0"/>
              <a:t>50 clock cycles for L3</a:t>
            </a:r>
          </a:p>
          <a:p>
            <a:pPr lvl="2"/>
            <a:r>
              <a:rPr lang="en-GB" dirty="0"/>
              <a:t>200 clock cycles for main memory</a:t>
            </a:r>
          </a:p>
        </p:txBody>
      </p:sp>
      <p:sp>
        <p:nvSpPr>
          <p:cNvPr id="6" name="灯片编号占位符 3">
            <a:extLst>
              <a:ext uri="{FF2B5EF4-FFF2-40B4-BE49-F238E27FC236}">
                <a16:creationId xmlns:a16="http://schemas.microsoft.com/office/drawing/2014/main" id="{6279F82B-7D74-490C-AC00-82EE08FE5579}"/>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154</a:t>
            </a:fld>
            <a:endParaRPr lang="zh-CN" altLang="en-US" dirty="0"/>
          </a:p>
        </p:txBody>
      </p:sp>
      <p:sp>
        <p:nvSpPr>
          <p:cNvPr id="4" name="矩形 3">
            <a:extLst>
              <a:ext uri="{FF2B5EF4-FFF2-40B4-BE49-F238E27FC236}">
                <a16:creationId xmlns:a16="http://schemas.microsoft.com/office/drawing/2014/main" id="{7C5E6338-EA80-4405-95D5-8B2EDD228857}"/>
              </a:ext>
            </a:extLst>
          </p:cNvPr>
          <p:cNvSpPr/>
          <p:nvPr/>
        </p:nvSpPr>
        <p:spPr>
          <a:xfrm>
            <a:off x="0" y="6169409"/>
            <a:ext cx="4572000" cy="430887"/>
          </a:xfrm>
          <a:prstGeom prst="rect">
            <a:avLst/>
          </a:prstGeom>
        </p:spPr>
        <p:txBody>
          <a:bodyPr>
            <a:spAutoFit/>
          </a:bodyPr>
          <a:lstStyle/>
          <a:p>
            <a:r>
              <a:rPr lang="zh-CN" altLang="en-US" sz="1100" dirty="0"/>
              <a:t>https://www.extremetech.com/extreme/188776-how-l1-and-l2-cpu-caches-work-and-why-theyre-an-essential-part-of-modern-chips</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E9BDBB-88FC-4D23-AE6A-BB90FB2B9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568709"/>
            <a:ext cx="3615669" cy="2149666"/>
          </a:xfrm>
          <a:prstGeom prst="rect">
            <a:avLst/>
          </a:prstGeom>
        </p:spPr>
      </p:pic>
      <p:sp>
        <p:nvSpPr>
          <p:cNvPr id="2" name="标题 1">
            <a:extLst>
              <a:ext uri="{FF2B5EF4-FFF2-40B4-BE49-F238E27FC236}">
                <a16:creationId xmlns:a16="http://schemas.microsoft.com/office/drawing/2014/main" id="{22135848-7486-49F9-8C23-6BDB9FB4E9B1}"/>
              </a:ext>
            </a:extLst>
          </p:cNvPr>
          <p:cNvSpPr>
            <a:spLocks noGrp="1"/>
          </p:cNvSpPr>
          <p:nvPr>
            <p:ph type="title"/>
          </p:nvPr>
        </p:nvSpPr>
        <p:spPr/>
        <p:txBody>
          <a:bodyPr>
            <a:normAutofit fontScale="90000"/>
          </a:bodyPr>
          <a:lstStyle/>
          <a:p>
            <a:r>
              <a:rPr lang="zh-CN" altLang="en-US" dirty="0"/>
              <a:t>高速缓存成本和性能的折中</a:t>
            </a:r>
          </a:p>
        </p:txBody>
      </p:sp>
      <p:sp>
        <p:nvSpPr>
          <p:cNvPr id="3" name="内容占位符 2">
            <a:extLst>
              <a:ext uri="{FF2B5EF4-FFF2-40B4-BE49-F238E27FC236}">
                <a16:creationId xmlns:a16="http://schemas.microsoft.com/office/drawing/2014/main" id="{B4D9D024-46B1-4FE3-86C1-0BFF12198B9F}"/>
              </a:ext>
            </a:extLst>
          </p:cNvPr>
          <p:cNvSpPr>
            <a:spLocks noGrp="1"/>
          </p:cNvSpPr>
          <p:nvPr>
            <p:ph idx="1"/>
          </p:nvPr>
        </p:nvSpPr>
        <p:spPr/>
        <p:txBody>
          <a:bodyPr>
            <a:normAutofit fontScale="85000" lnSpcReduction="20000"/>
          </a:bodyPr>
          <a:lstStyle/>
          <a:p>
            <a:r>
              <a:rPr lang="en-US" altLang="zh-CN" dirty="0"/>
              <a:t>1.</a:t>
            </a:r>
            <a:r>
              <a:rPr lang="zh-CN" altLang="en-US" dirty="0"/>
              <a:t>高速缓存大小的影响</a:t>
            </a:r>
            <a:endParaRPr lang="en-US" altLang="zh-CN" dirty="0"/>
          </a:p>
          <a:p>
            <a:pPr lvl="1"/>
            <a:r>
              <a:rPr lang="zh-CN" altLang="en-US" dirty="0"/>
              <a:t>较大的高速缓存：命中率提高；延迟提高 </a:t>
            </a:r>
            <a:endParaRPr lang="en-US" altLang="zh-CN" dirty="0"/>
          </a:p>
          <a:p>
            <a:pPr lvl="1"/>
            <a:r>
              <a:rPr lang="zh-CN" altLang="en-US" dirty="0"/>
              <a:t>策略：</a:t>
            </a:r>
            <a:r>
              <a:rPr lang="en-US" altLang="zh-CN" dirty="0"/>
              <a:t>L1&lt;L2&lt;L3</a:t>
            </a:r>
          </a:p>
          <a:p>
            <a:pPr lvl="1"/>
            <a:r>
              <a:rPr lang="zh-CN" altLang="en-US" dirty="0"/>
              <a:t>案例：</a:t>
            </a:r>
            <a:endParaRPr lang="en-US" altLang="zh-CN" dirty="0"/>
          </a:p>
          <a:p>
            <a:pPr lvl="2"/>
            <a:r>
              <a:rPr lang="en-US" altLang="zh-CN" dirty="0"/>
              <a:t>Skylake-SP(1MB L2 cache, 1.375MB L3 cache/core)</a:t>
            </a:r>
          </a:p>
          <a:p>
            <a:pPr lvl="2"/>
            <a:r>
              <a:rPr lang="en-US" altLang="zh-CN" dirty="0"/>
              <a:t>Skylake-S(256KB L2 cache, 2.5MB MB L3 cache/core)</a:t>
            </a:r>
          </a:p>
          <a:p>
            <a:r>
              <a:rPr lang="en-US" altLang="zh-CN" dirty="0"/>
              <a:t>2.</a:t>
            </a:r>
            <a:r>
              <a:rPr lang="zh-CN" altLang="en-US" dirty="0"/>
              <a:t>块大小的影响</a:t>
            </a:r>
            <a:endParaRPr lang="en-US" altLang="zh-CN" dirty="0"/>
          </a:p>
          <a:p>
            <a:pPr lvl="1"/>
            <a:r>
              <a:rPr lang="zh-CN" altLang="en-US" dirty="0"/>
              <a:t>较大的块：提高局部性，提高命中率；给定缓存大小时，块越大，缓存行减少，损害时间局部性；块越大，不命中处罚越高，传送时间越长</a:t>
            </a:r>
            <a:endParaRPr lang="en-US" altLang="zh-CN" dirty="0"/>
          </a:p>
          <a:p>
            <a:r>
              <a:rPr lang="en-US" altLang="zh-CN" dirty="0"/>
              <a:t>3.</a:t>
            </a:r>
            <a:r>
              <a:rPr lang="zh-CN" altLang="en-US" dirty="0"/>
              <a:t>相联度的影响</a:t>
            </a:r>
            <a:endParaRPr lang="en-US" altLang="zh-CN" dirty="0"/>
          </a:p>
          <a:p>
            <a:pPr lvl="1"/>
            <a:r>
              <a:rPr lang="zh-CN" altLang="en-US" dirty="0"/>
              <a:t>高速缓存行数</a:t>
            </a:r>
            <a:r>
              <a:rPr lang="en-US" altLang="zh-CN" dirty="0"/>
              <a:t>E</a:t>
            </a:r>
            <a:r>
              <a:rPr lang="zh-CN" altLang="en-US" dirty="0"/>
              <a:t>较大：</a:t>
            </a:r>
            <a:endParaRPr lang="en-US" altLang="zh-CN" dirty="0"/>
          </a:p>
          <a:p>
            <a:pPr lvl="2"/>
            <a:r>
              <a:rPr lang="zh-CN" altLang="en-US" dirty="0"/>
              <a:t>优点：降低冲突不命中出现抖动的可能性</a:t>
            </a:r>
            <a:endParaRPr lang="en-US" altLang="zh-CN" dirty="0"/>
          </a:p>
          <a:p>
            <a:pPr lvl="2"/>
            <a:r>
              <a:rPr lang="zh-CN" altLang="en-US" dirty="0"/>
              <a:t>缺点：成本较高，速度慢，每行额外的</a:t>
            </a:r>
            <a:r>
              <a:rPr lang="en-US" altLang="zh-CN" dirty="0"/>
              <a:t>LRU</a:t>
            </a:r>
            <a:r>
              <a:rPr lang="zh-CN" altLang="en-US" dirty="0"/>
              <a:t>状态位和控制逻辑，增加命中时间和不命中处罚</a:t>
            </a:r>
            <a:endParaRPr lang="en-US" altLang="zh-CN" dirty="0"/>
          </a:p>
          <a:p>
            <a:r>
              <a:rPr lang="en-US" altLang="zh-CN" dirty="0"/>
              <a:t>4.</a:t>
            </a:r>
            <a:r>
              <a:rPr lang="zh-CN" altLang="en-US" dirty="0"/>
              <a:t>写策略影响</a:t>
            </a:r>
            <a:endParaRPr lang="en-US" altLang="zh-CN" dirty="0"/>
          </a:p>
          <a:p>
            <a:pPr lvl="1"/>
            <a:r>
              <a:rPr lang="zh-CN" altLang="en-US" dirty="0"/>
              <a:t>直写：容易实现，可以使用独立的写缓冲区</a:t>
            </a:r>
            <a:r>
              <a:rPr lang="en-US" altLang="zh-CN" dirty="0"/>
              <a:t>(write buffer)</a:t>
            </a:r>
            <a:r>
              <a:rPr lang="zh-CN" altLang="en-US" dirty="0"/>
              <a:t>，读不命中不会触发内存写因而开销小</a:t>
            </a:r>
            <a:endParaRPr lang="en-US" altLang="zh-CN" dirty="0"/>
          </a:p>
          <a:p>
            <a:pPr lvl="1"/>
            <a:r>
              <a:rPr lang="zh-CN" altLang="en-US" dirty="0"/>
              <a:t>写回：传送少允许更多内存带宽用于执行</a:t>
            </a:r>
            <a:r>
              <a:rPr lang="en-US" altLang="zh-CN" dirty="0"/>
              <a:t>DMA</a:t>
            </a:r>
            <a:r>
              <a:rPr lang="zh-CN" altLang="en-US" dirty="0"/>
              <a:t>的</a:t>
            </a:r>
            <a:r>
              <a:rPr lang="en-US" altLang="zh-CN" dirty="0"/>
              <a:t>I/O</a:t>
            </a:r>
            <a:r>
              <a:rPr lang="zh-CN" altLang="en-US" dirty="0"/>
              <a:t>设备</a:t>
            </a:r>
            <a:endParaRPr lang="en-US" altLang="zh-CN" dirty="0"/>
          </a:p>
          <a:p>
            <a:pPr lvl="1"/>
            <a:r>
              <a:rPr lang="zh-CN" altLang="en-US" dirty="0"/>
              <a:t>存储层次向下，传送时间增加，减少传送更重要，写回设计越多</a:t>
            </a:r>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8ECA1C6E-4957-42AF-B0FD-8C272BE0ADE2}"/>
              </a:ext>
            </a:extLst>
          </p:cNvPr>
          <p:cNvSpPr>
            <a:spLocks noGrp="1"/>
          </p:cNvSpPr>
          <p:nvPr>
            <p:ph type="sldNum" sz="quarter" idx="12"/>
          </p:nvPr>
        </p:nvSpPr>
        <p:spPr/>
        <p:txBody>
          <a:bodyPr/>
          <a:lstStyle/>
          <a:p>
            <a:fld id="{6D62327B-ED8D-4CFC-ADD0-A75FA5CBE281}" type="slidenum">
              <a:rPr lang="zh-CN" altLang="en-US" smtClean="0"/>
              <a:pPr/>
              <a:t>155</a:t>
            </a:fld>
            <a:endParaRPr lang="zh-CN" altLang="en-US" dirty="0"/>
          </a:p>
        </p:txBody>
      </p:sp>
      <p:pic>
        <p:nvPicPr>
          <p:cNvPr id="7" name="图片 6">
            <a:extLst>
              <a:ext uri="{FF2B5EF4-FFF2-40B4-BE49-F238E27FC236}">
                <a16:creationId xmlns:a16="http://schemas.microsoft.com/office/drawing/2014/main" id="{8AF56F17-663C-4863-AA52-74920CF2B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676" y="2492896"/>
            <a:ext cx="3612081" cy="2206628"/>
          </a:xfrm>
          <a:prstGeom prst="rect">
            <a:avLst/>
          </a:prstGeom>
        </p:spPr>
      </p:pic>
      <p:sp>
        <p:nvSpPr>
          <p:cNvPr id="8" name="矩形 7">
            <a:extLst>
              <a:ext uri="{FF2B5EF4-FFF2-40B4-BE49-F238E27FC236}">
                <a16:creationId xmlns:a16="http://schemas.microsoft.com/office/drawing/2014/main" id="{0A85FD92-9AB9-4F32-8415-5C5E2D3C6D20}"/>
              </a:ext>
            </a:extLst>
          </p:cNvPr>
          <p:cNvSpPr/>
          <p:nvPr/>
        </p:nvSpPr>
        <p:spPr>
          <a:xfrm>
            <a:off x="300433" y="6394495"/>
            <a:ext cx="8952807" cy="261610"/>
          </a:xfrm>
          <a:prstGeom prst="rect">
            <a:avLst/>
          </a:prstGeom>
        </p:spPr>
        <p:txBody>
          <a:bodyPr wrap="square">
            <a:spAutoFit/>
          </a:bodyPr>
          <a:lstStyle/>
          <a:p>
            <a:r>
              <a:rPr lang="zh-CN" altLang="en-US" sz="1100" dirty="0">
                <a:latin typeface="Times New Roman" panose="02020603050405020304" pitchFamily="18" charset="0"/>
                <a:cs typeface="Times New Roman" panose="02020603050405020304" pitchFamily="18" charset="0"/>
              </a:rPr>
              <a:t>https://www.extremetech.com/extreme/188776-how-l1-and-l2-cpu-caches-work-and-why-theyre-an-essential-part-of-modern-chips</a:t>
            </a:r>
          </a:p>
        </p:txBody>
      </p:sp>
    </p:spTree>
    <p:extLst>
      <p:ext uri="{BB962C8B-B14F-4D97-AF65-F5344CB8AC3E}">
        <p14:creationId xmlns:p14="http://schemas.microsoft.com/office/powerpoint/2010/main" val="208067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ECCD84-2DB4-4D0C-A299-0DAE628722DA}"/>
              </a:ext>
            </a:extLst>
          </p:cNvPr>
          <p:cNvSpPr>
            <a:spLocks noGrp="1"/>
          </p:cNvSpPr>
          <p:nvPr>
            <p:ph type="title"/>
          </p:nvPr>
        </p:nvSpPr>
        <p:spPr/>
        <p:txBody>
          <a:bodyPr>
            <a:normAutofit fontScale="90000"/>
          </a:bodyPr>
          <a:lstStyle/>
          <a:p>
            <a:r>
              <a:rPr lang="en-US" altLang="zh-CN" dirty="0"/>
              <a:t>6.5 </a:t>
            </a:r>
            <a:r>
              <a:rPr lang="zh-CN" altLang="en-US" dirty="0"/>
              <a:t>编写高速缓存友好的代码</a:t>
            </a:r>
          </a:p>
        </p:txBody>
      </p:sp>
      <p:sp>
        <p:nvSpPr>
          <p:cNvPr id="3" name="内容占位符 2">
            <a:extLst>
              <a:ext uri="{FF2B5EF4-FFF2-40B4-BE49-F238E27FC236}">
                <a16:creationId xmlns:a16="http://schemas.microsoft.com/office/drawing/2014/main" id="{008F0224-6198-487F-A896-DBE1F72AF6B7}"/>
              </a:ext>
            </a:extLst>
          </p:cNvPr>
          <p:cNvSpPr>
            <a:spLocks noGrp="1"/>
          </p:cNvSpPr>
          <p:nvPr>
            <p:ph idx="1"/>
          </p:nvPr>
        </p:nvSpPr>
        <p:spPr/>
        <p:txBody>
          <a:bodyPr>
            <a:normAutofit/>
          </a:bodyPr>
          <a:lstStyle/>
          <a:p>
            <a:r>
              <a:rPr lang="zh-CN" altLang="en-US" sz="1600" dirty="0"/>
              <a:t>局部性好的代码有较好的</a:t>
            </a:r>
            <a:r>
              <a:rPr lang="en-US" altLang="zh-CN" sz="1600" dirty="0"/>
              <a:t>cache</a:t>
            </a:r>
            <a:r>
              <a:rPr lang="zh-CN" altLang="en-US" sz="1600" dirty="0"/>
              <a:t>命中率</a:t>
            </a:r>
            <a:endParaRPr lang="en-US" altLang="zh-CN" sz="1600" dirty="0"/>
          </a:p>
          <a:p>
            <a:pPr lvl="1"/>
            <a:r>
              <a:rPr lang="en-US" altLang="zh-CN" sz="1600" dirty="0"/>
              <a:t>1</a:t>
            </a:r>
            <a:r>
              <a:rPr lang="zh-CN" altLang="en-US" sz="1600" dirty="0"/>
              <a:t>）让最常见的情况运行得快：</a:t>
            </a:r>
            <a:endParaRPr lang="en-US" altLang="zh-CN" sz="1600" dirty="0"/>
          </a:p>
          <a:p>
            <a:pPr lvl="2"/>
            <a:r>
              <a:rPr lang="en-US" altLang="zh-CN" sz="1200" dirty="0"/>
              <a:t>80/20</a:t>
            </a:r>
            <a:r>
              <a:rPr lang="zh-CN" altLang="en-US" sz="1200" dirty="0"/>
              <a:t>原则：程序大部分时间花在少量核心函数上，核心函数大部分时间花在少量循环上</a:t>
            </a:r>
            <a:endParaRPr lang="en-US" altLang="zh-CN" sz="1200" dirty="0"/>
          </a:p>
          <a:p>
            <a:pPr lvl="1"/>
            <a:r>
              <a:rPr lang="en-US" altLang="zh-CN" sz="1600" dirty="0"/>
              <a:t>2</a:t>
            </a:r>
            <a:r>
              <a:rPr lang="zh-CN" altLang="en-US" sz="1600" dirty="0"/>
              <a:t>）尽量减少每个循环内部的缓存不命中数量：</a:t>
            </a:r>
            <a:endParaRPr lang="en-US" altLang="zh-CN" sz="1600" dirty="0"/>
          </a:p>
          <a:p>
            <a:pPr lvl="2"/>
            <a:r>
              <a:rPr lang="zh-CN" altLang="en-US" sz="1200" dirty="0"/>
              <a:t>时间局部性：对局部变量的反复引用，编译器将其缓存在寄存器文件中</a:t>
            </a:r>
            <a:endParaRPr lang="en-US" altLang="zh-CN" sz="1200" dirty="0"/>
          </a:p>
          <a:p>
            <a:pPr lvl="2"/>
            <a:r>
              <a:rPr lang="zh-CN" altLang="en-US" sz="1200" dirty="0"/>
              <a:t>空间局部性：步长为</a:t>
            </a:r>
            <a:r>
              <a:rPr lang="en-US" altLang="zh-CN" sz="1200" dirty="0"/>
              <a:t>1</a:t>
            </a:r>
            <a:r>
              <a:rPr lang="zh-CN" altLang="en-US" sz="1200" dirty="0"/>
              <a:t>的引用模式，</a:t>
            </a:r>
            <a:r>
              <a:rPr lang="en-US" altLang="zh-CN" sz="1200" dirty="0"/>
              <a:t>cache line</a:t>
            </a:r>
            <a:r>
              <a:rPr lang="zh-CN" altLang="en-US" sz="1200" dirty="0"/>
              <a:t>一次加载多次访问</a:t>
            </a:r>
            <a:endParaRPr lang="en-US" altLang="zh-CN" sz="1200" dirty="0"/>
          </a:p>
          <a:p>
            <a:r>
              <a:rPr lang="zh-CN" altLang="en-US" sz="1800" dirty="0"/>
              <a:t>假设字长为</a:t>
            </a:r>
            <a:r>
              <a:rPr lang="en-US" altLang="zh-CN" sz="1800" dirty="0"/>
              <a:t>4</a:t>
            </a:r>
            <a:r>
              <a:rPr lang="zh-CN" altLang="en-US" sz="1800" dirty="0"/>
              <a:t>字节，</a:t>
            </a:r>
            <a:r>
              <a:rPr lang="en-US" altLang="zh-CN" sz="1800" dirty="0"/>
              <a:t>cache line</a:t>
            </a:r>
            <a:r>
              <a:rPr lang="zh-CN" altLang="en-US" sz="1800" dirty="0"/>
              <a:t>为</a:t>
            </a:r>
            <a:r>
              <a:rPr lang="en-US" altLang="zh-CN" sz="1800" dirty="0"/>
              <a:t>4</a:t>
            </a:r>
          </a:p>
          <a:p>
            <a:endParaRPr lang="en-US" altLang="zh-CN" sz="1600" dirty="0"/>
          </a:p>
          <a:p>
            <a:endParaRPr lang="zh-CN" altLang="en-US" sz="1600" dirty="0"/>
          </a:p>
        </p:txBody>
      </p:sp>
      <p:sp>
        <p:nvSpPr>
          <p:cNvPr id="4" name="灯片编号占位符 3">
            <a:extLst>
              <a:ext uri="{FF2B5EF4-FFF2-40B4-BE49-F238E27FC236}">
                <a16:creationId xmlns:a16="http://schemas.microsoft.com/office/drawing/2014/main" id="{D2F86F21-6FD9-4971-8A39-634A66401F57}"/>
              </a:ext>
            </a:extLst>
          </p:cNvPr>
          <p:cNvSpPr>
            <a:spLocks noGrp="1"/>
          </p:cNvSpPr>
          <p:nvPr>
            <p:ph type="sldNum" sz="quarter" idx="12"/>
          </p:nvPr>
        </p:nvSpPr>
        <p:spPr/>
        <p:txBody>
          <a:bodyPr/>
          <a:lstStyle/>
          <a:p>
            <a:fld id="{6D62327B-ED8D-4CFC-ADD0-A75FA5CBE281}" type="slidenum">
              <a:rPr lang="zh-CN" altLang="en-US" smtClean="0"/>
              <a:pPr/>
              <a:t>156</a:t>
            </a:fld>
            <a:endParaRPr lang="zh-CN" altLang="en-US" dirty="0"/>
          </a:p>
        </p:txBody>
      </p:sp>
      <p:sp>
        <p:nvSpPr>
          <p:cNvPr id="5" name="矩形 4">
            <a:extLst>
              <a:ext uri="{FF2B5EF4-FFF2-40B4-BE49-F238E27FC236}">
                <a16:creationId xmlns:a16="http://schemas.microsoft.com/office/drawing/2014/main" id="{3CA0C88C-C138-44E3-ADBB-E5DE3092F799}"/>
              </a:ext>
            </a:extLst>
          </p:cNvPr>
          <p:cNvSpPr/>
          <p:nvPr/>
        </p:nvSpPr>
        <p:spPr>
          <a:xfrm>
            <a:off x="442534" y="2788583"/>
            <a:ext cx="2664296" cy="1720553"/>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Int </a:t>
            </a:r>
            <a:r>
              <a:rPr lang="en-US" altLang="zh-CN" sz="1100" dirty="0" err="1">
                <a:latin typeface="Courier New" charset="0"/>
              </a:rPr>
              <a:t>sumarrayrows</a:t>
            </a:r>
            <a:r>
              <a:rPr lang="en-US" altLang="zh-CN" sz="1100" dirty="0">
                <a:latin typeface="Courier New" charset="0"/>
              </a:rPr>
              <a:t>(int a[M][N]</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I,j,sum</a:t>
            </a:r>
            <a:r>
              <a:rPr lang="en-US" altLang="zh-CN" sz="1100" dirty="0">
                <a:latin typeface="Courier New" charset="0"/>
              </a:rPr>
              <a:t>=0;</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a:t>
            </a:r>
            <a:r>
              <a:rPr lang="en-US" altLang="zh-CN" sz="1100" dirty="0" err="1">
                <a:latin typeface="Courier New" charset="0"/>
              </a:rPr>
              <a:t>M;i</a:t>
            </a:r>
            <a:r>
              <a:rPr lang="en-US" altLang="zh-CN" sz="1100" dirty="0">
                <a:latin typeface="Courier New" charset="0"/>
              </a:rPr>
              <a:t>++)</a:t>
            </a:r>
          </a:p>
          <a:p>
            <a:pPr>
              <a:tabLst>
                <a:tab pos="457200" algn="l"/>
              </a:tabLst>
            </a:pPr>
            <a:r>
              <a:rPr lang="en-US" altLang="zh-CN" sz="1100" dirty="0">
                <a:latin typeface="Courier New" charset="0"/>
              </a:rPr>
              <a:t>		for(j=0;j&lt;</a:t>
            </a:r>
            <a:r>
              <a:rPr lang="en-US" altLang="zh-CN" sz="1100" dirty="0" err="1">
                <a:latin typeface="Courier New" charset="0"/>
              </a:rPr>
              <a:t>N;j</a:t>
            </a:r>
            <a:r>
              <a:rPr lang="en-US" altLang="zh-CN" sz="1100" dirty="0">
                <a:latin typeface="Courier New" charset="0"/>
              </a:rPr>
              <a:t>++)</a:t>
            </a:r>
          </a:p>
          <a:p>
            <a:pPr>
              <a:tabLst>
                <a:tab pos="457200" algn="l"/>
              </a:tabLst>
            </a:pPr>
            <a:r>
              <a:rPr lang="en-US" altLang="zh-CN" sz="1100" dirty="0">
                <a:latin typeface="Courier New" charset="0"/>
              </a:rPr>
              <a:t>		    sum+=a[</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return sum;</a:t>
            </a:r>
          </a:p>
          <a:p>
            <a:pPr>
              <a:tabLst>
                <a:tab pos="457200" algn="l"/>
              </a:tabLst>
            </a:pPr>
            <a:r>
              <a:rPr lang="en-US" altLang="zh-CN" sz="1100" dirty="0">
                <a:latin typeface="Courier New" charset="0"/>
              </a:rPr>
              <a:t>}</a:t>
            </a:r>
          </a:p>
        </p:txBody>
      </p:sp>
      <p:graphicFrame>
        <p:nvGraphicFramePr>
          <p:cNvPr id="6" name="表格 5">
            <a:extLst>
              <a:ext uri="{FF2B5EF4-FFF2-40B4-BE49-F238E27FC236}">
                <a16:creationId xmlns:a16="http://schemas.microsoft.com/office/drawing/2014/main" id="{29C31000-F51E-40D3-BC07-D21D4ADC4943}"/>
              </a:ext>
            </a:extLst>
          </p:cNvPr>
          <p:cNvGraphicFramePr>
            <a:graphicFrameLocks noGrp="1"/>
          </p:cNvGraphicFramePr>
          <p:nvPr>
            <p:extLst>
              <p:ext uri="{D42A27DB-BD31-4B8C-83A1-F6EECF244321}">
                <p14:modId xmlns:p14="http://schemas.microsoft.com/office/powerpoint/2010/main" val="2193451843"/>
              </p:ext>
            </p:extLst>
          </p:nvPr>
        </p:nvGraphicFramePr>
        <p:xfrm>
          <a:off x="3232979" y="2721760"/>
          <a:ext cx="5770980" cy="1854200"/>
        </p:xfrm>
        <a:graphic>
          <a:graphicData uri="http://schemas.openxmlformats.org/drawingml/2006/table">
            <a:tbl>
              <a:tblPr firstRow="1" bandRow="1">
                <a:tableStyleId>{5C22544A-7EE6-4342-B048-85BDC9FD1C3A}</a:tableStyleId>
              </a:tblPr>
              <a:tblGrid>
                <a:gridCol w="641220">
                  <a:extLst>
                    <a:ext uri="{9D8B030D-6E8A-4147-A177-3AD203B41FA5}">
                      <a16:colId xmlns:a16="http://schemas.microsoft.com/office/drawing/2014/main" val="2008388858"/>
                    </a:ext>
                  </a:extLst>
                </a:gridCol>
                <a:gridCol w="641220">
                  <a:extLst>
                    <a:ext uri="{9D8B030D-6E8A-4147-A177-3AD203B41FA5}">
                      <a16:colId xmlns:a16="http://schemas.microsoft.com/office/drawing/2014/main" val="1448584296"/>
                    </a:ext>
                  </a:extLst>
                </a:gridCol>
                <a:gridCol w="641220">
                  <a:extLst>
                    <a:ext uri="{9D8B030D-6E8A-4147-A177-3AD203B41FA5}">
                      <a16:colId xmlns:a16="http://schemas.microsoft.com/office/drawing/2014/main" val="1788985499"/>
                    </a:ext>
                  </a:extLst>
                </a:gridCol>
                <a:gridCol w="641220">
                  <a:extLst>
                    <a:ext uri="{9D8B030D-6E8A-4147-A177-3AD203B41FA5}">
                      <a16:colId xmlns:a16="http://schemas.microsoft.com/office/drawing/2014/main" val="705915778"/>
                    </a:ext>
                  </a:extLst>
                </a:gridCol>
                <a:gridCol w="641220">
                  <a:extLst>
                    <a:ext uri="{9D8B030D-6E8A-4147-A177-3AD203B41FA5}">
                      <a16:colId xmlns:a16="http://schemas.microsoft.com/office/drawing/2014/main" val="3412170262"/>
                    </a:ext>
                  </a:extLst>
                </a:gridCol>
                <a:gridCol w="641220">
                  <a:extLst>
                    <a:ext uri="{9D8B030D-6E8A-4147-A177-3AD203B41FA5}">
                      <a16:colId xmlns:a16="http://schemas.microsoft.com/office/drawing/2014/main" val="3163789453"/>
                    </a:ext>
                  </a:extLst>
                </a:gridCol>
                <a:gridCol w="641220">
                  <a:extLst>
                    <a:ext uri="{9D8B030D-6E8A-4147-A177-3AD203B41FA5}">
                      <a16:colId xmlns:a16="http://schemas.microsoft.com/office/drawing/2014/main" val="419569979"/>
                    </a:ext>
                  </a:extLst>
                </a:gridCol>
                <a:gridCol w="641220">
                  <a:extLst>
                    <a:ext uri="{9D8B030D-6E8A-4147-A177-3AD203B41FA5}">
                      <a16:colId xmlns:a16="http://schemas.microsoft.com/office/drawing/2014/main" val="1174069587"/>
                    </a:ext>
                  </a:extLst>
                </a:gridCol>
                <a:gridCol w="641220">
                  <a:extLst>
                    <a:ext uri="{9D8B030D-6E8A-4147-A177-3AD203B41FA5}">
                      <a16:colId xmlns:a16="http://schemas.microsoft.com/office/drawing/2014/main" val="175845719"/>
                    </a:ext>
                  </a:extLst>
                </a:gridCol>
              </a:tblGrid>
              <a:tr h="370840">
                <a:tc>
                  <a:txBody>
                    <a:bodyPr/>
                    <a:lstStyle/>
                    <a:p>
                      <a:pPr algn="ctr"/>
                      <a:r>
                        <a:rPr lang="en-US" altLang="zh-CN" i="1" dirty="0">
                          <a:latin typeface="Times New Roman" panose="02020603050405020304" pitchFamily="18" charset="0"/>
                          <a:cs typeface="Times New Roman" panose="02020603050405020304" pitchFamily="18" charset="0"/>
                        </a:rPr>
                        <a:t>a[</a:t>
                      </a: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][j]</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j=0</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j=1</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j=2</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j=3</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j=4</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j=5</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j=6</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j=7</a:t>
                      </a:r>
                      <a:endParaRPr lang="zh-CN" alt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5265151"/>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=0</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3[h]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4[h]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5[m]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6[h]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7[h]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8[h]</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0904597"/>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=1</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9[m]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10[h]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11[h]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12[h]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13[m]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14[h]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15[h]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16[h]</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1245225"/>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=2</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17[m]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18[h]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19[h]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20[h]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21[m]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22[h]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23[h]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24[h]</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52967647"/>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=3</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25[m]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26[h]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27[h]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28[h]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29[m]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30[h]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31[h]</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32[h]</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8214635"/>
                  </a:ext>
                </a:extLst>
              </a:tr>
            </a:tbl>
          </a:graphicData>
        </a:graphic>
      </p:graphicFrame>
      <p:sp>
        <p:nvSpPr>
          <p:cNvPr id="7" name="矩形 6">
            <a:extLst>
              <a:ext uri="{FF2B5EF4-FFF2-40B4-BE49-F238E27FC236}">
                <a16:creationId xmlns:a16="http://schemas.microsoft.com/office/drawing/2014/main" id="{8E3473EE-835C-40E8-B480-1772A743A535}"/>
              </a:ext>
            </a:extLst>
          </p:cNvPr>
          <p:cNvSpPr/>
          <p:nvPr/>
        </p:nvSpPr>
        <p:spPr>
          <a:xfrm>
            <a:off x="442534" y="4740132"/>
            <a:ext cx="2664296" cy="1720553"/>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Int </a:t>
            </a:r>
            <a:r>
              <a:rPr lang="en-US" altLang="zh-CN" sz="1100" dirty="0" err="1">
                <a:latin typeface="Courier New" charset="0"/>
              </a:rPr>
              <a:t>sumarraycols</a:t>
            </a:r>
            <a:r>
              <a:rPr lang="en-US" altLang="zh-CN" sz="1100" dirty="0">
                <a:latin typeface="Courier New" charset="0"/>
              </a:rPr>
              <a:t>(int a[M][N]</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I,j,sum</a:t>
            </a:r>
            <a:r>
              <a:rPr lang="en-US" altLang="zh-CN" sz="1100" dirty="0">
                <a:latin typeface="Courier New" charset="0"/>
              </a:rPr>
              <a:t>=0;</a:t>
            </a:r>
          </a:p>
          <a:p>
            <a:pPr>
              <a:tabLst>
                <a:tab pos="457200" algn="l"/>
              </a:tabLst>
            </a:pPr>
            <a:r>
              <a:rPr lang="en-US" altLang="zh-CN" sz="1100" dirty="0">
                <a:latin typeface="Courier New" charset="0"/>
              </a:rPr>
              <a:t>	for(j=0;j&lt;</a:t>
            </a:r>
            <a:r>
              <a:rPr lang="en-US" altLang="zh-CN" sz="1100" dirty="0" err="1">
                <a:latin typeface="Courier New" charset="0"/>
              </a:rPr>
              <a:t>N;j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a:t>
            </a:r>
            <a:r>
              <a:rPr lang="en-US" altLang="zh-CN" sz="1100" dirty="0" err="1">
                <a:latin typeface="Courier New" charset="0"/>
              </a:rPr>
              <a:t>M;i</a:t>
            </a:r>
            <a:r>
              <a:rPr lang="en-US" altLang="zh-CN" sz="1100" dirty="0">
                <a:latin typeface="Courier New" charset="0"/>
              </a:rPr>
              <a:t>++)</a:t>
            </a:r>
          </a:p>
          <a:p>
            <a:pPr>
              <a:tabLst>
                <a:tab pos="457200" algn="l"/>
              </a:tabLst>
            </a:pPr>
            <a:r>
              <a:rPr lang="en-US" altLang="zh-CN" sz="1100" dirty="0">
                <a:latin typeface="Courier New" charset="0"/>
              </a:rPr>
              <a:t>		    sum+=a[</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return sum;</a:t>
            </a:r>
          </a:p>
          <a:p>
            <a:pPr>
              <a:tabLst>
                <a:tab pos="457200" algn="l"/>
              </a:tabLst>
            </a:pPr>
            <a:r>
              <a:rPr lang="en-US" altLang="zh-CN" sz="1100" dirty="0">
                <a:latin typeface="Courier New" charset="0"/>
              </a:rPr>
              <a:t>}</a:t>
            </a:r>
          </a:p>
        </p:txBody>
      </p:sp>
      <p:graphicFrame>
        <p:nvGraphicFramePr>
          <p:cNvPr id="8" name="表格 7">
            <a:extLst>
              <a:ext uri="{FF2B5EF4-FFF2-40B4-BE49-F238E27FC236}">
                <a16:creationId xmlns:a16="http://schemas.microsoft.com/office/drawing/2014/main" id="{7F431576-859F-4705-9B0D-665DE7BBA9AB}"/>
              </a:ext>
            </a:extLst>
          </p:cNvPr>
          <p:cNvGraphicFramePr>
            <a:graphicFrameLocks noGrp="1"/>
          </p:cNvGraphicFramePr>
          <p:nvPr>
            <p:extLst>
              <p:ext uri="{D42A27DB-BD31-4B8C-83A1-F6EECF244321}">
                <p14:modId xmlns:p14="http://schemas.microsoft.com/office/powerpoint/2010/main" val="975940016"/>
              </p:ext>
            </p:extLst>
          </p:nvPr>
        </p:nvGraphicFramePr>
        <p:xfrm>
          <a:off x="3232979" y="4673309"/>
          <a:ext cx="5770980" cy="1854200"/>
        </p:xfrm>
        <a:graphic>
          <a:graphicData uri="http://schemas.openxmlformats.org/drawingml/2006/table">
            <a:tbl>
              <a:tblPr firstRow="1" bandRow="1">
                <a:tableStyleId>{5C22544A-7EE6-4342-B048-85BDC9FD1C3A}</a:tableStyleId>
              </a:tblPr>
              <a:tblGrid>
                <a:gridCol w="641220">
                  <a:extLst>
                    <a:ext uri="{9D8B030D-6E8A-4147-A177-3AD203B41FA5}">
                      <a16:colId xmlns:a16="http://schemas.microsoft.com/office/drawing/2014/main" val="2008388858"/>
                    </a:ext>
                  </a:extLst>
                </a:gridCol>
                <a:gridCol w="641220">
                  <a:extLst>
                    <a:ext uri="{9D8B030D-6E8A-4147-A177-3AD203B41FA5}">
                      <a16:colId xmlns:a16="http://schemas.microsoft.com/office/drawing/2014/main" val="1448584296"/>
                    </a:ext>
                  </a:extLst>
                </a:gridCol>
                <a:gridCol w="641220">
                  <a:extLst>
                    <a:ext uri="{9D8B030D-6E8A-4147-A177-3AD203B41FA5}">
                      <a16:colId xmlns:a16="http://schemas.microsoft.com/office/drawing/2014/main" val="1788985499"/>
                    </a:ext>
                  </a:extLst>
                </a:gridCol>
                <a:gridCol w="641220">
                  <a:extLst>
                    <a:ext uri="{9D8B030D-6E8A-4147-A177-3AD203B41FA5}">
                      <a16:colId xmlns:a16="http://schemas.microsoft.com/office/drawing/2014/main" val="705915778"/>
                    </a:ext>
                  </a:extLst>
                </a:gridCol>
                <a:gridCol w="641220">
                  <a:extLst>
                    <a:ext uri="{9D8B030D-6E8A-4147-A177-3AD203B41FA5}">
                      <a16:colId xmlns:a16="http://schemas.microsoft.com/office/drawing/2014/main" val="3412170262"/>
                    </a:ext>
                  </a:extLst>
                </a:gridCol>
                <a:gridCol w="641220">
                  <a:extLst>
                    <a:ext uri="{9D8B030D-6E8A-4147-A177-3AD203B41FA5}">
                      <a16:colId xmlns:a16="http://schemas.microsoft.com/office/drawing/2014/main" val="3163789453"/>
                    </a:ext>
                  </a:extLst>
                </a:gridCol>
                <a:gridCol w="641220">
                  <a:extLst>
                    <a:ext uri="{9D8B030D-6E8A-4147-A177-3AD203B41FA5}">
                      <a16:colId xmlns:a16="http://schemas.microsoft.com/office/drawing/2014/main" val="419569979"/>
                    </a:ext>
                  </a:extLst>
                </a:gridCol>
                <a:gridCol w="641220">
                  <a:extLst>
                    <a:ext uri="{9D8B030D-6E8A-4147-A177-3AD203B41FA5}">
                      <a16:colId xmlns:a16="http://schemas.microsoft.com/office/drawing/2014/main" val="1174069587"/>
                    </a:ext>
                  </a:extLst>
                </a:gridCol>
                <a:gridCol w="641220">
                  <a:extLst>
                    <a:ext uri="{9D8B030D-6E8A-4147-A177-3AD203B41FA5}">
                      <a16:colId xmlns:a16="http://schemas.microsoft.com/office/drawing/2014/main" val="175845719"/>
                    </a:ext>
                  </a:extLst>
                </a:gridCol>
              </a:tblGrid>
              <a:tr h="370840">
                <a:tc>
                  <a:txBody>
                    <a:bodyPr/>
                    <a:lstStyle/>
                    <a:p>
                      <a:pPr algn="ctr"/>
                      <a:r>
                        <a:rPr lang="en-US" altLang="zh-CN" i="1" dirty="0">
                          <a:latin typeface="Times New Roman" panose="02020603050405020304" pitchFamily="18" charset="0"/>
                          <a:cs typeface="Times New Roman" panose="02020603050405020304" pitchFamily="18" charset="0"/>
                        </a:rPr>
                        <a:t>a[</a:t>
                      </a: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][j]</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j=0</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j=1</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j=2</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j=3</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j=4</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j=5</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j=6</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j=7</a:t>
                      </a:r>
                      <a:endParaRPr lang="zh-CN" alt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5265151"/>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=0</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1[m]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9[m]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13[m]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17[m]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21[m]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25[m]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29[m]</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0904597"/>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=1</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2[m]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14[m]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18[m]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30[m]</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1245225"/>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=2</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3[m]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7[m]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11[m]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15[m]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19[m]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23[m]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27[m]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31[m]</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52967647"/>
                  </a:ext>
                </a:extLst>
              </a:tr>
              <a:tr h="370840">
                <a:tc>
                  <a:txBody>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=3</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0" dirty="0">
                          <a:latin typeface="Times New Roman" panose="02020603050405020304" pitchFamily="18" charset="0"/>
                          <a:cs typeface="Times New Roman" panose="02020603050405020304" pitchFamily="18" charset="0"/>
                        </a:rPr>
                        <a:t>4[m]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8[m]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12[m]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16[m]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20[m]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24[m]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28[m]</a:t>
                      </a:r>
                      <a:endParaRPr lang="zh-CN" altLang="en-US" i="0"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35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32[m]</a:t>
                      </a:r>
                      <a:endParaRPr lang="zh-CN" altLang="en-US"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8214635"/>
                  </a:ext>
                </a:extLst>
              </a:tr>
            </a:tbl>
          </a:graphicData>
        </a:graphic>
      </p:graphicFrame>
    </p:spTree>
    <p:extLst>
      <p:ext uri="{BB962C8B-B14F-4D97-AF65-F5344CB8AC3E}">
        <p14:creationId xmlns:p14="http://schemas.microsoft.com/office/powerpoint/2010/main" val="13354305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b="1" dirty="0">
                <a:solidFill>
                  <a:srgbClr val="FF0000"/>
                </a:solidFill>
                <a:latin typeface="华文行楷" panose="02010800040101010101" pitchFamily="2" charset="-122"/>
                <a:ea typeface="华文行楷" panose="02010800040101010101" pitchFamily="2" charset="-122"/>
              </a:rPr>
              <a:t>扩展知识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157</a:t>
            </a:fld>
            <a:endParaRPr lang="zh-CN" altLang="en-US" dirty="0"/>
          </a:p>
        </p:txBody>
      </p:sp>
      <p:pic>
        <p:nvPicPr>
          <p:cNvPr id="5" name="图片 4"/>
          <p:cNvPicPr>
            <a:picLocks noChangeAspect="1"/>
          </p:cNvPicPr>
          <p:nvPr/>
        </p:nvPicPr>
        <p:blipFill>
          <a:blip r:embed="rId2"/>
          <a:stretch>
            <a:fillRect/>
          </a:stretch>
        </p:blipFill>
        <p:spPr>
          <a:xfrm>
            <a:off x="107504" y="836712"/>
            <a:ext cx="3600000" cy="712088"/>
          </a:xfrm>
          <a:prstGeom prst="rect">
            <a:avLst/>
          </a:prstGeom>
        </p:spPr>
      </p:pic>
      <p:sp>
        <p:nvSpPr>
          <p:cNvPr id="6" name="矩形 5"/>
          <p:cNvSpPr/>
          <p:nvPr/>
        </p:nvSpPr>
        <p:spPr>
          <a:xfrm>
            <a:off x="35496" y="1549092"/>
            <a:ext cx="3960440" cy="261610"/>
          </a:xfrm>
          <a:prstGeom prst="rect">
            <a:avLst/>
          </a:prstGeom>
        </p:spPr>
        <p:txBody>
          <a:bodyPr wrap="square">
            <a:spAutoFit/>
          </a:bodyPr>
          <a:lstStyle/>
          <a:p>
            <a:r>
              <a:rPr lang="zh-CN" altLang="en-US" sz="1100" dirty="0"/>
              <a:t>https://cse.buffalo.edu/~okennedy/courses/papers/monetdb.pdf</a:t>
            </a:r>
          </a:p>
        </p:txBody>
      </p:sp>
      <p:pic>
        <p:nvPicPr>
          <p:cNvPr id="7" name="图片 6"/>
          <p:cNvPicPr>
            <a:picLocks noChangeAspect="1"/>
          </p:cNvPicPr>
          <p:nvPr/>
        </p:nvPicPr>
        <p:blipFill>
          <a:blip r:embed="rId3"/>
          <a:stretch>
            <a:fillRect/>
          </a:stretch>
        </p:blipFill>
        <p:spPr>
          <a:xfrm>
            <a:off x="376931" y="1916832"/>
            <a:ext cx="3061146" cy="2424355"/>
          </a:xfrm>
          <a:prstGeom prst="rect">
            <a:avLst/>
          </a:prstGeom>
        </p:spPr>
      </p:pic>
      <p:pic>
        <p:nvPicPr>
          <p:cNvPr id="8" name="图片 7"/>
          <p:cNvPicPr>
            <a:picLocks noChangeAspect="1"/>
          </p:cNvPicPr>
          <p:nvPr/>
        </p:nvPicPr>
        <p:blipFill>
          <a:blip r:embed="rId4"/>
          <a:stretch>
            <a:fillRect/>
          </a:stretch>
        </p:blipFill>
        <p:spPr>
          <a:xfrm>
            <a:off x="4427984" y="4581128"/>
            <a:ext cx="4463896" cy="1955015"/>
          </a:xfrm>
          <a:prstGeom prst="rect">
            <a:avLst/>
          </a:prstGeom>
        </p:spPr>
      </p:pic>
      <p:sp>
        <p:nvSpPr>
          <p:cNvPr id="9" name="矩形 8"/>
          <p:cNvSpPr/>
          <p:nvPr/>
        </p:nvSpPr>
        <p:spPr>
          <a:xfrm>
            <a:off x="16891" y="5682507"/>
            <a:ext cx="4572000" cy="430887"/>
          </a:xfrm>
          <a:prstGeom prst="rect">
            <a:avLst/>
          </a:prstGeom>
        </p:spPr>
        <p:txBody>
          <a:bodyPr>
            <a:spAutoFit/>
          </a:bodyPr>
          <a:lstStyle/>
          <a:p>
            <a:r>
              <a:rPr lang="zh-CN" altLang="en-US" sz="1100" dirty="0"/>
              <a:t>https://15721.courses.cs.cmu.edu/spring2018/papers/19-hashjoins/schuh-sigmod2016.pdf</a:t>
            </a:r>
          </a:p>
        </p:txBody>
      </p:sp>
      <p:pic>
        <p:nvPicPr>
          <p:cNvPr id="10" name="图片 9"/>
          <p:cNvPicPr>
            <a:picLocks noChangeAspect="1"/>
          </p:cNvPicPr>
          <p:nvPr/>
        </p:nvPicPr>
        <p:blipFill>
          <a:blip r:embed="rId5"/>
          <a:stretch>
            <a:fillRect/>
          </a:stretch>
        </p:blipFill>
        <p:spPr>
          <a:xfrm>
            <a:off x="376931" y="4792963"/>
            <a:ext cx="3600000" cy="870430"/>
          </a:xfrm>
          <a:prstGeom prst="rect">
            <a:avLst/>
          </a:prstGeom>
        </p:spPr>
      </p:pic>
      <p:pic>
        <p:nvPicPr>
          <p:cNvPr id="11" name="图片 10"/>
          <p:cNvPicPr>
            <a:picLocks noChangeAspect="1"/>
          </p:cNvPicPr>
          <p:nvPr/>
        </p:nvPicPr>
        <p:blipFill>
          <a:blip r:embed="rId6"/>
          <a:stretch>
            <a:fillRect/>
          </a:stretch>
        </p:blipFill>
        <p:spPr>
          <a:xfrm>
            <a:off x="4252379" y="2129615"/>
            <a:ext cx="4607912" cy="2083542"/>
          </a:xfrm>
          <a:prstGeom prst="rect">
            <a:avLst/>
          </a:prstGeom>
        </p:spPr>
      </p:pic>
      <p:sp>
        <p:nvSpPr>
          <p:cNvPr id="12" name="矩形 11"/>
          <p:cNvSpPr/>
          <p:nvPr/>
        </p:nvSpPr>
        <p:spPr>
          <a:xfrm>
            <a:off x="4288291" y="1796315"/>
            <a:ext cx="4572000" cy="276999"/>
          </a:xfrm>
          <a:prstGeom prst="rect">
            <a:avLst/>
          </a:prstGeom>
        </p:spPr>
        <p:txBody>
          <a:bodyPr>
            <a:spAutoFit/>
          </a:bodyPr>
          <a:lstStyle/>
          <a:p>
            <a:r>
              <a:rPr lang="zh-CN" altLang="en-US" sz="1200" dirty="0"/>
              <a:t>https://ieeexplore.ieee.org/stamp/stamp.jsp?tp=&amp;arnumber=7498387</a:t>
            </a:r>
          </a:p>
        </p:txBody>
      </p:sp>
      <p:pic>
        <p:nvPicPr>
          <p:cNvPr id="13" name="图片 12"/>
          <p:cNvPicPr>
            <a:picLocks noChangeAspect="1"/>
          </p:cNvPicPr>
          <p:nvPr/>
        </p:nvPicPr>
        <p:blipFill>
          <a:blip r:embed="rId7"/>
          <a:stretch>
            <a:fillRect/>
          </a:stretch>
        </p:blipFill>
        <p:spPr>
          <a:xfrm>
            <a:off x="4859932" y="359088"/>
            <a:ext cx="3600000" cy="1401052"/>
          </a:xfrm>
          <a:prstGeom prst="rect">
            <a:avLst/>
          </a:prstGeom>
        </p:spPr>
      </p:pic>
    </p:spTree>
    <p:extLst>
      <p:ext uri="{BB962C8B-B14F-4D97-AF65-F5344CB8AC3E}">
        <p14:creationId xmlns:p14="http://schemas.microsoft.com/office/powerpoint/2010/main" val="28355921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A5860-8F00-4FB3-BDF7-3F2B7DA5D58E}"/>
              </a:ext>
            </a:extLst>
          </p:cNvPr>
          <p:cNvSpPr>
            <a:spLocks noGrp="1"/>
          </p:cNvSpPr>
          <p:nvPr>
            <p:ph type="title"/>
          </p:nvPr>
        </p:nvSpPr>
        <p:spPr/>
        <p:txBody>
          <a:bodyPr>
            <a:normAutofit fontScale="90000"/>
          </a:bodyPr>
          <a:lstStyle/>
          <a:p>
            <a:r>
              <a:rPr lang="zh-CN" altLang="en-US" dirty="0"/>
              <a:t>练习题</a:t>
            </a:r>
            <a:r>
              <a:rPr lang="en-US" altLang="zh-CN" dirty="0"/>
              <a:t>6.17 </a:t>
            </a:r>
            <a:r>
              <a:rPr lang="zh-CN" altLang="en-US" dirty="0"/>
              <a:t>转置矩阵</a:t>
            </a:r>
          </a:p>
        </p:txBody>
      </p:sp>
      <p:sp>
        <p:nvSpPr>
          <p:cNvPr id="3" name="内容占位符 2">
            <a:extLst>
              <a:ext uri="{FF2B5EF4-FFF2-40B4-BE49-F238E27FC236}">
                <a16:creationId xmlns:a16="http://schemas.microsoft.com/office/drawing/2014/main" id="{7E19406D-1562-4751-811F-0B020EA4BEF1}"/>
              </a:ext>
            </a:extLst>
          </p:cNvPr>
          <p:cNvSpPr>
            <a:spLocks noGrp="1"/>
          </p:cNvSpPr>
          <p:nvPr>
            <p:ph idx="1"/>
          </p:nvPr>
        </p:nvSpPr>
        <p:spPr>
          <a:xfrm>
            <a:off x="457200" y="837034"/>
            <a:ext cx="8229600" cy="1872208"/>
          </a:xfrm>
        </p:spPr>
        <p:txBody>
          <a:bodyPr>
            <a:normAutofit/>
          </a:bodyPr>
          <a:lstStyle/>
          <a:p>
            <a:r>
              <a:rPr lang="zh-CN" altLang="en-US" sz="1600" dirty="0"/>
              <a:t>假设：</a:t>
            </a:r>
            <a:endParaRPr lang="en-US" altLang="zh-CN" sz="1600" dirty="0"/>
          </a:p>
          <a:p>
            <a:pPr lvl="1"/>
            <a:r>
              <a:rPr lang="en-US" altLang="zh-CN" sz="1600" dirty="0" err="1"/>
              <a:t>Sizeof</a:t>
            </a:r>
            <a:r>
              <a:rPr lang="en-US" altLang="zh-CN" sz="1600" dirty="0"/>
              <a:t>(int)=4</a:t>
            </a:r>
          </a:p>
          <a:p>
            <a:pPr lvl="1"/>
            <a:r>
              <a:rPr lang="en-US" altLang="zh-CN" sz="1600" dirty="0" err="1"/>
              <a:t>Src</a:t>
            </a:r>
            <a:r>
              <a:rPr lang="zh-CN" altLang="en-US" sz="1600" dirty="0"/>
              <a:t>数组从地址</a:t>
            </a:r>
            <a:r>
              <a:rPr lang="en-US" altLang="zh-CN" sz="1600" dirty="0"/>
              <a:t>0</a:t>
            </a:r>
            <a:r>
              <a:rPr lang="zh-CN" altLang="en-US" sz="1600" dirty="0"/>
              <a:t>开始，</a:t>
            </a:r>
            <a:r>
              <a:rPr lang="en-US" altLang="zh-CN" sz="1600" dirty="0" err="1"/>
              <a:t>dst</a:t>
            </a:r>
            <a:r>
              <a:rPr lang="zh-CN" altLang="en-US" sz="1600" dirty="0"/>
              <a:t>数组从地址</a:t>
            </a:r>
            <a:r>
              <a:rPr lang="en-US" altLang="zh-CN" sz="1600" dirty="0"/>
              <a:t>16</a:t>
            </a:r>
            <a:r>
              <a:rPr lang="zh-CN" altLang="en-US" sz="1600" dirty="0"/>
              <a:t>开始</a:t>
            </a:r>
            <a:endParaRPr lang="en-US" altLang="zh-CN" sz="1600" dirty="0"/>
          </a:p>
          <a:p>
            <a:pPr lvl="1"/>
            <a:r>
              <a:rPr lang="zh-CN" altLang="en-US" sz="1600" dirty="0"/>
              <a:t>只有一个</a:t>
            </a:r>
            <a:r>
              <a:rPr lang="en-US" altLang="zh-CN" sz="1600" dirty="0"/>
              <a:t>L1 cache</a:t>
            </a:r>
            <a:r>
              <a:rPr lang="zh-CN" altLang="en-US" sz="1600" dirty="0"/>
              <a:t>，直接映射、直写和写分配，块大小为</a:t>
            </a:r>
            <a:r>
              <a:rPr lang="en-US" altLang="zh-CN" sz="1600" dirty="0"/>
              <a:t>8</a:t>
            </a:r>
            <a:r>
              <a:rPr lang="zh-CN" altLang="en-US" sz="1600" dirty="0"/>
              <a:t>字节</a:t>
            </a:r>
            <a:endParaRPr lang="en-US" altLang="zh-CN" sz="1600" dirty="0"/>
          </a:p>
          <a:p>
            <a:pPr lvl="1"/>
            <a:r>
              <a:rPr lang="en-US" altLang="zh-CN" sz="1600" dirty="0"/>
              <a:t>Cache</a:t>
            </a:r>
            <a:r>
              <a:rPr lang="zh-CN" altLang="en-US" sz="1600" dirty="0"/>
              <a:t>大小为</a:t>
            </a:r>
            <a:r>
              <a:rPr lang="en-US" altLang="zh-CN" sz="1600" dirty="0"/>
              <a:t>16</a:t>
            </a:r>
            <a:r>
              <a:rPr lang="zh-CN" altLang="en-US" sz="1600" dirty="0"/>
              <a:t>字节，开始为空</a:t>
            </a:r>
            <a:endParaRPr lang="en-US" altLang="zh-CN" sz="1600" dirty="0"/>
          </a:p>
          <a:p>
            <a:pPr lvl="1"/>
            <a:r>
              <a:rPr lang="en-US" altLang="zh-CN" sz="1600" dirty="0" err="1"/>
              <a:t>Src</a:t>
            </a:r>
            <a:r>
              <a:rPr lang="zh-CN" altLang="en-US" sz="1600" dirty="0"/>
              <a:t>和</a:t>
            </a:r>
            <a:r>
              <a:rPr lang="en-US" altLang="zh-CN" sz="1600" dirty="0" err="1"/>
              <a:t>dst</a:t>
            </a:r>
            <a:r>
              <a:rPr lang="zh-CN" altLang="en-US" sz="1600" dirty="0"/>
              <a:t>数组访问分别是读和写不命中的唯一来源</a:t>
            </a:r>
          </a:p>
        </p:txBody>
      </p:sp>
      <p:sp>
        <p:nvSpPr>
          <p:cNvPr id="4" name="灯片编号占位符 3">
            <a:extLst>
              <a:ext uri="{FF2B5EF4-FFF2-40B4-BE49-F238E27FC236}">
                <a16:creationId xmlns:a16="http://schemas.microsoft.com/office/drawing/2014/main" id="{E0D01941-D2EC-4F2F-BA16-813F22232B2A}"/>
              </a:ext>
            </a:extLst>
          </p:cNvPr>
          <p:cNvSpPr>
            <a:spLocks noGrp="1"/>
          </p:cNvSpPr>
          <p:nvPr>
            <p:ph type="sldNum" sz="quarter" idx="12"/>
          </p:nvPr>
        </p:nvSpPr>
        <p:spPr/>
        <p:txBody>
          <a:bodyPr/>
          <a:lstStyle/>
          <a:p>
            <a:fld id="{6D62327B-ED8D-4CFC-ADD0-A75FA5CBE281}" type="slidenum">
              <a:rPr lang="zh-CN" altLang="en-US" smtClean="0"/>
              <a:pPr/>
              <a:t>158</a:t>
            </a:fld>
            <a:endParaRPr lang="zh-CN" altLang="en-US" dirty="0"/>
          </a:p>
        </p:txBody>
      </p:sp>
      <p:sp>
        <p:nvSpPr>
          <p:cNvPr id="5" name="矩形 4">
            <a:extLst>
              <a:ext uri="{FF2B5EF4-FFF2-40B4-BE49-F238E27FC236}">
                <a16:creationId xmlns:a16="http://schemas.microsoft.com/office/drawing/2014/main" id="{5E6166C9-6628-44AD-AD9D-DEA4AC9F7DBB}"/>
              </a:ext>
            </a:extLst>
          </p:cNvPr>
          <p:cNvSpPr/>
          <p:nvPr/>
        </p:nvSpPr>
        <p:spPr>
          <a:xfrm>
            <a:off x="179512" y="3645024"/>
            <a:ext cx="3384376" cy="1872208"/>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Typedef int array[2][2]</a:t>
            </a:r>
          </a:p>
          <a:p>
            <a:pPr>
              <a:tabLst>
                <a:tab pos="457200" algn="l"/>
              </a:tabLst>
            </a:pPr>
            <a:r>
              <a:rPr lang="en-US" altLang="zh-CN" sz="1100" dirty="0">
                <a:latin typeface="Courier New" charset="0"/>
              </a:rPr>
              <a:t>Void transpose1(array </a:t>
            </a:r>
            <a:r>
              <a:rPr lang="en-US" altLang="zh-CN" sz="1100" dirty="0" err="1">
                <a:latin typeface="Courier New" charset="0"/>
              </a:rPr>
              <a:t>dst</a:t>
            </a:r>
            <a:r>
              <a:rPr lang="en-US" altLang="zh-CN" sz="1100" dirty="0">
                <a:latin typeface="Courier New" charset="0"/>
              </a:rPr>
              <a:t>, array </a:t>
            </a:r>
            <a:r>
              <a:rPr lang="en-US" altLang="zh-CN" sz="1100" dirty="0" err="1">
                <a:latin typeface="Courier New" charset="0"/>
              </a:rPr>
              <a:t>src</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=0;i&lt;2;i++){</a:t>
            </a:r>
          </a:p>
          <a:p>
            <a:pPr>
              <a:tabLst>
                <a:tab pos="457200" algn="l"/>
              </a:tabLst>
            </a:pPr>
            <a:r>
              <a:rPr lang="en-US" altLang="zh-CN" sz="1100" dirty="0">
                <a:latin typeface="Courier New" charset="0"/>
              </a:rPr>
              <a:t>		for(j=0;j&lt;2;j++){</a:t>
            </a:r>
          </a:p>
          <a:p>
            <a:pPr>
              <a:tabLst>
                <a:tab pos="457200" algn="l"/>
              </a:tabLst>
            </a:pPr>
            <a:r>
              <a:rPr lang="en-US" altLang="zh-CN" sz="1100" dirty="0">
                <a:latin typeface="Courier New" charset="0"/>
              </a:rPr>
              <a:t>		    </a:t>
            </a:r>
            <a:r>
              <a:rPr lang="en-US" altLang="zh-CN" sz="1100" dirty="0" err="1">
                <a:latin typeface="Courier New" charset="0"/>
              </a:rPr>
              <a:t>dst</a:t>
            </a:r>
            <a:r>
              <a:rPr lang="en-US" altLang="zh-CN" sz="1100" dirty="0">
                <a:latin typeface="Courier New" charset="0"/>
              </a:rPr>
              <a:t>[j][</a:t>
            </a:r>
            <a:r>
              <a:rPr lang="en-US" altLang="zh-CN" sz="1100" dirty="0" err="1">
                <a:latin typeface="Courier New" charset="0"/>
              </a:rPr>
              <a:t>i</a:t>
            </a:r>
            <a:r>
              <a:rPr lang="en-US" altLang="zh-CN" sz="1100" dirty="0">
                <a:latin typeface="Courier New" charset="0"/>
              </a:rPr>
              <a:t>]=</a:t>
            </a:r>
            <a:r>
              <a:rPr lang="en-US" altLang="zh-CN" sz="1100" dirty="0" err="1">
                <a:latin typeface="Courier New" charset="0"/>
              </a:rPr>
              <a:t>src</a:t>
            </a:r>
            <a:r>
              <a:rPr lang="en-US" altLang="zh-CN" sz="1100" dirty="0">
                <a:latin typeface="Courier New" charset="0"/>
              </a:rPr>
              <a:t>[</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
        <p:nvSpPr>
          <p:cNvPr id="7" name="矩形 6">
            <a:extLst>
              <a:ext uri="{FF2B5EF4-FFF2-40B4-BE49-F238E27FC236}">
                <a16:creationId xmlns:a16="http://schemas.microsoft.com/office/drawing/2014/main" id="{0E783785-5B43-4996-A514-1CBBF77A8413}"/>
              </a:ext>
            </a:extLst>
          </p:cNvPr>
          <p:cNvSpPr/>
          <p:nvPr/>
        </p:nvSpPr>
        <p:spPr>
          <a:xfrm>
            <a:off x="4545898"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14C47D05-2EDA-4B97-9F01-CE004E1C14C8}"/>
              </a:ext>
            </a:extLst>
          </p:cNvPr>
          <p:cNvSpPr/>
          <p:nvPr/>
        </p:nvSpPr>
        <p:spPr>
          <a:xfrm>
            <a:off x="5409994"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5135F39-9464-42F3-8C03-CBFC3077CC1E}"/>
              </a:ext>
            </a:extLst>
          </p:cNvPr>
          <p:cNvSpPr/>
          <p:nvPr/>
        </p:nvSpPr>
        <p:spPr>
          <a:xfrm>
            <a:off x="6274090"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FBD69A26-7DCA-456A-9858-EE5381B2389D}"/>
              </a:ext>
            </a:extLst>
          </p:cNvPr>
          <p:cNvSpPr/>
          <p:nvPr/>
        </p:nvSpPr>
        <p:spPr>
          <a:xfrm>
            <a:off x="7138186"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2F3F27F-AA6E-4C2A-89EC-EECB78171CBB}"/>
              </a:ext>
            </a:extLst>
          </p:cNvPr>
          <p:cNvSpPr/>
          <p:nvPr/>
        </p:nvSpPr>
        <p:spPr>
          <a:xfrm>
            <a:off x="4545898"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7159004-DD37-4BA9-A3F7-82ED9C122306}"/>
              </a:ext>
            </a:extLst>
          </p:cNvPr>
          <p:cNvSpPr/>
          <p:nvPr/>
        </p:nvSpPr>
        <p:spPr>
          <a:xfrm>
            <a:off x="5409994"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87D8933D-126E-4A36-85E3-55943492AF17}"/>
              </a:ext>
            </a:extLst>
          </p:cNvPr>
          <p:cNvSpPr/>
          <p:nvPr/>
        </p:nvSpPr>
        <p:spPr>
          <a:xfrm>
            <a:off x="6274090"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06C6A205-40B7-4212-833E-D4918B3F0A82}"/>
              </a:ext>
            </a:extLst>
          </p:cNvPr>
          <p:cNvSpPr/>
          <p:nvPr/>
        </p:nvSpPr>
        <p:spPr>
          <a:xfrm>
            <a:off x="7138186"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716E3B5-ECBD-4185-B823-AEB775507257}"/>
              </a:ext>
            </a:extLst>
          </p:cNvPr>
          <p:cNvSpPr/>
          <p:nvPr/>
        </p:nvSpPr>
        <p:spPr>
          <a:xfrm>
            <a:off x="4545898"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F747EAB-5507-4FCD-9D16-779170C91B02}"/>
              </a:ext>
            </a:extLst>
          </p:cNvPr>
          <p:cNvSpPr/>
          <p:nvPr/>
        </p:nvSpPr>
        <p:spPr>
          <a:xfrm>
            <a:off x="6274090"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F49A0BE6-D93D-4029-8F81-ECDDE7302155}"/>
              </a:ext>
            </a:extLst>
          </p:cNvPr>
          <p:cNvSpPr/>
          <p:nvPr/>
        </p:nvSpPr>
        <p:spPr>
          <a:xfrm>
            <a:off x="3818472" y="2843644"/>
            <a:ext cx="72327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cache</a:t>
            </a:r>
            <a:endParaRPr lang="zh-CN" altLang="en-US"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D1E52B4-E92C-4C55-8BF7-6AC77924717D}"/>
              </a:ext>
            </a:extLst>
          </p:cNvPr>
          <p:cNvSpPr/>
          <p:nvPr/>
        </p:nvSpPr>
        <p:spPr>
          <a:xfrm>
            <a:off x="3643540" y="3716997"/>
            <a:ext cx="928460" cy="646331"/>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Main</a:t>
            </a:r>
          </a:p>
          <a:p>
            <a:pPr algn="ctr"/>
            <a:r>
              <a:rPr lang="en-US" altLang="zh-CN" i="1" dirty="0">
                <a:latin typeface="Times New Roman" panose="02020603050405020304" pitchFamily="18" charset="0"/>
                <a:cs typeface="Times New Roman" panose="02020603050405020304" pitchFamily="18" charset="0"/>
              </a:rPr>
              <a:t>memory</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495723-0BF6-497D-BE05-A8709E4F86F0}"/>
              </a:ext>
            </a:extLst>
          </p:cNvPr>
          <p:cNvSpPr/>
          <p:nvPr/>
        </p:nvSpPr>
        <p:spPr>
          <a:xfrm>
            <a:off x="4545898"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7A6FD5F-A251-44AE-A852-16AE95EF9440}"/>
              </a:ext>
            </a:extLst>
          </p:cNvPr>
          <p:cNvSpPr/>
          <p:nvPr/>
        </p:nvSpPr>
        <p:spPr>
          <a:xfrm>
            <a:off x="5409994"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0C6FB43D-0FA7-4E1E-913A-908D3C44E1C6}"/>
              </a:ext>
            </a:extLst>
          </p:cNvPr>
          <p:cNvSpPr/>
          <p:nvPr/>
        </p:nvSpPr>
        <p:spPr>
          <a:xfrm>
            <a:off x="6274090"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7A24B44-933B-4B50-B261-4588B7EC766B}"/>
              </a:ext>
            </a:extLst>
          </p:cNvPr>
          <p:cNvSpPr/>
          <p:nvPr/>
        </p:nvSpPr>
        <p:spPr>
          <a:xfrm>
            <a:off x="7138186"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DA365E34-B585-464F-9BB4-EE76ACF04BFC}"/>
              </a:ext>
            </a:extLst>
          </p:cNvPr>
          <p:cNvSpPr/>
          <p:nvPr/>
        </p:nvSpPr>
        <p:spPr>
          <a:xfrm>
            <a:off x="4545898"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B2C5507-DE2C-4142-B531-43E04220F4E4}"/>
              </a:ext>
            </a:extLst>
          </p:cNvPr>
          <p:cNvSpPr/>
          <p:nvPr/>
        </p:nvSpPr>
        <p:spPr>
          <a:xfrm>
            <a:off x="5409994"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5457433B-649D-4F3B-A89D-B67D31285C9E}"/>
              </a:ext>
            </a:extLst>
          </p:cNvPr>
          <p:cNvSpPr/>
          <p:nvPr/>
        </p:nvSpPr>
        <p:spPr>
          <a:xfrm>
            <a:off x="6274090"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ADA71872-BCA2-4032-9830-8449DD4B9562}"/>
              </a:ext>
            </a:extLst>
          </p:cNvPr>
          <p:cNvSpPr/>
          <p:nvPr/>
        </p:nvSpPr>
        <p:spPr>
          <a:xfrm>
            <a:off x="7138186"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4943C9F8-5EBC-478E-A001-133ED8FD81FE}"/>
              </a:ext>
            </a:extLst>
          </p:cNvPr>
          <p:cNvSpPr/>
          <p:nvPr/>
        </p:nvSpPr>
        <p:spPr>
          <a:xfrm>
            <a:off x="4554202"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1326F42-78A6-4913-AE2B-26F3A47DD714}"/>
              </a:ext>
            </a:extLst>
          </p:cNvPr>
          <p:cNvSpPr/>
          <p:nvPr/>
        </p:nvSpPr>
        <p:spPr>
          <a:xfrm>
            <a:off x="5418298"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684BD538-DD6D-4ADE-B3C3-F20069C88744}"/>
              </a:ext>
            </a:extLst>
          </p:cNvPr>
          <p:cNvSpPr/>
          <p:nvPr/>
        </p:nvSpPr>
        <p:spPr>
          <a:xfrm>
            <a:off x="6282394"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307B3543-54E4-49F1-9167-5608B300F5CC}"/>
              </a:ext>
            </a:extLst>
          </p:cNvPr>
          <p:cNvSpPr/>
          <p:nvPr/>
        </p:nvSpPr>
        <p:spPr>
          <a:xfrm>
            <a:off x="7146490"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1D1DAEC5-4A07-42C9-BBE4-382054C70972}"/>
              </a:ext>
            </a:extLst>
          </p:cNvPr>
          <p:cNvSpPr/>
          <p:nvPr/>
        </p:nvSpPr>
        <p:spPr>
          <a:xfrm>
            <a:off x="4545898"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3C6C849F-E7D5-4D01-8E45-E958E8CD23EA}"/>
              </a:ext>
            </a:extLst>
          </p:cNvPr>
          <p:cNvSpPr/>
          <p:nvPr/>
        </p:nvSpPr>
        <p:spPr>
          <a:xfrm>
            <a:off x="5409994"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A3930A-4E29-4DC5-86AF-B466272DA777}"/>
              </a:ext>
            </a:extLst>
          </p:cNvPr>
          <p:cNvSpPr/>
          <p:nvPr/>
        </p:nvSpPr>
        <p:spPr>
          <a:xfrm>
            <a:off x="6274090" y="590237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F2BC75AB-1FFB-4AD0-93DC-A63B13409B00}"/>
              </a:ext>
            </a:extLst>
          </p:cNvPr>
          <p:cNvSpPr/>
          <p:nvPr/>
        </p:nvSpPr>
        <p:spPr>
          <a:xfrm>
            <a:off x="7138186" y="590237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26E8A5FA-0851-4A9C-9C69-E53FF43BE126}"/>
              </a:ext>
            </a:extLst>
          </p:cNvPr>
          <p:cNvSpPr/>
          <p:nvPr/>
        </p:nvSpPr>
        <p:spPr>
          <a:xfrm>
            <a:off x="3783592" y="5247280"/>
            <a:ext cx="519693" cy="646331"/>
          </a:xfrm>
          <a:prstGeom prst="rect">
            <a:avLst/>
          </a:prstGeom>
        </p:spPr>
        <p:txBody>
          <a:bodyPr wrap="none">
            <a:spAutoFit/>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=0</a:t>
            </a:r>
          </a:p>
          <a:p>
            <a:pPr algn="ctr"/>
            <a:r>
              <a:rPr lang="en-US" altLang="zh-CN" i="1" dirty="0">
                <a:latin typeface="Times New Roman" panose="02020603050405020304" pitchFamily="18" charset="0"/>
                <a:cs typeface="Times New Roman" panose="02020603050405020304" pitchFamily="18" charset="0"/>
              </a:rPr>
              <a:t>j=0</a:t>
            </a:r>
            <a:endParaRPr lang="zh-CN" altLang="en-US"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2AB16-7ED5-4337-A712-B3600DC3CAA8}"/>
              </a:ext>
            </a:extLst>
          </p:cNvPr>
          <p:cNvSpPr/>
          <p:nvPr/>
        </p:nvSpPr>
        <p:spPr>
          <a:xfrm>
            <a:off x="4554202" y="3645024"/>
            <a:ext cx="1719888" cy="35648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22F19012-62B3-45D3-8BC8-9AFDB3869FD3}"/>
              </a:ext>
            </a:extLst>
          </p:cNvPr>
          <p:cNvCxnSpPr>
            <a:cxnSpLocks/>
          </p:cNvCxnSpPr>
          <p:nvPr/>
        </p:nvCxnSpPr>
        <p:spPr>
          <a:xfrm flipH="1" flipV="1">
            <a:off x="5073819" y="3212976"/>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矩形 41">
            <a:extLst>
              <a:ext uri="{FF2B5EF4-FFF2-40B4-BE49-F238E27FC236}">
                <a16:creationId xmlns:a16="http://schemas.microsoft.com/office/drawing/2014/main" id="{D1640E4F-D2AE-48C0-99CD-0C58F6CD13B4}"/>
              </a:ext>
            </a:extLst>
          </p:cNvPr>
          <p:cNvSpPr/>
          <p:nvPr/>
        </p:nvSpPr>
        <p:spPr>
          <a:xfrm>
            <a:off x="4550050" y="5537123"/>
            <a:ext cx="1719888" cy="3564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9CDEB71C-C169-489E-A417-A89AFF33B71C}"/>
              </a:ext>
            </a:extLst>
          </p:cNvPr>
          <p:cNvCxnSpPr>
            <a:cxnSpLocks/>
          </p:cNvCxnSpPr>
          <p:nvPr/>
        </p:nvCxnSpPr>
        <p:spPr>
          <a:xfrm flipV="1">
            <a:off x="5265978" y="3212976"/>
            <a:ext cx="8304" cy="23171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7898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A5860-8F00-4FB3-BDF7-3F2B7DA5D58E}"/>
              </a:ext>
            </a:extLst>
          </p:cNvPr>
          <p:cNvSpPr>
            <a:spLocks noGrp="1"/>
          </p:cNvSpPr>
          <p:nvPr>
            <p:ph type="title"/>
          </p:nvPr>
        </p:nvSpPr>
        <p:spPr/>
        <p:txBody>
          <a:bodyPr>
            <a:normAutofit fontScale="90000"/>
          </a:bodyPr>
          <a:lstStyle/>
          <a:p>
            <a:r>
              <a:rPr lang="zh-CN" altLang="en-US" dirty="0"/>
              <a:t>练习题</a:t>
            </a:r>
            <a:r>
              <a:rPr lang="en-US" altLang="zh-CN" dirty="0"/>
              <a:t>6.17 </a:t>
            </a:r>
            <a:r>
              <a:rPr lang="zh-CN" altLang="en-US" dirty="0"/>
              <a:t>转置矩阵</a:t>
            </a:r>
          </a:p>
        </p:txBody>
      </p:sp>
      <p:sp>
        <p:nvSpPr>
          <p:cNvPr id="3" name="内容占位符 2">
            <a:extLst>
              <a:ext uri="{FF2B5EF4-FFF2-40B4-BE49-F238E27FC236}">
                <a16:creationId xmlns:a16="http://schemas.microsoft.com/office/drawing/2014/main" id="{7E19406D-1562-4751-811F-0B020EA4BEF1}"/>
              </a:ext>
            </a:extLst>
          </p:cNvPr>
          <p:cNvSpPr>
            <a:spLocks noGrp="1"/>
          </p:cNvSpPr>
          <p:nvPr>
            <p:ph idx="1"/>
          </p:nvPr>
        </p:nvSpPr>
        <p:spPr>
          <a:xfrm>
            <a:off x="457200" y="837034"/>
            <a:ext cx="8229600" cy="1872208"/>
          </a:xfrm>
        </p:spPr>
        <p:txBody>
          <a:bodyPr>
            <a:normAutofit/>
          </a:bodyPr>
          <a:lstStyle/>
          <a:p>
            <a:r>
              <a:rPr lang="zh-CN" altLang="en-US" sz="1600" dirty="0"/>
              <a:t>假设：</a:t>
            </a:r>
            <a:endParaRPr lang="en-US" altLang="zh-CN" sz="1600" dirty="0"/>
          </a:p>
          <a:p>
            <a:pPr lvl="1"/>
            <a:r>
              <a:rPr lang="en-US" altLang="zh-CN" sz="1600" dirty="0" err="1"/>
              <a:t>Sizeof</a:t>
            </a:r>
            <a:r>
              <a:rPr lang="en-US" altLang="zh-CN" sz="1600" dirty="0"/>
              <a:t>(int)=4</a:t>
            </a:r>
          </a:p>
          <a:p>
            <a:pPr lvl="1"/>
            <a:r>
              <a:rPr lang="en-US" altLang="zh-CN" sz="1600" dirty="0" err="1"/>
              <a:t>Src</a:t>
            </a:r>
            <a:r>
              <a:rPr lang="zh-CN" altLang="en-US" sz="1600" dirty="0"/>
              <a:t>数组从地址</a:t>
            </a:r>
            <a:r>
              <a:rPr lang="en-US" altLang="zh-CN" sz="1600" dirty="0"/>
              <a:t>0</a:t>
            </a:r>
            <a:r>
              <a:rPr lang="zh-CN" altLang="en-US" sz="1600" dirty="0"/>
              <a:t>开始，</a:t>
            </a:r>
            <a:r>
              <a:rPr lang="en-US" altLang="zh-CN" sz="1600" dirty="0" err="1"/>
              <a:t>dst</a:t>
            </a:r>
            <a:r>
              <a:rPr lang="zh-CN" altLang="en-US" sz="1600" dirty="0"/>
              <a:t>数组从地址</a:t>
            </a:r>
            <a:r>
              <a:rPr lang="en-US" altLang="zh-CN" sz="1600" dirty="0"/>
              <a:t>16</a:t>
            </a:r>
            <a:r>
              <a:rPr lang="zh-CN" altLang="en-US" sz="1600" dirty="0"/>
              <a:t>开始</a:t>
            </a:r>
            <a:endParaRPr lang="en-US" altLang="zh-CN" sz="1600" dirty="0"/>
          </a:p>
          <a:p>
            <a:pPr lvl="1"/>
            <a:r>
              <a:rPr lang="zh-CN" altLang="en-US" sz="1600" dirty="0"/>
              <a:t>只有一个</a:t>
            </a:r>
            <a:r>
              <a:rPr lang="en-US" altLang="zh-CN" sz="1600" dirty="0"/>
              <a:t>L1 cache</a:t>
            </a:r>
            <a:r>
              <a:rPr lang="zh-CN" altLang="en-US" sz="1600" dirty="0"/>
              <a:t>，直接映射、直写和写分配，块大小为</a:t>
            </a:r>
            <a:r>
              <a:rPr lang="en-US" altLang="zh-CN" sz="1600" dirty="0"/>
              <a:t>8</a:t>
            </a:r>
            <a:r>
              <a:rPr lang="zh-CN" altLang="en-US" sz="1600" dirty="0"/>
              <a:t>字节</a:t>
            </a:r>
            <a:endParaRPr lang="en-US" altLang="zh-CN" sz="1600" dirty="0"/>
          </a:p>
          <a:p>
            <a:pPr lvl="1"/>
            <a:r>
              <a:rPr lang="en-US" altLang="zh-CN" sz="1600" dirty="0"/>
              <a:t>Cache</a:t>
            </a:r>
            <a:r>
              <a:rPr lang="zh-CN" altLang="en-US" sz="1600" dirty="0"/>
              <a:t>大小为</a:t>
            </a:r>
            <a:r>
              <a:rPr lang="en-US" altLang="zh-CN" sz="1600" dirty="0"/>
              <a:t>16</a:t>
            </a:r>
            <a:r>
              <a:rPr lang="zh-CN" altLang="en-US" sz="1600" dirty="0"/>
              <a:t>字节，开始为空</a:t>
            </a:r>
            <a:endParaRPr lang="en-US" altLang="zh-CN" sz="1600" dirty="0"/>
          </a:p>
          <a:p>
            <a:pPr lvl="1"/>
            <a:r>
              <a:rPr lang="en-US" altLang="zh-CN" sz="1600" dirty="0" err="1"/>
              <a:t>Src</a:t>
            </a:r>
            <a:r>
              <a:rPr lang="zh-CN" altLang="en-US" sz="1600" dirty="0"/>
              <a:t>和</a:t>
            </a:r>
            <a:r>
              <a:rPr lang="en-US" altLang="zh-CN" sz="1600" dirty="0" err="1"/>
              <a:t>dst</a:t>
            </a:r>
            <a:r>
              <a:rPr lang="zh-CN" altLang="en-US" sz="1600" dirty="0"/>
              <a:t>数组访问分别是读和写不命中的唯一来源</a:t>
            </a:r>
          </a:p>
        </p:txBody>
      </p:sp>
      <p:sp>
        <p:nvSpPr>
          <p:cNvPr id="4" name="灯片编号占位符 3">
            <a:extLst>
              <a:ext uri="{FF2B5EF4-FFF2-40B4-BE49-F238E27FC236}">
                <a16:creationId xmlns:a16="http://schemas.microsoft.com/office/drawing/2014/main" id="{E0D01941-D2EC-4F2F-BA16-813F22232B2A}"/>
              </a:ext>
            </a:extLst>
          </p:cNvPr>
          <p:cNvSpPr>
            <a:spLocks noGrp="1"/>
          </p:cNvSpPr>
          <p:nvPr>
            <p:ph type="sldNum" sz="quarter" idx="12"/>
          </p:nvPr>
        </p:nvSpPr>
        <p:spPr/>
        <p:txBody>
          <a:bodyPr/>
          <a:lstStyle/>
          <a:p>
            <a:fld id="{6D62327B-ED8D-4CFC-ADD0-A75FA5CBE281}" type="slidenum">
              <a:rPr lang="zh-CN" altLang="en-US" smtClean="0"/>
              <a:pPr/>
              <a:t>159</a:t>
            </a:fld>
            <a:endParaRPr lang="zh-CN" altLang="en-US" dirty="0"/>
          </a:p>
        </p:txBody>
      </p:sp>
      <p:sp>
        <p:nvSpPr>
          <p:cNvPr id="5" name="矩形 4">
            <a:extLst>
              <a:ext uri="{FF2B5EF4-FFF2-40B4-BE49-F238E27FC236}">
                <a16:creationId xmlns:a16="http://schemas.microsoft.com/office/drawing/2014/main" id="{5E6166C9-6628-44AD-AD9D-DEA4AC9F7DBB}"/>
              </a:ext>
            </a:extLst>
          </p:cNvPr>
          <p:cNvSpPr/>
          <p:nvPr/>
        </p:nvSpPr>
        <p:spPr>
          <a:xfrm>
            <a:off x="179512" y="3645024"/>
            <a:ext cx="3384376" cy="1872208"/>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Typedef int array[2][2]</a:t>
            </a:r>
          </a:p>
          <a:p>
            <a:pPr>
              <a:tabLst>
                <a:tab pos="457200" algn="l"/>
              </a:tabLst>
            </a:pPr>
            <a:r>
              <a:rPr lang="en-US" altLang="zh-CN" sz="1100" dirty="0">
                <a:latin typeface="Courier New" charset="0"/>
              </a:rPr>
              <a:t>Void transpose1(array </a:t>
            </a:r>
            <a:r>
              <a:rPr lang="en-US" altLang="zh-CN" sz="1100" dirty="0" err="1">
                <a:latin typeface="Courier New" charset="0"/>
              </a:rPr>
              <a:t>dst</a:t>
            </a:r>
            <a:r>
              <a:rPr lang="en-US" altLang="zh-CN" sz="1100" dirty="0">
                <a:latin typeface="Courier New" charset="0"/>
              </a:rPr>
              <a:t>, array </a:t>
            </a:r>
            <a:r>
              <a:rPr lang="en-US" altLang="zh-CN" sz="1100" dirty="0" err="1">
                <a:latin typeface="Courier New" charset="0"/>
              </a:rPr>
              <a:t>src</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=0;i&lt;2;i++){</a:t>
            </a:r>
          </a:p>
          <a:p>
            <a:pPr>
              <a:tabLst>
                <a:tab pos="457200" algn="l"/>
              </a:tabLst>
            </a:pPr>
            <a:r>
              <a:rPr lang="en-US" altLang="zh-CN" sz="1100" dirty="0">
                <a:latin typeface="Courier New" charset="0"/>
              </a:rPr>
              <a:t>		for(j=0;j&lt;2;j++){</a:t>
            </a:r>
          </a:p>
          <a:p>
            <a:pPr>
              <a:tabLst>
                <a:tab pos="457200" algn="l"/>
              </a:tabLst>
            </a:pPr>
            <a:r>
              <a:rPr lang="en-US" altLang="zh-CN" sz="1100" dirty="0">
                <a:latin typeface="Courier New" charset="0"/>
              </a:rPr>
              <a:t>		    </a:t>
            </a:r>
            <a:r>
              <a:rPr lang="en-US" altLang="zh-CN" sz="1100" dirty="0" err="1">
                <a:latin typeface="Courier New" charset="0"/>
              </a:rPr>
              <a:t>dst</a:t>
            </a:r>
            <a:r>
              <a:rPr lang="en-US" altLang="zh-CN" sz="1100" dirty="0">
                <a:latin typeface="Courier New" charset="0"/>
              </a:rPr>
              <a:t>[j][</a:t>
            </a:r>
            <a:r>
              <a:rPr lang="en-US" altLang="zh-CN" sz="1100" dirty="0" err="1">
                <a:latin typeface="Courier New" charset="0"/>
              </a:rPr>
              <a:t>i</a:t>
            </a:r>
            <a:r>
              <a:rPr lang="en-US" altLang="zh-CN" sz="1100" dirty="0">
                <a:latin typeface="Courier New" charset="0"/>
              </a:rPr>
              <a:t>]=</a:t>
            </a:r>
            <a:r>
              <a:rPr lang="en-US" altLang="zh-CN" sz="1100" dirty="0" err="1">
                <a:latin typeface="Courier New" charset="0"/>
              </a:rPr>
              <a:t>src</a:t>
            </a:r>
            <a:r>
              <a:rPr lang="en-US" altLang="zh-CN" sz="1100" dirty="0">
                <a:latin typeface="Courier New" charset="0"/>
              </a:rPr>
              <a:t>[</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
        <p:nvSpPr>
          <p:cNvPr id="7" name="矩形 6">
            <a:extLst>
              <a:ext uri="{FF2B5EF4-FFF2-40B4-BE49-F238E27FC236}">
                <a16:creationId xmlns:a16="http://schemas.microsoft.com/office/drawing/2014/main" id="{0E783785-5B43-4996-A514-1CBBF77A8413}"/>
              </a:ext>
            </a:extLst>
          </p:cNvPr>
          <p:cNvSpPr/>
          <p:nvPr/>
        </p:nvSpPr>
        <p:spPr>
          <a:xfrm>
            <a:off x="4545898"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14C47D05-2EDA-4B97-9F01-CE004E1C14C8}"/>
              </a:ext>
            </a:extLst>
          </p:cNvPr>
          <p:cNvSpPr/>
          <p:nvPr/>
        </p:nvSpPr>
        <p:spPr>
          <a:xfrm>
            <a:off x="5409994"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5135F39-9464-42F3-8C03-CBFC3077CC1E}"/>
              </a:ext>
            </a:extLst>
          </p:cNvPr>
          <p:cNvSpPr/>
          <p:nvPr/>
        </p:nvSpPr>
        <p:spPr>
          <a:xfrm>
            <a:off x="6274090"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FBD69A26-7DCA-456A-9858-EE5381B2389D}"/>
              </a:ext>
            </a:extLst>
          </p:cNvPr>
          <p:cNvSpPr/>
          <p:nvPr/>
        </p:nvSpPr>
        <p:spPr>
          <a:xfrm>
            <a:off x="7138186"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2F3F27F-AA6E-4C2A-89EC-EECB78171CBB}"/>
              </a:ext>
            </a:extLst>
          </p:cNvPr>
          <p:cNvSpPr/>
          <p:nvPr/>
        </p:nvSpPr>
        <p:spPr>
          <a:xfrm>
            <a:off x="4545898"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7159004-DD37-4BA9-A3F7-82ED9C122306}"/>
              </a:ext>
            </a:extLst>
          </p:cNvPr>
          <p:cNvSpPr/>
          <p:nvPr/>
        </p:nvSpPr>
        <p:spPr>
          <a:xfrm>
            <a:off x="5409994"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87D8933D-126E-4A36-85E3-55943492AF17}"/>
              </a:ext>
            </a:extLst>
          </p:cNvPr>
          <p:cNvSpPr/>
          <p:nvPr/>
        </p:nvSpPr>
        <p:spPr>
          <a:xfrm>
            <a:off x="6274090"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06C6A205-40B7-4212-833E-D4918B3F0A82}"/>
              </a:ext>
            </a:extLst>
          </p:cNvPr>
          <p:cNvSpPr/>
          <p:nvPr/>
        </p:nvSpPr>
        <p:spPr>
          <a:xfrm>
            <a:off x="7138186"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716E3B5-ECBD-4185-B823-AEB775507257}"/>
              </a:ext>
            </a:extLst>
          </p:cNvPr>
          <p:cNvSpPr/>
          <p:nvPr/>
        </p:nvSpPr>
        <p:spPr>
          <a:xfrm>
            <a:off x="4545898"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F747EAB-5507-4FCD-9D16-779170C91B02}"/>
              </a:ext>
            </a:extLst>
          </p:cNvPr>
          <p:cNvSpPr/>
          <p:nvPr/>
        </p:nvSpPr>
        <p:spPr>
          <a:xfrm>
            <a:off x="6274090"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F49A0BE6-D93D-4029-8F81-ECDDE7302155}"/>
              </a:ext>
            </a:extLst>
          </p:cNvPr>
          <p:cNvSpPr/>
          <p:nvPr/>
        </p:nvSpPr>
        <p:spPr>
          <a:xfrm>
            <a:off x="3818472" y="2843644"/>
            <a:ext cx="72327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cache</a:t>
            </a:r>
            <a:endParaRPr lang="zh-CN" altLang="en-US"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D1E52B4-E92C-4C55-8BF7-6AC77924717D}"/>
              </a:ext>
            </a:extLst>
          </p:cNvPr>
          <p:cNvSpPr/>
          <p:nvPr/>
        </p:nvSpPr>
        <p:spPr>
          <a:xfrm>
            <a:off x="3643540" y="3716997"/>
            <a:ext cx="928460" cy="646331"/>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Main</a:t>
            </a:r>
          </a:p>
          <a:p>
            <a:pPr algn="ctr"/>
            <a:r>
              <a:rPr lang="en-US" altLang="zh-CN" i="1" dirty="0">
                <a:latin typeface="Times New Roman" panose="02020603050405020304" pitchFamily="18" charset="0"/>
                <a:cs typeface="Times New Roman" panose="02020603050405020304" pitchFamily="18" charset="0"/>
              </a:rPr>
              <a:t>memory</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495723-0BF6-497D-BE05-A8709E4F86F0}"/>
              </a:ext>
            </a:extLst>
          </p:cNvPr>
          <p:cNvSpPr/>
          <p:nvPr/>
        </p:nvSpPr>
        <p:spPr>
          <a:xfrm>
            <a:off x="4545898"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7A6FD5F-A251-44AE-A852-16AE95EF9440}"/>
              </a:ext>
            </a:extLst>
          </p:cNvPr>
          <p:cNvSpPr/>
          <p:nvPr/>
        </p:nvSpPr>
        <p:spPr>
          <a:xfrm>
            <a:off x="5409994"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0C6FB43D-0FA7-4E1E-913A-908D3C44E1C6}"/>
              </a:ext>
            </a:extLst>
          </p:cNvPr>
          <p:cNvSpPr/>
          <p:nvPr/>
        </p:nvSpPr>
        <p:spPr>
          <a:xfrm>
            <a:off x="6274090"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7A24B44-933B-4B50-B261-4588B7EC766B}"/>
              </a:ext>
            </a:extLst>
          </p:cNvPr>
          <p:cNvSpPr/>
          <p:nvPr/>
        </p:nvSpPr>
        <p:spPr>
          <a:xfrm>
            <a:off x="7138186"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DA365E34-B585-464F-9BB4-EE76ACF04BFC}"/>
              </a:ext>
            </a:extLst>
          </p:cNvPr>
          <p:cNvSpPr/>
          <p:nvPr/>
        </p:nvSpPr>
        <p:spPr>
          <a:xfrm>
            <a:off x="4545898"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B2C5507-DE2C-4142-B531-43E04220F4E4}"/>
              </a:ext>
            </a:extLst>
          </p:cNvPr>
          <p:cNvSpPr/>
          <p:nvPr/>
        </p:nvSpPr>
        <p:spPr>
          <a:xfrm>
            <a:off x="5409994"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5457433B-649D-4F3B-A89D-B67D31285C9E}"/>
              </a:ext>
            </a:extLst>
          </p:cNvPr>
          <p:cNvSpPr/>
          <p:nvPr/>
        </p:nvSpPr>
        <p:spPr>
          <a:xfrm>
            <a:off x="6274090"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ADA71872-BCA2-4032-9830-8449DD4B9562}"/>
              </a:ext>
            </a:extLst>
          </p:cNvPr>
          <p:cNvSpPr/>
          <p:nvPr/>
        </p:nvSpPr>
        <p:spPr>
          <a:xfrm>
            <a:off x="7138186"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4943C9F8-5EBC-478E-A001-133ED8FD81FE}"/>
              </a:ext>
            </a:extLst>
          </p:cNvPr>
          <p:cNvSpPr/>
          <p:nvPr/>
        </p:nvSpPr>
        <p:spPr>
          <a:xfrm>
            <a:off x="4554202"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1326F42-78A6-4913-AE2B-26F3A47DD714}"/>
              </a:ext>
            </a:extLst>
          </p:cNvPr>
          <p:cNvSpPr/>
          <p:nvPr/>
        </p:nvSpPr>
        <p:spPr>
          <a:xfrm>
            <a:off x="5418298"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684BD538-DD6D-4ADE-B3C3-F20069C88744}"/>
              </a:ext>
            </a:extLst>
          </p:cNvPr>
          <p:cNvSpPr/>
          <p:nvPr/>
        </p:nvSpPr>
        <p:spPr>
          <a:xfrm>
            <a:off x="6282394"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307B3543-54E4-49F1-9167-5608B300F5CC}"/>
              </a:ext>
            </a:extLst>
          </p:cNvPr>
          <p:cNvSpPr/>
          <p:nvPr/>
        </p:nvSpPr>
        <p:spPr>
          <a:xfrm>
            <a:off x="7146490"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1D1DAEC5-4A07-42C9-BBE4-382054C70972}"/>
              </a:ext>
            </a:extLst>
          </p:cNvPr>
          <p:cNvSpPr/>
          <p:nvPr/>
        </p:nvSpPr>
        <p:spPr>
          <a:xfrm>
            <a:off x="4545898"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3C6C849F-E7D5-4D01-8E45-E958E8CD23EA}"/>
              </a:ext>
            </a:extLst>
          </p:cNvPr>
          <p:cNvSpPr/>
          <p:nvPr/>
        </p:nvSpPr>
        <p:spPr>
          <a:xfrm>
            <a:off x="5409994"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A3930A-4E29-4DC5-86AF-B466272DA777}"/>
              </a:ext>
            </a:extLst>
          </p:cNvPr>
          <p:cNvSpPr/>
          <p:nvPr/>
        </p:nvSpPr>
        <p:spPr>
          <a:xfrm>
            <a:off x="6274090" y="590237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F2BC75AB-1FFB-4AD0-93DC-A63B13409B00}"/>
              </a:ext>
            </a:extLst>
          </p:cNvPr>
          <p:cNvSpPr/>
          <p:nvPr/>
        </p:nvSpPr>
        <p:spPr>
          <a:xfrm>
            <a:off x="7138186" y="590237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26E8A5FA-0851-4A9C-9C69-E53FF43BE126}"/>
              </a:ext>
            </a:extLst>
          </p:cNvPr>
          <p:cNvSpPr/>
          <p:nvPr/>
        </p:nvSpPr>
        <p:spPr>
          <a:xfrm>
            <a:off x="3783592" y="5247280"/>
            <a:ext cx="519693" cy="646331"/>
          </a:xfrm>
          <a:prstGeom prst="rect">
            <a:avLst/>
          </a:prstGeom>
        </p:spPr>
        <p:txBody>
          <a:bodyPr wrap="none">
            <a:spAutoFit/>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=0</a:t>
            </a:r>
          </a:p>
          <a:p>
            <a:pPr algn="ctr"/>
            <a:r>
              <a:rPr lang="en-US" altLang="zh-CN" i="1" dirty="0">
                <a:latin typeface="Times New Roman" panose="02020603050405020304" pitchFamily="18" charset="0"/>
                <a:cs typeface="Times New Roman" panose="02020603050405020304" pitchFamily="18" charset="0"/>
              </a:rPr>
              <a:t>j=1</a:t>
            </a:r>
            <a:endParaRPr lang="zh-CN" altLang="en-US"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2AB16-7ED5-4337-A712-B3600DC3CAA8}"/>
              </a:ext>
            </a:extLst>
          </p:cNvPr>
          <p:cNvSpPr/>
          <p:nvPr/>
        </p:nvSpPr>
        <p:spPr>
          <a:xfrm>
            <a:off x="4554202" y="3645024"/>
            <a:ext cx="1719888" cy="35648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22F19012-62B3-45D3-8BC8-9AFDB3869FD3}"/>
              </a:ext>
            </a:extLst>
          </p:cNvPr>
          <p:cNvCxnSpPr>
            <a:cxnSpLocks/>
          </p:cNvCxnSpPr>
          <p:nvPr/>
        </p:nvCxnSpPr>
        <p:spPr>
          <a:xfrm flipH="1" flipV="1">
            <a:off x="5843695" y="3209461"/>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矩形 41">
            <a:extLst>
              <a:ext uri="{FF2B5EF4-FFF2-40B4-BE49-F238E27FC236}">
                <a16:creationId xmlns:a16="http://schemas.microsoft.com/office/drawing/2014/main" id="{D1640E4F-D2AE-48C0-99CD-0C58F6CD13B4}"/>
              </a:ext>
            </a:extLst>
          </p:cNvPr>
          <p:cNvSpPr/>
          <p:nvPr/>
        </p:nvSpPr>
        <p:spPr>
          <a:xfrm>
            <a:off x="6290698" y="5539990"/>
            <a:ext cx="1719888" cy="3564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9CDEB71C-C169-489E-A417-A89AFF33B71C}"/>
              </a:ext>
            </a:extLst>
          </p:cNvPr>
          <p:cNvCxnSpPr>
            <a:cxnSpLocks/>
          </p:cNvCxnSpPr>
          <p:nvPr/>
        </p:nvCxnSpPr>
        <p:spPr>
          <a:xfrm flipV="1">
            <a:off x="6704696" y="3200070"/>
            <a:ext cx="8304" cy="23171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6884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24C9B2-D019-48DB-81E9-BF6506486046}"/>
              </a:ext>
            </a:extLst>
          </p:cNvPr>
          <p:cNvSpPr>
            <a:spLocks noGrp="1"/>
          </p:cNvSpPr>
          <p:nvPr>
            <p:ph type="title"/>
          </p:nvPr>
        </p:nvSpPr>
        <p:spPr/>
        <p:txBody>
          <a:bodyPr>
            <a:normAutofit fontScale="90000"/>
          </a:bodyPr>
          <a:lstStyle/>
          <a:p>
            <a:r>
              <a:rPr lang="zh-CN" altLang="en-US" dirty="0"/>
              <a:t>练习题</a:t>
            </a:r>
            <a:r>
              <a:rPr lang="en-US" altLang="zh-CN" dirty="0"/>
              <a:t>6.1 </a:t>
            </a:r>
            <a:endParaRPr lang="zh-CN" altLang="en-US" dirty="0"/>
          </a:p>
        </p:txBody>
      </p:sp>
      <p:sp>
        <p:nvSpPr>
          <p:cNvPr id="3" name="内容占位符 2">
            <a:extLst>
              <a:ext uri="{FF2B5EF4-FFF2-40B4-BE49-F238E27FC236}">
                <a16:creationId xmlns:a16="http://schemas.microsoft.com/office/drawing/2014/main" id="{700D65A9-7AB3-4A41-82A4-C018BE52B780}"/>
              </a:ext>
            </a:extLst>
          </p:cNvPr>
          <p:cNvSpPr>
            <a:spLocks noGrp="1"/>
          </p:cNvSpPr>
          <p:nvPr>
            <p:ph idx="1"/>
          </p:nvPr>
        </p:nvSpPr>
        <p:spPr/>
        <p:txBody>
          <a:bodyPr/>
          <a:lstStyle/>
          <a:p>
            <a:r>
              <a:rPr lang="en-US" altLang="zh-CN" i="1" dirty="0"/>
              <a:t>r</a:t>
            </a:r>
            <a:r>
              <a:rPr lang="zh-CN" altLang="en-US" dirty="0"/>
              <a:t>表示一个</a:t>
            </a:r>
            <a:r>
              <a:rPr lang="en-US" altLang="zh-CN" dirty="0"/>
              <a:t>DRAM</a:t>
            </a:r>
            <a:r>
              <a:rPr lang="zh-CN" altLang="en-US" dirty="0"/>
              <a:t>阵列中的行数，</a:t>
            </a:r>
            <a:r>
              <a:rPr lang="en-US" altLang="zh-CN" i="1" dirty="0"/>
              <a:t>c</a:t>
            </a:r>
            <a:r>
              <a:rPr lang="zh-CN" altLang="en-US" dirty="0"/>
              <a:t>表示列数，</a:t>
            </a:r>
            <a:r>
              <a:rPr lang="en-US" altLang="zh-CN" i="1" dirty="0" err="1"/>
              <a:t>b</a:t>
            </a:r>
            <a:r>
              <a:rPr lang="en-US" altLang="zh-CN" i="1" baseline="-25000" dirty="0" err="1"/>
              <a:t>r</a:t>
            </a:r>
            <a:r>
              <a:rPr lang="zh-CN" altLang="en-US" dirty="0"/>
              <a:t>表示行寻址需要的位数，</a:t>
            </a:r>
            <a:r>
              <a:rPr lang="en-US" altLang="zh-CN" i="1" dirty="0" err="1"/>
              <a:t>b</a:t>
            </a:r>
            <a:r>
              <a:rPr lang="en-US" altLang="zh-CN" i="1" baseline="-25000" dirty="0" err="1"/>
              <a:t>c</a:t>
            </a:r>
            <a:r>
              <a:rPr lang="zh-CN" altLang="en-US" dirty="0"/>
              <a:t>表示列寻址需要的位数。对于下面每个</a:t>
            </a:r>
            <a:r>
              <a:rPr lang="en-US" altLang="zh-CN" dirty="0"/>
              <a:t>DRAM</a:t>
            </a:r>
            <a:r>
              <a:rPr lang="zh-CN" altLang="en-US" dirty="0"/>
              <a:t>，确定</a:t>
            </a:r>
            <a:r>
              <a:rPr lang="en-US" altLang="zh-CN" dirty="0"/>
              <a:t>2</a:t>
            </a:r>
            <a:r>
              <a:rPr lang="zh-CN" altLang="en-US" dirty="0"/>
              <a:t>的幂数的阵列维数，</a:t>
            </a:r>
            <a:r>
              <a:rPr lang="zh-CN" altLang="en-US"/>
              <a:t>使得</a:t>
            </a:r>
            <a:r>
              <a:rPr lang="en-US" altLang="zh-CN"/>
              <a:t>max(</a:t>
            </a:r>
            <a:r>
              <a:rPr lang="en-US" altLang="zh-CN" i="1" dirty="0" err="1"/>
              <a:t>b</a:t>
            </a:r>
            <a:r>
              <a:rPr lang="en-US" altLang="zh-CN" i="1" baseline="-25000" dirty="0" err="1"/>
              <a:t>r</a:t>
            </a:r>
            <a:r>
              <a:rPr lang="en-US" altLang="zh-CN" dirty="0"/>
              <a:t>, </a:t>
            </a:r>
            <a:r>
              <a:rPr lang="en-US" altLang="zh-CN" i="1" dirty="0" err="1"/>
              <a:t>b</a:t>
            </a:r>
            <a:r>
              <a:rPr lang="en-US" altLang="zh-CN" i="1" baseline="-25000" dirty="0" err="1"/>
              <a:t>c</a:t>
            </a:r>
            <a:r>
              <a:rPr lang="en-US" altLang="zh-CN" dirty="0"/>
              <a:t>)</a:t>
            </a:r>
            <a:r>
              <a:rPr lang="zh-CN" altLang="en-US" dirty="0"/>
              <a:t>最小</a:t>
            </a:r>
            <a:r>
              <a:rPr lang="zh-CN" altLang="en-US"/>
              <a:t>，</a:t>
            </a:r>
            <a:r>
              <a:rPr lang="en-US" altLang="zh-CN"/>
              <a:t>max(</a:t>
            </a:r>
            <a:r>
              <a:rPr lang="en-US" altLang="zh-CN" i="1" dirty="0" err="1"/>
              <a:t>b</a:t>
            </a:r>
            <a:r>
              <a:rPr lang="en-US" altLang="zh-CN" i="1" baseline="-25000" dirty="0" err="1"/>
              <a:t>r</a:t>
            </a:r>
            <a:r>
              <a:rPr lang="en-US" altLang="zh-CN" dirty="0"/>
              <a:t>, </a:t>
            </a:r>
            <a:r>
              <a:rPr lang="en-US" altLang="zh-CN" i="1" dirty="0" err="1"/>
              <a:t>b</a:t>
            </a:r>
            <a:r>
              <a:rPr lang="en-US" altLang="zh-CN" i="1" baseline="-25000" dirty="0" err="1"/>
              <a:t>c</a:t>
            </a:r>
            <a:r>
              <a:rPr lang="en-US" altLang="zh-CN" dirty="0"/>
              <a:t>)</a:t>
            </a:r>
            <a:r>
              <a:rPr lang="zh-CN" altLang="en-US" dirty="0"/>
              <a:t>是对阵列的行寻址或列寻址所需的位数中较大的值</a:t>
            </a:r>
            <a:endParaRPr lang="en-US" altLang="zh-CN" dirty="0"/>
          </a:p>
          <a:p>
            <a:r>
              <a:rPr lang="zh-CN" altLang="en-US" dirty="0"/>
              <a:t>目标：使纵横比最小，使地址位置最小，数组越接近正方形，地址位数越少</a:t>
            </a:r>
          </a:p>
        </p:txBody>
      </p:sp>
      <p:sp>
        <p:nvSpPr>
          <p:cNvPr id="4" name="灯片编号占位符 3">
            <a:extLst>
              <a:ext uri="{FF2B5EF4-FFF2-40B4-BE49-F238E27FC236}">
                <a16:creationId xmlns:a16="http://schemas.microsoft.com/office/drawing/2014/main" id="{6298F090-2BB2-4356-A237-77F4A231CF51}"/>
              </a:ext>
            </a:extLst>
          </p:cNvPr>
          <p:cNvSpPr>
            <a:spLocks noGrp="1"/>
          </p:cNvSpPr>
          <p:nvPr>
            <p:ph type="sldNum" sz="quarter" idx="12"/>
          </p:nvPr>
        </p:nvSpPr>
        <p:spPr/>
        <p:txBody>
          <a:bodyPr/>
          <a:lstStyle/>
          <a:p>
            <a:fld id="{6D62327B-ED8D-4CFC-ADD0-A75FA5CBE281}" type="slidenum">
              <a:rPr lang="zh-CN" altLang="en-US" smtClean="0"/>
              <a:pPr/>
              <a:t>16</a:t>
            </a:fld>
            <a:endParaRPr lang="zh-CN" altLang="en-US" dirty="0"/>
          </a:p>
        </p:txBody>
      </p:sp>
      <p:graphicFrame>
        <p:nvGraphicFramePr>
          <p:cNvPr id="5" name="表格 4">
            <a:extLst>
              <a:ext uri="{FF2B5EF4-FFF2-40B4-BE49-F238E27FC236}">
                <a16:creationId xmlns:a16="http://schemas.microsoft.com/office/drawing/2014/main" id="{B0109979-77FC-4D1A-A152-24EF4250371E}"/>
              </a:ext>
            </a:extLst>
          </p:cNvPr>
          <p:cNvGraphicFramePr>
            <a:graphicFrameLocks noGrp="1"/>
          </p:cNvGraphicFramePr>
          <p:nvPr>
            <p:extLst>
              <p:ext uri="{D42A27DB-BD31-4B8C-83A1-F6EECF244321}">
                <p14:modId xmlns:p14="http://schemas.microsoft.com/office/powerpoint/2010/main" val="3903138505"/>
              </p:ext>
            </p:extLst>
          </p:nvPr>
        </p:nvGraphicFramePr>
        <p:xfrm>
          <a:off x="1619672" y="3901130"/>
          <a:ext cx="6096000" cy="2225040"/>
        </p:xfrm>
        <a:graphic>
          <a:graphicData uri="http://schemas.openxmlformats.org/drawingml/2006/table">
            <a:tbl>
              <a:tblPr firstRow="1" bandRow="1">
                <a:tableStyleId>{5C22544A-7EE6-4342-B048-85BDC9FD1C3A}</a:tableStyleId>
              </a:tblPr>
              <a:tblGrid>
                <a:gridCol w="1016000">
                  <a:extLst>
                    <a:ext uri="{9D8B030D-6E8A-4147-A177-3AD203B41FA5}">
                      <a16:colId xmlns:a16="http://schemas.microsoft.com/office/drawing/2014/main" val="801404156"/>
                    </a:ext>
                  </a:extLst>
                </a:gridCol>
                <a:gridCol w="1016000">
                  <a:extLst>
                    <a:ext uri="{9D8B030D-6E8A-4147-A177-3AD203B41FA5}">
                      <a16:colId xmlns:a16="http://schemas.microsoft.com/office/drawing/2014/main" val="3381123926"/>
                    </a:ext>
                  </a:extLst>
                </a:gridCol>
                <a:gridCol w="1016000">
                  <a:extLst>
                    <a:ext uri="{9D8B030D-6E8A-4147-A177-3AD203B41FA5}">
                      <a16:colId xmlns:a16="http://schemas.microsoft.com/office/drawing/2014/main" val="721659941"/>
                    </a:ext>
                  </a:extLst>
                </a:gridCol>
                <a:gridCol w="1016000">
                  <a:extLst>
                    <a:ext uri="{9D8B030D-6E8A-4147-A177-3AD203B41FA5}">
                      <a16:colId xmlns:a16="http://schemas.microsoft.com/office/drawing/2014/main" val="929952834"/>
                    </a:ext>
                  </a:extLst>
                </a:gridCol>
                <a:gridCol w="1016000">
                  <a:extLst>
                    <a:ext uri="{9D8B030D-6E8A-4147-A177-3AD203B41FA5}">
                      <a16:colId xmlns:a16="http://schemas.microsoft.com/office/drawing/2014/main" val="4055842826"/>
                    </a:ext>
                  </a:extLst>
                </a:gridCol>
                <a:gridCol w="1016000">
                  <a:extLst>
                    <a:ext uri="{9D8B030D-6E8A-4147-A177-3AD203B41FA5}">
                      <a16:colId xmlns:a16="http://schemas.microsoft.com/office/drawing/2014/main" val="2626562793"/>
                    </a:ext>
                  </a:extLst>
                </a:gridCol>
              </a:tblGrid>
              <a:tr h="370840">
                <a:tc>
                  <a:txBody>
                    <a:bodyPr/>
                    <a:lstStyle/>
                    <a:p>
                      <a:pPr algn="ctr"/>
                      <a:r>
                        <a:rPr lang="zh-CN" altLang="en-US" i="0" dirty="0">
                          <a:latin typeface="Times New Roman" panose="02020603050405020304" pitchFamily="18" charset="0"/>
                          <a:cs typeface="Times New Roman" panose="02020603050405020304" pitchFamily="18" charset="0"/>
                        </a:rPr>
                        <a:t>组织</a:t>
                      </a:r>
                    </a:p>
                  </a:txBody>
                  <a:tcPr/>
                </a:tc>
                <a:tc>
                  <a:txBody>
                    <a:bodyPr/>
                    <a:lstStyle/>
                    <a:p>
                      <a:pPr algn="ctr"/>
                      <a:r>
                        <a:rPr lang="en-US" altLang="zh-CN" i="1" dirty="0">
                          <a:latin typeface="Times New Roman" panose="02020603050405020304" pitchFamily="18" charset="0"/>
                          <a:cs typeface="Times New Roman" panose="02020603050405020304" pitchFamily="18" charset="0"/>
                        </a:rPr>
                        <a:t>r</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c</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err="1">
                          <a:latin typeface="Times New Roman" panose="02020603050405020304" pitchFamily="18" charset="0"/>
                          <a:cs typeface="Times New Roman" panose="02020603050405020304" pitchFamily="18" charset="0"/>
                        </a:rPr>
                        <a:t>b</a:t>
                      </a:r>
                      <a:r>
                        <a:rPr lang="en-US" altLang="zh-CN" i="1" baseline="-25000" dirty="0" err="1">
                          <a:latin typeface="Times New Roman" panose="02020603050405020304" pitchFamily="18" charset="0"/>
                          <a:cs typeface="Times New Roman" panose="02020603050405020304" pitchFamily="18" charset="0"/>
                        </a:rPr>
                        <a:t>r</a:t>
                      </a:r>
                      <a:endParaRPr lang="zh-CN" altLang="en-US" i="1"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err="1">
                          <a:latin typeface="Times New Roman" panose="02020603050405020304" pitchFamily="18" charset="0"/>
                          <a:cs typeface="Times New Roman" panose="02020603050405020304" pitchFamily="18" charset="0"/>
                        </a:rPr>
                        <a:t>b</a:t>
                      </a:r>
                      <a:r>
                        <a:rPr lang="en-US" altLang="zh-CN" i="1" baseline="-25000" dirty="0" err="1">
                          <a:latin typeface="Times New Roman" panose="02020603050405020304" pitchFamily="18" charset="0"/>
                          <a:cs typeface="Times New Roman" panose="02020603050405020304" pitchFamily="18" charset="0"/>
                        </a:rPr>
                        <a:t>c</a:t>
                      </a:r>
                      <a:endParaRPr lang="zh-CN" altLang="en-US" i="1"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i="1">
                          <a:latin typeface="Times New Roman" panose="02020603050405020304" pitchFamily="18" charset="0"/>
                          <a:cs typeface="Times New Roman" panose="02020603050405020304" pitchFamily="18" charset="0"/>
                        </a:rPr>
                        <a:t>Max(</a:t>
                      </a:r>
                      <a:r>
                        <a:rPr lang="en-US" altLang="zh-CN" i="1" dirty="0" err="1">
                          <a:latin typeface="Times New Roman" panose="02020603050405020304" pitchFamily="18" charset="0"/>
                          <a:cs typeface="Times New Roman" panose="02020603050405020304" pitchFamily="18" charset="0"/>
                        </a:rPr>
                        <a:t>b</a:t>
                      </a:r>
                      <a:r>
                        <a:rPr lang="en-US" altLang="zh-CN" i="1" baseline="-25000" dirty="0" err="1">
                          <a:latin typeface="Times New Roman" panose="02020603050405020304" pitchFamily="18" charset="0"/>
                          <a:cs typeface="Times New Roman" panose="02020603050405020304" pitchFamily="18" charset="0"/>
                        </a:rPr>
                        <a:t>r</a:t>
                      </a:r>
                      <a:r>
                        <a:rPr lang="en-US" altLang="zh-CN" i="1" dirty="0" err="1">
                          <a:latin typeface="Times New Roman" panose="02020603050405020304" pitchFamily="18" charset="0"/>
                          <a:cs typeface="Times New Roman" panose="02020603050405020304" pitchFamily="18" charset="0"/>
                        </a:rPr>
                        <a:t>,b</a:t>
                      </a:r>
                      <a:r>
                        <a:rPr lang="en-US" altLang="zh-CN" i="1" baseline="-25000" dirty="0" err="1">
                          <a:latin typeface="Times New Roman" panose="02020603050405020304" pitchFamily="18" charset="0"/>
                          <a:cs typeface="Times New Roman" panose="02020603050405020304" pitchFamily="18" charset="0"/>
                        </a:rPr>
                        <a:t>c</a:t>
                      </a:r>
                      <a:r>
                        <a:rPr lang="en-US" altLang="zh-CN" i="1" dirty="0">
                          <a:latin typeface="Times New Roman" panose="02020603050405020304" pitchFamily="18" charset="0"/>
                          <a:cs typeface="Times New Roman" panose="02020603050405020304" pitchFamily="18" charset="0"/>
                        </a:rPr>
                        <a:t>)</a:t>
                      </a:r>
                      <a:endParaRPr lang="zh-CN" alt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0708369"/>
                  </a:ext>
                </a:extLst>
              </a:tr>
              <a:tr h="370840">
                <a:tc>
                  <a:txBody>
                    <a:bodyPr/>
                    <a:lstStyle/>
                    <a:p>
                      <a:r>
                        <a:rPr lang="en-US" altLang="zh-CN" dirty="0">
                          <a:latin typeface="Times New Roman" panose="02020603050405020304" pitchFamily="18" charset="0"/>
                          <a:cs typeface="Times New Roman" panose="02020603050405020304" pitchFamily="18" charset="0"/>
                        </a:rPr>
                        <a:t>16×1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6644069"/>
                  </a:ext>
                </a:extLst>
              </a:tr>
              <a:tr h="370840">
                <a:tc>
                  <a:txBody>
                    <a:bodyPr/>
                    <a:lstStyle/>
                    <a:p>
                      <a:r>
                        <a:rPr lang="en-US" altLang="zh-CN" dirty="0">
                          <a:latin typeface="Times New Roman" panose="02020603050405020304" pitchFamily="18" charset="0"/>
                          <a:cs typeface="Times New Roman" panose="02020603050405020304" pitchFamily="18" charset="0"/>
                        </a:rPr>
                        <a:t>16×4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91709096"/>
                  </a:ext>
                </a:extLst>
              </a:tr>
              <a:tr h="370840">
                <a:tc>
                  <a:txBody>
                    <a:bodyPr/>
                    <a:lstStyle/>
                    <a:p>
                      <a:r>
                        <a:rPr lang="en-US" altLang="zh-CN" dirty="0">
                          <a:latin typeface="Times New Roman" panose="02020603050405020304" pitchFamily="18" charset="0"/>
                          <a:cs typeface="Times New Roman" panose="02020603050405020304" pitchFamily="18" charset="0"/>
                        </a:rPr>
                        <a:t>128×8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17853457"/>
                  </a:ext>
                </a:extLst>
              </a:tr>
              <a:tr h="370840">
                <a:tc>
                  <a:txBody>
                    <a:bodyPr/>
                    <a:lstStyle/>
                    <a:p>
                      <a:r>
                        <a:rPr lang="en-US" altLang="zh-CN" dirty="0">
                          <a:latin typeface="Times New Roman" panose="02020603050405020304" pitchFamily="18" charset="0"/>
                          <a:cs typeface="Times New Roman" panose="02020603050405020304" pitchFamily="18" charset="0"/>
                        </a:rPr>
                        <a:t>512×4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96597778"/>
                  </a:ext>
                </a:extLst>
              </a:tr>
              <a:tr h="370840">
                <a:tc>
                  <a:txBody>
                    <a:bodyPr/>
                    <a:lstStyle/>
                    <a:p>
                      <a:r>
                        <a:rPr lang="en-US" altLang="zh-CN" dirty="0">
                          <a:latin typeface="Times New Roman" panose="02020603050405020304" pitchFamily="18" charset="0"/>
                          <a:cs typeface="Times New Roman" panose="02020603050405020304" pitchFamily="18" charset="0"/>
                        </a:rPr>
                        <a:t>1024×4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554541"/>
                  </a:ext>
                </a:extLst>
              </a:tr>
            </a:tbl>
          </a:graphicData>
        </a:graphic>
      </p:graphicFrame>
    </p:spTree>
    <p:extLst>
      <p:ext uri="{BB962C8B-B14F-4D97-AF65-F5344CB8AC3E}">
        <p14:creationId xmlns:p14="http://schemas.microsoft.com/office/powerpoint/2010/main" val="42828105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A5860-8F00-4FB3-BDF7-3F2B7DA5D58E}"/>
              </a:ext>
            </a:extLst>
          </p:cNvPr>
          <p:cNvSpPr>
            <a:spLocks noGrp="1"/>
          </p:cNvSpPr>
          <p:nvPr>
            <p:ph type="title"/>
          </p:nvPr>
        </p:nvSpPr>
        <p:spPr/>
        <p:txBody>
          <a:bodyPr>
            <a:normAutofit fontScale="90000"/>
          </a:bodyPr>
          <a:lstStyle/>
          <a:p>
            <a:r>
              <a:rPr lang="zh-CN" altLang="en-US" dirty="0"/>
              <a:t>练习题</a:t>
            </a:r>
            <a:r>
              <a:rPr lang="en-US" altLang="zh-CN" dirty="0"/>
              <a:t>6.17 </a:t>
            </a:r>
            <a:r>
              <a:rPr lang="zh-CN" altLang="en-US" dirty="0"/>
              <a:t>转置矩阵</a:t>
            </a:r>
          </a:p>
        </p:txBody>
      </p:sp>
      <p:sp>
        <p:nvSpPr>
          <p:cNvPr id="3" name="内容占位符 2">
            <a:extLst>
              <a:ext uri="{FF2B5EF4-FFF2-40B4-BE49-F238E27FC236}">
                <a16:creationId xmlns:a16="http://schemas.microsoft.com/office/drawing/2014/main" id="{7E19406D-1562-4751-811F-0B020EA4BEF1}"/>
              </a:ext>
            </a:extLst>
          </p:cNvPr>
          <p:cNvSpPr>
            <a:spLocks noGrp="1"/>
          </p:cNvSpPr>
          <p:nvPr>
            <p:ph idx="1"/>
          </p:nvPr>
        </p:nvSpPr>
        <p:spPr>
          <a:xfrm>
            <a:off x="457200" y="837034"/>
            <a:ext cx="8229600" cy="1872208"/>
          </a:xfrm>
        </p:spPr>
        <p:txBody>
          <a:bodyPr>
            <a:normAutofit/>
          </a:bodyPr>
          <a:lstStyle/>
          <a:p>
            <a:r>
              <a:rPr lang="zh-CN" altLang="en-US" sz="1600" dirty="0"/>
              <a:t>假设：</a:t>
            </a:r>
            <a:endParaRPr lang="en-US" altLang="zh-CN" sz="1600" dirty="0"/>
          </a:p>
          <a:p>
            <a:pPr lvl="1"/>
            <a:r>
              <a:rPr lang="en-US" altLang="zh-CN" sz="1600" dirty="0" err="1"/>
              <a:t>Sizeof</a:t>
            </a:r>
            <a:r>
              <a:rPr lang="en-US" altLang="zh-CN" sz="1600" dirty="0"/>
              <a:t>(int)=4</a:t>
            </a:r>
          </a:p>
          <a:p>
            <a:pPr lvl="1"/>
            <a:r>
              <a:rPr lang="en-US" altLang="zh-CN" sz="1600" dirty="0" err="1"/>
              <a:t>Src</a:t>
            </a:r>
            <a:r>
              <a:rPr lang="zh-CN" altLang="en-US" sz="1600" dirty="0"/>
              <a:t>数组从地址</a:t>
            </a:r>
            <a:r>
              <a:rPr lang="en-US" altLang="zh-CN" sz="1600" dirty="0"/>
              <a:t>0</a:t>
            </a:r>
            <a:r>
              <a:rPr lang="zh-CN" altLang="en-US" sz="1600" dirty="0"/>
              <a:t>开始，</a:t>
            </a:r>
            <a:r>
              <a:rPr lang="en-US" altLang="zh-CN" sz="1600" dirty="0" err="1"/>
              <a:t>dst</a:t>
            </a:r>
            <a:r>
              <a:rPr lang="zh-CN" altLang="en-US" sz="1600" dirty="0"/>
              <a:t>数组从地址</a:t>
            </a:r>
            <a:r>
              <a:rPr lang="en-US" altLang="zh-CN" sz="1600" dirty="0"/>
              <a:t>16</a:t>
            </a:r>
            <a:r>
              <a:rPr lang="zh-CN" altLang="en-US" sz="1600" dirty="0"/>
              <a:t>开始</a:t>
            </a:r>
            <a:endParaRPr lang="en-US" altLang="zh-CN" sz="1600" dirty="0"/>
          </a:p>
          <a:p>
            <a:pPr lvl="1"/>
            <a:r>
              <a:rPr lang="zh-CN" altLang="en-US" sz="1600" dirty="0"/>
              <a:t>只有一个</a:t>
            </a:r>
            <a:r>
              <a:rPr lang="en-US" altLang="zh-CN" sz="1600" dirty="0"/>
              <a:t>L1 cache</a:t>
            </a:r>
            <a:r>
              <a:rPr lang="zh-CN" altLang="en-US" sz="1600" dirty="0"/>
              <a:t>，直接映射、直写和写分配，块大小为</a:t>
            </a:r>
            <a:r>
              <a:rPr lang="en-US" altLang="zh-CN" sz="1600" dirty="0"/>
              <a:t>8</a:t>
            </a:r>
            <a:r>
              <a:rPr lang="zh-CN" altLang="en-US" sz="1600" dirty="0"/>
              <a:t>字节</a:t>
            </a:r>
            <a:endParaRPr lang="en-US" altLang="zh-CN" sz="1600" dirty="0"/>
          </a:p>
          <a:p>
            <a:pPr lvl="1"/>
            <a:r>
              <a:rPr lang="en-US" altLang="zh-CN" sz="1600" dirty="0"/>
              <a:t>Cache</a:t>
            </a:r>
            <a:r>
              <a:rPr lang="zh-CN" altLang="en-US" sz="1600" dirty="0"/>
              <a:t>大小为</a:t>
            </a:r>
            <a:r>
              <a:rPr lang="en-US" altLang="zh-CN" sz="1600" dirty="0"/>
              <a:t>16</a:t>
            </a:r>
            <a:r>
              <a:rPr lang="zh-CN" altLang="en-US" sz="1600" dirty="0"/>
              <a:t>字节，开始为空</a:t>
            </a:r>
            <a:endParaRPr lang="en-US" altLang="zh-CN" sz="1600" dirty="0"/>
          </a:p>
          <a:p>
            <a:pPr lvl="1"/>
            <a:r>
              <a:rPr lang="en-US" altLang="zh-CN" sz="1600" dirty="0" err="1"/>
              <a:t>Src</a:t>
            </a:r>
            <a:r>
              <a:rPr lang="zh-CN" altLang="en-US" sz="1600" dirty="0"/>
              <a:t>和</a:t>
            </a:r>
            <a:r>
              <a:rPr lang="en-US" altLang="zh-CN" sz="1600" dirty="0" err="1"/>
              <a:t>dst</a:t>
            </a:r>
            <a:r>
              <a:rPr lang="zh-CN" altLang="en-US" sz="1600" dirty="0"/>
              <a:t>数组访问分别是读和写不命中的唯一来源</a:t>
            </a:r>
          </a:p>
        </p:txBody>
      </p:sp>
      <p:sp>
        <p:nvSpPr>
          <p:cNvPr id="4" name="灯片编号占位符 3">
            <a:extLst>
              <a:ext uri="{FF2B5EF4-FFF2-40B4-BE49-F238E27FC236}">
                <a16:creationId xmlns:a16="http://schemas.microsoft.com/office/drawing/2014/main" id="{E0D01941-D2EC-4F2F-BA16-813F22232B2A}"/>
              </a:ext>
            </a:extLst>
          </p:cNvPr>
          <p:cNvSpPr>
            <a:spLocks noGrp="1"/>
          </p:cNvSpPr>
          <p:nvPr>
            <p:ph type="sldNum" sz="quarter" idx="12"/>
          </p:nvPr>
        </p:nvSpPr>
        <p:spPr/>
        <p:txBody>
          <a:bodyPr/>
          <a:lstStyle/>
          <a:p>
            <a:fld id="{6D62327B-ED8D-4CFC-ADD0-A75FA5CBE281}" type="slidenum">
              <a:rPr lang="zh-CN" altLang="en-US" smtClean="0"/>
              <a:pPr/>
              <a:t>160</a:t>
            </a:fld>
            <a:endParaRPr lang="zh-CN" altLang="en-US" dirty="0"/>
          </a:p>
        </p:txBody>
      </p:sp>
      <p:sp>
        <p:nvSpPr>
          <p:cNvPr id="5" name="矩形 4">
            <a:extLst>
              <a:ext uri="{FF2B5EF4-FFF2-40B4-BE49-F238E27FC236}">
                <a16:creationId xmlns:a16="http://schemas.microsoft.com/office/drawing/2014/main" id="{5E6166C9-6628-44AD-AD9D-DEA4AC9F7DBB}"/>
              </a:ext>
            </a:extLst>
          </p:cNvPr>
          <p:cNvSpPr/>
          <p:nvPr/>
        </p:nvSpPr>
        <p:spPr>
          <a:xfrm>
            <a:off x="179512" y="3645024"/>
            <a:ext cx="3384376" cy="1872208"/>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Typedef int array[2][2]</a:t>
            </a:r>
          </a:p>
          <a:p>
            <a:pPr>
              <a:tabLst>
                <a:tab pos="457200" algn="l"/>
              </a:tabLst>
            </a:pPr>
            <a:r>
              <a:rPr lang="en-US" altLang="zh-CN" sz="1100" dirty="0">
                <a:latin typeface="Courier New" charset="0"/>
              </a:rPr>
              <a:t>Void transpose1(array </a:t>
            </a:r>
            <a:r>
              <a:rPr lang="en-US" altLang="zh-CN" sz="1100" dirty="0" err="1">
                <a:latin typeface="Courier New" charset="0"/>
              </a:rPr>
              <a:t>dst</a:t>
            </a:r>
            <a:r>
              <a:rPr lang="en-US" altLang="zh-CN" sz="1100" dirty="0">
                <a:latin typeface="Courier New" charset="0"/>
              </a:rPr>
              <a:t>, array </a:t>
            </a:r>
            <a:r>
              <a:rPr lang="en-US" altLang="zh-CN" sz="1100" dirty="0" err="1">
                <a:latin typeface="Courier New" charset="0"/>
              </a:rPr>
              <a:t>src</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=0;i&lt;2;i++){</a:t>
            </a:r>
          </a:p>
          <a:p>
            <a:pPr>
              <a:tabLst>
                <a:tab pos="457200" algn="l"/>
              </a:tabLst>
            </a:pPr>
            <a:r>
              <a:rPr lang="en-US" altLang="zh-CN" sz="1100" dirty="0">
                <a:latin typeface="Courier New" charset="0"/>
              </a:rPr>
              <a:t>		for(j=0;j&lt;2;j++){</a:t>
            </a:r>
          </a:p>
          <a:p>
            <a:pPr>
              <a:tabLst>
                <a:tab pos="457200" algn="l"/>
              </a:tabLst>
            </a:pPr>
            <a:r>
              <a:rPr lang="en-US" altLang="zh-CN" sz="1100" dirty="0">
                <a:latin typeface="Courier New" charset="0"/>
              </a:rPr>
              <a:t>		    </a:t>
            </a:r>
            <a:r>
              <a:rPr lang="en-US" altLang="zh-CN" sz="1100" dirty="0" err="1">
                <a:latin typeface="Courier New" charset="0"/>
              </a:rPr>
              <a:t>dst</a:t>
            </a:r>
            <a:r>
              <a:rPr lang="en-US" altLang="zh-CN" sz="1100" dirty="0">
                <a:latin typeface="Courier New" charset="0"/>
              </a:rPr>
              <a:t>[j][</a:t>
            </a:r>
            <a:r>
              <a:rPr lang="en-US" altLang="zh-CN" sz="1100" dirty="0" err="1">
                <a:latin typeface="Courier New" charset="0"/>
              </a:rPr>
              <a:t>i</a:t>
            </a:r>
            <a:r>
              <a:rPr lang="en-US" altLang="zh-CN" sz="1100" dirty="0">
                <a:latin typeface="Courier New" charset="0"/>
              </a:rPr>
              <a:t>]=</a:t>
            </a:r>
            <a:r>
              <a:rPr lang="en-US" altLang="zh-CN" sz="1100" dirty="0" err="1">
                <a:latin typeface="Courier New" charset="0"/>
              </a:rPr>
              <a:t>src</a:t>
            </a:r>
            <a:r>
              <a:rPr lang="en-US" altLang="zh-CN" sz="1100" dirty="0">
                <a:latin typeface="Courier New" charset="0"/>
              </a:rPr>
              <a:t>[</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
        <p:nvSpPr>
          <p:cNvPr id="7" name="矩形 6">
            <a:extLst>
              <a:ext uri="{FF2B5EF4-FFF2-40B4-BE49-F238E27FC236}">
                <a16:creationId xmlns:a16="http://schemas.microsoft.com/office/drawing/2014/main" id="{0E783785-5B43-4996-A514-1CBBF77A8413}"/>
              </a:ext>
            </a:extLst>
          </p:cNvPr>
          <p:cNvSpPr/>
          <p:nvPr/>
        </p:nvSpPr>
        <p:spPr>
          <a:xfrm>
            <a:off x="4545898"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14C47D05-2EDA-4B97-9F01-CE004E1C14C8}"/>
              </a:ext>
            </a:extLst>
          </p:cNvPr>
          <p:cNvSpPr/>
          <p:nvPr/>
        </p:nvSpPr>
        <p:spPr>
          <a:xfrm>
            <a:off x="5409994"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5135F39-9464-42F3-8C03-CBFC3077CC1E}"/>
              </a:ext>
            </a:extLst>
          </p:cNvPr>
          <p:cNvSpPr/>
          <p:nvPr/>
        </p:nvSpPr>
        <p:spPr>
          <a:xfrm>
            <a:off x="6274090"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FBD69A26-7DCA-456A-9858-EE5381B2389D}"/>
              </a:ext>
            </a:extLst>
          </p:cNvPr>
          <p:cNvSpPr/>
          <p:nvPr/>
        </p:nvSpPr>
        <p:spPr>
          <a:xfrm>
            <a:off x="7138186"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2F3F27F-AA6E-4C2A-89EC-EECB78171CBB}"/>
              </a:ext>
            </a:extLst>
          </p:cNvPr>
          <p:cNvSpPr/>
          <p:nvPr/>
        </p:nvSpPr>
        <p:spPr>
          <a:xfrm>
            <a:off x="4545898"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7159004-DD37-4BA9-A3F7-82ED9C122306}"/>
              </a:ext>
            </a:extLst>
          </p:cNvPr>
          <p:cNvSpPr/>
          <p:nvPr/>
        </p:nvSpPr>
        <p:spPr>
          <a:xfrm>
            <a:off x="5409994"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87D8933D-126E-4A36-85E3-55943492AF17}"/>
              </a:ext>
            </a:extLst>
          </p:cNvPr>
          <p:cNvSpPr/>
          <p:nvPr/>
        </p:nvSpPr>
        <p:spPr>
          <a:xfrm>
            <a:off x="6274090"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06C6A205-40B7-4212-833E-D4918B3F0A82}"/>
              </a:ext>
            </a:extLst>
          </p:cNvPr>
          <p:cNvSpPr/>
          <p:nvPr/>
        </p:nvSpPr>
        <p:spPr>
          <a:xfrm>
            <a:off x="7138186"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716E3B5-ECBD-4185-B823-AEB775507257}"/>
              </a:ext>
            </a:extLst>
          </p:cNvPr>
          <p:cNvSpPr/>
          <p:nvPr/>
        </p:nvSpPr>
        <p:spPr>
          <a:xfrm>
            <a:off x="4545898"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F747EAB-5507-4FCD-9D16-779170C91B02}"/>
              </a:ext>
            </a:extLst>
          </p:cNvPr>
          <p:cNvSpPr/>
          <p:nvPr/>
        </p:nvSpPr>
        <p:spPr>
          <a:xfrm>
            <a:off x="6274090"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F49A0BE6-D93D-4029-8F81-ECDDE7302155}"/>
              </a:ext>
            </a:extLst>
          </p:cNvPr>
          <p:cNvSpPr/>
          <p:nvPr/>
        </p:nvSpPr>
        <p:spPr>
          <a:xfrm>
            <a:off x="3818472" y="2843644"/>
            <a:ext cx="72327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cache</a:t>
            </a:r>
            <a:endParaRPr lang="zh-CN" altLang="en-US"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D1E52B4-E92C-4C55-8BF7-6AC77924717D}"/>
              </a:ext>
            </a:extLst>
          </p:cNvPr>
          <p:cNvSpPr/>
          <p:nvPr/>
        </p:nvSpPr>
        <p:spPr>
          <a:xfrm>
            <a:off x="3643540" y="3716997"/>
            <a:ext cx="928460" cy="646331"/>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Main</a:t>
            </a:r>
          </a:p>
          <a:p>
            <a:pPr algn="ctr"/>
            <a:r>
              <a:rPr lang="en-US" altLang="zh-CN" i="1" dirty="0">
                <a:latin typeface="Times New Roman" panose="02020603050405020304" pitchFamily="18" charset="0"/>
                <a:cs typeface="Times New Roman" panose="02020603050405020304" pitchFamily="18" charset="0"/>
              </a:rPr>
              <a:t>memory</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495723-0BF6-497D-BE05-A8709E4F86F0}"/>
              </a:ext>
            </a:extLst>
          </p:cNvPr>
          <p:cNvSpPr/>
          <p:nvPr/>
        </p:nvSpPr>
        <p:spPr>
          <a:xfrm>
            <a:off x="4545898"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7A6FD5F-A251-44AE-A852-16AE95EF9440}"/>
              </a:ext>
            </a:extLst>
          </p:cNvPr>
          <p:cNvSpPr/>
          <p:nvPr/>
        </p:nvSpPr>
        <p:spPr>
          <a:xfrm>
            <a:off x="5409994"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0C6FB43D-0FA7-4E1E-913A-908D3C44E1C6}"/>
              </a:ext>
            </a:extLst>
          </p:cNvPr>
          <p:cNvSpPr/>
          <p:nvPr/>
        </p:nvSpPr>
        <p:spPr>
          <a:xfrm>
            <a:off x="6274090"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7A24B44-933B-4B50-B261-4588B7EC766B}"/>
              </a:ext>
            </a:extLst>
          </p:cNvPr>
          <p:cNvSpPr/>
          <p:nvPr/>
        </p:nvSpPr>
        <p:spPr>
          <a:xfrm>
            <a:off x="7138186"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DA365E34-B585-464F-9BB4-EE76ACF04BFC}"/>
              </a:ext>
            </a:extLst>
          </p:cNvPr>
          <p:cNvSpPr/>
          <p:nvPr/>
        </p:nvSpPr>
        <p:spPr>
          <a:xfrm>
            <a:off x="4545898"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B2C5507-DE2C-4142-B531-43E04220F4E4}"/>
              </a:ext>
            </a:extLst>
          </p:cNvPr>
          <p:cNvSpPr/>
          <p:nvPr/>
        </p:nvSpPr>
        <p:spPr>
          <a:xfrm>
            <a:off x="5409994"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5457433B-649D-4F3B-A89D-B67D31285C9E}"/>
              </a:ext>
            </a:extLst>
          </p:cNvPr>
          <p:cNvSpPr/>
          <p:nvPr/>
        </p:nvSpPr>
        <p:spPr>
          <a:xfrm>
            <a:off x="6274090"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ADA71872-BCA2-4032-9830-8449DD4B9562}"/>
              </a:ext>
            </a:extLst>
          </p:cNvPr>
          <p:cNvSpPr/>
          <p:nvPr/>
        </p:nvSpPr>
        <p:spPr>
          <a:xfrm>
            <a:off x="7138186"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4943C9F8-5EBC-478E-A001-133ED8FD81FE}"/>
              </a:ext>
            </a:extLst>
          </p:cNvPr>
          <p:cNvSpPr/>
          <p:nvPr/>
        </p:nvSpPr>
        <p:spPr>
          <a:xfrm>
            <a:off x="4545898"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1326F42-78A6-4913-AE2B-26F3A47DD714}"/>
              </a:ext>
            </a:extLst>
          </p:cNvPr>
          <p:cNvSpPr/>
          <p:nvPr/>
        </p:nvSpPr>
        <p:spPr>
          <a:xfrm>
            <a:off x="5409994"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684BD538-DD6D-4ADE-B3C3-F20069C88744}"/>
              </a:ext>
            </a:extLst>
          </p:cNvPr>
          <p:cNvSpPr/>
          <p:nvPr/>
        </p:nvSpPr>
        <p:spPr>
          <a:xfrm>
            <a:off x="6274090"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307B3543-54E4-49F1-9167-5608B300F5CC}"/>
              </a:ext>
            </a:extLst>
          </p:cNvPr>
          <p:cNvSpPr/>
          <p:nvPr/>
        </p:nvSpPr>
        <p:spPr>
          <a:xfrm>
            <a:off x="7138186"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1D1DAEC5-4A07-42C9-BBE4-382054C70972}"/>
              </a:ext>
            </a:extLst>
          </p:cNvPr>
          <p:cNvSpPr/>
          <p:nvPr/>
        </p:nvSpPr>
        <p:spPr>
          <a:xfrm>
            <a:off x="4545898"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3C6C849F-E7D5-4D01-8E45-E958E8CD23EA}"/>
              </a:ext>
            </a:extLst>
          </p:cNvPr>
          <p:cNvSpPr/>
          <p:nvPr/>
        </p:nvSpPr>
        <p:spPr>
          <a:xfrm>
            <a:off x="5409994"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A3930A-4E29-4DC5-86AF-B466272DA777}"/>
              </a:ext>
            </a:extLst>
          </p:cNvPr>
          <p:cNvSpPr/>
          <p:nvPr/>
        </p:nvSpPr>
        <p:spPr>
          <a:xfrm>
            <a:off x="6274090"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F2BC75AB-1FFB-4AD0-93DC-A63B13409B00}"/>
              </a:ext>
            </a:extLst>
          </p:cNvPr>
          <p:cNvSpPr/>
          <p:nvPr/>
        </p:nvSpPr>
        <p:spPr>
          <a:xfrm>
            <a:off x="7138186"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26E8A5FA-0851-4A9C-9C69-E53FF43BE126}"/>
              </a:ext>
            </a:extLst>
          </p:cNvPr>
          <p:cNvSpPr/>
          <p:nvPr/>
        </p:nvSpPr>
        <p:spPr>
          <a:xfrm>
            <a:off x="3783592" y="5247280"/>
            <a:ext cx="519693" cy="646331"/>
          </a:xfrm>
          <a:prstGeom prst="rect">
            <a:avLst/>
          </a:prstGeom>
        </p:spPr>
        <p:txBody>
          <a:bodyPr wrap="none">
            <a:spAutoFit/>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=1</a:t>
            </a:r>
          </a:p>
          <a:p>
            <a:pPr algn="ctr"/>
            <a:r>
              <a:rPr lang="en-US" altLang="zh-CN" i="1" dirty="0">
                <a:latin typeface="Times New Roman" panose="02020603050405020304" pitchFamily="18" charset="0"/>
                <a:cs typeface="Times New Roman" panose="02020603050405020304" pitchFamily="18" charset="0"/>
              </a:rPr>
              <a:t>j=0</a:t>
            </a:r>
            <a:endParaRPr lang="zh-CN" altLang="en-US"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2AB16-7ED5-4337-A712-B3600DC3CAA8}"/>
              </a:ext>
            </a:extLst>
          </p:cNvPr>
          <p:cNvSpPr/>
          <p:nvPr/>
        </p:nvSpPr>
        <p:spPr>
          <a:xfrm>
            <a:off x="6274090" y="3645912"/>
            <a:ext cx="1719888" cy="35648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22F19012-62B3-45D3-8BC8-9AFDB3869FD3}"/>
              </a:ext>
            </a:extLst>
          </p:cNvPr>
          <p:cNvCxnSpPr>
            <a:cxnSpLocks/>
          </p:cNvCxnSpPr>
          <p:nvPr/>
        </p:nvCxnSpPr>
        <p:spPr>
          <a:xfrm flipH="1" flipV="1">
            <a:off x="6669094" y="3210917"/>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矩形 41">
            <a:extLst>
              <a:ext uri="{FF2B5EF4-FFF2-40B4-BE49-F238E27FC236}">
                <a16:creationId xmlns:a16="http://schemas.microsoft.com/office/drawing/2014/main" id="{D1640E4F-D2AE-48C0-99CD-0C58F6CD13B4}"/>
              </a:ext>
            </a:extLst>
          </p:cNvPr>
          <p:cNvSpPr/>
          <p:nvPr/>
        </p:nvSpPr>
        <p:spPr>
          <a:xfrm>
            <a:off x="4572000" y="5538780"/>
            <a:ext cx="1719888" cy="3564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9CDEB71C-C169-489E-A417-A89AFF33B71C}"/>
              </a:ext>
            </a:extLst>
          </p:cNvPr>
          <p:cNvCxnSpPr>
            <a:cxnSpLocks/>
          </p:cNvCxnSpPr>
          <p:nvPr/>
        </p:nvCxnSpPr>
        <p:spPr>
          <a:xfrm flipV="1">
            <a:off x="5837890" y="3200070"/>
            <a:ext cx="8304" cy="23171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4482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A5860-8F00-4FB3-BDF7-3F2B7DA5D58E}"/>
              </a:ext>
            </a:extLst>
          </p:cNvPr>
          <p:cNvSpPr>
            <a:spLocks noGrp="1"/>
          </p:cNvSpPr>
          <p:nvPr>
            <p:ph type="title"/>
          </p:nvPr>
        </p:nvSpPr>
        <p:spPr/>
        <p:txBody>
          <a:bodyPr>
            <a:normAutofit fontScale="90000"/>
          </a:bodyPr>
          <a:lstStyle/>
          <a:p>
            <a:r>
              <a:rPr lang="zh-CN" altLang="en-US" dirty="0"/>
              <a:t>练习题</a:t>
            </a:r>
            <a:r>
              <a:rPr lang="en-US" altLang="zh-CN" dirty="0"/>
              <a:t>6.17 </a:t>
            </a:r>
            <a:r>
              <a:rPr lang="zh-CN" altLang="en-US" dirty="0"/>
              <a:t>转置矩阵</a:t>
            </a:r>
          </a:p>
        </p:txBody>
      </p:sp>
      <p:sp>
        <p:nvSpPr>
          <p:cNvPr id="3" name="内容占位符 2">
            <a:extLst>
              <a:ext uri="{FF2B5EF4-FFF2-40B4-BE49-F238E27FC236}">
                <a16:creationId xmlns:a16="http://schemas.microsoft.com/office/drawing/2014/main" id="{7E19406D-1562-4751-811F-0B020EA4BEF1}"/>
              </a:ext>
            </a:extLst>
          </p:cNvPr>
          <p:cNvSpPr>
            <a:spLocks noGrp="1"/>
          </p:cNvSpPr>
          <p:nvPr>
            <p:ph idx="1"/>
          </p:nvPr>
        </p:nvSpPr>
        <p:spPr>
          <a:xfrm>
            <a:off x="457200" y="837034"/>
            <a:ext cx="8229600" cy="1872208"/>
          </a:xfrm>
        </p:spPr>
        <p:txBody>
          <a:bodyPr>
            <a:normAutofit/>
          </a:bodyPr>
          <a:lstStyle/>
          <a:p>
            <a:r>
              <a:rPr lang="zh-CN" altLang="en-US" sz="1600" dirty="0"/>
              <a:t>假设：</a:t>
            </a:r>
            <a:endParaRPr lang="en-US" altLang="zh-CN" sz="1600" dirty="0"/>
          </a:p>
          <a:p>
            <a:pPr lvl="1"/>
            <a:r>
              <a:rPr lang="en-US" altLang="zh-CN" sz="1600" dirty="0" err="1"/>
              <a:t>Sizeof</a:t>
            </a:r>
            <a:r>
              <a:rPr lang="en-US" altLang="zh-CN" sz="1600" dirty="0"/>
              <a:t>(int)=4</a:t>
            </a:r>
          </a:p>
          <a:p>
            <a:pPr lvl="1"/>
            <a:r>
              <a:rPr lang="en-US" altLang="zh-CN" sz="1600" dirty="0" err="1"/>
              <a:t>Src</a:t>
            </a:r>
            <a:r>
              <a:rPr lang="zh-CN" altLang="en-US" sz="1600" dirty="0"/>
              <a:t>数组从地址</a:t>
            </a:r>
            <a:r>
              <a:rPr lang="en-US" altLang="zh-CN" sz="1600" dirty="0"/>
              <a:t>0</a:t>
            </a:r>
            <a:r>
              <a:rPr lang="zh-CN" altLang="en-US" sz="1600" dirty="0"/>
              <a:t>开始，</a:t>
            </a:r>
            <a:r>
              <a:rPr lang="en-US" altLang="zh-CN" sz="1600" dirty="0" err="1"/>
              <a:t>dst</a:t>
            </a:r>
            <a:r>
              <a:rPr lang="zh-CN" altLang="en-US" sz="1600" dirty="0"/>
              <a:t>数组从地址</a:t>
            </a:r>
            <a:r>
              <a:rPr lang="en-US" altLang="zh-CN" sz="1600" dirty="0"/>
              <a:t>16</a:t>
            </a:r>
            <a:r>
              <a:rPr lang="zh-CN" altLang="en-US" sz="1600" dirty="0"/>
              <a:t>开始</a:t>
            </a:r>
            <a:endParaRPr lang="en-US" altLang="zh-CN" sz="1600" dirty="0"/>
          </a:p>
          <a:p>
            <a:pPr lvl="1"/>
            <a:r>
              <a:rPr lang="zh-CN" altLang="en-US" sz="1600" dirty="0"/>
              <a:t>只有一个</a:t>
            </a:r>
            <a:r>
              <a:rPr lang="en-US" altLang="zh-CN" sz="1600" dirty="0"/>
              <a:t>L1 cache</a:t>
            </a:r>
            <a:r>
              <a:rPr lang="zh-CN" altLang="en-US" sz="1600" dirty="0"/>
              <a:t>，直接映射、直写和写分配，块大小为</a:t>
            </a:r>
            <a:r>
              <a:rPr lang="en-US" altLang="zh-CN" sz="1600" dirty="0"/>
              <a:t>8</a:t>
            </a:r>
            <a:r>
              <a:rPr lang="zh-CN" altLang="en-US" sz="1600" dirty="0"/>
              <a:t>字节</a:t>
            </a:r>
            <a:endParaRPr lang="en-US" altLang="zh-CN" sz="1600" dirty="0"/>
          </a:p>
          <a:p>
            <a:pPr lvl="1"/>
            <a:r>
              <a:rPr lang="en-US" altLang="zh-CN" sz="1600" dirty="0"/>
              <a:t>Cache</a:t>
            </a:r>
            <a:r>
              <a:rPr lang="zh-CN" altLang="en-US" sz="1600" dirty="0"/>
              <a:t>大小为</a:t>
            </a:r>
            <a:r>
              <a:rPr lang="en-US" altLang="zh-CN" sz="1600" dirty="0"/>
              <a:t>16</a:t>
            </a:r>
            <a:r>
              <a:rPr lang="zh-CN" altLang="en-US" sz="1600" dirty="0"/>
              <a:t>字节，开始为空</a:t>
            </a:r>
            <a:endParaRPr lang="en-US" altLang="zh-CN" sz="1600" dirty="0"/>
          </a:p>
          <a:p>
            <a:pPr lvl="1"/>
            <a:r>
              <a:rPr lang="en-US" altLang="zh-CN" sz="1600" dirty="0" err="1"/>
              <a:t>Src</a:t>
            </a:r>
            <a:r>
              <a:rPr lang="zh-CN" altLang="en-US" sz="1600" dirty="0"/>
              <a:t>和</a:t>
            </a:r>
            <a:r>
              <a:rPr lang="en-US" altLang="zh-CN" sz="1600" dirty="0" err="1"/>
              <a:t>dst</a:t>
            </a:r>
            <a:r>
              <a:rPr lang="zh-CN" altLang="en-US" sz="1600" dirty="0"/>
              <a:t>数组访问分别是读和写不命中的唯一来源</a:t>
            </a:r>
          </a:p>
        </p:txBody>
      </p:sp>
      <p:sp>
        <p:nvSpPr>
          <p:cNvPr id="4" name="灯片编号占位符 3">
            <a:extLst>
              <a:ext uri="{FF2B5EF4-FFF2-40B4-BE49-F238E27FC236}">
                <a16:creationId xmlns:a16="http://schemas.microsoft.com/office/drawing/2014/main" id="{E0D01941-D2EC-4F2F-BA16-813F22232B2A}"/>
              </a:ext>
            </a:extLst>
          </p:cNvPr>
          <p:cNvSpPr>
            <a:spLocks noGrp="1"/>
          </p:cNvSpPr>
          <p:nvPr>
            <p:ph type="sldNum" sz="quarter" idx="12"/>
          </p:nvPr>
        </p:nvSpPr>
        <p:spPr/>
        <p:txBody>
          <a:bodyPr/>
          <a:lstStyle/>
          <a:p>
            <a:fld id="{6D62327B-ED8D-4CFC-ADD0-A75FA5CBE281}" type="slidenum">
              <a:rPr lang="zh-CN" altLang="en-US" smtClean="0"/>
              <a:pPr/>
              <a:t>161</a:t>
            </a:fld>
            <a:endParaRPr lang="zh-CN" altLang="en-US" dirty="0"/>
          </a:p>
        </p:txBody>
      </p:sp>
      <p:sp>
        <p:nvSpPr>
          <p:cNvPr id="5" name="矩形 4">
            <a:extLst>
              <a:ext uri="{FF2B5EF4-FFF2-40B4-BE49-F238E27FC236}">
                <a16:creationId xmlns:a16="http://schemas.microsoft.com/office/drawing/2014/main" id="{5E6166C9-6628-44AD-AD9D-DEA4AC9F7DBB}"/>
              </a:ext>
            </a:extLst>
          </p:cNvPr>
          <p:cNvSpPr/>
          <p:nvPr/>
        </p:nvSpPr>
        <p:spPr>
          <a:xfrm>
            <a:off x="179512" y="3645024"/>
            <a:ext cx="3384376" cy="1872208"/>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Typedef int array[2][2]</a:t>
            </a:r>
          </a:p>
          <a:p>
            <a:pPr>
              <a:tabLst>
                <a:tab pos="457200" algn="l"/>
              </a:tabLst>
            </a:pPr>
            <a:r>
              <a:rPr lang="en-US" altLang="zh-CN" sz="1100" dirty="0">
                <a:latin typeface="Courier New" charset="0"/>
              </a:rPr>
              <a:t>Void transpose1(array </a:t>
            </a:r>
            <a:r>
              <a:rPr lang="en-US" altLang="zh-CN" sz="1100" dirty="0" err="1">
                <a:latin typeface="Courier New" charset="0"/>
              </a:rPr>
              <a:t>dst</a:t>
            </a:r>
            <a:r>
              <a:rPr lang="en-US" altLang="zh-CN" sz="1100" dirty="0">
                <a:latin typeface="Courier New" charset="0"/>
              </a:rPr>
              <a:t>, array </a:t>
            </a:r>
            <a:r>
              <a:rPr lang="en-US" altLang="zh-CN" sz="1100" dirty="0" err="1">
                <a:latin typeface="Courier New" charset="0"/>
              </a:rPr>
              <a:t>src</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=0;i&lt;2;i++){</a:t>
            </a:r>
          </a:p>
          <a:p>
            <a:pPr>
              <a:tabLst>
                <a:tab pos="457200" algn="l"/>
              </a:tabLst>
            </a:pPr>
            <a:r>
              <a:rPr lang="en-US" altLang="zh-CN" sz="1100" dirty="0">
                <a:latin typeface="Courier New" charset="0"/>
              </a:rPr>
              <a:t>		for(j=0;j&lt;2;j++){</a:t>
            </a:r>
          </a:p>
          <a:p>
            <a:pPr>
              <a:tabLst>
                <a:tab pos="457200" algn="l"/>
              </a:tabLst>
            </a:pPr>
            <a:r>
              <a:rPr lang="en-US" altLang="zh-CN" sz="1100" dirty="0">
                <a:latin typeface="Courier New" charset="0"/>
              </a:rPr>
              <a:t>		    </a:t>
            </a:r>
            <a:r>
              <a:rPr lang="en-US" altLang="zh-CN" sz="1100" dirty="0" err="1">
                <a:latin typeface="Courier New" charset="0"/>
              </a:rPr>
              <a:t>dst</a:t>
            </a:r>
            <a:r>
              <a:rPr lang="en-US" altLang="zh-CN" sz="1100" dirty="0">
                <a:latin typeface="Courier New" charset="0"/>
              </a:rPr>
              <a:t>[j][</a:t>
            </a:r>
            <a:r>
              <a:rPr lang="en-US" altLang="zh-CN" sz="1100" dirty="0" err="1">
                <a:latin typeface="Courier New" charset="0"/>
              </a:rPr>
              <a:t>i</a:t>
            </a:r>
            <a:r>
              <a:rPr lang="en-US" altLang="zh-CN" sz="1100" dirty="0">
                <a:latin typeface="Courier New" charset="0"/>
              </a:rPr>
              <a:t>]=</a:t>
            </a:r>
            <a:r>
              <a:rPr lang="en-US" altLang="zh-CN" sz="1100" dirty="0" err="1">
                <a:latin typeface="Courier New" charset="0"/>
              </a:rPr>
              <a:t>src</a:t>
            </a:r>
            <a:r>
              <a:rPr lang="en-US" altLang="zh-CN" sz="1100" dirty="0">
                <a:latin typeface="Courier New" charset="0"/>
              </a:rPr>
              <a:t>[</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
        <p:nvSpPr>
          <p:cNvPr id="7" name="矩形 6">
            <a:extLst>
              <a:ext uri="{FF2B5EF4-FFF2-40B4-BE49-F238E27FC236}">
                <a16:creationId xmlns:a16="http://schemas.microsoft.com/office/drawing/2014/main" id="{0E783785-5B43-4996-A514-1CBBF77A8413}"/>
              </a:ext>
            </a:extLst>
          </p:cNvPr>
          <p:cNvSpPr/>
          <p:nvPr/>
        </p:nvSpPr>
        <p:spPr>
          <a:xfrm>
            <a:off x="4545898"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14C47D05-2EDA-4B97-9F01-CE004E1C14C8}"/>
              </a:ext>
            </a:extLst>
          </p:cNvPr>
          <p:cNvSpPr/>
          <p:nvPr/>
        </p:nvSpPr>
        <p:spPr>
          <a:xfrm>
            <a:off x="5409994" y="364502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5135F39-9464-42F3-8C03-CBFC3077CC1E}"/>
              </a:ext>
            </a:extLst>
          </p:cNvPr>
          <p:cNvSpPr/>
          <p:nvPr/>
        </p:nvSpPr>
        <p:spPr>
          <a:xfrm>
            <a:off x="6274090"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FBD69A26-7DCA-456A-9858-EE5381B2389D}"/>
              </a:ext>
            </a:extLst>
          </p:cNvPr>
          <p:cNvSpPr/>
          <p:nvPr/>
        </p:nvSpPr>
        <p:spPr>
          <a:xfrm>
            <a:off x="7138186" y="3646800"/>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62F3F27F-AA6E-4C2A-89EC-EECB78171CBB}"/>
              </a:ext>
            </a:extLst>
          </p:cNvPr>
          <p:cNvSpPr/>
          <p:nvPr/>
        </p:nvSpPr>
        <p:spPr>
          <a:xfrm>
            <a:off x="4545898"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17159004-DD37-4BA9-A3F7-82ED9C122306}"/>
              </a:ext>
            </a:extLst>
          </p:cNvPr>
          <p:cNvSpPr/>
          <p:nvPr/>
        </p:nvSpPr>
        <p:spPr>
          <a:xfrm>
            <a:off x="5409994" y="4003288"/>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87D8933D-126E-4A36-85E3-55943492AF17}"/>
              </a:ext>
            </a:extLst>
          </p:cNvPr>
          <p:cNvSpPr/>
          <p:nvPr/>
        </p:nvSpPr>
        <p:spPr>
          <a:xfrm>
            <a:off x="6274090"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06C6A205-40B7-4212-833E-D4918B3F0A82}"/>
              </a:ext>
            </a:extLst>
          </p:cNvPr>
          <p:cNvSpPr/>
          <p:nvPr/>
        </p:nvSpPr>
        <p:spPr>
          <a:xfrm>
            <a:off x="7138186" y="4005064"/>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716E3B5-ECBD-4185-B823-AEB775507257}"/>
              </a:ext>
            </a:extLst>
          </p:cNvPr>
          <p:cNvSpPr/>
          <p:nvPr/>
        </p:nvSpPr>
        <p:spPr>
          <a:xfrm>
            <a:off x="4545898"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F747EAB-5507-4FCD-9D16-779170C91B02}"/>
              </a:ext>
            </a:extLst>
          </p:cNvPr>
          <p:cNvSpPr/>
          <p:nvPr/>
        </p:nvSpPr>
        <p:spPr>
          <a:xfrm>
            <a:off x="6274090" y="2852936"/>
            <a:ext cx="1728192"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F49A0BE6-D93D-4029-8F81-ECDDE7302155}"/>
              </a:ext>
            </a:extLst>
          </p:cNvPr>
          <p:cNvSpPr/>
          <p:nvPr/>
        </p:nvSpPr>
        <p:spPr>
          <a:xfrm>
            <a:off x="3818472" y="2843644"/>
            <a:ext cx="72327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cache</a:t>
            </a:r>
            <a:endParaRPr lang="zh-CN" altLang="en-US"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D1E52B4-E92C-4C55-8BF7-6AC77924717D}"/>
              </a:ext>
            </a:extLst>
          </p:cNvPr>
          <p:cNvSpPr/>
          <p:nvPr/>
        </p:nvSpPr>
        <p:spPr>
          <a:xfrm>
            <a:off x="3643540" y="3716997"/>
            <a:ext cx="928460" cy="646331"/>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Main</a:t>
            </a:r>
          </a:p>
          <a:p>
            <a:pPr algn="ctr"/>
            <a:r>
              <a:rPr lang="en-US" altLang="zh-CN" i="1" dirty="0">
                <a:latin typeface="Times New Roman" panose="02020603050405020304" pitchFamily="18" charset="0"/>
                <a:cs typeface="Times New Roman" panose="02020603050405020304" pitchFamily="18" charset="0"/>
              </a:rPr>
              <a:t>memory</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495723-0BF6-497D-BE05-A8709E4F86F0}"/>
              </a:ext>
            </a:extLst>
          </p:cNvPr>
          <p:cNvSpPr/>
          <p:nvPr/>
        </p:nvSpPr>
        <p:spPr>
          <a:xfrm>
            <a:off x="4545898"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7A6FD5F-A251-44AE-A852-16AE95EF9440}"/>
              </a:ext>
            </a:extLst>
          </p:cNvPr>
          <p:cNvSpPr/>
          <p:nvPr/>
        </p:nvSpPr>
        <p:spPr>
          <a:xfrm>
            <a:off x="5409994"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0C6FB43D-0FA7-4E1E-913A-908D3C44E1C6}"/>
              </a:ext>
            </a:extLst>
          </p:cNvPr>
          <p:cNvSpPr/>
          <p:nvPr/>
        </p:nvSpPr>
        <p:spPr>
          <a:xfrm>
            <a:off x="6274090"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7A24B44-933B-4B50-B261-4588B7EC766B}"/>
              </a:ext>
            </a:extLst>
          </p:cNvPr>
          <p:cNvSpPr/>
          <p:nvPr/>
        </p:nvSpPr>
        <p:spPr>
          <a:xfrm>
            <a:off x="7138186"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DA365E34-B585-464F-9BB4-EE76ACF04BFC}"/>
              </a:ext>
            </a:extLst>
          </p:cNvPr>
          <p:cNvSpPr/>
          <p:nvPr/>
        </p:nvSpPr>
        <p:spPr>
          <a:xfrm>
            <a:off x="4545898"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B2C5507-DE2C-4142-B531-43E04220F4E4}"/>
              </a:ext>
            </a:extLst>
          </p:cNvPr>
          <p:cNvSpPr/>
          <p:nvPr/>
        </p:nvSpPr>
        <p:spPr>
          <a:xfrm>
            <a:off x="5409994"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5457433B-649D-4F3B-A89D-B67D31285C9E}"/>
              </a:ext>
            </a:extLst>
          </p:cNvPr>
          <p:cNvSpPr/>
          <p:nvPr/>
        </p:nvSpPr>
        <p:spPr>
          <a:xfrm>
            <a:off x="6274090"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ADA71872-BCA2-4032-9830-8449DD4B9562}"/>
              </a:ext>
            </a:extLst>
          </p:cNvPr>
          <p:cNvSpPr/>
          <p:nvPr/>
        </p:nvSpPr>
        <p:spPr>
          <a:xfrm>
            <a:off x="7138186"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4943C9F8-5EBC-478E-A001-133ED8FD81FE}"/>
              </a:ext>
            </a:extLst>
          </p:cNvPr>
          <p:cNvSpPr/>
          <p:nvPr/>
        </p:nvSpPr>
        <p:spPr>
          <a:xfrm>
            <a:off x="4545898"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1326F42-78A6-4913-AE2B-26F3A47DD714}"/>
              </a:ext>
            </a:extLst>
          </p:cNvPr>
          <p:cNvSpPr/>
          <p:nvPr/>
        </p:nvSpPr>
        <p:spPr>
          <a:xfrm>
            <a:off x="5409994"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684BD538-DD6D-4ADE-B3C3-F20069C88744}"/>
              </a:ext>
            </a:extLst>
          </p:cNvPr>
          <p:cNvSpPr/>
          <p:nvPr/>
        </p:nvSpPr>
        <p:spPr>
          <a:xfrm>
            <a:off x="6274090"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307B3543-54E4-49F1-9167-5608B300F5CC}"/>
              </a:ext>
            </a:extLst>
          </p:cNvPr>
          <p:cNvSpPr/>
          <p:nvPr/>
        </p:nvSpPr>
        <p:spPr>
          <a:xfrm>
            <a:off x="7138186"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h</a:t>
            </a:r>
            <a:endParaRPr lang="zh-CN" altLang="en-US" i="1" dirty="0">
              <a:solidFill>
                <a:schemeClr val="tx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1D1DAEC5-4A07-42C9-BBE4-382054C70972}"/>
              </a:ext>
            </a:extLst>
          </p:cNvPr>
          <p:cNvSpPr/>
          <p:nvPr/>
        </p:nvSpPr>
        <p:spPr>
          <a:xfrm>
            <a:off x="4545898"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3C6C849F-E7D5-4D01-8E45-E958E8CD23EA}"/>
              </a:ext>
            </a:extLst>
          </p:cNvPr>
          <p:cNvSpPr/>
          <p:nvPr/>
        </p:nvSpPr>
        <p:spPr>
          <a:xfrm>
            <a:off x="5409994"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A3930A-4E29-4DC5-86AF-B466272DA777}"/>
              </a:ext>
            </a:extLst>
          </p:cNvPr>
          <p:cNvSpPr/>
          <p:nvPr/>
        </p:nvSpPr>
        <p:spPr>
          <a:xfrm>
            <a:off x="6274090"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F2BC75AB-1FFB-4AD0-93DC-A63B13409B00}"/>
              </a:ext>
            </a:extLst>
          </p:cNvPr>
          <p:cNvSpPr/>
          <p:nvPr/>
        </p:nvSpPr>
        <p:spPr>
          <a:xfrm>
            <a:off x="7138186"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7" name="矩形 36">
            <a:extLst>
              <a:ext uri="{FF2B5EF4-FFF2-40B4-BE49-F238E27FC236}">
                <a16:creationId xmlns:a16="http://schemas.microsoft.com/office/drawing/2014/main" id="{26E8A5FA-0851-4A9C-9C69-E53FF43BE126}"/>
              </a:ext>
            </a:extLst>
          </p:cNvPr>
          <p:cNvSpPr/>
          <p:nvPr/>
        </p:nvSpPr>
        <p:spPr>
          <a:xfrm>
            <a:off x="3783592" y="5247280"/>
            <a:ext cx="519693" cy="646331"/>
          </a:xfrm>
          <a:prstGeom prst="rect">
            <a:avLst/>
          </a:prstGeom>
        </p:spPr>
        <p:txBody>
          <a:bodyPr wrap="none">
            <a:spAutoFit/>
          </a:bodyPr>
          <a:lstStyle/>
          <a:p>
            <a:pPr algn="ctr"/>
            <a:r>
              <a:rPr lang="en-US" altLang="zh-CN" i="1" dirty="0" err="1">
                <a:latin typeface="Times New Roman" panose="02020603050405020304" pitchFamily="18" charset="0"/>
                <a:cs typeface="Times New Roman" panose="02020603050405020304" pitchFamily="18" charset="0"/>
              </a:rPr>
              <a:t>i</a:t>
            </a:r>
            <a:r>
              <a:rPr lang="en-US" altLang="zh-CN" i="1" dirty="0">
                <a:latin typeface="Times New Roman" panose="02020603050405020304" pitchFamily="18" charset="0"/>
                <a:cs typeface="Times New Roman" panose="02020603050405020304" pitchFamily="18" charset="0"/>
              </a:rPr>
              <a:t>=1</a:t>
            </a:r>
          </a:p>
          <a:p>
            <a:pPr algn="ctr"/>
            <a:r>
              <a:rPr lang="en-US" altLang="zh-CN" i="1" dirty="0">
                <a:latin typeface="Times New Roman" panose="02020603050405020304" pitchFamily="18" charset="0"/>
                <a:cs typeface="Times New Roman" panose="02020603050405020304" pitchFamily="18" charset="0"/>
              </a:rPr>
              <a:t>j=1</a:t>
            </a:r>
            <a:endParaRPr lang="zh-CN" altLang="en-US" dirty="0">
              <a:latin typeface="Times New Roman" panose="02020603050405020304" pitchFamily="18" charset="0"/>
              <a:cs typeface="Times New Roman" panose="02020603050405020304" pitchFamily="18" charset="0"/>
            </a:endParaRPr>
          </a:p>
        </p:txBody>
      </p:sp>
      <p:sp>
        <p:nvSpPr>
          <p:cNvPr id="38" name="矩形 37">
            <a:extLst>
              <a:ext uri="{FF2B5EF4-FFF2-40B4-BE49-F238E27FC236}">
                <a16:creationId xmlns:a16="http://schemas.microsoft.com/office/drawing/2014/main" id="{4C42AB16-7ED5-4337-A712-B3600DC3CAA8}"/>
              </a:ext>
            </a:extLst>
          </p:cNvPr>
          <p:cNvSpPr/>
          <p:nvPr/>
        </p:nvSpPr>
        <p:spPr>
          <a:xfrm>
            <a:off x="6274090" y="3645912"/>
            <a:ext cx="1719888" cy="35648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箭头连接符 39">
            <a:extLst>
              <a:ext uri="{FF2B5EF4-FFF2-40B4-BE49-F238E27FC236}">
                <a16:creationId xmlns:a16="http://schemas.microsoft.com/office/drawing/2014/main" id="{22F19012-62B3-45D3-8BC8-9AFDB3869FD3}"/>
              </a:ext>
            </a:extLst>
          </p:cNvPr>
          <p:cNvCxnSpPr>
            <a:cxnSpLocks/>
          </p:cNvCxnSpPr>
          <p:nvPr/>
        </p:nvCxnSpPr>
        <p:spPr>
          <a:xfrm flipH="1" flipV="1">
            <a:off x="7574386" y="3199574"/>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矩形 41">
            <a:extLst>
              <a:ext uri="{FF2B5EF4-FFF2-40B4-BE49-F238E27FC236}">
                <a16:creationId xmlns:a16="http://schemas.microsoft.com/office/drawing/2014/main" id="{D1640E4F-D2AE-48C0-99CD-0C58F6CD13B4}"/>
              </a:ext>
            </a:extLst>
          </p:cNvPr>
          <p:cNvSpPr/>
          <p:nvPr/>
        </p:nvSpPr>
        <p:spPr>
          <a:xfrm>
            <a:off x="6282394" y="5545130"/>
            <a:ext cx="1719888" cy="3564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箭头连接符 42">
            <a:extLst>
              <a:ext uri="{FF2B5EF4-FFF2-40B4-BE49-F238E27FC236}">
                <a16:creationId xmlns:a16="http://schemas.microsoft.com/office/drawing/2014/main" id="{9CDEB71C-C169-489E-A417-A89AFF33B71C}"/>
              </a:ext>
            </a:extLst>
          </p:cNvPr>
          <p:cNvCxnSpPr>
            <a:cxnSpLocks/>
          </p:cNvCxnSpPr>
          <p:nvPr/>
        </p:nvCxnSpPr>
        <p:spPr>
          <a:xfrm flipV="1">
            <a:off x="7331772" y="3211200"/>
            <a:ext cx="8304" cy="231716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0300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A5860-8F00-4FB3-BDF7-3F2B7DA5D58E}"/>
              </a:ext>
            </a:extLst>
          </p:cNvPr>
          <p:cNvSpPr>
            <a:spLocks noGrp="1"/>
          </p:cNvSpPr>
          <p:nvPr>
            <p:ph type="title"/>
          </p:nvPr>
        </p:nvSpPr>
        <p:spPr/>
        <p:txBody>
          <a:bodyPr>
            <a:normAutofit fontScale="90000"/>
          </a:bodyPr>
          <a:lstStyle/>
          <a:p>
            <a:r>
              <a:rPr lang="zh-CN" altLang="en-US" dirty="0"/>
              <a:t>练习题</a:t>
            </a:r>
            <a:r>
              <a:rPr lang="en-US" altLang="zh-CN" dirty="0"/>
              <a:t>6.17 </a:t>
            </a:r>
            <a:r>
              <a:rPr lang="zh-CN" altLang="en-US" dirty="0"/>
              <a:t>转置矩阵</a:t>
            </a:r>
          </a:p>
        </p:txBody>
      </p:sp>
      <p:sp>
        <p:nvSpPr>
          <p:cNvPr id="3" name="内容占位符 2">
            <a:extLst>
              <a:ext uri="{FF2B5EF4-FFF2-40B4-BE49-F238E27FC236}">
                <a16:creationId xmlns:a16="http://schemas.microsoft.com/office/drawing/2014/main" id="{7E19406D-1562-4751-811F-0B020EA4BEF1}"/>
              </a:ext>
            </a:extLst>
          </p:cNvPr>
          <p:cNvSpPr>
            <a:spLocks noGrp="1"/>
          </p:cNvSpPr>
          <p:nvPr>
            <p:ph idx="1"/>
          </p:nvPr>
        </p:nvSpPr>
        <p:spPr>
          <a:xfrm>
            <a:off x="457200" y="837034"/>
            <a:ext cx="8229600" cy="1872208"/>
          </a:xfrm>
        </p:spPr>
        <p:txBody>
          <a:bodyPr>
            <a:normAutofit/>
          </a:bodyPr>
          <a:lstStyle/>
          <a:p>
            <a:r>
              <a:rPr lang="zh-CN" altLang="en-US" sz="1600" dirty="0"/>
              <a:t>假设：</a:t>
            </a:r>
            <a:endParaRPr lang="en-US" altLang="zh-CN" sz="1600" dirty="0"/>
          </a:p>
          <a:p>
            <a:pPr lvl="1"/>
            <a:r>
              <a:rPr lang="en-US" altLang="zh-CN" sz="1600" dirty="0" err="1"/>
              <a:t>Sizeof</a:t>
            </a:r>
            <a:r>
              <a:rPr lang="en-US" altLang="zh-CN" sz="1600" dirty="0"/>
              <a:t>(int)=4</a:t>
            </a:r>
          </a:p>
          <a:p>
            <a:pPr lvl="1"/>
            <a:r>
              <a:rPr lang="en-US" altLang="zh-CN" sz="1600" dirty="0" err="1"/>
              <a:t>Src</a:t>
            </a:r>
            <a:r>
              <a:rPr lang="zh-CN" altLang="en-US" sz="1600" dirty="0"/>
              <a:t>数组从地址</a:t>
            </a:r>
            <a:r>
              <a:rPr lang="en-US" altLang="zh-CN" sz="1600" dirty="0"/>
              <a:t>0</a:t>
            </a:r>
            <a:r>
              <a:rPr lang="zh-CN" altLang="en-US" sz="1600" dirty="0"/>
              <a:t>开始，</a:t>
            </a:r>
            <a:r>
              <a:rPr lang="en-US" altLang="zh-CN" sz="1600" dirty="0" err="1"/>
              <a:t>dst</a:t>
            </a:r>
            <a:r>
              <a:rPr lang="zh-CN" altLang="en-US" sz="1600" dirty="0"/>
              <a:t>数组从地址</a:t>
            </a:r>
            <a:r>
              <a:rPr lang="en-US" altLang="zh-CN" sz="1600" dirty="0"/>
              <a:t>16</a:t>
            </a:r>
            <a:r>
              <a:rPr lang="zh-CN" altLang="en-US" sz="1600" dirty="0"/>
              <a:t>开始</a:t>
            </a:r>
            <a:endParaRPr lang="en-US" altLang="zh-CN" sz="1600" dirty="0"/>
          </a:p>
          <a:p>
            <a:pPr lvl="1"/>
            <a:r>
              <a:rPr lang="zh-CN" altLang="en-US" sz="1600" dirty="0"/>
              <a:t>只有一个</a:t>
            </a:r>
            <a:r>
              <a:rPr lang="en-US" altLang="zh-CN" sz="1600" dirty="0"/>
              <a:t>L1 cache</a:t>
            </a:r>
            <a:r>
              <a:rPr lang="zh-CN" altLang="en-US" sz="1600" dirty="0"/>
              <a:t>，直接映射、直写和写分配，块大小为</a:t>
            </a:r>
            <a:r>
              <a:rPr lang="en-US" altLang="zh-CN" sz="1600" dirty="0"/>
              <a:t>8</a:t>
            </a:r>
            <a:r>
              <a:rPr lang="zh-CN" altLang="en-US" sz="1600" dirty="0"/>
              <a:t>字节</a:t>
            </a:r>
            <a:endParaRPr lang="en-US" altLang="zh-CN" sz="1600" dirty="0"/>
          </a:p>
          <a:p>
            <a:pPr lvl="1"/>
            <a:r>
              <a:rPr lang="en-US" altLang="zh-CN" sz="1600" dirty="0"/>
              <a:t>Cache</a:t>
            </a:r>
            <a:r>
              <a:rPr lang="zh-CN" altLang="en-US" sz="1600" dirty="0"/>
              <a:t>大小为</a:t>
            </a:r>
            <a:r>
              <a:rPr lang="en-US" altLang="zh-CN" sz="1600" b="1" dirty="0">
                <a:solidFill>
                  <a:srgbClr val="FF0000"/>
                </a:solidFill>
                <a:effectLst>
                  <a:outerShdw blurRad="38100" dist="38100" dir="2700000" algn="tl">
                    <a:srgbClr val="000000">
                      <a:alpha val="43137"/>
                    </a:srgbClr>
                  </a:outerShdw>
                </a:effectLst>
              </a:rPr>
              <a:t>32</a:t>
            </a:r>
            <a:r>
              <a:rPr lang="zh-CN" altLang="en-US" sz="1600" dirty="0"/>
              <a:t>字节，开始为空</a:t>
            </a:r>
            <a:endParaRPr lang="en-US" altLang="zh-CN" sz="1600" dirty="0"/>
          </a:p>
          <a:p>
            <a:pPr lvl="1"/>
            <a:r>
              <a:rPr lang="en-US" altLang="zh-CN" sz="1600" dirty="0" err="1"/>
              <a:t>Src</a:t>
            </a:r>
            <a:r>
              <a:rPr lang="zh-CN" altLang="en-US" sz="1600" dirty="0"/>
              <a:t>和</a:t>
            </a:r>
            <a:r>
              <a:rPr lang="en-US" altLang="zh-CN" sz="1600" dirty="0" err="1"/>
              <a:t>dst</a:t>
            </a:r>
            <a:r>
              <a:rPr lang="zh-CN" altLang="en-US" sz="1600" dirty="0"/>
              <a:t>数组访问分别是读和写不命中的唯一来源</a:t>
            </a:r>
          </a:p>
        </p:txBody>
      </p:sp>
      <p:sp>
        <p:nvSpPr>
          <p:cNvPr id="4" name="灯片编号占位符 3">
            <a:extLst>
              <a:ext uri="{FF2B5EF4-FFF2-40B4-BE49-F238E27FC236}">
                <a16:creationId xmlns:a16="http://schemas.microsoft.com/office/drawing/2014/main" id="{E0D01941-D2EC-4F2F-BA16-813F22232B2A}"/>
              </a:ext>
            </a:extLst>
          </p:cNvPr>
          <p:cNvSpPr>
            <a:spLocks noGrp="1"/>
          </p:cNvSpPr>
          <p:nvPr>
            <p:ph type="sldNum" sz="quarter" idx="12"/>
          </p:nvPr>
        </p:nvSpPr>
        <p:spPr/>
        <p:txBody>
          <a:bodyPr/>
          <a:lstStyle/>
          <a:p>
            <a:fld id="{6D62327B-ED8D-4CFC-ADD0-A75FA5CBE281}" type="slidenum">
              <a:rPr lang="zh-CN" altLang="en-US" smtClean="0"/>
              <a:pPr/>
              <a:t>162</a:t>
            </a:fld>
            <a:endParaRPr lang="zh-CN" altLang="en-US" dirty="0"/>
          </a:p>
        </p:txBody>
      </p:sp>
      <p:sp>
        <p:nvSpPr>
          <p:cNvPr id="5" name="矩形 4">
            <a:extLst>
              <a:ext uri="{FF2B5EF4-FFF2-40B4-BE49-F238E27FC236}">
                <a16:creationId xmlns:a16="http://schemas.microsoft.com/office/drawing/2014/main" id="{5E6166C9-6628-44AD-AD9D-DEA4AC9F7DBB}"/>
              </a:ext>
            </a:extLst>
          </p:cNvPr>
          <p:cNvSpPr/>
          <p:nvPr/>
        </p:nvSpPr>
        <p:spPr>
          <a:xfrm>
            <a:off x="195695" y="3308307"/>
            <a:ext cx="3384376" cy="1872208"/>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Typedef int array[2][2]</a:t>
            </a:r>
          </a:p>
          <a:p>
            <a:pPr>
              <a:tabLst>
                <a:tab pos="457200" algn="l"/>
              </a:tabLst>
            </a:pPr>
            <a:r>
              <a:rPr lang="en-US" altLang="zh-CN" sz="1100" dirty="0">
                <a:latin typeface="Courier New" charset="0"/>
              </a:rPr>
              <a:t>Void transpose1(array </a:t>
            </a:r>
            <a:r>
              <a:rPr lang="en-US" altLang="zh-CN" sz="1100" dirty="0" err="1">
                <a:latin typeface="Courier New" charset="0"/>
              </a:rPr>
              <a:t>dst</a:t>
            </a:r>
            <a:r>
              <a:rPr lang="en-US" altLang="zh-CN" sz="1100" dirty="0">
                <a:latin typeface="Courier New" charset="0"/>
              </a:rPr>
              <a:t>, array </a:t>
            </a:r>
            <a:r>
              <a:rPr lang="en-US" altLang="zh-CN" sz="1100" dirty="0" err="1">
                <a:latin typeface="Courier New" charset="0"/>
              </a:rPr>
              <a:t>src</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I,j</a:t>
            </a:r>
            <a:r>
              <a:rPr lang="en-US" altLang="zh-CN" sz="1100" dirty="0">
                <a:latin typeface="Courier New" charset="0"/>
              </a:rPr>
              <a:t>;</a:t>
            </a:r>
          </a:p>
          <a:p>
            <a:pPr>
              <a:tabLst>
                <a:tab pos="457200" algn="l"/>
              </a:tabLst>
            </a:pPr>
            <a:r>
              <a:rPr lang="en-US" altLang="zh-CN" sz="1100" dirty="0">
                <a:latin typeface="Courier New" charset="0"/>
              </a:rPr>
              <a:t>	for(</a:t>
            </a:r>
            <a:r>
              <a:rPr lang="en-US" altLang="zh-CN" sz="1100" dirty="0" err="1">
                <a:latin typeface="Courier New" charset="0"/>
              </a:rPr>
              <a:t>i</a:t>
            </a:r>
            <a:r>
              <a:rPr lang="en-US" altLang="zh-CN" sz="1100" dirty="0">
                <a:latin typeface="Courier New" charset="0"/>
              </a:rPr>
              <a:t>=0;i&lt;2;i++){</a:t>
            </a:r>
          </a:p>
          <a:p>
            <a:pPr>
              <a:tabLst>
                <a:tab pos="457200" algn="l"/>
              </a:tabLst>
            </a:pPr>
            <a:r>
              <a:rPr lang="en-US" altLang="zh-CN" sz="1100" dirty="0">
                <a:latin typeface="Courier New" charset="0"/>
              </a:rPr>
              <a:t>		for(j=0;j&lt;2;j++){</a:t>
            </a:r>
          </a:p>
          <a:p>
            <a:pPr>
              <a:tabLst>
                <a:tab pos="457200" algn="l"/>
              </a:tabLst>
            </a:pPr>
            <a:r>
              <a:rPr lang="en-US" altLang="zh-CN" sz="1100" dirty="0">
                <a:latin typeface="Courier New" charset="0"/>
              </a:rPr>
              <a:t>		    </a:t>
            </a:r>
            <a:r>
              <a:rPr lang="en-US" altLang="zh-CN" sz="1100" dirty="0" err="1">
                <a:latin typeface="Courier New" charset="0"/>
              </a:rPr>
              <a:t>dst</a:t>
            </a:r>
            <a:r>
              <a:rPr lang="en-US" altLang="zh-CN" sz="1100" dirty="0">
                <a:latin typeface="Courier New" charset="0"/>
              </a:rPr>
              <a:t>[j][</a:t>
            </a:r>
            <a:r>
              <a:rPr lang="en-US" altLang="zh-CN" sz="1100" dirty="0" err="1">
                <a:latin typeface="Courier New" charset="0"/>
              </a:rPr>
              <a:t>i</a:t>
            </a:r>
            <a:r>
              <a:rPr lang="en-US" altLang="zh-CN" sz="1100" dirty="0">
                <a:latin typeface="Courier New" charset="0"/>
              </a:rPr>
              <a:t>]=</a:t>
            </a:r>
            <a:r>
              <a:rPr lang="en-US" altLang="zh-CN" sz="1100" dirty="0" err="1">
                <a:latin typeface="Courier New" charset="0"/>
              </a:rPr>
              <a:t>src</a:t>
            </a:r>
            <a:r>
              <a:rPr lang="en-US" altLang="zh-CN" sz="1100" dirty="0">
                <a:latin typeface="Courier New" charset="0"/>
              </a:rPr>
              <a:t>[</a:t>
            </a:r>
            <a:r>
              <a:rPr lang="en-US" altLang="zh-CN" sz="1100" dirty="0" err="1">
                <a:latin typeface="Courier New" charset="0"/>
              </a:rPr>
              <a:t>i</a:t>
            </a:r>
            <a:r>
              <a:rPr lang="en-US" altLang="zh-CN" sz="1100" dirty="0">
                <a:latin typeface="Courier New" charset="0"/>
              </a:rPr>
              <a:t>][j];</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
        <p:nvSpPr>
          <p:cNvPr id="7" name="矩形 6">
            <a:extLst>
              <a:ext uri="{FF2B5EF4-FFF2-40B4-BE49-F238E27FC236}">
                <a16:creationId xmlns:a16="http://schemas.microsoft.com/office/drawing/2014/main" id="{0E783785-5B43-4996-A514-1CBBF77A8413}"/>
              </a:ext>
            </a:extLst>
          </p:cNvPr>
          <p:cNvSpPr/>
          <p:nvPr/>
        </p:nvSpPr>
        <p:spPr>
          <a:xfrm>
            <a:off x="3912836"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a</a:t>
            </a:r>
            <a:r>
              <a:rPr lang="en-US" altLang="zh-CN" sz="1200" dirty="0">
                <a:solidFill>
                  <a:schemeClr val="tx1"/>
                </a:solidFill>
                <a:latin typeface="Times New Roman" panose="02020603050405020304" pitchFamily="18" charset="0"/>
                <a:cs typeface="Times New Roman" panose="02020603050405020304" pitchFamily="18" charset="0"/>
              </a:rPr>
              <a:t>[0][0]</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14C47D05-2EDA-4B97-9F01-CE004E1C14C8}"/>
              </a:ext>
            </a:extLst>
          </p:cNvPr>
          <p:cNvSpPr/>
          <p:nvPr/>
        </p:nvSpPr>
        <p:spPr>
          <a:xfrm>
            <a:off x="4518035"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a</a:t>
            </a:r>
            <a:r>
              <a:rPr lang="en-US" altLang="zh-CN" sz="1200" dirty="0">
                <a:solidFill>
                  <a:schemeClr val="tx1"/>
                </a:solidFill>
                <a:latin typeface="Times New Roman" panose="02020603050405020304" pitchFamily="18" charset="0"/>
                <a:cs typeface="Times New Roman" panose="02020603050405020304" pitchFamily="18" charset="0"/>
              </a:rPr>
              <a:t>[0][1]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5135F39-9464-42F3-8C03-CBFC3077CC1E}"/>
              </a:ext>
            </a:extLst>
          </p:cNvPr>
          <p:cNvSpPr/>
          <p:nvPr/>
        </p:nvSpPr>
        <p:spPr>
          <a:xfrm>
            <a:off x="5123234"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a</a:t>
            </a:r>
            <a:r>
              <a:rPr lang="en-US" altLang="zh-CN" sz="1200" dirty="0">
                <a:solidFill>
                  <a:schemeClr val="tx1"/>
                </a:solidFill>
                <a:latin typeface="Times New Roman" panose="02020603050405020304" pitchFamily="18" charset="0"/>
                <a:cs typeface="Times New Roman" panose="02020603050405020304" pitchFamily="18" charset="0"/>
              </a:rPr>
              <a:t>[1][0]</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FBD69A26-7DCA-456A-9858-EE5381B2389D}"/>
              </a:ext>
            </a:extLst>
          </p:cNvPr>
          <p:cNvSpPr/>
          <p:nvPr/>
        </p:nvSpPr>
        <p:spPr>
          <a:xfrm>
            <a:off x="5728433"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a</a:t>
            </a:r>
            <a:r>
              <a:rPr lang="en-US" altLang="zh-CN" sz="1200" dirty="0">
                <a:solidFill>
                  <a:schemeClr val="tx1"/>
                </a:solidFill>
                <a:latin typeface="Times New Roman" panose="02020603050405020304" pitchFamily="18" charset="0"/>
                <a:cs typeface="Times New Roman" panose="02020603050405020304" pitchFamily="18" charset="0"/>
              </a:rPr>
              <a:t>[1][1]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1716E3B5-ECBD-4185-B823-AEB775507257}"/>
              </a:ext>
            </a:extLst>
          </p:cNvPr>
          <p:cNvSpPr/>
          <p:nvPr/>
        </p:nvSpPr>
        <p:spPr>
          <a:xfrm>
            <a:off x="3912741" y="2841816"/>
            <a:ext cx="120746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F49A0BE6-D93D-4029-8F81-ECDDE7302155}"/>
              </a:ext>
            </a:extLst>
          </p:cNvPr>
          <p:cNvSpPr/>
          <p:nvPr/>
        </p:nvSpPr>
        <p:spPr>
          <a:xfrm>
            <a:off x="5882980" y="2466465"/>
            <a:ext cx="72327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cache</a:t>
            </a:r>
            <a:endParaRPr lang="zh-CN" altLang="en-US"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D1E52B4-E92C-4C55-8BF7-6AC77924717D}"/>
              </a:ext>
            </a:extLst>
          </p:cNvPr>
          <p:cNvSpPr/>
          <p:nvPr/>
        </p:nvSpPr>
        <p:spPr>
          <a:xfrm>
            <a:off x="3485629" y="4857350"/>
            <a:ext cx="1053161" cy="646331"/>
          </a:xfrm>
          <a:prstGeom prst="rect">
            <a:avLst/>
          </a:prstGeom>
        </p:spPr>
        <p:txBody>
          <a:bodyPr wrap="square">
            <a:spAutoFit/>
          </a:bodyPr>
          <a:lstStyle/>
          <a:p>
            <a:pPr algn="ctr"/>
            <a:r>
              <a:rPr lang="en-US" altLang="zh-CN" i="1" dirty="0">
                <a:latin typeface="Times New Roman" panose="02020603050405020304" pitchFamily="18" charset="0"/>
                <a:cs typeface="Times New Roman" panose="02020603050405020304" pitchFamily="18" charset="0"/>
              </a:rPr>
              <a:t>Main</a:t>
            </a:r>
          </a:p>
          <a:p>
            <a:pPr algn="ctr"/>
            <a:r>
              <a:rPr lang="en-US" altLang="zh-CN" i="1" dirty="0">
                <a:latin typeface="Times New Roman" panose="02020603050405020304" pitchFamily="18" charset="0"/>
                <a:cs typeface="Times New Roman" panose="02020603050405020304" pitchFamily="18" charset="0"/>
              </a:rPr>
              <a:t>memory</a:t>
            </a:r>
            <a:endParaRPr lang="zh-CN" altLang="en-US"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D7495723-0BF6-497D-BE05-A8709E4F86F0}"/>
              </a:ext>
            </a:extLst>
          </p:cNvPr>
          <p:cNvSpPr/>
          <p:nvPr/>
        </p:nvSpPr>
        <p:spPr>
          <a:xfrm>
            <a:off x="4545898"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7A6FD5F-A251-44AE-A852-16AE95EF9440}"/>
              </a:ext>
            </a:extLst>
          </p:cNvPr>
          <p:cNvSpPr/>
          <p:nvPr/>
        </p:nvSpPr>
        <p:spPr>
          <a:xfrm>
            <a:off x="5409994" y="471186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0C6FB43D-0FA7-4E1E-913A-908D3C44E1C6}"/>
              </a:ext>
            </a:extLst>
          </p:cNvPr>
          <p:cNvSpPr/>
          <p:nvPr/>
        </p:nvSpPr>
        <p:spPr>
          <a:xfrm>
            <a:off x="6274090"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7A24B44-933B-4B50-B261-4588B7EC766B}"/>
              </a:ext>
            </a:extLst>
          </p:cNvPr>
          <p:cNvSpPr/>
          <p:nvPr/>
        </p:nvSpPr>
        <p:spPr>
          <a:xfrm>
            <a:off x="7138186" y="471364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a</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DA365E34-B585-464F-9BB4-EE76ACF04BFC}"/>
              </a:ext>
            </a:extLst>
          </p:cNvPr>
          <p:cNvSpPr/>
          <p:nvPr/>
        </p:nvSpPr>
        <p:spPr>
          <a:xfrm>
            <a:off x="4545898"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B2C5507-DE2C-4142-B531-43E04220F4E4}"/>
              </a:ext>
            </a:extLst>
          </p:cNvPr>
          <p:cNvSpPr/>
          <p:nvPr/>
        </p:nvSpPr>
        <p:spPr>
          <a:xfrm>
            <a:off x="5409994" y="554055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[0][1]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5457433B-649D-4F3B-A89D-B67D31285C9E}"/>
              </a:ext>
            </a:extLst>
          </p:cNvPr>
          <p:cNvSpPr/>
          <p:nvPr/>
        </p:nvSpPr>
        <p:spPr>
          <a:xfrm>
            <a:off x="6274090"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[1][0]</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ADA71872-BCA2-4032-9830-8449DD4B9562}"/>
              </a:ext>
            </a:extLst>
          </p:cNvPr>
          <p:cNvSpPr/>
          <p:nvPr/>
        </p:nvSpPr>
        <p:spPr>
          <a:xfrm>
            <a:off x="7138186" y="554233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b</a:t>
            </a:r>
            <a:r>
              <a:rPr lang="en-US" altLang="zh-CN" dirty="0">
                <a:solidFill>
                  <a:schemeClr val="tx1"/>
                </a:solidFill>
                <a:latin typeface="Times New Roman" panose="02020603050405020304" pitchFamily="18" charset="0"/>
                <a:cs typeface="Times New Roman" panose="02020603050405020304" pitchFamily="18" charset="0"/>
              </a:rPr>
              <a:t>[1][1]</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4943C9F8-5EBC-478E-A001-133ED8FD81FE}"/>
              </a:ext>
            </a:extLst>
          </p:cNvPr>
          <p:cNvSpPr/>
          <p:nvPr/>
        </p:nvSpPr>
        <p:spPr>
          <a:xfrm>
            <a:off x="4545898"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F1326F42-78A6-4913-AE2B-26F3A47DD714}"/>
              </a:ext>
            </a:extLst>
          </p:cNvPr>
          <p:cNvSpPr/>
          <p:nvPr/>
        </p:nvSpPr>
        <p:spPr>
          <a:xfrm>
            <a:off x="5409994" y="507190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h</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684BD538-DD6D-4ADE-B3C3-F20069C88744}"/>
              </a:ext>
            </a:extLst>
          </p:cNvPr>
          <p:cNvSpPr/>
          <p:nvPr/>
        </p:nvSpPr>
        <p:spPr>
          <a:xfrm>
            <a:off x="6274090"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307B3543-54E4-49F1-9167-5608B300F5CC}"/>
              </a:ext>
            </a:extLst>
          </p:cNvPr>
          <p:cNvSpPr/>
          <p:nvPr/>
        </p:nvSpPr>
        <p:spPr>
          <a:xfrm>
            <a:off x="7138186" y="5073682"/>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h</a:t>
            </a:r>
            <a:endParaRPr lang="zh-CN" altLang="en-US" i="1" dirty="0">
              <a:solidFill>
                <a:schemeClr val="tx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1D1DAEC5-4A07-42C9-BBE4-382054C70972}"/>
              </a:ext>
            </a:extLst>
          </p:cNvPr>
          <p:cNvSpPr/>
          <p:nvPr/>
        </p:nvSpPr>
        <p:spPr>
          <a:xfrm>
            <a:off x="4545898"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2" name="矩形 31">
            <a:extLst>
              <a:ext uri="{FF2B5EF4-FFF2-40B4-BE49-F238E27FC236}">
                <a16:creationId xmlns:a16="http://schemas.microsoft.com/office/drawing/2014/main" id="{3C6C849F-E7D5-4D01-8E45-E958E8CD23EA}"/>
              </a:ext>
            </a:extLst>
          </p:cNvPr>
          <p:cNvSpPr/>
          <p:nvPr/>
        </p:nvSpPr>
        <p:spPr>
          <a:xfrm>
            <a:off x="5409994"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h</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3" name="矩形 32">
            <a:extLst>
              <a:ext uri="{FF2B5EF4-FFF2-40B4-BE49-F238E27FC236}">
                <a16:creationId xmlns:a16="http://schemas.microsoft.com/office/drawing/2014/main" id="{96A3930A-4E29-4DC5-86AF-B466272DA777}"/>
              </a:ext>
            </a:extLst>
          </p:cNvPr>
          <p:cNvSpPr/>
          <p:nvPr/>
        </p:nvSpPr>
        <p:spPr>
          <a:xfrm>
            <a:off x="6274090"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m</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34" name="矩形 33">
            <a:extLst>
              <a:ext uri="{FF2B5EF4-FFF2-40B4-BE49-F238E27FC236}">
                <a16:creationId xmlns:a16="http://schemas.microsoft.com/office/drawing/2014/main" id="{F2BC75AB-1FFB-4AD0-93DC-A63B13409B00}"/>
              </a:ext>
            </a:extLst>
          </p:cNvPr>
          <p:cNvSpPr/>
          <p:nvPr/>
        </p:nvSpPr>
        <p:spPr>
          <a:xfrm>
            <a:off x="7138186" y="5900596"/>
            <a:ext cx="864096"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latin typeface="Times New Roman" panose="02020603050405020304" pitchFamily="18" charset="0"/>
                <a:cs typeface="Times New Roman" panose="02020603050405020304" pitchFamily="18" charset="0"/>
              </a:rPr>
              <a:t>h</a:t>
            </a:r>
            <a:endParaRPr lang="zh-CN" altLang="en-US" dirty="0">
              <a:solidFill>
                <a:schemeClr val="tx1"/>
              </a:solidFill>
              <a:latin typeface="Times New Roman" panose="02020603050405020304" pitchFamily="18" charset="0"/>
              <a:cs typeface="Times New Roman" panose="02020603050405020304" pitchFamily="18" charset="0"/>
            </a:endParaRPr>
          </a:p>
        </p:txBody>
      </p:sp>
      <p:cxnSp>
        <p:nvCxnSpPr>
          <p:cNvPr id="40" name="直接箭头连接符 39">
            <a:extLst>
              <a:ext uri="{FF2B5EF4-FFF2-40B4-BE49-F238E27FC236}">
                <a16:creationId xmlns:a16="http://schemas.microsoft.com/office/drawing/2014/main" id="{22F19012-62B3-45D3-8BC8-9AFDB3869FD3}"/>
              </a:ext>
            </a:extLst>
          </p:cNvPr>
          <p:cNvCxnSpPr>
            <a:cxnSpLocks/>
          </p:cNvCxnSpPr>
          <p:nvPr/>
        </p:nvCxnSpPr>
        <p:spPr>
          <a:xfrm flipH="1" flipV="1">
            <a:off x="4213919" y="3177891"/>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3" name="直接箭头连接符 42">
            <a:extLst>
              <a:ext uri="{FF2B5EF4-FFF2-40B4-BE49-F238E27FC236}">
                <a16:creationId xmlns:a16="http://schemas.microsoft.com/office/drawing/2014/main" id="{9CDEB71C-C169-489E-A417-A89AFF33B71C}"/>
              </a:ext>
            </a:extLst>
          </p:cNvPr>
          <p:cNvCxnSpPr>
            <a:cxnSpLocks/>
          </p:cNvCxnSpPr>
          <p:nvPr/>
        </p:nvCxnSpPr>
        <p:spPr>
          <a:xfrm flipV="1">
            <a:off x="6637073" y="3201856"/>
            <a:ext cx="0" cy="4164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9" name="矩形 38">
            <a:extLst>
              <a:ext uri="{FF2B5EF4-FFF2-40B4-BE49-F238E27FC236}">
                <a16:creationId xmlns:a16="http://schemas.microsoft.com/office/drawing/2014/main" id="{E2363859-1DCA-4FCD-B4CE-99FD40973B71}"/>
              </a:ext>
            </a:extLst>
          </p:cNvPr>
          <p:cNvSpPr/>
          <p:nvPr/>
        </p:nvSpPr>
        <p:spPr>
          <a:xfrm>
            <a:off x="6333632"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b</a:t>
            </a:r>
            <a:r>
              <a:rPr lang="en-US" altLang="zh-CN" sz="1200" dirty="0">
                <a:solidFill>
                  <a:schemeClr val="tx1"/>
                </a:solidFill>
                <a:latin typeface="Times New Roman" panose="02020603050405020304" pitchFamily="18" charset="0"/>
                <a:cs typeface="Times New Roman" panose="02020603050405020304" pitchFamily="18" charset="0"/>
              </a:rPr>
              <a:t>[0][0]</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938D7EB6-E517-47F0-9E47-74A3338410E7}"/>
              </a:ext>
            </a:extLst>
          </p:cNvPr>
          <p:cNvSpPr/>
          <p:nvPr/>
        </p:nvSpPr>
        <p:spPr>
          <a:xfrm>
            <a:off x="6938831"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b</a:t>
            </a:r>
            <a:r>
              <a:rPr lang="en-US" altLang="zh-CN" sz="1200" dirty="0">
                <a:solidFill>
                  <a:schemeClr val="tx1"/>
                </a:solidFill>
                <a:latin typeface="Times New Roman" panose="02020603050405020304" pitchFamily="18" charset="0"/>
                <a:cs typeface="Times New Roman" panose="02020603050405020304" pitchFamily="18" charset="0"/>
              </a:rPr>
              <a:t>[0][1]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4" name="矩形 43">
            <a:extLst>
              <a:ext uri="{FF2B5EF4-FFF2-40B4-BE49-F238E27FC236}">
                <a16:creationId xmlns:a16="http://schemas.microsoft.com/office/drawing/2014/main" id="{4E3AC060-64CE-43C0-9C89-3AC0DFEA3256}"/>
              </a:ext>
            </a:extLst>
          </p:cNvPr>
          <p:cNvSpPr/>
          <p:nvPr/>
        </p:nvSpPr>
        <p:spPr>
          <a:xfrm>
            <a:off x="7544030"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b</a:t>
            </a:r>
            <a:r>
              <a:rPr lang="en-US" altLang="zh-CN" sz="1200" dirty="0">
                <a:solidFill>
                  <a:schemeClr val="tx1"/>
                </a:solidFill>
                <a:latin typeface="Times New Roman" panose="02020603050405020304" pitchFamily="18" charset="0"/>
                <a:cs typeface="Times New Roman" panose="02020603050405020304" pitchFamily="18" charset="0"/>
              </a:rPr>
              <a:t>[1][0]</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5" name="矩形 44">
            <a:extLst>
              <a:ext uri="{FF2B5EF4-FFF2-40B4-BE49-F238E27FC236}">
                <a16:creationId xmlns:a16="http://schemas.microsoft.com/office/drawing/2014/main" id="{2BD37CF8-F1D2-4AB4-9A10-6DE27E9BB347}"/>
              </a:ext>
            </a:extLst>
          </p:cNvPr>
          <p:cNvSpPr/>
          <p:nvPr/>
        </p:nvSpPr>
        <p:spPr>
          <a:xfrm>
            <a:off x="8149231" y="3609939"/>
            <a:ext cx="602166"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i="1" dirty="0">
                <a:solidFill>
                  <a:schemeClr val="tx1"/>
                </a:solidFill>
                <a:latin typeface="Times New Roman" panose="02020603050405020304" pitchFamily="18" charset="0"/>
                <a:cs typeface="Times New Roman" panose="02020603050405020304" pitchFamily="18" charset="0"/>
              </a:rPr>
              <a:t>b</a:t>
            </a:r>
            <a:r>
              <a:rPr lang="en-US" altLang="zh-CN" sz="1200" dirty="0">
                <a:solidFill>
                  <a:schemeClr val="tx1"/>
                </a:solidFill>
                <a:latin typeface="Times New Roman" panose="02020603050405020304" pitchFamily="18" charset="0"/>
                <a:cs typeface="Times New Roman" panose="02020603050405020304" pitchFamily="18" charset="0"/>
              </a:rPr>
              <a:t>[1][1]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46" name="矩形 45">
            <a:extLst>
              <a:ext uri="{FF2B5EF4-FFF2-40B4-BE49-F238E27FC236}">
                <a16:creationId xmlns:a16="http://schemas.microsoft.com/office/drawing/2014/main" id="{543E45D6-924A-4BBE-AE70-9B9BAAEE0501}"/>
              </a:ext>
            </a:extLst>
          </p:cNvPr>
          <p:cNvSpPr/>
          <p:nvPr/>
        </p:nvSpPr>
        <p:spPr>
          <a:xfrm>
            <a:off x="5120201" y="2841816"/>
            <a:ext cx="120746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7" name="矩形 46">
            <a:extLst>
              <a:ext uri="{FF2B5EF4-FFF2-40B4-BE49-F238E27FC236}">
                <a16:creationId xmlns:a16="http://schemas.microsoft.com/office/drawing/2014/main" id="{32EB8DF8-693D-4959-865D-28E03B909CDA}"/>
              </a:ext>
            </a:extLst>
          </p:cNvPr>
          <p:cNvSpPr/>
          <p:nvPr/>
        </p:nvSpPr>
        <p:spPr>
          <a:xfrm>
            <a:off x="6323386" y="2841816"/>
            <a:ext cx="120746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8" name="矩形 47">
            <a:extLst>
              <a:ext uri="{FF2B5EF4-FFF2-40B4-BE49-F238E27FC236}">
                <a16:creationId xmlns:a16="http://schemas.microsoft.com/office/drawing/2014/main" id="{05D23611-F12D-499A-BDE9-9D57881EDE29}"/>
              </a:ext>
            </a:extLst>
          </p:cNvPr>
          <p:cNvSpPr/>
          <p:nvPr/>
        </p:nvSpPr>
        <p:spPr>
          <a:xfrm>
            <a:off x="7530846" y="2841816"/>
            <a:ext cx="1207460" cy="36004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cxnSp>
        <p:nvCxnSpPr>
          <p:cNvPr id="49" name="直接箭头连接符 48">
            <a:extLst>
              <a:ext uri="{FF2B5EF4-FFF2-40B4-BE49-F238E27FC236}">
                <a16:creationId xmlns:a16="http://schemas.microsoft.com/office/drawing/2014/main" id="{EA392827-B09D-43B3-A36D-1D0CADE12A76}"/>
              </a:ext>
            </a:extLst>
          </p:cNvPr>
          <p:cNvCxnSpPr>
            <a:cxnSpLocks/>
          </p:cNvCxnSpPr>
          <p:nvPr/>
        </p:nvCxnSpPr>
        <p:spPr>
          <a:xfrm flipH="1" flipV="1">
            <a:off x="4836366" y="3201856"/>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1" name="直接箭头连接符 50">
            <a:extLst>
              <a:ext uri="{FF2B5EF4-FFF2-40B4-BE49-F238E27FC236}">
                <a16:creationId xmlns:a16="http://schemas.microsoft.com/office/drawing/2014/main" id="{297A4920-035D-4E25-9612-AFBFAF331DA4}"/>
              </a:ext>
            </a:extLst>
          </p:cNvPr>
          <p:cNvCxnSpPr>
            <a:cxnSpLocks/>
          </p:cNvCxnSpPr>
          <p:nvPr/>
        </p:nvCxnSpPr>
        <p:spPr>
          <a:xfrm flipV="1">
            <a:off x="7845113" y="3193460"/>
            <a:ext cx="0" cy="4164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2" name="直接箭头连接符 51">
            <a:extLst>
              <a:ext uri="{FF2B5EF4-FFF2-40B4-BE49-F238E27FC236}">
                <a16:creationId xmlns:a16="http://schemas.microsoft.com/office/drawing/2014/main" id="{6331C607-79AE-4386-B3B8-F64983477329}"/>
              </a:ext>
            </a:extLst>
          </p:cNvPr>
          <p:cNvCxnSpPr>
            <a:cxnSpLocks/>
          </p:cNvCxnSpPr>
          <p:nvPr/>
        </p:nvCxnSpPr>
        <p:spPr>
          <a:xfrm flipH="1" flipV="1">
            <a:off x="5416430" y="3189874"/>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3" name="直接箭头连接符 52">
            <a:extLst>
              <a:ext uri="{FF2B5EF4-FFF2-40B4-BE49-F238E27FC236}">
                <a16:creationId xmlns:a16="http://schemas.microsoft.com/office/drawing/2014/main" id="{B63F0726-0C66-42AB-B576-845AAECBA860}"/>
              </a:ext>
            </a:extLst>
          </p:cNvPr>
          <p:cNvCxnSpPr>
            <a:cxnSpLocks/>
          </p:cNvCxnSpPr>
          <p:nvPr/>
        </p:nvCxnSpPr>
        <p:spPr>
          <a:xfrm flipV="1">
            <a:off x="7239914" y="3193460"/>
            <a:ext cx="0" cy="4164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4" name="直接箭头连接符 53">
            <a:extLst>
              <a:ext uri="{FF2B5EF4-FFF2-40B4-BE49-F238E27FC236}">
                <a16:creationId xmlns:a16="http://schemas.microsoft.com/office/drawing/2014/main" id="{A4EECF9D-A38E-4B4C-A4EC-9F80B7585EC9}"/>
              </a:ext>
            </a:extLst>
          </p:cNvPr>
          <p:cNvCxnSpPr>
            <a:cxnSpLocks/>
          </p:cNvCxnSpPr>
          <p:nvPr/>
        </p:nvCxnSpPr>
        <p:spPr>
          <a:xfrm flipH="1" flipV="1">
            <a:off x="6040640" y="3165852"/>
            <a:ext cx="4152" cy="43204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5" name="直接箭头连接符 54">
            <a:extLst>
              <a:ext uri="{FF2B5EF4-FFF2-40B4-BE49-F238E27FC236}">
                <a16:creationId xmlns:a16="http://schemas.microsoft.com/office/drawing/2014/main" id="{FAB8BB3B-2703-4496-9E18-B2582C5B9483}"/>
              </a:ext>
            </a:extLst>
          </p:cNvPr>
          <p:cNvCxnSpPr>
            <a:cxnSpLocks/>
          </p:cNvCxnSpPr>
          <p:nvPr/>
        </p:nvCxnSpPr>
        <p:spPr>
          <a:xfrm flipV="1">
            <a:off x="8450314" y="3181421"/>
            <a:ext cx="0" cy="41647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854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fade">
                                      <p:cBhvr>
                                        <p:cTn id="11" dur="500"/>
                                        <p:tgtEl>
                                          <p:spTgt spid="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fade">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fade">
                                      <p:cBhvr>
                                        <p:cTn id="29" dur="500"/>
                                        <p:tgtEl>
                                          <p:spTgt spid="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down)">
                                      <p:cBhvr>
                                        <p:cTn id="34" dur="500"/>
                                        <p:tgtEl>
                                          <p:spTgt spid="51"/>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3">
                                            <p:txEl>
                                              <p:pRg st="0" end="0"/>
                                            </p:txEl>
                                          </p:spTgt>
                                        </p:tgtEl>
                                        <p:attrNameLst>
                                          <p:attrName>style.visibility</p:attrName>
                                        </p:attrNameLst>
                                      </p:cBhvr>
                                      <p:to>
                                        <p:strVal val="visible"/>
                                      </p:to>
                                    </p:set>
                                    <p:animEffect transition="in" filter="fade">
                                      <p:cBhvr>
                                        <p:cTn id="38" dur="500"/>
                                        <p:tgtEl>
                                          <p:spTgt spid="3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down)">
                                      <p:cBhvr>
                                        <p:cTn id="43" dur="500"/>
                                        <p:tgtEl>
                                          <p:spTgt spid="52"/>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fade">
                                      <p:cBhvr>
                                        <p:cTn id="47" dur="500"/>
                                        <p:tgtEl>
                                          <p:spTgt spid="2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wipe(down)">
                                      <p:cBhvr>
                                        <p:cTn id="52" dur="500"/>
                                        <p:tgtEl>
                                          <p:spTgt spid="5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2">
                                            <p:txEl>
                                              <p:pRg st="0" end="0"/>
                                            </p:txEl>
                                          </p:spTgt>
                                        </p:tgtEl>
                                        <p:attrNameLst>
                                          <p:attrName>style.visibility</p:attrName>
                                        </p:attrNameLst>
                                      </p:cBhvr>
                                      <p:to>
                                        <p:strVal val="visible"/>
                                      </p:to>
                                    </p:set>
                                    <p:animEffect transition="in" filter="fade">
                                      <p:cBhvr>
                                        <p:cTn id="56" dur="500"/>
                                        <p:tgtEl>
                                          <p:spTgt spid="3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down)">
                                      <p:cBhvr>
                                        <p:cTn id="61" dur="500"/>
                                        <p:tgtEl>
                                          <p:spTgt spid="54"/>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30">
                                            <p:txEl>
                                              <p:pRg st="0" end="0"/>
                                            </p:txEl>
                                          </p:spTgt>
                                        </p:tgtEl>
                                        <p:attrNameLst>
                                          <p:attrName>style.visibility</p:attrName>
                                        </p:attrNameLst>
                                      </p:cBhvr>
                                      <p:to>
                                        <p:strVal val="visible"/>
                                      </p:to>
                                    </p:set>
                                    <p:animEffect transition="in" filter="fade">
                                      <p:cBhvr>
                                        <p:cTn id="65" dur="500"/>
                                        <p:tgtEl>
                                          <p:spTgt spid="30">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down)">
                                      <p:cBhvr>
                                        <p:cTn id="70" dur="500"/>
                                        <p:tgtEl>
                                          <p:spTgt spid="55"/>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4">
                                            <p:txEl>
                                              <p:pRg st="0" end="0"/>
                                            </p:txEl>
                                          </p:spTgt>
                                        </p:tgtEl>
                                        <p:attrNameLst>
                                          <p:attrName>style.visibility</p:attrName>
                                        </p:attrNameLst>
                                      </p:cBhvr>
                                      <p:to>
                                        <p:strVal val="visible"/>
                                      </p:to>
                                    </p:set>
                                    <p:animEffect transition="in" filter="fade">
                                      <p:cBhvr>
                                        <p:cTn id="7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-7</a:t>
            </a:r>
            <a:endParaRPr lang="zh-CN" altLang="en-US" dirty="0"/>
          </a:p>
        </p:txBody>
      </p:sp>
      <p:sp>
        <p:nvSpPr>
          <p:cNvPr id="3" name="内容占位符 2"/>
          <p:cNvSpPr>
            <a:spLocks noGrp="1"/>
          </p:cNvSpPr>
          <p:nvPr>
            <p:ph idx="1"/>
          </p:nvPr>
        </p:nvSpPr>
        <p:spPr>
          <a:xfrm>
            <a:off x="457200" y="837033"/>
            <a:ext cx="8229600" cy="2548906"/>
          </a:xfrm>
        </p:spPr>
        <p:txBody>
          <a:bodyPr/>
          <a:lstStyle/>
          <a:p>
            <a:r>
              <a:rPr lang="en-US" altLang="zh-CN" dirty="0"/>
              <a:t>P454</a:t>
            </a:r>
          </a:p>
          <a:p>
            <a:r>
              <a:rPr lang="en-US" altLang="zh-CN" dirty="0"/>
              <a:t>6.34</a:t>
            </a:r>
          </a:p>
          <a:p>
            <a:pPr lvl="1"/>
            <a:r>
              <a:rPr lang="zh-CN" altLang="en-US" dirty="0"/>
              <a:t>目标：</a:t>
            </a:r>
            <a:endParaRPr lang="en-US" altLang="zh-CN" dirty="0"/>
          </a:p>
          <a:p>
            <a:pPr lvl="2"/>
            <a:r>
              <a:rPr lang="zh-CN" altLang="en-US" dirty="0"/>
              <a:t>量化分析、估算代码的</a:t>
            </a:r>
            <a:r>
              <a:rPr lang="en-US" altLang="zh-CN" dirty="0"/>
              <a:t>cache</a:t>
            </a:r>
            <a:r>
              <a:rPr lang="zh-CN" altLang="en-US" dirty="0"/>
              <a:t>性能</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163</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21530006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0E5C43-2E54-4609-9FEF-F98A96E01474}"/>
              </a:ext>
            </a:extLst>
          </p:cNvPr>
          <p:cNvSpPr>
            <a:spLocks noGrp="1"/>
          </p:cNvSpPr>
          <p:nvPr>
            <p:ph type="title"/>
          </p:nvPr>
        </p:nvSpPr>
        <p:spPr/>
        <p:txBody>
          <a:bodyPr>
            <a:normAutofit fontScale="90000"/>
          </a:bodyPr>
          <a:lstStyle/>
          <a:p>
            <a:r>
              <a:rPr lang="zh-CN" altLang="en-US" dirty="0"/>
              <a:t>练习题</a:t>
            </a:r>
            <a:r>
              <a:rPr lang="en-US" altLang="zh-CN" dirty="0"/>
              <a:t>6.18 </a:t>
            </a:r>
            <a:r>
              <a:rPr lang="zh-CN" altLang="en-US" dirty="0"/>
              <a:t>紧密循环</a:t>
            </a:r>
            <a:r>
              <a:rPr lang="en-US" altLang="zh-CN" dirty="0"/>
              <a:t>cache</a:t>
            </a:r>
            <a:r>
              <a:rPr lang="zh-CN" altLang="en-US" dirty="0"/>
              <a:t>命中率计算</a:t>
            </a:r>
          </a:p>
        </p:txBody>
      </p:sp>
      <p:sp>
        <p:nvSpPr>
          <p:cNvPr id="3" name="内容占位符 2">
            <a:extLst>
              <a:ext uri="{FF2B5EF4-FFF2-40B4-BE49-F238E27FC236}">
                <a16:creationId xmlns:a16="http://schemas.microsoft.com/office/drawing/2014/main" id="{D1F9BC1C-DCC3-4BDD-9467-3B692550B44E}"/>
              </a:ext>
            </a:extLst>
          </p:cNvPr>
          <p:cNvSpPr>
            <a:spLocks noGrp="1"/>
          </p:cNvSpPr>
          <p:nvPr>
            <p:ph idx="1"/>
          </p:nvPr>
        </p:nvSpPr>
        <p:spPr/>
        <p:txBody>
          <a:bodyPr/>
          <a:lstStyle/>
          <a:p>
            <a:r>
              <a:rPr lang="zh-CN" altLang="en-US" dirty="0"/>
              <a:t>硬件假设：</a:t>
            </a:r>
            <a:endParaRPr lang="en-US" altLang="zh-CN" dirty="0"/>
          </a:p>
          <a:p>
            <a:pPr lvl="1"/>
            <a:r>
              <a:rPr lang="zh-CN" altLang="en-US" dirty="0"/>
              <a:t>块大小：</a:t>
            </a:r>
            <a:r>
              <a:rPr lang="en-US" altLang="zh-CN" dirty="0"/>
              <a:t>16</a:t>
            </a:r>
            <a:r>
              <a:rPr lang="zh-CN" altLang="en-US" dirty="0"/>
              <a:t>字节</a:t>
            </a:r>
            <a:endParaRPr lang="en-US" altLang="zh-CN" dirty="0"/>
          </a:p>
          <a:p>
            <a:pPr lvl="1"/>
            <a:r>
              <a:rPr lang="en-US" altLang="zh-CN" dirty="0"/>
              <a:t>Cache</a:t>
            </a:r>
            <a:r>
              <a:rPr lang="zh-CN" altLang="en-US" dirty="0"/>
              <a:t>大小：</a:t>
            </a:r>
            <a:r>
              <a:rPr lang="en-US" altLang="zh-CN" dirty="0"/>
              <a:t>1024</a:t>
            </a:r>
            <a:r>
              <a:rPr lang="zh-CN" altLang="en-US" dirty="0"/>
              <a:t>字节</a:t>
            </a:r>
            <a:endParaRPr lang="en-US" altLang="zh-CN" dirty="0"/>
          </a:p>
          <a:p>
            <a:pPr lvl="1"/>
            <a:r>
              <a:rPr lang="en-US" altLang="zh-CN" dirty="0" err="1"/>
              <a:t>Sizeof</a:t>
            </a:r>
            <a:r>
              <a:rPr lang="en-US" altLang="zh-CN" dirty="0"/>
              <a:t>(int)=4</a:t>
            </a:r>
          </a:p>
          <a:p>
            <a:pPr lvl="1"/>
            <a:r>
              <a:rPr lang="en-US" altLang="zh-CN" dirty="0"/>
              <a:t>Grid</a:t>
            </a:r>
            <a:r>
              <a:rPr lang="zh-CN" altLang="en-US" dirty="0"/>
              <a:t>从内存地址</a:t>
            </a:r>
            <a:r>
              <a:rPr lang="en-US" altLang="zh-CN" dirty="0"/>
              <a:t>0</a:t>
            </a:r>
            <a:r>
              <a:rPr lang="zh-CN" altLang="en-US" dirty="0"/>
              <a:t>开始</a:t>
            </a:r>
            <a:endParaRPr lang="en-US" altLang="zh-CN" dirty="0"/>
          </a:p>
          <a:p>
            <a:pPr lvl="1"/>
            <a:r>
              <a:rPr lang="en-US" altLang="zh-CN" dirty="0"/>
              <a:t>Cache</a:t>
            </a:r>
            <a:r>
              <a:rPr lang="zh-CN" altLang="en-US" dirty="0"/>
              <a:t>初始为空</a:t>
            </a:r>
            <a:endParaRPr lang="en-US" altLang="zh-CN" dirty="0"/>
          </a:p>
          <a:p>
            <a:pPr lvl="1"/>
            <a:r>
              <a:rPr lang="zh-CN" altLang="en-US" dirty="0"/>
              <a:t>唯一内存访问是对数组</a:t>
            </a:r>
            <a:r>
              <a:rPr lang="en-US" altLang="zh-CN" dirty="0"/>
              <a:t>grid</a:t>
            </a:r>
            <a:r>
              <a:rPr lang="zh-CN" altLang="en-US" dirty="0"/>
              <a:t>元素的访问</a:t>
            </a:r>
            <a:endParaRPr lang="en-US" altLang="zh-CN" dirty="0"/>
          </a:p>
          <a:p>
            <a:pPr lvl="1"/>
            <a:r>
              <a:rPr lang="zh-CN" altLang="en-US" dirty="0"/>
              <a:t>变量</a:t>
            </a:r>
            <a:r>
              <a:rPr lang="en-US" altLang="zh-CN" dirty="0" err="1"/>
              <a:t>I,j,total_x,total_y</a:t>
            </a:r>
            <a:r>
              <a:rPr lang="zh-CN" altLang="en-US" dirty="0"/>
              <a:t>存放在寄存器中</a:t>
            </a:r>
            <a:endParaRPr lang="en-US" altLang="zh-CN" dirty="0"/>
          </a:p>
          <a:p>
            <a:r>
              <a:rPr lang="zh-CN" altLang="en-US" dirty="0"/>
              <a:t>计算：</a:t>
            </a:r>
            <a:endParaRPr lang="en-US" altLang="zh-CN" dirty="0"/>
          </a:p>
          <a:p>
            <a:pPr marL="800011" lvl="1" indent="-457200">
              <a:buFont typeface="+mj-lt"/>
              <a:buAutoNum type="alphaUcPeriod"/>
            </a:pPr>
            <a:r>
              <a:rPr lang="zh-CN" altLang="en-US" dirty="0"/>
              <a:t>读总数</a:t>
            </a:r>
            <a:endParaRPr lang="en-US" altLang="zh-CN" dirty="0"/>
          </a:p>
          <a:p>
            <a:pPr marL="800011" lvl="1" indent="-457200">
              <a:buFont typeface="+mj-lt"/>
              <a:buAutoNum type="alphaUcPeriod"/>
            </a:pPr>
            <a:r>
              <a:rPr lang="en-US" altLang="zh-CN" dirty="0"/>
              <a:t>Cache</a:t>
            </a:r>
            <a:r>
              <a:rPr lang="zh-CN" altLang="en-US" dirty="0"/>
              <a:t>不命中的读总数</a:t>
            </a:r>
            <a:endParaRPr lang="en-US" altLang="zh-CN" dirty="0"/>
          </a:p>
          <a:p>
            <a:pPr marL="800011" lvl="1" indent="-457200">
              <a:buFont typeface="+mj-lt"/>
              <a:buAutoNum type="alphaUcPeriod"/>
            </a:pPr>
            <a:r>
              <a:rPr lang="zh-CN" altLang="en-US" dirty="0"/>
              <a:t>不命中率</a:t>
            </a:r>
          </a:p>
        </p:txBody>
      </p:sp>
      <p:sp>
        <p:nvSpPr>
          <p:cNvPr id="4" name="灯片编号占位符 3">
            <a:extLst>
              <a:ext uri="{FF2B5EF4-FFF2-40B4-BE49-F238E27FC236}">
                <a16:creationId xmlns:a16="http://schemas.microsoft.com/office/drawing/2014/main" id="{7A80CB76-9823-4466-AD7E-C20C82ACEFA8}"/>
              </a:ext>
            </a:extLst>
          </p:cNvPr>
          <p:cNvSpPr>
            <a:spLocks noGrp="1"/>
          </p:cNvSpPr>
          <p:nvPr>
            <p:ph type="sldNum" sz="quarter" idx="12"/>
          </p:nvPr>
        </p:nvSpPr>
        <p:spPr/>
        <p:txBody>
          <a:bodyPr/>
          <a:lstStyle/>
          <a:p>
            <a:fld id="{6D62327B-ED8D-4CFC-ADD0-A75FA5CBE281}" type="slidenum">
              <a:rPr lang="zh-CN" altLang="en-US" smtClean="0"/>
              <a:pPr/>
              <a:t>164</a:t>
            </a:fld>
            <a:endParaRPr lang="zh-CN" altLang="en-US" dirty="0"/>
          </a:p>
        </p:txBody>
      </p:sp>
      <p:sp>
        <p:nvSpPr>
          <p:cNvPr id="5" name="矩形 4">
            <a:extLst>
              <a:ext uri="{FF2B5EF4-FFF2-40B4-BE49-F238E27FC236}">
                <a16:creationId xmlns:a16="http://schemas.microsoft.com/office/drawing/2014/main" id="{A4B574FC-517E-440E-AAFF-D65C2E46FF48}"/>
              </a:ext>
            </a:extLst>
          </p:cNvPr>
          <p:cNvSpPr/>
          <p:nvPr/>
        </p:nvSpPr>
        <p:spPr>
          <a:xfrm>
            <a:off x="5652120" y="2204864"/>
            <a:ext cx="3240360" cy="3024336"/>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err="1">
                <a:latin typeface="Courier New" charset="0"/>
              </a:rPr>
              <a:t>Struct</a:t>
            </a:r>
            <a:r>
              <a:rPr lang="en-US" altLang="zh-CN" sz="1100" dirty="0">
                <a:latin typeface="Courier New" charset="0"/>
              </a:rPr>
              <a:t> </a:t>
            </a:r>
            <a:r>
              <a:rPr lang="en-US" altLang="zh-CN" sz="1100" dirty="0" err="1">
                <a:latin typeface="Courier New" charset="0"/>
              </a:rPr>
              <a:t>algae_position</a:t>
            </a:r>
            <a:r>
              <a:rPr lang="en-US" altLang="zh-CN" sz="1100" dirty="0">
                <a:latin typeface="Courier New" charset="0"/>
              </a:rPr>
              <a:t>{</a:t>
            </a:r>
          </a:p>
          <a:p>
            <a:pPr>
              <a:tabLst>
                <a:tab pos="457200" algn="l"/>
              </a:tabLst>
            </a:pPr>
            <a:r>
              <a:rPr lang="en-US" altLang="zh-CN" sz="1100" dirty="0">
                <a:latin typeface="Courier New" charset="0"/>
              </a:rPr>
              <a:t>	int </a:t>
            </a:r>
            <a:r>
              <a:rPr lang="en-US" altLang="zh-CN" sz="1100" dirty="0" err="1">
                <a:latin typeface="Courier New" charset="0"/>
              </a:rPr>
              <a:t>x,y</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err="1">
                <a:latin typeface="Courier New" charset="0"/>
              </a:rPr>
              <a:t>Struct</a:t>
            </a:r>
            <a:r>
              <a:rPr lang="en-US" altLang="zh-CN" sz="1100" dirty="0">
                <a:latin typeface="Courier New" charset="0"/>
              </a:rPr>
              <a:t> </a:t>
            </a:r>
            <a:r>
              <a:rPr lang="en-US" altLang="zh-CN" sz="1100" dirty="0" err="1">
                <a:latin typeface="Courier New" charset="0"/>
              </a:rPr>
              <a:t>algae_position</a:t>
            </a:r>
            <a:r>
              <a:rPr lang="en-US" altLang="zh-CN" sz="1100" dirty="0">
                <a:latin typeface="Courier New" charset="0"/>
              </a:rPr>
              <a:t> grid[16][16];</a:t>
            </a:r>
          </a:p>
          <a:p>
            <a:pPr>
              <a:tabLst>
                <a:tab pos="457200" algn="l"/>
              </a:tabLst>
            </a:pPr>
            <a:r>
              <a:rPr lang="en-US" altLang="zh-CN" sz="1100" dirty="0" err="1">
                <a:latin typeface="Courier New" charset="0"/>
              </a:rPr>
              <a:t>Int</a:t>
            </a:r>
            <a:r>
              <a:rPr lang="en-US" altLang="zh-CN" sz="1100" dirty="0">
                <a:latin typeface="Courier New" charset="0"/>
              </a:rPr>
              <a:t> </a:t>
            </a:r>
            <a:r>
              <a:rPr lang="en-US" altLang="zh-CN" sz="1100" dirty="0" err="1">
                <a:latin typeface="Courier New" charset="0"/>
              </a:rPr>
              <a:t>total_x</a:t>
            </a:r>
            <a:r>
              <a:rPr lang="en-US" altLang="zh-CN" sz="1100" dirty="0">
                <a:latin typeface="Courier New" charset="0"/>
              </a:rPr>
              <a:t>=0, </a:t>
            </a:r>
            <a:r>
              <a:rPr lang="en-US" altLang="zh-CN" sz="1100" dirty="0" err="1">
                <a:latin typeface="Courier New" charset="0"/>
              </a:rPr>
              <a:t>total_y</a:t>
            </a:r>
            <a:r>
              <a:rPr lang="en-US" altLang="zh-CN" sz="1100" dirty="0">
                <a:latin typeface="Courier New" charset="0"/>
              </a:rPr>
              <a:t>=0;</a:t>
            </a:r>
          </a:p>
          <a:p>
            <a:pPr>
              <a:tabLst>
                <a:tab pos="457200" algn="l"/>
              </a:tabLst>
            </a:pPr>
            <a:r>
              <a:rPr lang="en-US" altLang="zh-CN" sz="1100" dirty="0">
                <a:latin typeface="Courier New" charset="0"/>
              </a:rPr>
              <a:t>Int </a:t>
            </a:r>
            <a:r>
              <a:rPr lang="en-US" altLang="zh-CN" sz="1100" dirty="0" err="1">
                <a:latin typeface="Courier New" charset="0"/>
              </a:rPr>
              <a:t>I,j</a:t>
            </a:r>
            <a:r>
              <a:rPr lang="en-US" altLang="zh-CN" sz="1100" dirty="0">
                <a:latin typeface="Courier New" charset="0"/>
              </a:rPr>
              <a:t>;</a:t>
            </a:r>
          </a:p>
          <a:p>
            <a:pPr>
              <a:tabLst>
                <a:tab pos="457200" algn="l"/>
              </a:tabLst>
            </a:pPr>
            <a:endParaRPr lang="en-US" altLang="zh-CN" sz="1100" dirty="0">
              <a:latin typeface="Courier New" charset="0"/>
            </a:endParaRPr>
          </a:p>
          <a:p>
            <a:pPr>
              <a:tabLst>
                <a:tab pos="457200" algn="l"/>
              </a:tabLst>
            </a:pPr>
            <a:r>
              <a:rPr lang="en-US" altLang="zh-CN" sz="1100" dirty="0">
                <a:latin typeface="Courier New" charset="0"/>
              </a:rPr>
              <a:t>For(</a:t>
            </a:r>
            <a:r>
              <a:rPr lang="en-US" altLang="zh-CN" sz="1100" dirty="0" err="1">
                <a:latin typeface="Courier New" charset="0"/>
              </a:rPr>
              <a:t>i</a:t>
            </a:r>
            <a:r>
              <a:rPr lang="en-US" altLang="zh-CN" sz="1100" dirty="0">
                <a:latin typeface="Courier New" charset="0"/>
              </a:rPr>
              <a:t>=0;i&lt;16;i++){</a:t>
            </a:r>
          </a:p>
          <a:p>
            <a:pPr>
              <a:tabLst>
                <a:tab pos="457200" algn="l"/>
              </a:tabLst>
            </a:pPr>
            <a:r>
              <a:rPr lang="en-US" altLang="zh-CN" sz="1100" dirty="0">
                <a:latin typeface="Courier New" charset="0"/>
              </a:rPr>
              <a:t>	for(j=0;j&lt;16;j++){</a:t>
            </a:r>
          </a:p>
          <a:p>
            <a:pPr>
              <a:tabLst>
                <a:tab pos="457200" algn="l"/>
              </a:tabLst>
            </a:pPr>
            <a:r>
              <a:rPr lang="en-US" altLang="zh-CN" sz="1100" dirty="0">
                <a:latin typeface="Courier New" charset="0"/>
              </a:rPr>
              <a:t>	    </a:t>
            </a:r>
            <a:r>
              <a:rPr lang="en-US" altLang="zh-CN" sz="1100" dirty="0" err="1">
                <a:latin typeface="Courier New" charset="0"/>
              </a:rPr>
              <a:t>total_x</a:t>
            </a:r>
            <a:r>
              <a:rPr lang="en-US" altLang="zh-CN" sz="1100" dirty="0">
                <a:latin typeface="Courier New" charset="0"/>
              </a:rPr>
              <a:t>+=grid[</a:t>
            </a:r>
            <a:r>
              <a:rPr lang="en-US" altLang="zh-CN" sz="1100" dirty="0" err="1">
                <a:latin typeface="Courier New" charset="0"/>
              </a:rPr>
              <a:t>i</a:t>
            </a:r>
            <a:r>
              <a:rPr lang="en-US" altLang="zh-CN" sz="1100" dirty="0">
                <a:latin typeface="Courier New" charset="0"/>
              </a:rPr>
              <a:t>][j].x;</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For(</a:t>
            </a:r>
            <a:r>
              <a:rPr lang="en-US" altLang="zh-CN" sz="1100" dirty="0" err="1">
                <a:latin typeface="Courier New" charset="0"/>
              </a:rPr>
              <a:t>i</a:t>
            </a:r>
            <a:r>
              <a:rPr lang="en-US" altLang="zh-CN" sz="1100" dirty="0">
                <a:latin typeface="Courier New" charset="0"/>
              </a:rPr>
              <a:t>=0;i&lt;16;i++){</a:t>
            </a:r>
          </a:p>
          <a:p>
            <a:pPr>
              <a:tabLst>
                <a:tab pos="457200" algn="l"/>
              </a:tabLst>
            </a:pPr>
            <a:r>
              <a:rPr lang="en-US" altLang="zh-CN" sz="1100" dirty="0">
                <a:latin typeface="Courier New" charset="0"/>
              </a:rPr>
              <a:t>	for(j=0;j&lt;16;j++){</a:t>
            </a:r>
          </a:p>
          <a:p>
            <a:pPr>
              <a:tabLst>
                <a:tab pos="457200" algn="l"/>
              </a:tabLst>
            </a:pPr>
            <a:r>
              <a:rPr lang="en-US" altLang="zh-CN" sz="1100" dirty="0">
                <a:latin typeface="Courier New" charset="0"/>
              </a:rPr>
              <a:t>	    </a:t>
            </a:r>
            <a:r>
              <a:rPr lang="en-US" altLang="zh-CN" sz="1100" dirty="0" err="1">
                <a:latin typeface="Courier New" charset="0"/>
              </a:rPr>
              <a:t>total_y</a:t>
            </a:r>
            <a:r>
              <a:rPr lang="en-US" altLang="zh-CN" sz="1100" dirty="0">
                <a:latin typeface="Courier New" charset="0"/>
              </a:rPr>
              <a:t>+=grid[</a:t>
            </a:r>
            <a:r>
              <a:rPr lang="en-US" altLang="zh-CN" sz="1100" dirty="0" err="1">
                <a:latin typeface="Courier New" charset="0"/>
              </a:rPr>
              <a:t>i</a:t>
            </a:r>
            <a:r>
              <a:rPr lang="en-US" altLang="zh-CN" sz="1100" dirty="0">
                <a:latin typeface="Courier New" charset="0"/>
              </a:rPr>
              <a:t>][j].y;</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Tree>
    <p:extLst>
      <p:ext uri="{BB962C8B-B14F-4D97-AF65-F5344CB8AC3E}">
        <p14:creationId xmlns:p14="http://schemas.microsoft.com/office/powerpoint/2010/main" val="246906954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FC021B-918E-4E03-A0B8-822626857AB3}"/>
              </a:ext>
            </a:extLst>
          </p:cNvPr>
          <p:cNvSpPr>
            <a:spLocks noGrp="1"/>
          </p:cNvSpPr>
          <p:nvPr>
            <p:ph type="title"/>
          </p:nvPr>
        </p:nvSpPr>
        <p:spPr/>
        <p:txBody>
          <a:bodyPr>
            <a:normAutofit fontScale="90000"/>
          </a:bodyPr>
          <a:lstStyle/>
          <a:p>
            <a:r>
              <a:rPr lang="en-US" altLang="zh-CN" dirty="0"/>
              <a:t>Cache</a:t>
            </a:r>
            <a:r>
              <a:rPr lang="zh-CN" altLang="en-US" dirty="0"/>
              <a:t>访问分析</a:t>
            </a:r>
          </a:p>
        </p:txBody>
      </p:sp>
      <p:sp>
        <p:nvSpPr>
          <p:cNvPr id="3" name="内容占位符 2">
            <a:extLst>
              <a:ext uri="{FF2B5EF4-FFF2-40B4-BE49-F238E27FC236}">
                <a16:creationId xmlns:a16="http://schemas.microsoft.com/office/drawing/2014/main" id="{C59CC843-9C9D-4287-ACBF-C5E98A2D16D9}"/>
              </a:ext>
            </a:extLst>
          </p:cNvPr>
          <p:cNvSpPr>
            <a:spLocks noGrp="1"/>
          </p:cNvSpPr>
          <p:nvPr>
            <p:ph idx="1"/>
          </p:nvPr>
        </p:nvSpPr>
        <p:spPr>
          <a:xfrm>
            <a:off x="457200" y="837033"/>
            <a:ext cx="8229600" cy="2096211"/>
          </a:xfrm>
        </p:spPr>
        <p:txBody>
          <a:bodyPr>
            <a:normAutofit fontScale="92500" lnSpcReduction="10000"/>
          </a:bodyPr>
          <a:lstStyle/>
          <a:p>
            <a:pPr marL="457200" indent="-457200">
              <a:buFont typeface="+mj-lt"/>
              <a:buAutoNum type="alphaUcPeriod"/>
            </a:pPr>
            <a:r>
              <a:rPr lang="zh-CN" altLang="en-US" dirty="0"/>
              <a:t>读总数为：</a:t>
            </a:r>
            <a:endParaRPr lang="en-US" altLang="zh-CN" dirty="0"/>
          </a:p>
          <a:p>
            <a:pPr lvl="1"/>
            <a:r>
              <a:rPr lang="zh-CN" altLang="en-US" dirty="0"/>
              <a:t>每次读一个整数元素，总数：</a:t>
            </a:r>
            <a:r>
              <a:rPr lang="en-US" altLang="zh-CN" dirty="0"/>
              <a:t>16*16*2=512</a:t>
            </a:r>
            <a:endParaRPr lang="en-US" altLang="zh-CN" dirty="0">
              <a:solidFill>
                <a:srgbClr val="FF0000"/>
              </a:solidFill>
            </a:endParaRPr>
          </a:p>
          <a:p>
            <a:pPr marL="457200" indent="-457200">
              <a:buFont typeface="+mj-lt"/>
              <a:buAutoNum type="alphaUcPeriod"/>
            </a:pPr>
            <a:r>
              <a:rPr lang="zh-CN" altLang="en-US" dirty="0"/>
              <a:t>缓存不命中的读总数：</a:t>
            </a:r>
            <a:endParaRPr lang="en-US" altLang="zh-CN" dirty="0"/>
          </a:p>
          <a:p>
            <a:pPr lvl="1"/>
            <a:r>
              <a:rPr lang="zh-CN" altLang="en-US" dirty="0"/>
              <a:t>每个缓存块产生一个不命中，每个循环产生</a:t>
            </a:r>
            <a:r>
              <a:rPr lang="en-US" altLang="zh-CN" dirty="0"/>
              <a:t>64</a:t>
            </a:r>
            <a:r>
              <a:rPr lang="zh-CN" altLang="en-US" dirty="0"/>
              <a:t>*</a:t>
            </a:r>
            <a:r>
              <a:rPr lang="en-US" altLang="zh-CN" dirty="0"/>
              <a:t>2</a:t>
            </a:r>
            <a:r>
              <a:rPr lang="zh-CN" altLang="en-US" dirty="0"/>
              <a:t>个不命中，两个循环共</a:t>
            </a:r>
            <a:r>
              <a:rPr lang="en-US" altLang="zh-CN" dirty="0"/>
              <a:t>256</a:t>
            </a:r>
            <a:r>
              <a:rPr lang="zh-CN" altLang="en-US" dirty="0"/>
              <a:t>次</a:t>
            </a:r>
            <a:endParaRPr lang="en-US" altLang="zh-CN" dirty="0"/>
          </a:p>
          <a:p>
            <a:pPr marL="457200" indent="-457200">
              <a:buFont typeface="+mj-lt"/>
              <a:buAutoNum type="alphaUcPeriod"/>
            </a:pPr>
            <a:r>
              <a:rPr lang="zh-CN" altLang="en-US" dirty="0"/>
              <a:t>不命中率：</a:t>
            </a:r>
            <a:r>
              <a:rPr lang="en-US" altLang="zh-CN" dirty="0"/>
              <a:t>256/512=50%</a:t>
            </a:r>
            <a:endParaRPr lang="zh-CN" altLang="en-US" dirty="0"/>
          </a:p>
        </p:txBody>
      </p:sp>
      <p:sp>
        <p:nvSpPr>
          <p:cNvPr id="4" name="灯片编号占位符 3">
            <a:extLst>
              <a:ext uri="{FF2B5EF4-FFF2-40B4-BE49-F238E27FC236}">
                <a16:creationId xmlns:a16="http://schemas.microsoft.com/office/drawing/2014/main" id="{9847A723-9412-4464-82DE-CA31D5C73A0B}"/>
              </a:ext>
            </a:extLst>
          </p:cNvPr>
          <p:cNvSpPr>
            <a:spLocks noGrp="1"/>
          </p:cNvSpPr>
          <p:nvPr>
            <p:ph type="sldNum" sz="quarter" idx="12"/>
          </p:nvPr>
        </p:nvSpPr>
        <p:spPr/>
        <p:txBody>
          <a:bodyPr/>
          <a:lstStyle/>
          <a:p>
            <a:fld id="{6D62327B-ED8D-4CFC-ADD0-A75FA5CBE281}" type="slidenum">
              <a:rPr lang="zh-CN" altLang="en-US" smtClean="0"/>
              <a:pPr/>
              <a:t>165</a:t>
            </a:fld>
            <a:endParaRPr lang="zh-CN" altLang="en-US" dirty="0"/>
          </a:p>
        </p:txBody>
      </p:sp>
      <p:sp>
        <p:nvSpPr>
          <p:cNvPr id="6" name="矩形 5">
            <a:extLst>
              <a:ext uri="{FF2B5EF4-FFF2-40B4-BE49-F238E27FC236}">
                <a16:creationId xmlns:a16="http://schemas.microsoft.com/office/drawing/2014/main" id="{7581178C-1D15-45A3-8495-833D1D2C7F53}"/>
              </a:ext>
            </a:extLst>
          </p:cNvPr>
          <p:cNvSpPr/>
          <p:nvPr/>
        </p:nvSpPr>
        <p:spPr>
          <a:xfrm>
            <a:off x="1291211"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8545603-F182-43FC-9DA5-B45DD8DB7463}"/>
              </a:ext>
            </a:extLst>
          </p:cNvPr>
          <p:cNvSpPr/>
          <p:nvPr/>
        </p:nvSpPr>
        <p:spPr>
          <a:xfrm>
            <a:off x="461104"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A335B19A-A667-4741-A453-BC0477ECE90C}"/>
              </a:ext>
            </a:extLst>
          </p:cNvPr>
          <p:cNvSpPr/>
          <p:nvPr/>
        </p:nvSpPr>
        <p:spPr>
          <a:xfrm>
            <a:off x="2956279"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7BF0C963-4869-4128-975F-C5640816F4EF}"/>
              </a:ext>
            </a:extLst>
          </p:cNvPr>
          <p:cNvSpPr/>
          <p:nvPr/>
        </p:nvSpPr>
        <p:spPr>
          <a:xfrm>
            <a:off x="2126172"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E527796B-12D5-49F0-9B17-4A99B913C646}"/>
              </a:ext>
            </a:extLst>
          </p:cNvPr>
          <p:cNvSpPr/>
          <p:nvPr/>
        </p:nvSpPr>
        <p:spPr>
          <a:xfrm>
            <a:off x="463849"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EF238BB-30C2-46D2-B781-16BE187FB807}"/>
              </a:ext>
            </a:extLst>
          </p:cNvPr>
          <p:cNvSpPr/>
          <p:nvPr/>
        </p:nvSpPr>
        <p:spPr>
          <a:xfrm>
            <a:off x="5448406"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413800AB-8F15-4957-819F-9F0DC58A9509}"/>
              </a:ext>
            </a:extLst>
          </p:cNvPr>
          <p:cNvSpPr/>
          <p:nvPr/>
        </p:nvSpPr>
        <p:spPr>
          <a:xfrm>
            <a:off x="1696103" y="4505082"/>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44195825-9323-44AF-9D9B-9F68B4AAB01E}"/>
              </a:ext>
            </a:extLst>
          </p:cNvPr>
          <p:cNvSpPr/>
          <p:nvPr/>
        </p:nvSpPr>
        <p:spPr>
          <a:xfrm>
            <a:off x="6756875" y="4513109"/>
            <a:ext cx="710451"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[63]</a:t>
            </a:r>
            <a:endParaRPr lang="zh-CN" altLang="en-US" dirty="0">
              <a:latin typeface="Times New Roman" panose="02020603050405020304" pitchFamily="18" charset="0"/>
              <a:cs typeface="Times New Roman" panose="02020603050405020304" pitchFamily="18" charset="0"/>
            </a:endParaRPr>
          </a:p>
        </p:txBody>
      </p:sp>
      <p:sp>
        <p:nvSpPr>
          <p:cNvPr id="14" name="左大括号 13">
            <a:extLst>
              <a:ext uri="{FF2B5EF4-FFF2-40B4-BE49-F238E27FC236}">
                <a16:creationId xmlns:a16="http://schemas.microsoft.com/office/drawing/2014/main" id="{714C86EE-F1BD-4C15-9600-E407BCA14120}"/>
              </a:ext>
            </a:extLst>
          </p:cNvPr>
          <p:cNvSpPr/>
          <p:nvPr/>
        </p:nvSpPr>
        <p:spPr>
          <a:xfrm rot="5400000">
            <a:off x="4413290" y="1804857"/>
            <a:ext cx="342039" cy="5164477"/>
          </a:xfrm>
          <a:prstGeom prst="leftBrace">
            <a:avLst>
              <a:gd name="adj1" fmla="val 8333"/>
              <a:gd name="adj2" fmla="val 50216"/>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0DB13ACC-3C56-4D9E-A31B-6C0B94EE59AF}"/>
              </a:ext>
            </a:extLst>
          </p:cNvPr>
          <p:cNvSpPr/>
          <p:nvPr/>
        </p:nvSpPr>
        <p:spPr>
          <a:xfrm>
            <a:off x="4030311" y="3821006"/>
            <a:ext cx="1107997"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1024</a:t>
            </a:r>
            <a:r>
              <a:rPr lang="zh-CN" altLang="en-US" i="1" dirty="0">
                <a:latin typeface="Times New Roman" panose="02020603050405020304" pitchFamily="18" charset="0"/>
                <a:cs typeface="Times New Roman" panose="02020603050405020304" pitchFamily="18" charset="0"/>
              </a:rPr>
              <a:t>字节</a:t>
            </a:r>
            <a:endParaRPr lang="zh-CN" altLang="en-US"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D4C3DE8-5724-4BA0-8AE5-CFCE7734F7CC}"/>
              </a:ext>
            </a:extLst>
          </p:cNvPr>
          <p:cNvSpPr/>
          <p:nvPr/>
        </p:nvSpPr>
        <p:spPr>
          <a:xfrm>
            <a:off x="6276157"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57742AED-E9F1-477F-8940-312E3FAFEEF1}"/>
              </a:ext>
            </a:extLst>
          </p:cNvPr>
          <p:cNvSpPr/>
          <p:nvPr/>
        </p:nvSpPr>
        <p:spPr>
          <a:xfrm>
            <a:off x="5446050"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A591389-D94B-4B6C-A43C-D995271C548A}"/>
              </a:ext>
            </a:extLst>
          </p:cNvPr>
          <p:cNvSpPr/>
          <p:nvPr/>
        </p:nvSpPr>
        <p:spPr>
          <a:xfrm>
            <a:off x="7941225"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4376F1D9-006A-4FE2-A17C-6DA99BA11B67}"/>
              </a:ext>
            </a:extLst>
          </p:cNvPr>
          <p:cNvSpPr/>
          <p:nvPr/>
        </p:nvSpPr>
        <p:spPr>
          <a:xfrm>
            <a:off x="7111118"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92A47D1-CD3E-4765-B6A1-1AEF3DE1CEF9}"/>
              </a:ext>
            </a:extLst>
          </p:cNvPr>
          <p:cNvSpPr/>
          <p:nvPr/>
        </p:nvSpPr>
        <p:spPr>
          <a:xfrm>
            <a:off x="4331558" y="4882441"/>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B923B474-E4DF-433B-AA58-58AC21AEC4DD}"/>
              </a:ext>
            </a:extLst>
          </p:cNvPr>
          <p:cNvSpPr/>
          <p:nvPr/>
        </p:nvSpPr>
        <p:spPr>
          <a:xfrm>
            <a:off x="4331558" y="5471614"/>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BB08BE1-782E-476E-B718-84C1DF0583C9}"/>
              </a:ext>
            </a:extLst>
          </p:cNvPr>
          <p:cNvSpPr/>
          <p:nvPr/>
        </p:nvSpPr>
        <p:spPr>
          <a:xfrm>
            <a:off x="1291211"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E74F1F81-D49F-4717-84D4-AB86AB8334E8}"/>
              </a:ext>
            </a:extLst>
          </p:cNvPr>
          <p:cNvSpPr/>
          <p:nvPr/>
        </p:nvSpPr>
        <p:spPr>
          <a:xfrm>
            <a:off x="461104"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150D0142-87C8-45DC-BA52-CAF9A4B040A6}"/>
              </a:ext>
            </a:extLst>
          </p:cNvPr>
          <p:cNvSpPr/>
          <p:nvPr/>
        </p:nvSpPr>
        <p:spPr>
          <a:xfrm>
            <a:off x="2956279"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132562A8-EC4B-434B-9990-A176D3B133B7}"/>
              </a:ext>
            </a:extLst>
          </p:cNvPr>
          <p:cNvSpPr/>
          <p:nvPr/>
        </p:nvSpPr>
        <p:spPr>
          <a:xfrm>
            <a:off x="2126172"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39BBDEE9-EF10-48B4-A5DC-6ED1D8348A16}"/>
              </a:ext>
            </a:extLst>
          </p:cNvPr>
          <p:cNvSpPr/>
          <p:nvPr/>
        </p:nvSpPr>
        <p:spPr>
          <a:xfrm>
            <a:off x="6276157"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BFE24AD0-197C-4A0E-89F7-C86DC1EB9924}"/>
              </a:ext>
            </a:extLst>
          </p:cNvPr>
          <p:cNvSpPr/>
          <p:nvPr/>
        </p:nvSpPr>
        <p:spPr>
          <a:xfrm>
            <a:off x="5446050"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2899285A-9AF8-4887-A670-7EA729F53F61}"/>
              </a:ext>
            </a:extLst>
          </p:cNvPr>
          <p:cNvSpPr/>
          <p:nvPr/>
        </p:nvSpPr>
        <p:spPr>
          <a:xfrm>
            <a:off x="7941225"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0D3225E8-B62E-47CE-A391-A5449FC67395}"/>
              </a:ext>
            </a:extLst>
          </p:cNvPr>
          <p:cNvSpPr/>
          <p:nvPr/>
        </p:nvSpPr>
        <p:spPr>
          <a:xfrm>
            <a:off x="7111118"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B167B673-BDA7-4FF6-A18D-174EFFEBB87B}"/>
              </a:ext>
            </a:extLst>
          </p:cNvPr>
          <p:cNvSpPr/>
          <p:nvPr/>
        </p:nvSpPr>
        <p:spPr>
          <a:xfrm>
            <a:off x="4331558" y="5826078"/>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91694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FC021B-918E-4E03-A0B8-822626857AB3}"/>
              </a:ext>
            </a:extLst>
          </p:cNvPr>
          <p:cNvSpPr>
            <a:spLocks noGrp="1"/>
          </p:cNvSpPr>
          <p:nvPr>
            <p:ph type="title"/>
          </p:nvPr>
        </p:nvSpPr>
        <p:spPr/>
        <p:txBody>
          <a:bodyPr>
            <a:normAutofit fontScale="90000"/>
          </a:bodyPr>
          <a:lstStyle/>
          <a:p>
            <a:r>
              <a:rPr lang="zh-CN" altLang="en-US" dirty="0"/>
              <a:t>练习题</a:t>
            </a:r>
            <a:r>
              <a:rPr lang="en-US" altLang="zh-CN" dirty="0"/>
              <a:t>6.19</a:t>
            </a:r>
            <a:endParaRPr lang="zh-CN" altLang="en-US" dirty="0"/>
          </a:p>
        </p:txBody>
      </p:sp>
      <p:sp>
        <p:nvSpPr>
          <p:cNvPr id="3" name="内容占位符 2">
            <a:extLst>
              <a:ext uri="{FF2B5EF4-FFF2-40B4-BE49-F238E27FC236}">
                <a16:creationId xmlns:a16="http://schemas.microsoft.com/office/drawing/2014/main" id="{C59CC843-9C9D-4287-ACBF-C5E98A2D16D9}"/>
              </a:ext>
            </a:extLst>
          </p:cNvPr>
          <p:cNvSpPr>
            <a:spLocks noGrp="1"/>
          </p:cNvSpPr>
          <p:nvPr>
            <p:ph idx="1"/>
          </p:nvPr>
        </p:nvSpPr>
        <p:spPr>
          <a:xfrm>
            <a:off x="457200" y="837033"/>
            <a:ext cx="8229600" cy="2096211"/>
          </a:xfrm>
        </p:spPr>
        <p:txBody>
          <a:bodyPr>
            <a:normAutofit/>
          </a:bodyPr>
          <a:lstStyle/>
          <a:p>
            <a:pPr marL="457200" indent="-457200">
              <a:buFont typeface="+mj-lt"/>
              <a:buAutoNum type="alphaUcPeriod"/>
            </a:pPr>
            <a:r>
              <a:rPr lang="zh-CN" altLang="en-US" sz="1600" dirty="0"/>
              <a:t>读总数为：</a:t>
            </a:r>
            <a:r>
              <a:rPr lang="en-US" altLang="zh-CN" sz="1600" dirty="0"/>
              <a:t>512</a:t>
            </a:r>
          </a:p>
          <a:p>
            <a:pPr marL="457200" indent="-457200">
              <a:buFont typeface="+mj-lt"/>
              <a:buAutoNum type="alphaUcPeriod"/>
            </a:pPr>
            <a:r>
              <a:rPr lang="zh-CN" altLang="en-US" sz="1600" dirty="0"/>
              <a:t>缓存不命中的读总数：</a:t>
            </a:r>
            <a:endParaRPr lang="en-US" altLang="zh-CN" sz="1600" dirty="0"/>
          </a:p>
          <a:p>
            <a:pPr lvl="1"/>
            <a:r>
              <a:rPr lang="zh-CN" altLang="en-US" sz="1600" dirty="0"/>
              <a:t>每次</a:t>
            </a:r>
            <a:r>
              <a:rPr lang="en-US" altLang="zh-CN" sz="1600" dirty="0"/>
              <a:t>j</a:t>
            </a:r>
            <a:r>
              <a:rPr lang="zh-CN" altLang="en-US" sz="1600" dirty="0"/>
              <a:t>循环前</a:t>
            </a:r>
            <a:r>
              <a:rPr lang="en-US" altLang="zh-CN" sz="1600" dirty="0"/>
              <a:t>1024</a:t>
            </a:r>
            <a:r>
              <a:rPr lang="zh-CN" altLang="en-US" sz="1600" dirty="0"/>
              <a:t>字节产生</a:t>
            </a:r>
            <a:r>
              <a:rPr lang="en-US" altLang="zh-CN" sz="1600" dirty="0"/>
              <a:t>8</a:t>
            </a:r>
            <a:r>
              <a:rPr lang="zh-CN" altLang="en-US" sz="1600" dirty="0"/>
              <a:t>个不命中</a:t>
            </a:r>
            <a:endParaRPr lang="en-US" altLang="zh-CN" sz="1600" dirty="0"/>
          </a:p>
          <a:p>
            <a:pPr lvl="1"/>
            <a:r>
              <a:rPr lang="zh-CN" altLang="en-US" sz="1600" dirty="0"/>
              <a:t>后</a:t>
            </a:r>
            <a:r>
              <a:rPr lang="en-US" altLang="zh-CN" sz="1600" dirty="0"/>
              <a:t>1024</a:t>
            </a:r>
            <a:r>
              <a:rPr lang="zh-CN" altLang="en-US" sz="1600" dirty="0"/>
              <a:t>字节与前一半循环映射冲突，产生</a:t>
            </a:r>
            <a:r>
              <a:rPr lang="en-US" altLang="zh-CN" sz="1600" dirty="0"/>
              <a:t>8</a:t>
            </a:r>
            <a:r>
              <a:rPr lang="zh-CN" altLang="en-US" sz="1600" dirty="0"/>
              <a:t>个不命中</a:t>
            </a:r>
            <a:r>
              <a:rPr lang="en-US" altLang="zh-CN" sz="1600" dirty="0"/>
              <a:t>(grid[0-7][</a:t>
            </a:r>
            <a:r>
              <a:rPr lang="en-US" altLang="zh-CN" sz="1600" dirty="0" err="1"/>
              <a:t>i</a:t>
            </a:r>
            <a:r>
              <a:rPr lang="en-US" altLang="zh-CN" sz="1600" dirty="0"/>
              <a:t>])</a:t>
            </a:r>
          </a:p>
          <a:p>
            <a:pPr lvl="1"/>
            <a:r>
              <a:rPr lang="en-US" altLang="zh-CN" sz="1600" dirty="0"/>
              <a:t>16</a:t>
            </a:r>
            <a:r>
              <a:rPr lang="zh-CN" altLang="en-US" sz="1600" dirty="0"/>
              <a:t>次循环共</a:t>
            </a:r>
            <a:r>
              <a:rPr lang="en-US" altLang="zh-CN" sz="1600" dirty="0"/>
              <a:t>16*16=256</a:t>
            </a:r>
            <a:r>
              <a:rPr lang="zh-CN" altLang="en-US" sz="1600" dirty="0"/>
              <a:t>次不命中</a:t>
            </a:r>
            <a:r>
              <a:rPr lang="en-US" altLang="zh-CN" sz="1600" dirty="0"/>
              <a:t>(grid[8-15][</a:t>
            </a:r>
            <a:r>
              <a:rPr lang="en-US" altLang="zh-CN" sz="1600" dirty="0" err="1"/>
              <a:t>i</a:t>
            </a:r>
            <a:r>
              <a:rPr lang="en-US" altLang="zh-CN" sz="1600" dirty="0"/>
              <a:t>])</a:t>
            </a:r>
          </a:p>
          <a:p>
            <a:pPr marL="457200" indent="-457200">
              <a:buFont typeface="+mj-lt"/>
              <a:buAutoNum type="alphaUcPeriod"/>
            </a:pPr>
            <a:r>
              <a:rPr lang="zh-CN" altLang="en-US" sz="1600" dirty="0"/>
              <a:t>不命中率：</a:t>
            </a:r>
            <a:r>
              <a:rPr lang="en-US" altLang="zh-CN" sz="1600" dirty="0"/>
              <a:t>256/512=50%</a:t>
            </a:r>
            <a:endParaRPr lang="zh-CN" altLang="en-US" sz="1600" dirty="0"/>
          </a:p>
        </p:txBody>
      </p:sp>
      <p:sp>
        <p:nvSpPr>
          <p:cNvPr id="4" name="灯片编号占位符 3">
            <a:extLst>
              <a:ext uri="{FF2B5EF4-FFF2-40B4-BE49-F238E27FC236}">
                <a16:creationId xmlns:a16="http://schemas.microsoft.com/office/drawing/2014/main" id="{9847A723-9412-4464-82DE-CA31D5C73A0B}"/>
              </a:ext>
            </a:extLst>
          </p:cNvPr>
          <p:cNvSpPr>
            <a:spLocks noGrp="1"/>
          </p:cNvSpPr>
          <p:nvPr>
            <p:ph type="sldNum" sz="quarter" idx="12"/>
          </p:nvPr>
        </p:nvSpPr>
        <p:spPr/>
        <p:txBody>
          <a:bodyPr/>
          <a:lstStyle/>
          <a:p>
            <a:fld id="{6D62327B-ED8D-4CFC-ADD0-A75FA5CBE281}" type="slidenum">
              <a:rPr lang="zh-CN" altLang="en-US" smtClean="0"/>
              <a:pPr/>
              <a:t>166</a:t>
            </a:fld>
            <a:endParaRPr lang="zh-CN" altLang="en-US" dirty="0"/>
          </a:p>
        </p:txBody>
      </p:sp>
      <p:sp>
        <p:nvSpPr>
          <p:cNvPr id="6" name="矩形 5">
            <a:extLst>
              <a:ext uri="{FF2B5EF4-FFF2-40B4-BE49-F238E27FC236}">
                <a16:creationId xmlns:a16="http://schemas.microsoft.com/office/drawing/2014/main" id="{7581178C-1D15-45A3-8495-833D1D2C7F53}"/>
              </a:ext>
            </a:extLst>
          </p:cNvPr>
          <p:cNvSpPr/>
          <p:nvPr/>
        </p:nvSpPr>
        <p:spPr>
          <a:xfrm>
            <a:off x="1291211"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8545603-F182-43FC-9DA5-B45DD8DB7463}"/>
              </a:ext>
            </a:extLst>
          </p:cNvPr>
          <p:cNvSpPr/>
          <p:nvPr/>
        </p:nvSpPr>
        <p:spPr>
          <a:xfrm>
            <a:off x="461104"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A335B19A-A667-4741-A453-BC0477ECE90C}"/>
              </a:ext>
            </a:extLst>
          </p:cNvPr>
          <p:cNvSpPr/>
          <p:nvPr/>
        </p:nvSpPr>
        <p:spPr>
          <a:xfrm>
            <a:off x="2956279"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7BF0C963-4869-4128-975F-C5640816F4EF}"/>
              </a:ext>
            </a:extLst>
          </p:cNvPr>
          <p:cNvSpPr/>
          <p:nvPr/>
        </p:nvSpPr>
        <p:spPr>
          <a:xfrm>
            <a:off x="2126172"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E527796B-12D5-49F0-9B17-4A99B913C646}"/>
              </a:ext>
            </a:extLst>
          </p:cNvPr>
          <p:cNvSpPr/>
          <p:nvPr/>
        </p:nvSpPr>
        <p:spPr>
          <a:xfrm>
            <a:off x="463849"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EF238BB-30C2-46D2-B781-16BE187FB807}"/>
              </a:ext>
            </a:extLst>
          </p:cNvPr>
          <p:cNvSpPr/>
          <p:nvPr/>
        </p:nvSpPr>
        <p:spPr>
          <a:xfrm>
            <a:off x="5448406"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413800AB-8F15-4957-819F-9F0DC58A9509}"/>
              </a:ext>
            </a:extLst>
          </p:cNvPr>
          <p:cNvSpPr/>
          <p:nvPr/>
        </p:nvSpPr>
        <p:spPr>
          <a:xfrm>
            <a:off x="1696103" y="4505082"/>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44195825-9323-44AF-9D9B-9F68B4AAB01E}"/>
              </a:ext>
            </a:extLst>
          </p:cNvPr>
          <p:cNvSpPr/>
          <p:nvPr/>
        </p:nvSpPr>
        <p:spPr>
          <a:xfrm>
            <a:off x="6756875" y="4513109"/>
            <a:ext cx="710451"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[63]</a:t>
            </a:r>
            <a:endParaRPr lang="zh-CN" altLang="en-US" dirty="0">
              <a:latin typeface="Times New Roman" panose="02020603050405020304" pitchFamily="18" charset="0"/>
              <a:cs typeface="Times New Roman" panose="02020603050405020304" pitchFamily="18" charset="0"/>
            </a:endParaRPr>
          </a:p>
        </p:txBody>
      </p:sp>
      <p:sp>
        <p:nvSpPr>
          <p:cNvPr id="14" name="左大括号 13">
            <a:extLst>
              <a:ext uri="{FF2B5EF4-FFF2-40B4-BE49-F238E27FC236}">
                <a16:creationId xmlns:a16="http://schemas.microsoft.com/office/drawing/2014/main" id="{714C86EE-F1BD-4C15-9600-E407BCA14120}"/>
              </a:ext>
            </a:extLst>
          </p:cNvPr>
          <p:cNvSpPr/>
          <p:nvPr/>
        </p:nvSpPr>
        <p:spPr>
          <a:xfrm rot="5400000">
            <a:off x="4413290" y="1804857"/>
            <a:ext cx="342039" cy="5164477"/>
          </a:xfrm>
          <a:prstGeom prst="leftBrace">
            <a:avLst>
              <a:gd name="adj1" fmla="val 8333"/>
              <a:gd name="adj2" fmla="val 50216"/>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0DB13ACC-3C56-4D9E-A31B-6C0B94EE59AF}"/>
              </a:ext>
            </a:extLst>
          </p:cNvPr>
          <p:cNvSpPr/>
          <p:nvPr/>
        </p:nvSpPr>
        <p:spPr>
          <a:xfrm>
            <a:off x="4030311" y="3821006"/>
            <a:ext cx="1107997"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1024</a:t>
            </a:r>
            <a:r>
              <a:rPr lang="zh-CN" altLang="en-US" i="1" dirty="0">
                <a:latin typeface="Times New Roman" panose="02020603050405020304" pitchFamily="18" charset="0"/>
                <a:cs typeface="Times New Roman" panose="02020603050405020304" pitchFamily="18" charset="0"/>
              </a:rPr>
              <a:t>字节</a:t>
            </a:r>
            <a:endParaRPr lang="zh-CN" altLang="en-US"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D4C3DE8-5724-4BA0-8AE5-CFCE7734F7CC}"/>
              </a:ext>
            </a:extLst>
          </p:cNvPr>
          <p:cNvSpPr/>
          <p:nvPr/>
        </p:nvSpPr>
        <p:spPr>
          <a:xfrm>
            <a:off x="6276157"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57742AED-E9F1-477F-8940-312E3FAFEEF1}"/>
              </a:ext>
            </a:extLst>
          </p:cNvPr>
          <p:cNvSpPr/>
          <p:nvPr/>
        </p:nvSpPr>
        <p:spPr>
          <a:xfrm>
            <a:off x="5446050"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A591389-D94B-4B6C-A43C-D995271C548A}"/>
              </a:ext>
            </a:extLst>
          </p:cNvPr>
          <p:cNvSpPr/>
          <p:nvPr/>
        </p:nvSpPr>
        <p:spPr>
          <a:xfrm>
            <a:off x="7941225"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4376F1D9-006A-4FE2-A17C-6DA99BA11B67}"/>
              </a:ext>
            </a:extLst>
          </p:cNvPr>
          <p:cNvSpPr/>
          <p:nvPr/>
        </p:nvSpPr>
        <p:spPr>
          <a:xfrm>
            <a:off x="7111118"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92A47D1-CD3E-4765-B6A1-1AEF3DE1CEF9}"/>
              </a:ext>
            </a:extLst>
          </p:cNvPr>
          <p:cNvSpPr/>
          <p:nvPr/>
        </p:nvSpPr>
        <p:spPr>
          <a:xfrm>
            <a:off x="4331558" y="4882441"/>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B923B474-E4DF-433B-AA58-58AC21AEC4DD}"/>
              </a:ext>
            </a:extLst>
          </p:cNvPr>
          <p:cNvSpPr/>
          <p:nvPr/>
        </p:nvSpPr>
        <p:spPr>
          <a:xfrm>
            <a:off x="4331558" y="5471614"/>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BB08BE1-782E-476E-B718-84C1DF0583C9}"/>
              </a:ext>
            </a:extLst>
          </p:cNvPr>
          <p:cNvSpPr/>
          <p:nvPr/>
        </p:nvSpPr>
        <p:spPr>
          <a:xfrm>
            <a:off x="1291211"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E74F1F81-D49F-4717-84D4-AB86AB8334E8}"/>
              </a:ext>
            </a:extLst>
          </p:cNvPr>
          <p:cNvSpPr/>
          <p:nvPr/>
        </p:nvSpPr>
        <p:spPr>
          <a:xfrm>
            <a:off x="461104"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150D0142-87C8-45DC-BA52-CAF9A4B040A6}"/>
              </a:ext>
            </a:extLst>
          </p:cNvPr>
          <p:cNvSpPr/>
          <p:nvPr/>
        </p:nvSpPr>
        <p:spPr>
          <a:xfrm>
            <a:off x="2956279"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132562A8-EC4B-434B-9990-A176D3B133B7}"/>
              </a:ext>
            </a:extLst>
          </p:cNvPr>
          <p:cNvSpPr/>
          <p:nvPr/>
        </p:nvSpPr>
        <p:spPr>
          <a:xfrm>
            <a:off x="2126172"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39BBDEE9-EF10-48B4-A5DC-6ED1D8348A16}"/>
              </a:ext>
            </a:extLst>
          </p:cNvPr>
          <p:cNvSpPr/>
          <p:nvPr/>
        </p:nvSpPr>
        <p:spPr>
          <a:xfrm>
            <a:off x="6276157"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BFE24AD0-197C-4A0E-89F7-C86DC1EB9924}"/>
              </a:ext>
            </a:extLst>
          </p:cNvPr>
          <p:cNvSpPr/>
          <p:nvPr/>
        </p:nvSpPr>
        <p:spPr>
          <a:xfrm>
            <a:off x="5446050"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2899285A-9AF8-4887-A670-7EA729F53F61}"/>
              </a:ext>
            </a:extLst>
          </p:cNvPr>
          <p:cNvSpPr/>
          <p:nvPr/>
        </p:nvSpPr>
        <p:spPr>
          <a:xfrm>
            <a:off x="7941225"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0D3225E8-B62E-47CE-A391-A5449FC67395}"/>
              </a:ext>
            </a:extLst>
          </p:cNvPr>
          <p:cNvSpPr/>
          <p:nvPr/>
        </p:nvSpPr>
        <p:spPr>
          <a:xfrm>
            <a:off x="7111118"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B167B673-BDA7-4FF6-A18D-174EFFEBB87B}"/>
              </a:ext>
            </a:extLst>
          </p:cNvPr>
          <p:cNvSpPr/>
          <p:nvPr/>
        </p:nvSpPr>
        <p:spPr>
          <a:xfrm>
            <a:off x="4331558" y="5826078"/>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4657FE24-551F-4817-81E6-DD656DFC47C8}"/>
              </a:ext>
            </a:extLst>
          </p:cNvPr>
          <p:cNvSpPr/>
          <p:nvPr/>
        </p:nvSpPr>
        <p:spPr>
          <a:xfrm>
            <a:off x="5580112" y="206685"/>
            <a:ext cx="3240360" cy="1250872"/>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For(</a:t>
            </a:r>
            <a:r>
              <a:rPr lang="en-US" altLang="zh-CN" sz="1100" dirty="0" err="1">
                <a:latin typeface="Courier New" charset="0"/>
              </a:rPr>
              <a:t>i</a:t>
            </a:r>
            <a:r>
              <a:rPr lang="en-US" altLang="zh-CN" sz="1100" dirty="0">
                <a:latin typeface="Courier New" charset="0"/>
              </a:rPr>
              <a:t>=0;i&lt;16;i++){</a:t>
            </a:r>
          </a:p>
          <a:p>
            <a:pPr>
              <a:tabLst>
                <a:tab pos="457200" algn="l"/>
              </a:tabLst>
            </a:pPr>
            <a:r>
              <a:rPr lang="en-US" altLang="zh-CN" sz="1100" dirty="0">
                <a:latin typeface="Courier New" charset="0"/>
              </a:rPr>
              <a:t>	for(j=0;j&lt;16;j++){</a:t>
            </a:r>
          </a:p>
          <a:p>
            <a:pPr>
              <a:tabLst>
                <a:tab pos="457200" algn="l"/>
              </a:tabLst>
            </a:pPr>
            <a:r>
              <a:rPr lang="en-US" altLang="zh-CN" sz="1100" dirty="0">
                <a:latin typeface="Courier New" charset="0"/>
              </a:rPr>
              <a:t>	</a:t>
            </a:r>
            <a:r>
              <a:rPr lang="en-US" altLang="zh-CN" sz="1100">
                <a:latin typeface="Courier New" charset="0"/>
              </a:rPr>
              <a:t>    total_x</a:t>
            </a:r>
            <a:r>
              <a:rPr lang="en-US" altLang="zh-CN" sz="1100" dirty="0">
                <a:latin typeface="Courier New" charset="0"/>
              </a:rPr>
              <a:t>+=grid[j][</a:t>
            </a:r>
            <a:r>
              <a:rPr lang="en-US" altLang="zh-CN" sz="1100" dirty="0" err="1">
                <a:latin typeface="Courier New" charset="0"/>
              </a:rPr>
              <a:t>i</a:t>
            </a:r>
            <a:r>
              <a:rPr lang="en-US" altLang="zh-CN" sz="1100" dirty="0">
                <a:latin typeface="Courier New" charset="0"/>
              </a:rPr>
              <a:t>].x;</a:t>
            </a:r>
          </a:p>
          <a:p>
            <a:pPr>
              <a:tabLst>
                <a:tab pos="457200" algn="l"/>
              </a:tabLst>
            </a:pPr>
            <a:r>
              <a:rPr lang="en-US" altLang="zh-CN" sz="1100" dirty="0">
                <a:latin typeface="Courier New" charset="0"/>
              </a:rPr>
              <a:t>	</a:t>
            </a:r>
            <a:r>
              <a:rPr lang="en-US" altLang="zh-CN" sz="1100">
                <a:latin typeface="Courier New" charset="0"/>
              </a:rPr>
              <a:t>    total_y</a:t>
            </a:r>
            <a:r>
              <a:rPr lang="en-US" altLang="zh-CN" sz="1100" dirty="0">
                <a:latin typeface="Courier New" charset="0"/>
              </a:rPr>
              <a:t>+=grid[j][</a:t>
            </a:r>
            <a:r>
              <a:rPr lang="en-US" altLang="zh-CN" sz="1100" dirty="0" err="1">
                <a:latin typeface="Courier New" charset="0"/>
              </a:rPr>
              <a:t>i</a:t>
            </a:r>
            <a:r>
              <a:rPr lang="en-US" altLang="zh-CN" sz="1100" dirty="0">
                <a:latin typeface="Courier New" charset="0"/>
              </a:rPr>
              <a:t>].y;</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Tree>
    <p:extLst>
      <p:ext uri="{BB962C8B-B14F-4D97-AF65-F5344CB8AC3E}">
        <p14:creationId xmlns:p14="http://schemas.microsoft.com/office/powerpoint/2010/main" val="421043856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FC021B-918E-4E03-A0B8-822626857AB3}"/>
              </a:ext>
            </a:extLst>
          </p:cNvPr>
          <p:cNvSpPr>
            <a:spLocks noGrp="1"/>
          </p:cNvSpPr>
          <p:nvPr>
            <p:ph type="title"/>
          </p:nvPr>
        </p:nvSpPr>
        <p:spPr/>
        <p:txBody>
          <a:bodyPr>
            <a:normAutofit fontScale="90000"/>
          </a:bodyPr>
          <a:lstStyle/>
          <a:p>
            <a:r>
              <a:rPr lang="zh-CN" altLang="en-US" dirty="0"/>
              <a:t>练习题</a:t>
            </a:r>
            <a:r>
              <a:rPr lang="en-US" altLang="zh-CN" dirty="0"/>
              <a:t>6.20</a:t>
            </a:r>
            <a:endParaRPr lang="zh-CN" altLang="en-US" dirty="0"/>
          </a:p>
        </p:txBody>
      </p:sp>
      <p:sp>
        <p:nvSpPr>
          <p:cNvPr id="3" name="内容占位符 2">
            <a:extLst>
              <a:ext uri="{FF2B5EF4-FFF2-40B4-BE49-F238E27FC236}">
                <a16:creationId xmlns:a16="http://schemas.microsoft.com/office/drawing/2014/main" id="{C59CC843-9C9D-4287-ACBF-C5E98A2D16D9}"/>
              </a:ext>
            </a:extLst>
          </p:cNvPr>
          <p:cNvSpPr>
            <a:spLocks noGrp="1"/>
          </p:cNvSpPr>
          <p:nvPr>
            <p:ph idx="1"/>
          </p:nvPr>
        </p:nvSpPr>
        <p:spPr>
          <a:xfrm>
            <a:off x="457200" y="837033"/>
            <a:ext cx="8229600" cy="2096211"/>
          </a:xfrm>
        </p:spPr>
        <p:txBody>
          <a:bodyPr>
            <a:normAutofit/>
          </a:bodyPr>
          <a:lstStyle/>
          <a:p>
            <a:pPr marL="457200" indent="-457200">
              <a:buFont typeface="+mj-lt"/>
              <a:buAutoNum type="alphaUcPeriod"/>
            </a:pPr>
            <a:r>
              <a:rPr lang="zh-CN" altLang="en-US" sz="1600" dirty="0"/>
              <a:t>读总数为：</a:t>
            </a:r>
            <a:r>
              <a:rPr lang="en-US" altLang="zh-CN" sz="1600" dirty="0"/>
              <a:t>512</a:t>
            </a:r>
          </a:p>
          <a:p>
            <a:pPr marL="457200" indent="-457200">
              <a:buFont typeface="+mj-lt"/>
              <a:buAutoNum type="alphaUcPeriod"/>
            </a:pPr>
            <a:r>
              <a:rPr lang="zh-CN" altLang="en-US" sz="1600" dirty="0"/>
              <a:t>缓存不命中的读总数：</a:t>
            </a:r>
            <a:endParaRPr lang="en-US" altLang="zh-CN" sz="1600" dirty="0"/>
          </a:p>
          <a:p>
            <a:pPr lvl="1"/>
            <a:r>
              <a:rPr lang="zh-CN" altLang="en-US" sz="1600" dirty="0"/>
              <a:t>顺序步长为</a:t>
            </a:r>
            <a:r>
              <a:rPr lang="en-US" altLang="zh-CN" sz="1600" dirty="0"/>
              <a:t>1</a:t>
            </a:r>
            <a:r>
              <a:rPr lang="zh-CN" altLang="en-US" sz="1600" dirty="0"/>
              <a:t>访问，不命中为强制不命中</a:t>
            </a:r>
            <a:endParaRPr lang="en-US" altLang="zh-CN" sz="1600" dirty="0"/>
          </a:p>
          <a:p>
            <a:pPr lvl="1"/>
            <a:r>
              <a:rPr lang="zh-CN" altLang="en-US" sz="1600" dirty="0"/>
              <a:t>不命中数为</a:t>
            </a:r>
            <a:r>
              <a:rPr lang="en-US" altLang="zh-CN" sz="1600" dirty="0"/>
              <a:t>64*2=128</a:t>
            </a:r>
          </a:p>
          <a:p>
            <a:pPr marL="457200" indent="-457200">
              <a:buFont typeface="+mj-lt"/>
              <a:buAutoNum type="alphaUcPeriod"/>
            </a:pPr>
            <a:r>
              <a:rPr lang="zh-CN" altLang="en-US" sz="1600" dirty="0"/>
              <a:t>不命中率：</a:t>
            </a:r>
            <a:r>
              <a:rPr lang="en-US" altLang="zh-CN" sz="1600" dirty="0"/>
              <a:t>128/512=25%</a:t>
            </a:r>
          </a:p>
          <a:p>
            <a:pPr marL="457200" indent="-457200">
              <a:buFont typeface="+mj-lt"/>
              <a:buAutoNum type="alphaUcPeriod"/>
            </a:pPr>
            <a:r>
              <a:rPr lang="zh-CN" altLang="en-US" sz="1600" dirty="0"/>
              <a:t>缓存加倍，与数据相同时，强制不命中数量不会改变</a:t>
            </a:r>
          </a:p>
        </p:txBody>
      </p:sp>
      <p:sp>
        <p:nvSpPr>
          <p:cNvPr id="4" name="灯片编号占位符 3">
            <a:extLst>
              <a:ext uri="{FF2B5EF4-FFF2-40B4-BE49-F238E27FC236}">
                <a16:creationId xmlns:a16="http://schemas.microsoft.com/office/drawing/2014/main" id="{9847A723-9412-4464-82DE-CA31D5C73A0B}"/>
              </a:ext>
            </a:extLst>
          </p:cNvPr>
          <p:cNvSpPr>
            <a:spLocks noGrp="1"/>
          </p:cNvSpPr>
          <p:nvPr>
            <p:ph type="sldNum" sz="quarter" idx="12"/>
          </p:nvPr>
        </p:nvSpPr>
        <p:spPr/>
        <p:txBody>
          <a:bodyPr/>
          <a:lstStyle/>
          <a:p>
            <a:fld id="{6D62327B-ED8D-4CFC-ADD0-A75FA5CBE281}" type="slidenum">
              <a:rPr lang="zh-CN" altLang="en-US" smtClean="0"/>
              <a:pPr/>
              <a:t>167</a:t>
            </a:fld>
            <a:endParaRPr lang="zh-CN" altLang="en-US" dirty="0"/>
          </a:p>
        </p:txBody>
      </p:sp>
      <p:sp>
        <p:nvSpPr>
          <p:cNvPr id="6" name="矩形 5">
            <a:extLst>
              <a:ext uri="{FF2B5EF4-FFF2-40B4-BE49-F238E27FC236}">
                <a16:creationId xmlns:a16="http://schemas.microsoft.com/office/drawing/2014/main" id="{7581178C-1D15-45A3-8495-833D1D2C7F53}"/>
              </a:ext>
            </a:extLst>
          </p:cNvPr>
          <p:cNvSpPr/>
          <p:nvPr/>
        </p:nvSpPr>
        <p:spPr>
          <a:xfrm>
            <a:off x="1291211"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7" name="矩形 6">
            <a:extLst>
              <a:ext uri="{FF2B5EF4-FFF2-40B4-BE49-F238E27FC236}">
                <a16:creationId xmlns:a16="http://schemas.microsoft.com/office/drawing/2014/main" id="{58545603-F182-43FC-9DA5-B45DD8DB7463}"/>
              </a:ext>
            </a:extLst>
          </p:cNvPr>
          <p:cNvSpPr/>
          <p:nvPr/>
        </p:nvSpPr>
        <p:spPr>
          <a:xfrm>
            <a:off x="461104"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A335B19A-A667-4741-A453-BC0477ECE90C}"/>
              </a:ext>
            </a:extLst>
          </p:cNvPr>
          <p:cNvSpPr/>
          <p:nvPr/>
        </p:nvSpPr>
        <p:spPr>
          <a:xfrm>
            <a:off x="2956279"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7BF0C963-4869-4128-975F-C5640816F4EF}"/>
              </a:ext>
            </a:extLst>
          </p:cNvPr>
          <p:cNvSpPr/>
          <p:nvPr/>
        </p:nvSpPr>
        <p:spPr>
          <a:xfrm>
            <a:off x="2126172"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[0][1].x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E527796B-12D5-49F0-9B17-4A99B913C646}"/>
              </a:ext>
            </a:extLst>
          </p:cNvPr>
          <p:cNvSpPr/>
          <p:nvPr/>
        </p:nvSpPr>
        <p:spPr>
          <a:xfrm>
            <a:off x="463849"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FEF238BB-30C2-46D2-B781-16BE187FB807}"/>
              </a:ext>
            </a:extLst>
          </p:cNvPr>
          <p:cNvSpPr/>
          <p:nvPr/>
        </p:nvSpPr>
        <p:spPr>
          <a:xfrm>
            <a:off x="5448406" y="4874414"/>
            <a:ext cx="3327391" cy="36004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Cache block(B=16)</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413800AB-8F15-4957-819F-9F0DC58A9509}"/>
              </a:ext>
            </a:extLst>
          </p:cNvPr>
          <p:cNvSpPr/>
          <p:nvPr/>
        </p:nvSpPr>
        <p:spPr>
          <a:xfrm>
            <a:off x="1696103" y="4505082"/>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44195825-9323-44AF-9D9B-9F68B4AAB01E}"/>
              </a:ext>
            </a:extLst>
          </p:cNvPr>
          <p:cNvSpPr/>
          <p:nvPr/>
        </p:nvSpPr>
        <p:spPr>
          <a:xfrm>
            <a:off x="6756875" y="4513109"/>
            <a:ext cx="710451"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[63]</a:t>
            </a:r>
            <a:endParaRPr lang="zh-CN" altLang="en-US" dirty="0">
              <a:latin typeface="Times New Roman" panose="02020603050405020304" pitchFamily="18" charset="0"/>
              <a:cs typeface="Times New Roman" panose="02020603050405020304" pitchFamily="18" charset="0"/>
            </a:endParaRPr>
          </a:p>
        </p:txBody>
      </p:sp>
      <p:sp>
        <p:nvSpPr>
          <p:cNvPr id="14" name="左大括号 13">
            <a:extLst>
              <a:ext uri="{FF2B5EF4-FFF2-40B4-BE49-F238E27FC236}">
                <a16:creationId xmlns:a16="http://schemas.microsoft.com/office/drawing/2014/main" id="{714C86EE-F1BD-4C15-9600-E407BCA14120}"/>
              </a:ext>
            </a:extLst>
          </p:cNvPr>
          <p:cNvSpPr/>
          <p:nvPr/>
        </p:nvSpPr>
        <p:spPr>
          <a:xfrm rot="5400000">
            <a:off x="4413290" y="1804857"/>
            <a:ext cx="342039" cy="5164477"/>
          </a:xfrm>
          <a:prstGeom prst="leftBrace">
            <a:avLst>
              <a:gd name="adj1" fmla="val 8333"/>
              <a:gd name="adj2" fmla="val 50216"/>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0DB13ACC-3C56-4D9E-A31B-6C0B94EE59AF}"/>
              </a:ext>
            </a:extLst>
          </p:cNvPr>
          <p:cNvSpPr/>
          <p:nvPr/>
        </p:nvSpPr>
        <p:spPr>
          <a:xfrm>
            <a:off x="4030311" y="3821006"/>
            <a:ext cx="1107997"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1024</a:t>
            </a:r>
            <a:r>
              <a:rPr lang="zh-CN" altLang="en-US" i="1" dirty="0">
                <a:latin typeface="Times New Roman" panose="02020603050405020304" pitchFamily="18" charset="0"/>
                <a:cs typeface="Times New Roman" panose="02020603050405020304" pitchFamily="18" charset="0"/>
              </a:rPr>
              <a:t>字节</a:t>
            </a:r>
            <a:endParaRPr lang="zh-CN" altLang="en-US"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CD4C3DE8-5724-4BA0-8AE5-CFCE7734F7CC}"/>
              </a:ext>
            </a:extLst>
          </p:cNvPr>
          <p:cNvSpPr/>
          <p:nvPr/>
        </p:nvSpPr>
        <p:spPr>
          <a:xfrm>
            <a:off x="6276157"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57742AED-E9F1-477F-8940-312E3FAFEEF1}"/>
              </a:ext>
            </a:extLst>
          </p:cNvPr>
          <p:cNvSpPr/>
          <p:nvPr/>
        </p:nvSpPr>
        <p:spPr>
          <a:xfrm>
            <a:off x="5446050"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[7][14].x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3A591389-D94B-4B6C-A43C-D995271C548A}"/>
              </a:ext>
            </a:extLst>
          </p:cNvPr>
          <p:cNvSpPr/>
          <p:nvPr/>
        </p:nvSpPr>
        <p:spPr>
          <a:xfrm>
            <a:off x="7941225" y="5486482"/>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[7][15].y</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4376F1D9-006A-4FE2-A17C-6DA99BA11B67}"/>
              </a:ext>
            </a:extLst>
          </p:cNvPr>
          <p:cNvSpPr/>
          <p:nvPr/>
        </p:nvSpPr>
        <p:spPr>
          <a:xfrm>
            <a:off x="7111118" y="5486482"/>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i="1" dirty="0">
                <a:solidFill>
                  <a:schemeClr val="tx1"/>
                </a:solidFill>
                <a:latin typeface="Times New Roman" panose="02020603050405020304" pitchFamily="18" charset="0"/>
                <a:cs typeface="Times New Roman" panose="02020603050405020304" pitchFamily="18" charset="0"/>
              </a:rPr>
              <a:t>grid</a:t>
            </a:r>
            <a:r>
              <a:rPr lang="en-US" altLang="zh-CN" sz="900" dirty="0">
                <a:solidFill>
                  <a:schemeClr val="tx1"/>
                </a:solidFill>
                <a:latin typeface="Times New Roman" panose="02020603050405020304" pitchFamily="18" charset="0"/>
                <a:cs typeface="Times New Roman" panose="02020603050405020304" pitchFamily="18" charset="0"/>
              </a:rPr>
              <a:t>[7][15].x</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F92A47D1-CD3E-4765-B6A1-1AEF3DE1CEF9}"/>
              </a:ext>
            </a:extLst>
          </p:cNvPr>
          <p:cNvSpPr/>
          <p:nvPr/>
        </p:nvSpPr>
        <p:spPr>
          <a:xfrm>
            <a:off x="4331558" y="4882441"/>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B923B474-E4DF-433B-AA58-58AC21AEC4DD}"/>
              </a:ext>
            </a:extLst>
          </p:cNvPr>
          <p:cNvSpPr/>
          <p:nvPr/>
        </p:nvSpPr>
        <p:spPr>
          <a:xfrm>
            <a:off x="4331558" y="5471614"/>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CBB08BE1-782E-476E-B718-84C1DF0583C9}"/>
              </a:ext>
            </a:extLst>
          </p:cNvPr>
          <p:cNvSpPr/>
          <p:nvPr/>
        </p:nvSpPr>
        <p:spPr>
          <a:xfrm>
            <a:off x="1291211"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E74F1F81-D49F-4717-84D4-AB86AB8334E8}"/>
              </a:ext>
            </a:extLst>
          </p:cNvPr>
          <p:cNvSpPr/>
          <p:nvPr/>
        </p:nvSpPr>
        <p:spPr>
          <a:xfrm>
            <a:off x="461104"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[8][0].x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150D0142-87C8-45DC-BA52-CAF9A4B040A6}"/>
              </a:ext>
            </a:extLst>
          </p:cNvPr>
          <p:cNvSpPr/>
          <p:nvPr/>
        </p:nvSpPr>
        <p:spPr>
          <a:xfrm>
            <a:off x="2956279"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[8][1].y</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132562A8-EC4B-434B-9990-A176D3B133B7}"/>
              </a:ext>
            </a:extLst>
          </p:cNvPr>
          <p:cNvSpPr/>
          <p:nvPr/>
        </p:nvSpPr>
        <p:spPr>
          <a:xfrm>
            <a:off x="2126172"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00" i="1" dirty="0">
                <a:solidFill>
                  <a:schemeClr val="tx1"/>
                </a:solidFill>
                <a:latin typeface="Times New Roman" panose="02020603050405020304" pitchFamily="18" charset="0"/>
                <a:cs typeface="Times New Roman" panose="02020603050405020304" pitchFamily="18" charset="0"/>
              </a:rPr>
              <a:t>grid</a:t>
            </a:r>
            <a:r>
              <a:rPr lang="en-US" altLang="zh-CN" sz="1000" dirty="0">
                <a:solidFill>
                  <a:schemeClr val="tx1"/>
                </a:solidFill>
                <a:latin typeface="Times New Roman" panose="02020603050405020304" pitchFamily="18" charset="0"/>
                <a:cs typeface="Times New Roman" panose="02020603050405020304" pitchFamily="18" charset="0"/>
              </a:rPr>
              <a:t>[8][1].x</a:t>
            </a:r>
            <a:endParaRPr lang="zh-CN" altLang="en-US" sz="1000"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39BBDEE9-EF10-48B4-A5DC-6ED1D8348A16}"/>
              </a:ext>
            </a:extLst>
          </p:cNvPr>
          <p:cNvSpPr/>
          <p:nvPr/>
        </p:nvSpPr>
        <p:spPr>
          <a:xfrm>
            <a:off x="6276157"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BFE24AD0-197C-4A0E-89F7-C86DC1EB9924}"/>
              </a:ext>
            </a:extLst>
          </p:cNvPr>
          <p:cNvSpPr/>
          <p:nvPr/>
        </p:nvSpPr>
        <p:spPr>
          <a:xfrm>
            <a:off x="5446050"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[15][14].x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2899285A-9AF8-4887-A670-7EA729F53F61}"/>
              </a:ext>
            </a:extLst>
          </p:cNvPr>
          <p:cNvSpPr/>
          <p:nvPr/>
        </p:nvSpPr>
        <p:spPr>
          <a:xfrm>
            <a:off x="7941225" y="5840946"/>
            <a:ext cx="834961" cy="360040"/>
          </a:xfrm>
          <a:prstGeom prst="rect">
            <a:avLst/>
          </a:pr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[15][15].y</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0D3225E8-B62E-47CE-A391-A5449FC67395}"/>
              </a:ext>
            </a:extLst>
          </p:cNvPr>
          <p:cNvSpPr/>
          <p:nvPr/>
        </p:nvSpPr>
        <p:spPr>
          <a:xfrm>
            <a:off x="7111118" y="5840946"/>
            <a:ext cx="834961" cy="360040"/>
          </a:xfrm>
          <a:prstGeom prst="rect">
            <a:avLst/>
          </a:pr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i="1" dirty="0">
                <a:solidFill>
                  <a:schemeClr val="tx1"/>
                </a:solidFill>
                <a:latin typeface="Times New Roman" panose="02020603050405020304" pitchFamily="18" charset="0"/>
                <a:cs typeface="Times New Roman" panose="02020603050405020304" pitchFamily="18" charset="0"/>
              </a:rPr>
              <a:t>grid</a:t>
            </a:r>
            <a:r>
              <a:rPr lang="en-US" altLang="zh-CN" sz="800" dirty="0">
                <a:solidFill>
                  <a:schemeClr val="tx1"/>
                </a:solidFill>
                <a:latin typeface="Times New Roman" panose="02020603050405020304" pitchFamily="18" charset="0"/>
                <a:cs typeface="Times New Roman" panose="02020603050405020304" pitchFamily="18" charset="0"/>
              </a:rPr>
              <a:t>[15][15].x</a:t>
            </a:r>
            <a:endParaRPr lang="zh-CN" altLang="en-US" sz="800" dirty="0">
              <a:solidFill>
                <a:schemeClr val="tx1"/>
              </a:solidFill>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B167B673-BDA7-4FF6-A18D-174EFFEBB87B}"/>
              </a:ext>
            </a:extLst>
          </p:cNvPr>
          <p:cNvSpPr/>
          <p:nvPr/>
        </p:nvSpPr>
        <p:spPr>
          <a:xfrm>
            <a:off x="4331558" y="5826078"/>
            <a:ext cx="595035" cy="369332"/>
          </a:xfrm>
          <a:prstGeom prst="rect">
            <a:avLst/>
          </a:prstGeom>
        </p:spPr>
        <p:txBody>
          <a:bodyPr wrap="none">
            <a:spAutoFit/>
          </a:bodyPr>
          <a:lstStyle/>
          <a:p>
            <a:pPr algn="ctr"/>
            <a:r>
              <a:rPr lang="en-US" altLang="zh-CN" i="1"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4657FE24-551F-4817-81E6-DD656DFC47C8}"/>
              </a:ext>
            </a:extLst>
          </p:cNvPr>
          <p:cNvSpPr/>
          <p:nvPr/>
        </p:nvSpPr>
        <p:spPr>
          <a:xfrm>
            <a:off x="5833047" y="1232943"/>
            <a:ext cx="3240360" cy="1250872"/>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For(</a:t>
            </a:r>
            <a:r>
              <a:rPr lang="en-US" altLang="zh-CN" sz="1100" dirty="0" err="1">
                <a:latin typeface="Courier New" charset="0"/>
              </a:rPr>
              <a:t>i</a:t>
            </a:r>
            <a:r>
              <a:rPr lang="en-US" altLang="zh-CN" sz="1100" dirty="0">
                <a:latin typeface="Courier New" charset="0"/>
              </a:rPr>
              <a:t>=0;i&lt;16;i++){</a:t>
            </a:r>
          </a:p>
          <a:p>
            <a:pPr>
              <a:tabLst>
                <a:tab pos="457200" algn="l"/>
              </a:tabLst>
            </a:pPr>
            <a:r>
              <a:rPr lang="en-US" altLang="zh-CN" sz="1100" dirty="0">
                <a:latin typeface="Courier New" charset="0"/>
              </a:rPr>
              <a:t>	for(j=0;j&lt;16;j++){</a:t>
            </a:r>
          </a:p>
          <a:p>
            <a:pPr>
              <a:tabLst>
                <a:tab pos="457200" algn="l"/>
              </a:tabLst>
            </a:pPr>
            <a:r>
              <a:rPr lang="en-US" altLang="zh-CN" sz="1100" dirty="0">
                <a:latin typeface="Courier New" charset="0"/>
              </a:rPr>
              <a:t>	</a:t>
            </a:r>
            <a:r>
              <a:rPr lang="en-US" altLang="zh-CN" sz="1100">
                <a:latin typeface="Courier New" charset="0"/>
              </a:rPr>
              <a:t>    total_x</a:t>
            </a:r>
            <a:r>
              <a:rPr lang="en-US" altLang="zh-CN" sz="1100" dirty="0">
                <a:latin typeface="Courier New" charset="0"/>
              </a:rPr>
              <a:t>+=grid[</a:t>
            </a:r>
            <a:r>
              <a:rPr lang="en-US" altLang="zh-CN" sz="1100" dirty="0" err="1">
                <a:latin typeface="Courier New" charset="0"/>
              </a:rPr>
              <a:t>i</a:t>
            </a:r>
            <a:r>
              <a:rPr lang="en-US" altLang="zh-CN" sz="1100" dirty="0">
                <a:latin typeface="Courier New" charset="0"/>
              </a:rPr>
              <a:t>][j].x;</a:t>
            </a:r>
          </a:p>
          <a:p>
            <a:pPr>
              <a:tabLst>
                <a:tab pos="457200" algn="l"/>
              </a:tabLst>
            </a:pPr>
            <a:r>
              <a:rPr lang="en-US" altLang="zh-CN" sz="1100" dirty="0">
                <a:latin typeface="Courier New" charset="0"/>
              </a:rPr>
              <a:t>	</a:t>
            </a:r>
            <a:r>
              <a:rPr lang="en-US" altLang="zh-CN" sz="1100">
                <a:latin typeface="Courier New" charset="0"/>
              </a:rPr>
              <a:t>    total_y</a:t>
            </a:r>
            <a:r>
              <a:rPr lang="en-US" altLang="zh-CN" sz="1100" dirty="0">
                <a:latin typeface="Courier New" charset="0"/>
              </a:rPr>
              <a:t>+=grid[</a:t>
            </a:r>
            <a:r>
              <a:rPr lang="en-US" altLang="zh-CN" sz="1100" dirty="0" err="1">
                <a:latin typeface="Courier New" charset="0"/>
              </a:rPr>
              <a:t>i</a:t>
            </a:r>
            <a:r>
              <a:rPr lang="en-US" altLang="zh-CN" sz="1100" dirty="0">
                <a:latin typeface="Courier New" charset="0"/>
              </a:rPr>
              <a:t>][j].y;</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a:t>
            </a:r>
          </a:p>
        </p:txBody>
      </p:sp>
    </p:spTree>
    <p:extLst>
      <p:ext uri="{BB962C8B-B14F-4D97-AF65-F5344CB8AC3E}">
        <p14:creationId xmlns:p14="http://schemas.microsoft.com/office/powerpoint/2010/main" val="27435508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chemeClr val="bg1">
                    <a:lumMod val="65000"/>
                  </a:schemeClr>
                </a:solidFill>
              </a:rPr>
              <a:t>作业</a:t>
            </a:r>
            <a:r>
              <a:rPr lang="en-US" altLang="zh-CN" dirty="0">
                <a:solidFill>
                  <a:schemeClr val="bg1">
                    <a:lumMod val="65000"/>
                  </a:schemeClr>
                </a:solidFill>
              </a:rPr>
              <a:t>-7</a:t>
            </a:r>
            <a:endParaRPr lang="zh-CN" altLang="en-US" dirty="0">
              <a:solidFill>
                <a:schemeClr val="bg1">
                  <a:lumMod val="65000"/>
                </a:schemeClr>
              </a:solidFill>
            </a:endParaRPr>
          </a:p>
        </p:txBody>
      </p:sp>
      <p:sp>
        <p:nvSpPr>
          <p:cNvPr id="3" name="内容占位符 2"/>
          <p:cNvSpPr>
            <a:spLocks noGrp="1"/>
          </p:cNvSpPr>
          <p:nvPr>
            <p:ph idx="1"/>
          </p:nvPr>
        </p:nvSpPr>
        <p:spPr>
          <a:xfrm>
            <a:off x="457200" y="837033"/>
            <a:ext cx="8229600" cy="2548906"/>
          </a:xfrm>
        </p:spPr>
        <p:txBody>
          <a:bodyPr/>
          <a:lstStyle/>
          <a:p>
            <a:r>
              <a:rPr lang="en-US" altLang="zh-CN" dirty="0"/>
              <a:t>P455</a:t>
            </a:r>
          </a:p>
          <a:p>
            <a:r>
              <a:rPr lang="en-US" altLang="zh-CN" dirty="0"/>
              <a:t>6.37</a:t>
            </a:r>
          </a:p>
          <a:p>
            <a:pPr lvl="1"/>
            <a:r>
              <a:rPr lang="zh-CN" altLang="en-US" dirty="0"/>
              <a:t>目标：</a:t>
            </a:r>
            <a:endParaRPr lang="en-US" altLang="zh-CN" dirty="0"/>
          </a:p>
          <a:p>
            <a:pPr lvl="2"/>
            <a:r>
              <a:rPr lang="zh-CN" altLang="en-US" dirty="0"/>
              <a:t>量化分析、估算代码的</a:t>
            </a:r>
            <a:r>
              <a:rPr lang="en-US" altLang="zh-CN" dirty="0"/>
              <a:t>cache</a:t>
            </a:r>
            <a:r>
              <a:rPr lang="zh-CN" altLang="en-US" dirty="0"/>
              <a:t>性能</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168</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26149659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-8</a:t>
            </a:r>
            <a:endParaRPr lang="zh-CN" altLang="en-US" dirty="0"/>
          </a:p>
        </p:txBody>
      </p:sp>
      <p:sp>
        <p:nvSpPr>
          <p:cNvPr id="3" name="内容占位符 2"/>
          <p:cNvSpPr>
            <a:spLocks noGrp="1"/>
          </p:cNvSpPr>
          <p:nvPr>
            <p:ph idx="1"/>
          </p:nvPr>
        </p:nvSpPr>
        <p:spPr>
          <a:xfrm>
            <a:off x="457200" y="837032"/>
            <a:ext cx="8229600" cy="3528071"/>
          </a:xfrm>
        </p:spPr>
        <p:txBody>
          <a:bodyPr>
            <a:normAutofit/>
          </a:bodyPr>
          <a:lstStyle/>
          <a:p>
            <a:r>
              <a:rPr lang="en-US" altLang="zh-CN" dirty="0"/>
              <a:t>P456</a:t>
            </a:r>
          </a:p>
          <a:p>
            <a:r>
              <a:rPr lang="en-US" altLang="zh-CN" dirty="0"/>
              <a:t>6.38</a:t>
            </a:r>
            <a:r>
              <a:rPr lang="en-US" altLang="zh-CN" dirty="0">
                <a:solidFill>
                  <a:schemeClr val="bg1">
                    <a:lumMod val="65000"/>
                  </a:schemeClr>
                </a:solidFill>
              </a:rPr>
              <a:t>-40</a:t>
            </a:r>
          </a:p>
          <a:p>
            <a:pPr lvl="1"/>
            <a:r>
              <a:rPr lang="zh-CN" altLang="en-US" dirty="0"/>
              <a:t>目标：</a:t>
            </a:r>
            <a:endParaRPr lang="en-US" altLang="zh-CN" dirty="0"/>
          </a:p>
          <a:p>
            <a:pPr lvl="2"/>
            <a:r>
              <a:rPr lang="zh-CN" altLang="en-US" dirty="0"/>
              <a:t>量化分析、估算代码的</a:t>
            </a:r>
            <a:r>
              <a:rPr lang="en-US" altLang="zh-CN" dirty="0"/>
              <a:t>cache</a:t>
            </a:r>
            <a:r>
              <a:rPr lang="zh-CN" altLang="en-US" dirty="0"/>
              <a:t>性能</a:t>
            </a:r>
          </a:p>
          <a:p>
            <a:pPr lvl="2"/>
            <a:r>
              <a:rPr lang="zh-CN" altLang="en-US" dirty="0"/>
              <a:t>掌握通过实验及测试方法分析算法的</a:t>
            </a:r>
            <a:r>
              <a:rPr lang="en-US" altLang="zh-CN" dirty="0"/>
              <a:t>cache</a:t>
            </a:r>
            <a:r>
              <a:rPr lang="zh-CN" altLang="en-US" dirty="0"/>
              <a:t>性能</a:t>
            </a:r>
            <a:endParaRPr lang="en-US" altLang="zh-CN" dirty="0"/>
          </a:p>
          <a:p>
            <a:pPr lvl="2"/>
            <a:r>
              <a:rPr lang="zh-CN" altLang="en-US" dirty="0"/>
              <a:t>编写三个相应的算法实现函数</a:t>
            </a:r>
            <a:endParaRPr lang="en-US" altLang="zh-CN" dirty="0"/>
          </a:p>
          <a:p>
            <a:pPr lvl="2"/>
            <a:r>
              <a:rPr lang="zh-CN" altLang="en-US" dirty="0"/>
              <a:t>通过</a:t>
            </a:r>
            <a:r>
              <a:rPr lang="en-US" altLang="zh-CN" dirty="0"/>
              <a:t>perf</a:t>
            </a:r>
            <a:r>
              <a:rPr lang="zh-CN" altLang="en-US" dirty="0"/>
              <a:t>工具测试</a:t>
            </a:r>
            <a:r>
              <a:rPr lang="en-US" altLang="zh-CN" dirty="0"/>
              <a:t>cache miss</a:t>
            </a:r>
            <a:r>
              <a:rPr lang="zh-CN" altLang="en-US" dirty="0"/>
              <a:t>等相关的性能指标</a:t>
            </a:r>
            <a:endParaRPr lang="en-US" altLang="zh-CN"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169</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2953683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7FCA6-3BA8-484D-AAF1-BE540285D654}"/>
              </a:ext>
            </a:extLst>
          </p:cNvPr>
          <p:cNvSpPr>
            <a:spLocks noGrp="1"/>
          </p:cNvSpPr>
          <p:nvPr>
            <p:ph type="title"/>
          </p:nvPr>
        </p:nvSpPr>
        <p:spPr/>
        <p:txBody>
          <a:bodyPr>
            <a:normAutofit fontScale="90000"/>
          </a:bodyPr>
          <a:lstStyle/>
          <a:p>
            <a:r>
              <a:rPr lang="en-US" altLang="zh-CN" dirty="0"/>
              <a:t>5. </a:t>
            </a:r>
            <a:r>
              <a:rPr lang="zh-CN" altLang="en-US" dirty="0"/>
              <a:t>增强的</a:t>
            </a:r>
            <a:r>
              <a:rPr lang="en-US" altLang="zh-CN" dirty="0"/>
              <a:t>DRAM</a:t>
            </a:r>
            <a:endParaRPr lang="zh-CN" altLang="en-US" dirty="0"/>
          </a:p>
        </p:txBody>
      </p:sp>
      <p:sp>
        <p:nvSpPr>
          <p:cNvPr id="3" name="内容占位符 2">
            <a:extLst>
              <a:ext uri="{FF2B5EF4-FFF2-40B4-BE49-F238E27FC236}">
                <a16:creationId xmlns:a16="http://schemas.microsoft.com/office/drawing/2014/main" id="{271E1CD7-38CB-49E0-ADB1-1A034C3F16F2}"/>
              </a:ext>
            </a:extLst>
          </p:cNvPr>
          <p:cNvSpPr>
            <a:spLocks noGrp="1"/>
          </p:cNvSpPr>
          <p:nvPr>
            <p:ph idx="1"/>
          </p:nvPr>
        </p:nvSpPr>
        <p:spPr/>
        <p:txBody>
          <a:bodyPr>
            <a:normAutofit fontScale="92500" lnSpcReduction="20000"/>
          </a:bodyPr>
          <a:lstStyle/>
          <a:p>
            <a:pPr>
              <a:lnSpc>
                <a:spcPct val="110000"/>
              </a:lnSpc>
            </a:pPr>
            <a:r>
              <a:rPr lang="en-US" altLang="zh-CN" dirty="0"/>
              <a:t>DRAM</a:t>
            </a:r>
            <a:r>
              <a:rPr lang="zh-CN" altLang="en-US" dirty="0"/>
              <a:t>存储器的主要类型和发展：</a:t>
            </a:r>
            <a:endParaRPr lang="en-US" altLang="zh-CN" dirty="0"/>
          </a:p>
          <a:p>
            <a:pPr lvl="1">
              <a:lnSpc>
                <a:spcPct val="110000"/>
              </a:lnSpc>
            </a:pPr>
            <a:r>
              <a:rPr lang="zh-CN" altLang="en-US" dirty="0"/>
              <a:t>快页模式</a:t>
            </a:r>
            <a:r>
              <a:rPr lang="en-US" altLang="zh-CN" dirty="0"/>
              <a:t>DRAM, FPM DRAM</a:t>
            </a:r>
            <a:r>
              <a:rPr lang="zh-CN" altLang="en-US" dirty="0"/>
              <a:t>：对同一行连续访问可以直接从行缓冲区得到服务</a:t>
            </a:r>
            <a:endParaRPr lang="en-US" altLang="zh-CN" dirty="0"/>
          </a:p>
          <a:p>
            <a:pPr lvl="1">
              <a:lnSpc>
                <a:spcPct val="110000"/>
              </a:lnSpc>
            </a:pPr>
            <a:r>
              <a:rPr lang="zh-CN" altLang="en-US" dirty="0"/>
              <a:t>扩展数据输出</a:t>
            </a:r>
            <a:r>
              <a:rPr lang="en-US" altLang="zh-CN" dirty="0"/>
              <a:t>DRAM</a:t>
            </a:r>
            <a:r>
              <a:rPr lang="zh-CN" altLang="en-US" dirty="0"/>
              <a:t>，</a:t>
            </a:r>
            <a:r>
              <a:rPr lang="en-US" altLang="zh-CN" dirty="0"/>
              <a:t>EDO DRAM</a:t>
            </a:r>
            <a:r>
              <a:rPr lang="zh-CN" altLang="en-US" dirty="0"/>
              <a:t>：</a:t>
            </a:r>
            <a:r>
              <a:rPr lang="en-US" altLang="zh-CN" dirty="0"/>
              <a:t>FPM DRAM</a:t>
            </a:r>
            <a:r>
              <a:rPr lang="zh-CN" altLang="en-US" dirty="0"/>
              <a:t>的增加形式，允许各</a:t>
            </a:r>
            <a:r>
              <a:rPr lang="en-US" altLang="zh-CN" dirty="0"/>
              <a:t>CAS</a:t>
            </a:r>
            <a:r>
              <a:rPr lang="zh-CN" altLang="en-US" dirty="0"/>
              <a:t>信号在时间上靠得更紧密</a:t>
            </a:r>
            <a:endParaRPr lang="en-US" altLang="zh-CN" dirty="0"/>
          </a:p>
          <a:p>
            <a:pPr lvl="1">
              <a:lnSpc>
                <a:spcPct val="110000"/>
              </a:lnSpc>
            </a:pPr>
            <a:r>
              <a:rPr lang="zh-CN" altLang="en-US" dirty="0"/>
              <a:t>同步</a:t>
            </a:r>
            <a:r>
              <a:rPr lang="en-US" altLang="zh-CN" dirty="0"/>
              <a:t>DRAM</a:t>
            </a:r>
            <a:r>
              <a:rPr lang="zh-CN" altLang="en-US" dirty="0"/>
              <a:t>，</a:t>
            </a:r>
            <a:r>
              <a:rPr lang="en-US" altLang="zh-CN" dirty="0"/>
              <a:t>SDRAM</a:t>
            </a:r>
            <a:r>
              <a:rPr lang="zh-CN" altLang="en-US" dirty="0"/>
              <a:t>：与内存控制器通信采用同步信号</a:t>
            </a:r>
            <a:endParaRPr lang="en-US" altLang="zh-CN" dirty="0"/>
          </a:p>
          <a:p>
            <a:pPr lvl="1">
              <a:lnSpc>
                <a:spcPct val="110000"/>
              </a:lnSpc>
            </a:pPr>
            <a:r>
              <a:rPr lang="zh-CN" altLang="en-US" dirty="0"/>
              <a:t>双倍数据速率同步</a:t>
            </a:r>
            <a:r>
              <a:rPr lang="en-US" altLang="zh-CN" dirty="0"/>
              <a:t>DRAM</a:t>
            </a:r>
            <a:r>
              <a:rPr lang="zh-CN" altLang="en-US" dirty="0"/>
              <a:t>，</a:t>
            </a:r>
            <a:r>
              <a:rPr lang="en-US" altLang="zh-CN" dirty="0"/>
              <a:t>DDR SDRAM</a:t>
            </a:r>
            <a:r>
              <a:rPr lang="zh-CN" altLang="en-US" dirty="0"/>
              <a:t>：使用两个时钟沿作为控制信号，使</a:t>
            </a:r>
            <a:r>
              <a:rPr lang="en-US" altLang="zh-CN" dirty="0"/>
              <a:t>DRAM</a:t>
            </a:r>
            <a:r>
              <a:rPr lang="zh-CN" altLang="en-US" dirty="0"/>
              <a:t>速度翻倍</a:t>
            </a:r>
            <a:endParaRPr lang="en-US" altLang="zh-CN" dirty="0"/>
          </a:p>
          <a:p>
            <a:pPr lvl="1">
              <a:lnSpc>
                <a:spcPct val="110000"/>
              </a:lnSpc>
            </a:pPr>
            <a:r>
              <a:rPr lang="zh-CN" altLang="en-US" dirty="0"/>
              <a:t>视频</a:t>
            </a:r>
            <a:r>
              <a:rPr lang="en-US" altLang="zh-CN" dirty="0"/>
              <a:t>RAM</a:t>
            </a:r>
            <a:r>
              <a:rPr lang="zh-CN" altLang="en-US" dirty="0"/>
              <a:t>，</a:t>
            </a:r>
            <a:r>
              <a:rPr lang="en-US" altLang="zh-CN" dirty="0"/>
              <a:t>VRAM</a:t>
            </a:r>
            <a:r>
              <a:rPr lang="zh-CN" altLang="en-US" dirty="0"/>
              <a:t>：用于图形系统帧缓冲区，允许并行内存读和写</a:t>
            </a:r>
            <a:endParaRPr lang="en-US" altLang="zh-CN" dirty="0"/>
          </a:p>
          <a:p>
            <a:pPr>
              <a:lnSpc>
                <a:spcPct val="110000"/>
              </a:lnSpc>
            </a:pPr>
            <a:r>
              <a:rPr lang="zh-CN" altLang="en-US" dirty="0"/>
              <a:t>当前主流内存：</a:t>
            </a:r>
            <a:endParaRPr lang="en-US" altLang="zh-CN" dirty="0"/>
          </a:p>
          <a:p>
            <a:pPr lvl="1">
              <a:lnSpc>
                <a:spcPct val="110000"/>
              </a:lnSpc>
            </a:pPr>
            <a:r>
              <a:rPr lang="en-US" altLang="zh-CN" dirty="0"/>
              <a:t>DDR4</a:t>
            </a:r>
            <a:r>
              <a:rPr lang="zh-CN" altLang="en-US" dirty="0"/>
              <a:t>：</a:t>
            </a:r>
            <a:r>
              <a:rPr lang="en-US" altLang="zh-CN" dirty="0"/>
              <a:t>128GB DIMM</a:t>
            </a:r>
          </a:p>
          <a:p>
            <a:pPr lvl="1">
              <a:lnSpc>
                <a:spcPct val="110000"/>
              </a:lnSpc>
            </a:pPr>
            <a:r>
              <a:rPr lang="en-US" altLang="zh-CN" dirty="0"/>
              <a:t>GDDR5/6(Graphics Double Data Rate, version 5/6)</a:t>
            </a:r>
            <a:r>
              <a:rPr lang="zh-CN" altLang="en-US" dirty="0"/>
              <a:t>：高性能显卡使用的同步动态随机存取存储器，专为高带宽需求计算机应用所设计，最高带宽</a:t>
            </a:r>
            <a:r>
              <a:rPr lang="en-US" altLang="zh-CN" dirty="0"/>
              <a:t>768 GB/s</a:t>
            </a:r>
          </a:p>
          <a:p>
            <a:pPr lvl="1">
              <a:lnSpc>
                <a:spcPct val="110000"/>
              </a:lnSpc>
            </a:pPr>
            <a:r>
              <a:rPr lang="en-US" altLang="zh-CN" dirty="0"/>
              <a:t>High-Bandwidth Memory (HBM2)</a:t>
            </a:r>
            <a:r>
              <a:rPr lang="zh-CN" altLang="en-US" dirty="0"/>
              <a:t>：采用垂直堆叠</a:t>
            </a:r>
            <a:br>
              <a:rPr lang="en-US" altLang="zh-CN" dirty="0"/>
            </a:br>
            <a:r>
              <a:rPr lang="zh-CN" altLang="en-US" dirty="0"/>
              <a:t>方式和高速信息传输，实现高带宽、小尺寸</a:t>
            </a:r>
            <a:br>
              <a:rPr lang="en-US" altLang="zh-CN" dirty="0"/>
            </a:br>
            <a:r>
              <a:rPr lang="en-US" altLang="zh-CN" dirty="0"/>
              <a:t>TESLA V100</a:t>
            </a:r>
            <a:r>
              <a:rPr lang="zh-CN" altLang="en-US" dirty="0"/>
              <a:t>达到</a:t>
            </a:r>
            <a:r>
              <a:rPr lang="en-US" altLang="zh-CN" dirty="0"/>
              <a:t>900 GB/</a:t>
            </a:r>
            <a:r>
              <a:rPr lang="zh-CN" altLang="en-US" dirty="0"/>
              <a:t>秒最大带宽</a:t>
            </a:r>
          </a:p>
        </p:txBody>
      </p:sp>
      <p:sp>
        <p:nvSpPr>
          <p:cNvPr id="4" name="灯片编号占位符 3">
            <a:extLst>
              <a:ext uri="{FF2B5EF4-FFF2-40B4-BE49-F238E27FC236}">
                <a16:creationId xmlns:a16="http://schemas.microsoft.com/office/drawing/2014/main" id="{87CE73C4-1DC5-46E4-94EA-957F305A1F93}"/>
              </a:ext>
            </a:extLst>
          </p:cNvPr>
          <p:cNvSpPr>
            <a:spLocks noGrp="1"/>
          </p:cNvSpPr>
          <p:nvPr>
            <p:ph type="sldNum" sz="quarter" idx="12"/>
          </p:nvPr>
        </p:nvSpPr>
        <p:spPr/>
        <p:txBody>
          <a:bodyPr/>
          <a:lstStyle/>
          <a:p>
            <a:fld id="{6D62327B-ED8D-4CFC-ADD0-A75FA5CBE281}" type="slidenum">
              <a:rPr lang="zh-CN" altLang="en-US" smtClean="0"/>
              <a:pPr/>
              <a:t>17</a:t>
            </a:fld>
            <a:endParaRPr lang="zh-CN" altLang="en-US" dirty="0"/>
          </a:p>
        </p:txBody>
      </p:sp>
      <p:pic>
        <p:nvPicPr>
          <p:cNvPr id="6" name="图片 5">
            <a:extLst>
              <a:ext uri="{FF2B5EF4-FFF2-40B4-BE49-F238E27FC236}">
                <a16:creationId xmlns:a16="http://schemas.microsoft.com/office/drawing/2014/main" id="{09A8FCBE-B605-44BF-92D0-36C971B980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28" t="33201" r="6228" b="39500"/>
          <a:stretch/>
        </p:blipFill>
        <p:spPr>
          <a:xfrm>
            <a:off x="3557655" y="3573016"/>
            <a:ext cx="3069740" cy="739011"/>
          </a:xfrm>
          <a:prstGeom prst="rect">
            <a:avLst/>
          </a:prstGeom>
        </p:spPr>
      </p:pic>
      <p:pic>
        <p:nvPicPr>
          <p:cNvPr id="7" name="图片 6">
            <a:extLst>
              <a:ext uri="{FF2B5EF4-FFF2-40B4-BE49-F238E27FC236}">
                <a16:creationId xmlns:a16="http://schemas.microsoft.com/office/drawing/2014/main" id="{349B37AF-8620-46C2-8CB4-3EB5D568C4B0}"/>
              </a:ext>
            </a:extLst>
          </p:cNvPr>
          <p:cNvPicPr>
            <a:picLocks noChangeAspect="1"/>
          </p:cNvPicPr>
          <p:nvPr/>
        </p:nvPicPr>
        <p:blipFill>
          <a:blip r:embed="rId3"/>
          <a:stretch>
            <a:fillRect/>
          </a:stretch>
        </p:blipFill>
        <p:spPr>
          <a:xfrm>
            <a:off x="6074260" y="5426559"/>
            <a:ext cx="3069740" cy="1148033"/>
          </a:xfrm>
          <a:prstGeom prst="rect">
            <a:avLst/>
          </a:prstGeom>
        </p:spPr>
      </p:pic>
      <p:pic>
        <p:nvPicPr>
          <p:cNvPr id="10" name="图片 9">
            <a:extLst>
              <a:ext uri="{FF2B5EF4-FFF2-40B4-BE49-F238E27FC236}">
                <a16:creationId xmlns:a16="http://schemas.microsoft.com/office/drawing/2014/main" id="{6856AAC1-629A-43A0-9FE3-990CBE737527}"/>
              </a:ext>
            </a:extLst>
          </p:cNvPr>
          <p:cNvPicPr>
            <a:picLocks noChangeAspect="1"/>
          </p:cNvPicPr>
          <p:nvPr/>
        </p:nvPicPr>
        <p:blipFill>
          <a:blip r:embed="rId4"/>
          <a:stretch>
            <a:fillRect/>
          </a:stretch>
        </p:blipFill>
        <p:spPr>
          <a:xfrm>
            <a:off x="4926498" y="5655797"/>
            <a:ext cx="1147762" cy="957262"/>
          </a:xfrm>
          <a:prstGeom prst="rect">
            <a:avLst/>
          </a:prstGeom>
        </p:spPr>
      </p:pic>
      <p:pic>
        <p:nvPicPr>
          <p:cNvPr id="8" name="图片 7">
            <a:extLst>
              <a:ext uri="{FF2B5EF4-FFF2-40B4-BE49-F238E27FC236}">
                <a16:creationId xmlns:a16="http://schemas.microsoft.com/office/drawing/2014/main" id="{FC661518-7504-414B-AF22-6C8C0022BB17}"/>
              </a:ext>
            </a:extLst>
          </p:cNvPr>
          <p:cNvPicPr>
            <a:picLocks noChangeAspect="1"/>
          </p:cNvPicPr>
          <p:nvPr/>
        </p:nvPicPr>
        <p:blipFill>
          <a:blip r:embed="rId5"/>
          <a:stretch>
            <a:fillRect/>
          </a:stretch>
        </p:blipFill>
        <p:spPr>
          <a:xfrm>
            <a:off x="-1" y="6065468"/>
            <a:ext cx="4926499" cy="289940"/>
          </a:xfrm>
          <a:prstGeom prst="rect">
            <a:avLst/>
          </a:prstGeom>
        </p:spPr>
      </p:pic>
      <p:pic>
        <p:nvPicPr>
          <p:cNvPr id="9" name="图片 8">
            <a:extLst>
              <a:ext uri="{FF2B5EF4-FFF2-40B4-BE49-F238E27FC236}">
                <a16:creationId xmlns:a16="http://schemas.microsoft.com/office/drawing/2014/main" id="{6186DFD6-3CA6-4E56-A7E5-23AF83AC3EE8}"/>
              </a:ext>
            </a:extLst>
          </p:cNvPr>
          <p:cNvPicPr>
            <a:picLocks noChangeAspect="1"/>
          </p:cNvPicPr>
          <p:nvPr/>
        </p:nvPicPr>
        <p:blipFill>
          <a:blip r:embed="rId6"/>
          <a:stretch>
            <a:fillRect/>
          </a:stretch>
        </p:blipFill>
        <p:spPr>
          <a:xfrm>
            <a:off x="6627395" y="4929826"/>
            <a:ext cx="2267744" cy="545484"/>
          </a:xfrm>
          <a:prstGeom prst="rect">
            <a:avLst/>
          </a:prstGeom>
        </p:spPr>
      </p:pic>
      <p:pic>
        <p:nvPicPr>
          <p:cNvPr id="12" name="图片 11">
            <a:extLst>
              <a:ext uri="{FF2B5EF4-FFF2-40B4-BE49-F238E27FC236}">
                <a16:creationId xmlns:a16="http://schemas.microsoft.com/office/drawing/2014/main" id="{4875592A-DF7B-421E-A25B-16BFFFF94C6E}"/>
              </a:ext>
            </a:extLst>
          </p:cNvPr>
          <p:cNvPicPr>
            <a:picLocks noChangeAspect="1"/>
          </p:cNvPicPr>
          <p:nvPr/>
        </p:nvPicPr>
        <p:blipFill>
          <a:blip r:embed="rId7"/>
          <a:stretch>
            <a:fillRect/>
          </a:stretch>
        </p:blipFill>
        <p:spPr>
          <a:xfrm>
            <a:off x="6750186" y="134571"/>
            <a:ext cx="2267744" cy="1020348"/>
          </a:xfrm>
          <a:prstGeom prst="rect">
            <a:avLst/>
          </a:prstGeom>
        </p:spPr>
      </p:pic>
      <p:pic>
        <p:nvPicPr>
          <p:cNvPr id="13" name="图片 12">
            <a:extLst>
              <a:ext uri="{FF2B5EF4-FFF2-40B4-BE49-F238E27FC236}">
                <a16:creationId xmlns:a16="http://schemas.microsoft.com/office/drawing/2014/main" id="{60FC3799-2765-4860-AB74-E6338E7E73B9}"/>
              </a:ext>
            </a:extLst>
          </p:cNvPr>
          <p:cNvPicPr>
            <a:picLocks noChangeAspect="1"/>
          </p:cNvPicPr>
          <p:nvPr/>
        </p:nvPicPr>
        <p:blipFill>
          <a:blip r:embed="rId8"/>
          <a:stretch>
            <a:fillRect/>
          </a:stretch>
        </p:blipFill>
        <p:spPr>
          <a:xfrm>
            <a:off x="4848590" y="120641"/>
            <a:ext cx="1854282" cy="1020981"/>
          </a:xfrm>
          <a:prstGeom prst="rect">
            <a:avLst/>
          </a:prstGeom>
        </p:spPr>
      </p:pic>
    </p:spTree>
    <p:extLst>
      <p:ext uri="{BB962C8B-B14F-4D97-AF65-F5344CB8AC3E}">
        <p14:creationId xmlns:p14="http://schemas.microsoft.com/office/powerpoint/2010/main" val="33236109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41D164-6D10-4D42-B8FE-831A7666149E}"/>
              </a:ext>
            </a:extLst>
          </p:cNvPr>
          <p:cNvSpPr>
            <a:spLocks noGrp="1"/>
          </p:cNvSpPr>
          <p:nvPr>
            <p:ph type="title"/>
          </p:nvPr>
        </p:nvSpPr>
        <p:spPr/>
        <p:txBody>
          <a:bodyPr>
            <a:normAutofit fontScale="90000"/>
          </a:bodyPr>
          <a:lstStyle/>
          <a:p>
            <a:r>
              <a:rPr lang="en-US" altLang="zh-CN" dirty="0"/>
              <a:t>6.6</a:t>
            </a:r>
            <a:r>
              <a:rPr lang="zh-CN" altLang="en-US" dirty="0"/>
              <a:t> 高速缓存对程序性能的影响</a:t>
            </a:r>
          </a:p>
        </p:txBody>
      </p:sp>
      <p:sp>
        <p:nvSpPr>
          <p:cNvPr id="3" name="内容占位符 2">
            <a:extLst>
              <a:ext uri="{FF2B5EF4-FFF2-40B4-BE49-F238E27FC236}">
                <a16:creationId xmlns:a16="http://schemas.microsoft.com/office/drawing/2014/main" id="{144DCDB2-7712-43C3-AA9A-8C8DAA7635A3}"/>
              </a:ext>
            </a:extLst>
          </p:cNvPr>
          <p:cNvSpPr>
            <a:spLocks noGrp="1"/>
          </p:cNvSpPr>
          <p:nvPr>
            <p:ph idx="1"/>
          </p:nvPr>
        </p:nvSpPr>
        <p:spPr/>
        <p:txBody>
          <a:bodyPr>
            <a:normAutofit/>
          </a:bodyPr>
          <a:lstStyle/>
          <a:p>
            <a:r>
              <a:rPr lang="en-US" altLang="zh-CN" sz="1200" dirty="0"/>
              <a:t>6.6.1 </a:t>
            </a:r>
            <a:r>
              <a:rPr lang="zh-CN" altLang="en-US" sz="1200" dirty="0"/>
              <a:t>存储器山</a:t>
            </a:r>
            <a:endParaRPr lang="en-US" altLang="zh-CN" sz="1200" dirty="0"/>
          </a:p>
          <a:p>
            <a:pPr lvl="1"/>
            <a:r>
              <a:rPr lang="zh-CN" altLang="en-US" sz="1200" dirty="0"/>
              <a:t>读吞吐量</a:t>
            </a:r>
            <a:r>
              <a:rPr lang="en-US" altLang="zh-CN" sz="1200" dirty="0"/>
              <a:t>(read throughput)</a:t>
            </a:r>
            <a:r>
              <a:rPr lang="zh-CN" altLang="en-US" sz="1200" dirty="0"/>
              <a:t>：一个程序从存储读数据的速率，有时称为读带宽</a:t>
            </a:r>
            <a:r>
              <a:rPr lang="en-US" altLang="zh-CN" sz="1200" dirty="0"/>
              <a:t>(read bandwidth)</a:t>
            </a:r>
          </a:p>
          <a:p>
            <a:pPr lvl="1"/>
            <a:r>
              <a:rPr lang="zh-CN" altLang="en-US" sz="1200" dirty="0"/>
              <a:t>存储器山：读带宽的时间和空间局部性二维函数</a:t>
            </a:r>
            <a:endParaRPr lang="en-US" altLang="zh-CN" sz="1200" dirty="0"/>
          </a:p>
          <a:p>
            <a:pPr lvl="2"/>
            <a:r>
              <a:rPr lang="zh-CN" altLang="en-US" sz="1050" dirty="0"/>
              <a:t>每个计算机有其特有的存储器山，表示系统性能</a:t>
            </a:r>
            <a:endParaRPr lang="en-US" altLang="zh-CN" sz="1050" dirty="0"/>
          </a:p>
          <a:p>
            <a:pPr lvl="1"/>
            <a:endParaRPr lang="zh-CN" altLang="en-US" sz="1200" dirty="0"/>
          </a:p>
        </p:txBody>
      </p:sp>
      <p:sp>
        <p:nvSpPr>
          <p:cNvPr id="4" name="灯片编号占位符 3">
            <a:extLst>
              <a:ext uri="{FF2B5EF4-FFF2-40B4-BE49-F238E27FC236}">
                <a16:creationId xmlns:a16="http://schemas.microsoft.com/office/drawing/2014/main" id="{1A0969AA-B7C4-48F1-98F1-38DE2AAC07FB}"/>
              </a:ext>
            </a:extLst>
          </p:cNvPr>
          <p:cNvSpPr>
            <a:spLocks noGrp="1"/>
          </p:cNvSpPr>
          <p:nvPr>
            <p:ph type="sldNum" sz="quarter" idx="12"/>
          </p:nvPr>
        </p:nvSpPr>
        <p:spPr/>
        <p:txBody>
          <a:bodyPr/>
          <a:lstStyle/>
          <a:p>
            <a:fld id="{6D62327B-ED8D-4CFC-ADD0-A75FA5CBE281}" type="slidenum">
              <a:rPr lang="zh-CN" altLang="en-US" smtClean="0"/>
              <a:pPr/>
              <a:t>170</a:t>
            </a:fld>
            <a:endParaRPr lang="zh-CN" altLang="en-US" dirty="0"/>
          </a:p>
        </p:txBody>
      </p:sp>
      <p:graphicFrame>
        <p:nvGraphicFramePr>
          <p:cNvPr id="6" name="Chart 51">
            <a:extLst>
              <a:ext uri="{FF2B5EF4-FFF2-40B4-BE49-F238E27FC236}">
                <a16:creationId xmlns:a16="http://schemas.microsoft.com/office/drawing/2014/main" id="{FEFE0449-8BE5-48D7-A215-8822727A659B}"/>
              </a:ext>
            </a:extLst>
          </p:cNvPr>
          <p:cNvGraphicFramePr>
            <a:graphicFrameLocks noGrp="1" noChangeAspect="1"/>
          </p:cNvGraphicFramePr>
          <p:nvPr>
            <p:extLst>
              <p:ext uri="{D42A27DB-BD31-4B8C-83A1-F6EECF244321}">
                <p14:modId xmlns:p14="http://schemas.microsoft.com/office/powerpoint/2010/main" val="277949019"/>
              </p:ext>
            </p:extLst>
          </p:nvPr>
        </p:nvGraphicFramePr>
        <p:xfrm>
          <a:off x="285750" y="1051833"/>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52">
            <a:extLst>
              <a:ext uri="{FF2B5EF4-FFF2-40B4-BE49-F238E27FC236}">
                <a16:creationId xmlns:a16="http://schemas.microsoft.com/office/drawing/2014/main" id="{40CAD6A9-F0D5-461B-90CB-38E375448617}"/>
              </a:ext>
            </a:extLst>
          </p:cNvPr>
          <p:cNvSpPr txBox="1"/>
          <p:nvPr/>
        </p:nvSpPr>
        <p:spPr>
          <a:xfrm>
            <a:off x="7641136" y="1851755"/>
            <a:ext cx="1548444" cy="1200329"/>
          </a:xfrm>
          <a:prstGeom prst="rect">
            <a:avLst/>
          </a:prstGeom>
          <a:noFill/>
        </p:spPr>
        <p:txBody>
          <a:bodyPr wrap="square" rtlCol="0">
            <a:spAutoFit/>
          </a:bodyPr>
          <a:lstStyle/>
          <a:p>
            <a:pPr algn="l"/>
            <a:r>
              <a:rPr lang="en-US" sz="1200" dirty="0"/>
              <a:t>Core i7 </a:t>
            </a:r>
            <a:r>
              <a:rPr lang="en-US" sz="1200" dirty="0" err="1"/>
              <a:t>Haswell</a:t>
            </a:r>
            <a:endParaRPr lang="en-US" sz="1200" dirty="0"/>
          </a:p>
          <a:p>
            <a:pPr marL="171450" indent="-171450" algn="l">
              <a:buFont typeface="Arial" panose="020B0604020202020204" pitchFamily="34" charset="0"/>
              <a:buChar char="•"/>
            </a:pPr>
            <a:r>
              <a:rPr lang="en-US" sz="1200" dirty="0"/>
              <a:t>2.1 GHz</a:t>
            </a:r>
          </a:p>
          <a:p>
            <a:pPr marL="171450" indent="-171450" algn="l">
              <a:buFont typeface="Arial" panose="020B0604020202020204" pitchFamily="34" charset="0"/>
              <a:buChar char="•"/>
            </a:pPr>
            <a:r>
              <a:rPr lang="en-US" sz="1200" dirty="0"/>
              <a:t>32 KB L1 d-cache</a:t>
            </a:r>
          </a:p>
          <a:p>
            <a:pPr marL="171450" indent="-171450" algn="l">
              <a:buFont typeface="Arial" panose="020B0604020202020204" pitchFamily="34" charset="0"/>
              <a:buChar char="•"/>
            </a:pPr>
            <a:r>
              <a:rPr lang="en-US" sz="1200" dirty="0"/>
              <a:t>256 KB L2 cache</a:t>
            </a:r>
          </a:p>
          <a:p>
            <a:pPr marL="171450" indent="-171450" algn="l">
              <a:buFont typeface="Arial" panose="020B0604020202020204" pitchFamily="34" charset="0"/>
              <a:buChar char="•"/>
            </a:pPr>
            <a:r>
              <a:rPr lang="en-US" sz="1200" dirty="0"/>
              <a:t>8 MB L3 cache</a:t>
            </a:r>
          </a:p>
          <a:p>
            <a:pPr marL="171450" indent="-171450" algn="l">
              <a:buFont typeface="Arial" panose="020B0604020202020204" pitchFamily="34" charset="0"/>
              <a:buChar char="•"/>
            </a:pPr>
            <a:r>
              <a:rPr lang="en-US" sz="1200" dirty="0"/>
              <a:t>64 B block size</a:t>
            </a:r>
          </a:p>
        </p:txBody>
      </p:sp>
      <p:grpSp>
        <p:nvGrpSpPr>
          <p:cNvPr id="8" name="Group 12">
            <a:extLst>
              <a:ext uri="{FF2B5EF4-FFF2-40B4-BE49-F238E27FC236}">
                <a16:creationId xmlns:a16="http://schemas.microsoft.com/office/drawing/2014/main" id="{839956D1-5FC8-498B-BB9B-7E3116AF3762}"/>
              </a:ext>
            </a:extLst>
          </p:cNvPr>
          <p:cNvGrpSpPr/>
          <p:nvPr/>
        </p:nvGrpSpPr>
        <p:grpSpPr>
          <a:xfrm>
            <a:off x="152400" y="3052084"/>
            <a:ext cx="4495800" cy="2691560"/>
            <a:chOff x="152400" y="2876551"/>
            <a:chExt cx="4495800" cy="2691560"/>
          </a:xfrm>
        </p:grpSpPr>
        <p:sp>
          <p:nvSpPr>
            <p:cNvPr id="9" name="TextBox 61">
              <a:extLst>
                <a:ext uri="{FF2B5EF4-FFF2-40B4-BE49-F238E27FC236}">
                  <a16:creationId xmlns:a16="http://schemas.microsoft.com/office/drawing/2014/main" id="{9F7CB213-BCD6-4E78-89C0-CDE8FB556413}"/>
                </a:ext>
              </a:extLst>
            </p:cNvPr>
            <p:cNvSpPr txBox="1"/>
            <p:nvPr/>
          </p:nvSpPr>
          <p:spPr>
            <a:xfrm>
              <a:off x="152400" y="4737114"/>
              <a:ext cx="990600" cy="830997"/>
            </a:xfrm>
            <a:prstGeom prst="rect">
              <a:avLst/>
            </a:prstGeom>
            <a:noFill/>
          </p:spPr>
          <p:txBody>
            <a:bodyPr wrap="square" rtlCol="0">
              <a:spAutoFit/>
            </a:bodyPr>
            <a:lstStyle/>
            <a:p>
              <a:pPr algn="l"/>
              <a:r>
                <a:rPr lang="en-US" sz="1600" i="1" dirty="0">
                  <a:solidFill>
                    <a:srgbClr val="FF0000"/>
                  </a:solidFill>
                </a:rPr>
                <a:t>Slopes </a:t>
              </a:r>
            </a:p>
            <a:p>
              <a:pPr algn="l"/>
              <a:r>
                <a:rPr lang="en-US" sz="1600" i="1" dirty="0">
                  <a:solidFill>
                    <a:srgbClr val="FF0000"/>
                  </a:solidFill>
                </a:rPr>
                <a:t>of spatial locality</a:t>
              </a:r>
            </a:p>
          </p:txBody>
        </p:sp>
        <p:cxnSp>
          <p:nvCxnSpPr>
            <p:cNvPr id="10" name="Straight Arrow Connector 62">
              <a:extLst>
                <a:ext uri="{FF2B5EF4-FFF2-40B4-BE49-F238E27FC236}">
                  <a16:creationId xmlns:a16="http://schemas.microsoft.com/office/drawing/2014/main" id="{2A5667EA-9B9D-467B-9450-3FB5F65A9832}"/>
                </a:ext>
              </a:extLst>
            </p:cNvPr>
            <p:cNvCxnSpPr>
              <a:stCxn id="9" idx="3"/>
            </p:cNvCxnSpPr>
            <p:nvPr/>
          </p:nvCxnSpPr>
          <p:spPr bwMode="auto">
            <a:xfrm flipV="1">
              <a:off x="1143000" y="2876551"/>
              <a:ext cx="3505200" cy="2276062"/>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 name="Straight Arrow Connector 63">
              <a:extLst>
                <a:ext uri="{FF2B5EF4-FFF2-40B4-BE49-F238E27FC236}">
                  <a16:creationId xmlns:a16="http://schemas.microsoft.com/office/drawing/2014/main" id="{59B42FAB-8572-4F5F-869B-E49496F72462}"/>
                </a:ext>
              </a:extLst>
            </p:cNvPr>
            <p:cNvCxnSpPr>
              <a:stCxn id="9" idx="3"/>
            </p:cNvCxnSpPr>
            <p:nvPr/>
          </p:nvCxnSpPr>
          <p:spPr bwMode="auto">
            <a:xfrm flipV="1">
              <a:off x="1143000" y="4523783"/>
              <a:ext cx="1390650" cy="62883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Arrow Connector 64">
              <a:extLst>
                <a:ext uri="{FF2B5EF4-FFF2-40B4-BE49-F238E27FC236}">
                  <a16:creationId xmlns:a16="http://schemas.microsoft.com/office/drawing/2014/main" id="{DD9DA6EB-66F7-47E8-AA6D-93FE242EBE43}"/>
                </a:ext>
              </a:extLst>
            </p:cNvPr>
            <p:cNvCxnSpPr>
              <a:stCxn id="9" idx="3"/>
            </p:cNvCxnSpPr>
            <p:nvPr/>
          </p:nvCxnSpPr>
          <p:spPr bwMode="auto">
            <a:xfrm flipV="1">
              <a:off x="1143000" y="3591017"/>
              <a:ext cx="2590800" cy="1561596"/>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nvGrpSpPr>
          <p:cNvPr id="13" name="Group 68">
            <a:extLst>
              <a:ext uri="{FF2B5EF4-FFF2-40B4-BE49-F238E27FC236}">
                <a16:creationId xmlns:a16="http://schemas.microsoft.com/office/drawing/2014/main" id="{C93FF02D-F4C9-4C13-B245-EECA54D1326E}"/>
              </a:ext>
            </a:extLst>
          </p:cNvPr>
          <p:cNvGrpSpPr/>
          <p:nvPr/>
        </p:nvGrpSpPr>
        <p:grpSpPr>
          <a:xfrm>
            <a:off x="3873193" y="2417139"/>
            <a:ext cx="4661207" cy="3471458"/>
            <a:chOff x="3873193" y="2241606"/>
            <a:chExt cx="4661207" cy="3471458"/>
          </a:xfrm>
        </p:grpSpPr>
        <p:sp>
          <p:nvSpPr>
            <p:cNvPr id="14" name="TextBox 53">
              <a:extLst>
                <a:ext uri="{FF2B5EF4-FFF2-40B4-BE49-F238E27FC236}">
                  <a16:creationId xmlns:a16="http://schemas.microsoft.com/office/drawing/2014/main" id="{0090683F-BC23-4CE6-9361-F1627D246CFF}"/>
                </a:ext>
              </a:extLst>
            </p:cNvPr>
            <p:cNvSpPr txBox="1"/>
            <p:nvPr/>
          </p:nvSpPr>
          <p:spPr>
            <a:xfrm>
              <a:off x="7163568" y="3406973"/>
              <a:ext cx="1370832" cy="830997"/>
            </a:xfrm>
            <a:prstGeom prst="rect">
              <a:avLst/>
            </a:prstGeom>
            <a:noFill/>
          </p:spPr>
          <p:txBody>
            <a:bodyPr wrap="square" rtlCol="0">
              <a:spAutoFit/>
            </a:bodyPr>
            <a:lstStyle/>
            <a:p>
              <a:pPr algn="l"/>
              <a:r>
                <a:rPr lang="en-US" sz="1600" i="1" dirty="0">
                  <a:solidFill>
                    <a:srgbClr val="FF0000"/>
                  </a:solidFill>
                </a:rPr>
                <a:t>Ridges </a:t>
              </a:r>
            </a:p>
            <a:p>
              <a:pPr algn="l"/>
              <a:r>
                <a:rPr lang="en-US" sz="1600" i="1" dirty="0">
                  <a:solidFill>
                    <a:srgbClr val="FF0000"/>
                  </a:solidFill>
                </a:rPr>
                <a:t>of temporal locality</a:t>
              </a:r>
            </a:p>
          </p:txBody>
        </p:sp>
        <p:sp>
          <p:nvSpPr>
            <p:cNvPr id="15" name="Rectangle 54">
              <a:extLst>
                <a:ext uri="{FF2B5EF4-FFF2-40B4-BE49-F238E27FC236}">
                  <a16:creationId xmlns:a16="http://schemas.microsoft.com/office/drawing/2014/main" id="{7EE135EC-E44F-4682-B44D-C51AA4A3D0C9}"/>
                </a:ext>
              </a:extLst>
            </p:cNvPr>
            <p:cNvSpPr/>
            <p:nvPr/>
          </p:nvSpPr>
          <p:spPr bwMode="auto">
            <a:xfrm>
              <a:off x="5957287" y="2241606"/>
              <a:ext cx="412893" cy="33855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Helvetica" charset="0"/>
                  <a:ea typeface="ＭＳ Ｐゴシック" charset="0"/>
                </a:rPr>
                <a:t>L1</a:t>
              </a:r>
            </a:p>
          </p:txBody>
        </p:sp>
        <p:sp>
          <p:nvSpPr>
            <p:cNvPr id="16" name="Rectangle 55">
              <a:extLst>
                <a:ext uri="{FF2B5EF4-FFF2-40B4-BE49-F238E27FC236}">
                  <a16:creationId xmlns:a16="http://schemas.microsoft.com/office/drawing/2014/main" id="{FBC204F6-F291-4AC7-98CE-49C81CA74714}"/>
                </a:ext>
              </a:extLst>
            </p:cNvPr>
            <p:cNvSpPr/>
            <p:nvPr/>
          </p:nvSpPr>
          <p:spPr bwMode="auto">
            <a:xfrm>
              <a:off x="3873193" y="5374510"/>
              <a:ext cx="640620" cy="33855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latin typeface="Helvetica" charset="0"/>
                  <a:ea typeface="ＭＳ Ｐゴシック" charset="0"/>
                </a:rPr>
                <a:t>Mem</a:t>
              </a:r>
              <a:endParaRPr kumimoji="0" lang="en-US" b="0" i="0" u="none" strike="noStrike" cap="none" normalizeH="0" baseline="0" dirty="0">
                <a:ln>
                  <a:noFill/>
                </a:ln>
                <a:solidFill>
                  <a:schemeClr val="tx1"/>
                </a:solidFill>
                <a:effectLst/>
                <a:latin typeface="Helvetica" charset="0"/>
                <a:ea typeface="ＭＳ Ｐゴシック" charset="0"/>
              </a:endParaRPr>
            </a:p>
          </p:txBody>
        </p:sp>
        <p:sp>
          <p:nvSpPr>
            <p:cNvPr id="17" name="Rectangle 56">
              <a:extLst>
                <a:ext uri="{FF2B5EF4-FFF2-40B4-BE49-F238E27FC236}">
                  <a16:creationId xmlns:a16="http://schemas.microsoft.com/office/drawing/2014/main" id="{C79C4F61-9BB5-4D2B-87D9-3C959E5608F0}"/>
                </a:ext>
              </a:extLst>
            </p:cNvPr>
            <p:cNvSpPr/>
            <p:nvPr/>
          </p:nvSpPr>
          <p:spPr bwMode="auto">
            <a:xfrm>
              <a:off x="5451902" y="3714750"/>
              <a:ext cx="415498" cy="33855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Helvetica" charset="0"/>
                  <a:ea typeface="ＭＳ Ｐゴシック" charset="0"/>
                </a:rPr>
                <a:t>L2</a:t>
              </a:r>
            </a:p>
          </p:txBody>
        </p:sp>
        <p:sp>
          <p:nvSpPr>
            <p:cNvPr id="18" name="Rectangle 57">
              <a:extLst>
                <a:ext uri="{FF2B5EF4-FFF2-40B4-BE49-F238E27FC236}">
                  <a16:creationId xmlns:a16="http://schemas.microsoft.com/office/drawing/2014/main" id="{613DCDA4-ED9B-4C57-8AA1-74C6F8A592A1}"/>
                </a:ext>
              </a:extLst>
            </p:cNvPr>
            <p:cNvSpPr/>
            <p:nvPr/>
          </p:nvSpPr>
          <p:spPr bwMode="auto">
            <a:xfrm>
              <a:off x="4648200" y="4522295"/>
              <a:ext cx="412893" cy="33855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Helvetica" charset="0"/>
                  <a:ea typeface="ＭＳ Ｐゴシック" charset="0"/>
                </a:rPr>
                <a:t>L3</a:t>
              </a:r>
            </a:p>
          </p:txBody>
        </p:sp>
        <p:cxnSp>
          <p:nvCxnSpPr>
            <p:cNvPr id="19" name="Straight Arrow Connector 58">
              <a:extLst>
                <a:ext uri="{FF2B5EF4-FFF2-40B4-BE49-F238E27FC236}">
                  <a16:creationId xmlns:a16="http://schemas.microsoft.com/office/drawing/2014/main" id="{425AC5EB-A34D-49F1-A74E-36430CED2964}"/>
                </a:ext>
              </a:extLst>
            </p:cNvPr>
            <p:cNvCxnSpPr>
              <a:stCxn id="14" idx="1"/>
              <a:endCxn id="15" idx="3"/>
            </p:cNvCxnSpPr>
            <p:nvPr/>
          </p:nvCxnSpPr>
          <p:spPr bwMode="auto">
            <a:xfrm flipH="1" flipV="1">
              <a:off x="6370180" y="2410883"/>
              <a:ext cx="793388" cy="1411589"/>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0" name="Straight Arrow Connector 59">
              <a:extLst>
                <a:ext uri="{FF2B5EF4-FFF2-40B4-BE49-F238E27FC236}">
                  <a16:creationId xmlns:a16="http://schemas.microsoft.com/office/drawing/2014/main" id="{5F4023C4-EFCA-43F6-B764-034EC5FD2A90}"/>
                </a:ext>
              </a:extLst>
            </p:cNvPr>
            <p:cNvCxnSpPr>
              <a:stCxn id="14" idx="1"/>
              <a:endCxn id="17" idx="3"/>
            </p:cNvCxnSpPr>
            <p:nvPr/>
          </p:nvCxnSpPr>
          <p:spPr bwMode="auto">
            <a:xfrm flipH="1">
              <a:off x="5867400" y="3822472"/>
              <a:ext cx="1296168" cy="6155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1" name="Straight Arrow Connector 60">
              <a:extLst>
                <a:ext uri="{FF2B5EF4-FFF2-40B4-BE49-F238E27FC236}">
                  <a16:creationId xmlns:a16="http://schemas.microsoft.com/office/drawing/2014/main" id="{B83FB905-10E3-41B6-A8DC-6057954C670A}"/>
                </a:ext>
              </a:extLst>
            </p:cNvPr>
            <p:cNvCxnSpPr>
              <a:stCxn id="14" idx="1"/>
              <a:endCxn id="18" idx="3"/>
            </p:cNvCxnSpPr>
            <p:nvPr/>
          </p:nvCxnSpPr>
          <p:spPr bwMode="auto">
            <a:xfrm flipH="1">
              <a:off x="5061093" y="3822472"/>
              <a:ext cx="2102475" cy="869100"/>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Arrow Connector 65">
              <a:extLst>
                <a:ext uri="{FF2B5EF4-FFF2-40B4-BE49-F238E27FC236}">
                  <a16:creationId xmlns:a16="http://schemas.microsoft.com/office/drawing/2014/main" id="{32816BDE-9406-4DCD-BDFC-905C82A067A0}"/>
                </a:ext>
              </a:extLst>
            </p:cNvPr>
            <p:cNvCxnSpPr>
              <a:stCxn id="14" idx="1"/>
              <a:endCxn id="16" idx="3"/>
            </p:cNvCxnSpPr>
            <p:nvPr/>
          </p:nvCxnSpPr>
          <p:spPr bwMode="auto">
            <a:xfrm flipH="1">
              <a:off x="4513813" y="3822472"/>
              <a:ext cx="2649755" cy="1721315"/>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grpSp>
        <p:nvGrpSpPr>
          <p:cNvPr id="23" name="Group 11">
            <a:extLst>
              <a:ext uri="{FF2B5EF4-FFF2-40B4-BE49-F238E27FC236}">
                <a16:creationId xmlns:a16="http://schemas.microsoft.com/office/drawing/2014/main" id="{3201DD63-F38C-4C8F-B73C-01B638DC7CD1}"/>
              </a:ext>
            </a:extLst>
          </p:cNvPr>
          <p:cNvGrpSpPr/>
          <p:nvPr/>
        </p:nvGrpSpPr>
        <p:grpSpPr>
          <a:xfrm>
            <a:off x="57498" y="1547133"/>
            <a:ext cx="3447702" cy="932541"/>
            <a:chOff x="57498" y="1371600"/>
            <a:chExt cx="3447702" cy="932541"/>
          </a:xfrm>
        </p:grpSpPr>
        <p:sp>
          <p:nvSpPr>
            <p:cNvPr id="24" name="TextBox 66">
              <a:extLst>
                <a:ext uri="{FF2B5EF4-FFF2-40B4-BE49-F238E27FC236}">
                  <a16:creationId xmlns:a16="http://schemas.microsoft.com/office/drawing/2014/main" id="{034AB12B-C104-481B-9287-567BC8085FF7}"/>
                </a:ext>
              </a:extLst>
            </p:cNvPr>
            <p:cNvSpPr txBox="1"/>
            <p:nvPr/>
          </p:nvSpPr>
          <p:spPr>
            <a:xfrm>
              <a:off x="57498" y="1371600"/>
              <a:ext cx="1237902" cy="584776"/>
            </a:xfrm>
            <a:prstGeom prst="rect">
              <a:avLst/>
            </a:prstGeom>
            <a:noFill/>
          </p:spPr>
          <p:txBody>
            <a:bodyPr wrap="square" rtlCol="0">
              <a:spAutoFit/>
            </a:bodyPr>
            <a:lstStyle/>
            <a:p>
              <a:pPr algn="l"/>
              <a:r>
                <a:rPr lang="en-US" sz="1600" i="1" dirty="0">
                  <a:solidFill>
                    <a:srgbClr val="FF0000"/>
                  </a:solidFill>
                </a:rPr>
                <a:t>Aggressive prefetching</a:t>
              </a:r>
            </a:p>
          </p:txBody>
        </p:sp>
        <p:cxnSp>
          <p:nvCxnSpPr>
            <p:cNvPr id="25" name="Straight Arrow Connector 67">
              <a:extLst>
                <a:ext uri="{FF2B5EF4-FFF2-40B4-BE49-F238E27FC236}">
                  <a16:creationId xmlns:a16="http://schemas.microsoft.com/office/drawing/2014/main" id="{3E968CDC-05CC-4980-8129-A9F4F0A1630C}"/>
                </a:ext>
              </a:extLst>
            </p:cNvPr>
            <p:cNvCxnSpPr>
              <a:stCxn id="24" idx="3"/>
            </p:cNvCxnSpPr>
            <p:nvPr/>
          </p:nvCxnSpPr>
          <p:spPr bwMode="auto">
            <a:xfrm>
              <a:off x="1295400" y="1663988"/>
              <a:ext cx="2209800" cy="640153"/>
            </a:xfrm>
            <a:prstGeom prst="straightConnector1">
              <a:avLst/>
            </a:prstGeom>
            <a:noFill/>
            <a:ln w="12700" cap="flat" cmpd="sng" algn="ctr">
              <a:solidFill>
                <a:schemeClr val="tx1"/>
              </a:solidFill>
              <a:prstDash val="solid"/>
              <a:round/>
              <a:headEnd type="none" w="med" len="med"/>
              <a:tailEnd type="arrow"/>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954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FD4C3-0B2C-4B38-AAA7-81EC7114D5E9}"/>
              </a:ext>
            </a:extLst>
          </p:cNvPr>
          <p:cNvSpPr>
            <a:spLocks noGrp="1"/>
          </p:cNvSpPr>
          <p:nvPr>
            <p:ph type="title"/>
          </p:nvPr>
        </p:nvSpPr>
        <p:spPr/>
        <p:txBody>
          <a:bodyPr>
            <a:normAutofit fontScale="90000"/>
          </a:bodyPr>
          <a:lstStyle/>
          <a:p>
            <a:r>
              <a:rPr lang="zh-CN" altLang="en-US" dirty="0"/>
              <a:t>存储器山测试函数</a:t>
            </a:r>
          </a:p>
        </p:txBody>
      </p:sp>
      <p:sp>
        <p:nvSpPr>
          <p:cNvPr id="3" name="内容占位符 2">
            <a:extLst>
              <a:ext uri="{FF2B5EF4-FFF2-40B4-BE49-F238E27FC236}">
                <a16:creationId xmlns:a16="http://schemas.microsoft.com/office/drawing/2014/main" id="{7CC07FEF-18CC-4DA6-A23F-61C10422D027}"/>
              </a:ext>
            </a:extLst>
          </p:cNvPr>
          <p:cNvSpPr>
            <a:spLocks noGrp="1"/>
          </p:cNvSpPr>
          <p:nvPr>
            <p:ph idx="1"/>
          </p:nvPr>
        </p:nvSpPr>
        <p:spPr>
          <a:xfrm>
            <a:off x="457200" y="837034"/>
            <a:ext cx="4258816" cy="5289136"/>
          </a:xfrm>
        </p:spPr>
        <p:txBody>
          <a:bodyPr>
            <a:normAutofit/>
          </a:bodyPr>
          <a:lstStyle/>
          <a:p>
            <a:r>
              <a:rPr lang="zh-CN" altLang="en-US" sz="1800" dirty="0"/>
              <a:t>存储器山测试程序</a:t>
            </a:r>
            <a:endParaRPr lang="en-US" altLang="zh-CN" sz="1800" dirty="0"/>
          </a:p>
          <a:p>
            <a:pPr lvl="1"/>
            <a:r>
              <a:rPr lang="zh-CN" altLang="en-US" sz="1800" dirty="0"/>
              <a:t>测量读序列读吞吐量函数</a:t>
            </a:r>
            <a:endParaRPr lang="en-US" altLang="zh-CN" sz="1800" dirty="0"/>
          </a:p>
          <a:p>
            <a:pPr lvl="1"/>
            <a:r>
              <a:rPr lang="en-US" altLang="zh-CN" sz="1800" dirty="0"/>
              <a:t>Stride</a:t>
            </a:r>
            <a:r>
              <a:rPr lang="zh-CN" altLang="en-US" sz="1800" dirty="0"/>
              <a:t>步长扫描数组的头</a:t>
            </a:r>
            <a:r>
              <a:rPr lang="en-US" altLang="zh-CN" sz="1800" dirty="0" err="1"/>
              <a:t>elems</a:t>
            </a:r>
            <a:r>
              <a:rPr lang="zh-CN" altLang="en-US" sz="1800" dirty="0"/>
              <a:t>个元素，使用</a:t>
            </a:r>
            <a:r>
              <a:rPr lang="en-US" altLang="zh-CN" sz="1800" dirty="0"/>
              <a:t>4*4</a:t>
            </a:r>
            <a:r>
              <a:rPr lang="zh-CN" altLang="en-US" sz="1800" dirty="0"/>
              <a:t>展开</a:t>
            </a:r>
            <a:endParaRPr lang="en-US" altLang="zh-CN" sz="1800" dirty="0"/>
          </a:p>
          <a:p>
            <a:pPr lvl="1"/>
            <a:r>
              <a:rPr lang="en-US" altLang="zh-CN" sz="1800" dirty="0"/>
              <a:t>Size</a:t>
            </a:r>
            <a:r>
              <a:rPr lang="zh-CN" altLang="en-US" sz="1800" dirty="0"/>
              <a:t>值越小，时间局部性越好，</a:t>
            </a:r>
            <a:r>
              <a:rPr lang="en-US" altLang="zh-CN" sz="1800" dirty="0"/>
              <a:t>stride</a:t>
            </a:r>
            <a:r>
              <a:rPr lang="zh-CN" altLang="en-US" sz="1800" dirty="0"/>
              <a:t>值越小空间局部性越好</a:t>
            </a:r>
            <a:endParaRPr lang="en-US" altLang="zh-CN" sz="1800" dirty="0"/>
          </a:p>
          <a:p>
            <a:pPr lvl="1"/>
            <a:r>
              <a:rPr lang="en-US" altLang="zh-CN" sz="1800" dirty="0"/>
              <a:t>test()</a:t>
            </a:r>
            <a:r>
              <a:rPr lang="zh-CN" altLang="en-US" sz="1800" dirty="0"/>
              <a:t>函数包含</a:t>
            </a:r>
            <a:r>
              <a:rPr lang="en-US" altLang="zh-CN" sz="1800" dirty="0" err="1"/>
              <a:t>elems</a:t>
            </a:r>
            <a:r>
              <a:rPr lang="zh-CN" altLang="en-US" sz="1800" dirty="0"/>
              <a:t>和</a:t>
            </a:r>
            <a:r>
              <a:rPr lang="en-US" altLang="zh-CN" sz="1800" dirty="0"/>
              <a:t>stride</a:t>
            </a:r>
            <a:r>
              <a:rPr lang="zh-CN" altLang="en-US" sz="1800" dirty="0"/>
              <a:t>不同取值</a:t>
            </a:r>
            <a:endParaRPr lang="en-US" altLang="zh-CN" sz="1800" dirty="0"/>
          </a:p>
          <a:p>
            <a:pPr lvl="1"/>
            <a:r>
              <a:rPr lang="zh-CN" altLang="en-US" sz="1800" dirty="0"/>
              <a:t>每一组</a:t>
            </a:r>
            <a:r>
              <a:rPr lang="en-US" altLang="zh-CN" sz="1800" dirty="0" err="1"/>
              <a:t>elems</a:t>
            </a:r>
            <a:r>
              <a:rPr lang="zh-CN" altLang="en-US" sz="1800" dirty="0"/>
              <a:t>和</a:t>
            </a:r>
            <a:r>
              <a:rPr lang="en-US" altLang="zh-CN" sz="1800" dirty="0"/>
              <a:t>stride:</a:t>
            </a:r>
          </a:p>
          <a:p>
            <a:pPr lvl="2"/>
            <a:r>
              <a:rPr lang="en-US" altLang="zh-CN" sz="1501" dirty="0"/>
              <a:t>1. </a:t>
            </a:r>
            <a:r>
              <a:rPr lang="zh-CN" altLang="en-US" sz="1501" dirty="0"/>
              <a:t>调用</a:t>
            </a:r>
            <a:r>
              <a:rPr lang="en-US" altLang="zh-CN" sz="1501" dirty="0"/>
              <a:t>test()</a:t>
            </a:r>
            <a:r>
              <a:rPr lang="zh-CN" altLang="en-US" sz="1501" dirty="0"/>
              <a:t>一次暖身</a:t>
            </a:r>
            <a:r>
              <a:rPr lang="en-US" altLang="zh-CN" sz="1501" dirty="0"/>
              <a:t>(warm up the caches).</a:t>
            </a:r>
          </a:p>
          <a:p>
            <a:pPr lvl="2"/>
            <a:r>
              <a:rPr lang="en-US" altLang="zh-CN" sz="1501" dirty="0"/>
              <a:t>2. </a:t>
            </a:r>
            <a:r>
              <a:rPr lang="zh-CN" altLang="en-US" sz="1501" dirty="0"/>
              <a:t>再次调用</a:t>
            </a:r>
            <a:r>
              <a:rPr lang="en-US" altLang="zh-CN" sz="1501" dirty="0"/>
              <a:t>test()</a:t>
            </a:r>
            <a:r>
              <a:rPr lang="zh-CN" altLang="en-US" sz="1501" dirty="0"/>
              <a:t>测试读吞吐量</a:t>
            </a:r>
            <a:r>
              <a:rPr lang="en-US" altLang="zh-CN" sz="1501" dirty="0"/>
              <a:t>(read throughput(MB/s))</a:t>
            </a:r>
          </a:p>
          <a:p>
            <a:pPr lvl="1"/>
            <a:endParaRPr lang="zh-CN" altLang="en-US" sz="1800" dirty="0"/>
          </a:p>
        </p:txBody>
      </p:sp>
      <p:sp>
        <p:nvSpPr>
          <p:cNvPr id="4" name="灯片编号占位符 3">
            <a:extLst>
              <a:ext uri="{FF2B5EF4-FFF2-40B4-BE49-F238E27FC236}">
                <a16:creationId xmlns:a16="http://schemas.microsoft.com/office/drawing/2014/main" id="{56A05E76-A164-4E95-AF76-24579B58332F}"/>
              </a:ext>
            </a:extLst>
          </p:cNvPr>
          <p:cNvSpPr>
            <a:spLocks noGrp="1"/>
          </p:cNvSpPr>
          <p:nvPr>
            <p:ph type="sldNum" sz="quarter" idx="12"/>
          </p:nvPr>
        </p:nvSpPr>
        <p:spPr/>
        <p:txBody>
          <a:bodyPr/>
          <a:lstStyle/>
          <a:p>
            <a:fld id="{6D62327B-ED8D-4CFC-ADD0-A75FA5CBE281}" type="slidenum">
              <a:rPr lang="zh-CN" altLang="en-US" smtClean="0"/>
              <a:pPr/>
              <a:t>171</a:t>
            </a:fld>
            <a:endParaRPr lang="zh-CN" altLang="en-US" dirty="0"/>
          </a:p>
        </p:txBody>
      </p:sp>
      <p:sp>
        <p:nvSpPr>
          <p:cNvPr id="5" name="矩形 4">
            <a:extLst>
              <a:ext uri="{FF2B5EF4-FFF2-40B4-BE49-F238E27FC236}">
                <a16:creationId xmlns:a16="http://schemas.microsoft.com/office/drawing/2014/main" id="{6800AAA6-D2B7-4AFB-96D9-64D8DEC3EEFF}"/>
              </a:ext>
            </a:extLst>
          </p:cNvPr>
          <p:cNvSpPr/>
          <p:nvPr/>
        </p:nvSpPr>
        <p:spPr>
          <a:xfrm>
            <a:off x="4825691" y="1143920"/>
            <a:ext cx="4114800" cy="5387462"/>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long data[MAXELEMS];  /* Global array to traverse */</a:t>
            </a:r>
          </a:p>
          <a:p>
            <a:pPr>
              <a:tabLst>
                <a:tab pos="457200" algn="l"/>
              </a:tabLst>
            </a:pPr>
            <a:endParaRPr lang="en-US" altLang="zh-CN" sz="1100" dirty="0">
              <a:latin typeface="Courier New" charset="0"/>
            </a:endParaRPr>
          </a:p>
          <a:p>
            <a:pPr>
              <a:tabLst>
                <a:tab pos="457200" algn="l"/>
              </a:tabLst>
            </a:pPr>
            <a:r>
              <a:rPr lang="en-US" altLang="zh-CN" sz="1100" dirty="0">
                <a:latin typeface="Courier New" charset="0"/>
              </a:rPr>
              <a:t>/* test - Iterate over first "</a:t>
            </a:r>
            <a:r>
              <a:rPr lang="en-US" altLang="zh-CN" sz="1100" dirty="0" err="1">
                <a:latin typeface="Courier New" charset="0"/>
              </a:rPr>
              <a:t>elems</a:t>
            </a:r>
            <a:r>
              <a:rPr lang="en-US" altLang="zh-CN" sz="1100" dirty="0">
                <a:latin typeface="Courier New" charset="0"/>
              </a:rPr>
              <a:t>" elements of</a:t>
            </a:r>
          </a:p>
          <a:p>
            <a:pPr>
              <a:tabLst>
                <a:tab pos="457200" algn="l"/>
              </a:tabLst>
            </a:pPr>
            <a:r>
              <a:rPr lang="en-US" altLang="zh-CN" sz="1100" dirty="0">
                <a:latin typeface="Courier New" charset="0"/>
              </a:rPr>
              <a:t> *        array “data” with stride of "stride", using </a:t>
            </a:r>
          </a:p>
          <a:p>
            <a:pPr>
              <a:tabLst>
                <a:tab pos="457200" algn="l"/>
              </a:tabLst>
            </a:pPr>
            <a:r>
              <a:rPr lang="en-US" altLang="zh-CN" sz="1100" dirty="0">
                <a:latin typeface="Courier New" charset="0"/>
              </a:rPr>
              <a:t> *        using 4x4 loop unrolling.                                                            </a:t>
            </a:r>
          </a:p>
          <a:p>
            <a:pPr>
              <a:tabLst>
                <a:tab pos="457200" algn="l"/>
              </a:tabLst>
            </a:pPr>
            <a:r>
              <a:rPr lang="en-US" altLang="zh-CN" sz="1100" dirty="0">
                <a:latin typeface="Courier New" charset="0"/>
              </a:rPr>
              <a:t> */ </a:t>
            </a:r>
          </a:p>
          <a:p>
            <a:pPr>
              <a:tabLst>
                <a:tab pos="457200" algn="l"/>
              </a:tabLst>
            </a:pPr>
            <a:r>
              <a:rPr lang="en-US" altLang="zh-CN" sz="1100" dirty="0">
                <a:latin typeface="Courier New" charset="0"/>
              </a:rPr>
              <a:t>int test(int </a:t>
            </a:r>
            <a:r>
              <a:rPr lang="en-US" altLang="zh-CN" sz="1100" dirty="0" err="1">
                <a:latin typeface="Courier New" charset="0"/>
              </a:rPr>
              <a:t>elems</a:t>
            </a:r>
            <a:r>
              <a:rPr lang="en-US" altLang="zh-CN" sz="1100" dirty="0">
                <a:latin typeface="Courier New" charset="0"/>
              </a:rPr>
              <a:t>, int stride) {</a:t>
            </a:r>
          </a:p>
          <a:p>
            <a:pPr>
              <a:tabLst>
                <a:tab pos="457200" algn="l"/>
              </a:tabLst>
            </a:pPr>
            <a:r>
              <a:rPr lang="en-US" altLang="zh-CN" sz="1100" dirty="0">
                <a:latin typeface="Courier New" charset="0"/>
              </a:rPr>
              <a:t>    long </a:t>
            </a:r>
            <a:r>
              <a:rPr lang="en-US" altLang="zh-CN" sz="1100" dirty="0" err="1">
                <a:latin typeface="Courier New" charset="0"/>
              </a:rPr>
              <a:t>i</a:t>
            </a:r>
            <a:r>
              <a:rPr lang="en-US" altLang="zh-CN" sz="1100" dirty="0">
                <a:latin typeface="Courier New" charset="0"/>
              </a:rPr>
              <a:t>, sx2=stride*2, sx3=stride*3, sx4=stride*4;</a:t>
            </a:r>
          </a:p>
          <a:p>
            <a:pPr>
              <a:tabLst>
                <a:tab pos="457200" algn="l"/>
              </a:tabLst>
            </a:pPr>
            <a:r>
              <a:rPr lang="en-US" altLang="zh-CN" sz="1100" dirty="0">
                <a:latin typeface="Courier New" charset="0"/>
              </a:rPr>
              <a:t>    long acc0 = 0, acc1 = 0, acc2 = 0, acc3 = 0;</a:t>
            </a:r>
          </a:p>
          <a:p>
            <a:pPr>
              <a:tabLst>
                <a:tab pos="457200" algn="l"/>
              </a:tabLst>
            </a:pPr>
            <a:r>
              <a:rPr lang="en-US" altLang="zh-CN" sz="1100" dirty="0">
                <a:latin typeface="Courier New" charset="0"/>
              </a:rPr>
              <a:t>    long length = </a:t>
            </a:r>
            <a:r>
              <a:rPr lang="en-US" altLang="zh-CN" sz="1100" dirty="0" err="1">
                <a:latin typeface="Courier New" charset="0"/>
              </a:rPr>
              <a:t>elems</a:t>
            </a:r>
            <a:r>
              <a:rPr lang="en-US" altLang="zh-CN" sz="1100" dirty="0">
                <a:latin typeface="Courier New" charset="0"/>
              </a:rPr>
              <a:t>, limit = length - sx4;</a:t>
            </a:r>
          </a:p>
          <a:p>
            <a:pPr>
              <a:tabLst>
                <a:tab pos="457200" algn="l"/>
              </a:tabLst>
            </a:pPr>
            <a:endParaRPr lang="en-US" altLang="zh-CN" sz="1100" dirty="0">
              <a:latin typeface="Courier New" charset="0"/>
            </a:endParaRPr>
          </a:p>
          <a:p>
            <a:pPr>
              <a:tabLst>
                <a:tab pos="457200" algn="l"/>
              </a:tabLst>
            </a:pPr>
            <a:r>
              <a:rPr lang="en-US" altLang="zh-CN" sz="1100" dirty="0">
                <a:latin typeface="Courier New" charset="0"/>
              </a:rPr>
              <a:t>    /* Combine 4 elements at a time */</a:t>
            </a:r>
          </a:p>
          <a:p>
            <a:pPr>
              <a:tabLst>
                <a:tab pos="457200" algn="l"/>
              </a:tabLst>
            </a:pPr>
            <a:r>
              <a:rPr lang="en-US" altLang="zh-CN" sz="1100" dirty="0">
                <a:latin typeface="Courier New" charset="0"/>
              </a:rPr>
              <a:t>    for (</a:t>
            </a:r>
            <a:r>
              <a:rPr lang="en-US" altLang="zh-CN" sz="1100" dirty="0" err="1">
                <a:latin typeface="Courier New" charset="0"/>
              </a:rPr>
              <a:t>i</a:t>
            </a:r>
            <a:r>
              <a:rPr lang="en-US" altLang="zh-CN" sz="1100" dirty="0">
                <a:latin typeface="Courier New" charset="0"/>
              </a:rPr>
              <a:t> = 0; </a:t>
            </a:r>
            <a:r>
              <a:rPr lang="en-US" altLang="zh-CN" sz="1100" dirty="0" err="1">
                <a:latin typeface="Courier New" charset="0"/>
              </a:rPr>
              <a:t>i</a:t>
            </a:r>
            <a:r>
              <a:rPr lang="en-US" altLang="zh-CN" sz="1100" dirty="0">
                <a:latin typeface="Courier New" charset="0"/>
              </a:rPr>
              <a:t> &lt; limit; </a:t>
            </a:r>
            <a:r>
              <a:rPr lang="en-US" altLang="zh-CN" sz="1100" dirty="0" err="1">
                <a:latin typeface="Courier New" charset="0"/>
              </a:rPr>
              <a:t>i</a:t>
            </a:r>
            <a:r>
              <a:rPr lang="en-US" altLang="zh-CN" sz="1100" dirty="0">
                <a:latin typeface="Courier New" charset="0"/>
              </a:rPr>
              <a:t> += sx4) {</a:t>
            </a:r>
          </a:p>
          <a:p>
            <a:pPr>
              <a:tabLst>
                <a:tab pos="457200" algn="l"/>
              </a:tabLst>
            </a:pPr>
            <a:r>
              <a:rPr lang="en-US" altLang="zh-CN" sz="1100" dirty="0">
                <a:latin typeface="Courier New" charset="0"/>
              </a:rPr>
              <a:t>        acc0 = acc0 + data[</a:t>
            </a:r>
            <a:r>
              <a:rPr lang="en-US" altLang="zh-CN" sz="1100" dirty="0" err="1">
                <a:latin typeface="Courier New" charset="0"/>
              </a:rPr>
              <a:t>i</a:t>
            </a:r>
            <a:r>
              <a:rPr lang="en-US" altLang="zh-CN" sz="1100" dirty="0">
                <a:latin typeface="Courier New" charset="0"/>
              </a:rPr>
              <a:t>];</a:t>
            </a:r>
          </a:p>
          <a:p>
            <a:pPr>
              <a:tabLst>
                <a:tab pos="457200" algn="l"/>
              </a:tabLst>
            </a:pPr>
            <a:r>
              <a:rPr lang="en-US" altLang="zh-CN" sz="1100" dirty="0">
                <a:latin typeface="Courier New" charset="0"/>
              </a:rPr>
              <a:t>        acc1 = acc1 + data[</a:t>
            </a:r>
            <a:r>
              <a:rPr lang="en-US" altLang="zh-CN" sz="1100" dirty="0" err="1">
                <a:latin typeface="Courier New" charset="0"/>
              </a:rPr>
              <a:t>i+stride</a:t>
            </a:r>
            <a:r>
              <a:rPr lang="en-US" altLang="zh-CN" sz="1100" dirty="0">
                <a:latin typeface="Courier New" charset="0"/>
              </a:rPr>
              <a:t>];</a:t>
            </a:r>
          </a:p>
          <a:p>
            <a:pPr>
              <a:tabLst>
                <a:tab pos="457200" algn="l"/>
              </a:tabLst>
            </a:pPr>
            <a:r>
              <a:rPr lang="en-US" altLang="zh-CN" sz="1100" dirty="0">
                <a:latin typeface="Courier New" charset="0"/>
              </a:rPr>
              <a:t>        acc2 = acc2 + data[i+sx2];</a:t>
            </a:r>
          </a:p>
          <a:p>
            <a:pPr>
              <a:tabLst>
                <a:tab pos="457200" algn="l"/>
              </a:tabLst>
            </a:pPr>
            <a:r>
              <a:rPr lang="en-US" altLang="zh-CN" sz="1100" dirty="0">
                <a:latin typeface="Courier New" charset="0"/>
              </a:rPr>
              <a:t>        acc3 = acc3 + data[i+sx3];</a:t>
            </a:r>
          </a:p>
          <a:p>
            <a:pPr>
              <a:tabLst>
                <a:tab pos="457200" algn="l"/>
              </a:tabLst>
            </a:pPr>
            <a:r>
              <a:rPr lang="en-US" altLang="zh-CN" sz="1100" dirty="0">
                <a:latin typeface="Courier New" charset="0"/>
              </a:rPr>
              <a:t>    }</a:t>
            </a:r>
          </a:p>
          <a:p>
            <a:pPr>
              <a:tabLst>
                <a:tab pos="457200" algn="l"/>
              </a:tabLst>
            </a:pPr>
            <a:endParaRPr lang="en-US" altLang="zh-CN" sz="1100" dirty="0">
              <a:latin typeface="Courier New" charset="0"/>
            </a:endParaRPr>
          </a:p>
          <a:p>
            <a:pPr>
              <a:tabLst>
                <a:tab pos="457200" algn="l"/>
              </a:tabLst>
            </a:pPr>
            <a:r>
              <a:rPr lang="en-US" altLang="zh-CN" sz="1100" dirty="0">
                <a:latin typeface="Courier New" charset="0"/>
              </a:rPr>
              <a:t>    /* Finish any remaining elements */</a:t>
            </a:r>
          </a:p>
          <a:p>
            <a:pPr>
              <a:tabLst>
                <a:tab pos="457200" algn="l"/>
              </a:tabLst>
            </a:pPr>
            <a:r>
              <a:rPr lang="en-US" altLang="zh-CN" sz="1100" dirty="0">
                <a:latin typeface="Courier New" charset="0"/>
              </a:rPr>
              <a:t>    for (; </a:t>
            </a:r>
            <a:r>
              <a:rPr lang="en-US" altLang="zh-CN" sz="1100" dirty="0" err="1">
                <a:latin typeface="Courier New" charset="0"/>
              </a:rPr>
              <a:t>i</a:t>
            </a:r>
            <a:r>
              <a:rPr lang="en-US" altLang="zh-CN" sz="1100" dirty="0">
                <a:latin typeface="Courier New" charset="0"/>
              </a:rPr>
              <a:t> &lt; length; </a:t>
            </a:r>
            <a:r>
              <a:rPr lang="en-US" altLang="zh-CN" sz="1100" dirty="0" err="1">
                <a:latin typeface="Courier New" charset="0"/>
              </a:rPr>
              <a:t>i</a:t>
            </a:r>
            <a:r>
              <a:rPr lang="en-US" altLang="zh-CN" sz="1100" dirty="0">
                <a:latin typeface="Courier New" charset="0"/>
              </a:rPr>
              <a:t>++) {</a:t>
            </a:r>
          </a:p>
          <a:p>
            <a:pPr>
              <a:tabLst>
                <a:tab pos="457200" algn="l"/>
              </a:tabLst>
            </a:pPr>
            <a:r>
              <a:rPr lang="en-US" altLang="zh-CN" sz="1100" dirty="0">
                <a:latin typeface="Courier New" charset="0"/>
              </a:rPr>
              <a:t>        acc0 = acc0 + data[</a:t>
            </a:r>
            <a:r>
              <a:rPr lang="en-US" altLang="zh-CN" sz="1100" dirty="0" err="1">
                <a:latin typeface="Courier New" charset="0"/>
              </a:rPr>
              <a:t>i</a:t>
            </a:r>
            <a:r>
              <a:rPr lang="en-US" altLang="zh-CN" sz="1100" dirty="0">
                <a:latin typeface="Courier New" charset="0"/>
              </a:rPr>
              <a:t>];</a:t>
            </a:r>
          </a:p>
          <a:p>
            <a:pPr>
              <a:tabLst>
                <a:tab pos="457200" algn="l"/>
              </a:tabLst>
            </a:pPr>
            <a:r>
              <a:rPr lang="en-US" altLang="zh-CN" sz="1100" dirty="0">
                <a:latin typeface="Courier New" charset="0"/>
              </a:rPr>
              <a:t>    }</a:t>
            </a:r>
          </a:p>
          <a:p>
            <a:pPr>
              <a:tabLst>
                <a:tab pos="457200" algn="l"/>
              </a:tabLst>
            </a:pPr>
            <a:r>
              <a:rPr lang="en-US" altLang="zh-CN" sz="1100" dirty="0">
                <a:latin typeface="Courier New" charset="0"/>
              </a:rPr>
              <a:t>    return ((acc0 + acc1) + (acc2 + acc3));</a:t>
            </a:r>
          </a:p>
          <a:p>
            <a:pPr>
              <a:tabLst>
                <a:tab pos="457200" algn="l"/>
              </a:tabLst>
            </a:pPr>
            <a:r>
              <a:rPr lang="en-US" altLang="zh-CN" sz="1100" dirty="0">
                <a:latin typeface="Courier New" charset="0"/>
              </a:rPr>
              <a:t>}</a:t>
            </a:r>
          </a:p>
        </p:txBody>
      </p:sp>
    </p:spTree>
    <p:extLst>
      <p:ext uri="{BB962C8B-B14F-4D97-AF65-F5344CB8AC3E}">
        <p14:creationId xmlns:p14="http://schemas.microsoft.com/office/powerpoint/2010/main" val="34820926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AFD4C3-0B2C-4B38-AAA7-81EC7114D5E9}"/>
              </a:ext>
            </a:extLst>
          </p:cNvPr>
          <p:cNvSpPr>
            <a:spLocks noGrp="1"/>
          </p:cNvSpPr>
          <p:nvPr>
            <p:ph type="title"/>
          </p:nvPr>
        </p:nvSpPr>
        <p:spPr/>
        <p:txBody>
          <a:bodyPr>
            <a:normAutofit fontScale="90000"/>
          </a:bodyPr>
          <a:lstStyle/>
          <a:p>
            <a:r>
              <a:rPr lang="zh-CN" altLang="en-US" dirty="0"/>
              <a:t>存储器山测试函数</a:t>
            </a:r>
          </a:p>
        </p:txBody>
      </p:sp>
      <p:sp>
        <p:nvSpPr>
          <p:cNvPr id="3" name="内容占位符 2">
            <a:extLst>
              <a:ext uri="{FF2B5EF4-FFF2-40B4-BE49-F238E27FC236}">
                <a16:creationId xmlns:a16="http://schemas.microsoft.com/office/drawing/2014/main" id="{7CC07FEF-18CC-4DA6-A23F-61C10422D027}"/>
              </a:ext>
            </a:extLst>
          </p:cNvPr>
          <p:cNvSpPr>
            <a:spLocks noGrp="1"/>
          </p:cNvSpPr>
          <p:nvPr>
            <p:ph idx="1"/>
          </p:nvPr>
        </p:nvSpPr>
        <p:spPr/>
        <p:txBody>
          <a:bodyPr>
            <a:normAutofit/>
          </a:bodyPr>
          <a:lstStyle/>
          <a:p>
            <a:r>
              <a:rPr lang="zh-CN" altLang="en-US" sz="1800" dirty="0"/>
              <a:t>存储器山测试程序</a:t>
            </a:r>
            <a:endParaRPr lang="en-US" altLang="zh-CN" sz="1800" dirty="0"/>
          </a:p>
          <a:p>
            <a:pPr lvl="1"/>
            <a:r>
              <a:rPr lang="zh-CN" altLang="en-US" sz="1800" dirty="0"/>
              <a:t>参考例程</a:t>
            </a:r>
            <a:endParaRPr lang="en-US" altLang="zh-CN" sz="1800" dirty="0"/>
          </a:p>
          <a:p>
            <a:pPr lvl="1"/>
            <a:r>
              <a:rPr lang="zh-CN" altLang="en-US" sz="1800" dirty="0"/>
              <a:t>实验测试代码：以</a:t>
            </a:r>
            <a:r>
              <a:rPr lang="en-US" altLang="zh-CN" sz="1800" dirty="0"/>
              <a:t>cycles</a:t>
            </a:r>
            <a:r>
              <a:rPr lang="zh-CN" altLang="en-US" sz="1800" dirty="0"/>
              <a:t>为指标</a:t>
            </a:r>
          </a:p>
        </p:txBody>
      </p:sp>
      <p:sp>
        <p:nvSpPr>
          <p:cNvPr id="4" name="灯片编号占位符 3">
            <a:extLst>
              <a:ext uri="{FF2B5EF4-FFF2-40B4-BE49-F238E27FC236}">
                <a16:creationId xmlns:a16="http://schemas.microsoft.com/office/drawing/2014/main" id="{56A05E76-A164-4E95-AF76-24579B58332F}"/>
              </a:ext>
            </a:extLst>
          </p:cNvPr>
          <p:cNvSpPr>
            <a:spLocks noGrp="1"/>
          </p:cNvSpPr>
          <p:nvPr>
            <p:ph type="sldNum" sz="quarter" idx="12"/>
          </p:nvPr>
        </p:nvSpPr>
        <p:spPr/>
        <p:txBody>
          <a:bodyPr/>
          <a:lstStyle/>
          <a:p>
            <a:fld id="{6D62327B-ED8D-4CFC-ADD0-A75FA5CBE281}" type="slidenum">
              <a:rPr lang="zh-CN" altLang="en-US" smtClean="0"/>
              <a:pPr/>
              <a:t>172</a:t>
            </a:fld>
            <a:endParaRPr lang="zh-CN" altLang="en-US" dirty="0"/>
          </a:p>
        </p:txBody>
      </p:sp>
      <p:sp>
        <p:nvSpPr>
          <p:cNvPr id="5" name="矩形 4">
            <a:extLst>
              <a:ext uri="{FF2B5EF4-FFF2-40B4-BE49-F238E27FC236}">
                <a16:creationId xmlns:a16="http://schemas.microsoft.com/office/drawing/2014/main" id="{6800AAA6-D2B7-4AFB-96D9-64D8DEC3EEFF}"/>
              </a:ext>
            </a:extLst>
          </p:cNvPr>
          <p:cNvSpPr/>
          <p:nvPr/>
        </p:nvSpPr>
        <p:spPr>
          <a:xfrm>
            <a:off x="394929" y="2218908"/>
            <a:ext cx="4114800" cy="3705282"/>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 The test function */</a:t>
            </a:r>
          </a:p>
          <a:p>
            <a:pPr>
              <a:tabLst>
                <a:tab pos="457200" algn="l"/>
              </a:tabLst>
            </a:pPr>
            <a:r>
              <a:rPr lang="en-US" altLang="zh-CN" sz="1100" dirty="0">
                <a:latin typeface="Courier New" charset="0"/>
              </a:rPr>
              <a:t>void test(int </a:t>
            </a:r>
            <a:r>
              <a:rPr lang="en-US" altLang="zh-CN" sz="1100" dirty="0" err="1">
                <a:latin typeface="Courier New" charset="0"/>
              </a:rPr>
              <a:t>elems</a:t>
            </a:r>
            <a:r>
              <a:rPr lang="en-US" altLang="zh-CN" sz="1100" dirty="0">
                <a:latin typeface="Courier New" charset="0"/>
              </a:rPr>
              <a:t>, int stride) {</a:t>
            </a:r>
          </a:p>
          <a:p>
            <a:pPr>
              <a:tabLst>
                <a:tab pos="457200" algn="l"/>
              </a:tabLst>
            </a:pPr>
            <a:r>
              <a:rPr lang="en-US" altLang="zh-CN" sz="1100" dirty="0">
                <a:latin typeface="Courier New" charset="0"/>
              </a:rPr>
              <a:t>int </a:t>
            </a:r>
            <a:r>
              <a:rPr lang="en-US" altLang="zh-CN" sz="1100" dirty="0" err="1">
                <a:latin typeface="Courier New" charset="0"/>
              </a:rPr>
              <a:t>i</a:t>
            </a:r>
            <a:r>
              <a:rPr lang="en-US" altLang="zh-CN" sz="1100" dirty="0">
                <a:latin typeface="Courier New" charset="0"/>
              </a:rPr>
              <a:t>, result = 0;</a:t>
            </a:r>
          </a:p>
          <a:p>
            <a:pPr>
              <a:tabLst>
                <a:tab pos="457200" algn="l"/>
              </a:tabLst>
            </a:pPr>
            <a:r>
              <a:rPr lang="en-US" altLang="zh-CN" sz="1100" dirty="0">
                <a:latin typeface="Courier New" charset="0"/>
              </a:rPr>
              <a:t>volatile int sink;</a:t>
            </a:r>
          </a:p>
          <a:p>
            <a:pPr>
              <a:tabLst>
                <a:tab pos="457200" algn="l"/>
              </a:tabLst>
            </a:pPr>
            <a:r>
              <a:rPr lang="en-US" altLang="zh-CN" sz="1100" dirty="0">
                <a:latin typeface="Courier New" charset="0"/>
              </a:rPr>
              <a:t>for (</a:t>
            </a:r>
            <a:r>
              <a:rPr lang="en-US" altLang="zh-CN" sz="1100" dirty="0" err="1">
                <a:latin typeface="Courier New" charset="0"/>
              </a:rPr>
              <a:t>i</a:t>
            </a:r>
            <a:r>
              <a:rPr lang="en-US" altLang="zh-CN" sz="1100" dirty="0">
                <a:latin typeface="Courier New" charset="0"/>
              </a:rPr>
              <a:t> = 0; </a:t>
            </a:r>
            <a:r>
              <a:rPr lang="en-US" altLang="zh-CN" sz="1100" dirty="0" err="1">
                <a:latin typeface="Courier New" charset="0"/>
              </a:rPr>
              <a:t>i</a:t>
            </a:r>
            <a:r>
              <a:rPr lang="en-US" altLang="zh-CN" sz="1100" dirty="0">
                <a:latin typeface="Courier New" charset="0"/>
              </a:rPr>
              <a:t> &lt; </a:t>
            </a:r>
            <a:r>
              <a:rPr lang="en-US" altLang="zh-CN" sz="1100" dirty="0" err="1">
                <a:latin typeface="Courier New" charset="0"/>
              </a:rPr>
              <a:t>elems</a:t>
            </a:r>
            <a:r>
              <a:rPr lang="en-US" altLang="zh-CN" sz="1100" dirty="0">
                <a:latin typeface="Courier New" charset="0"/>
              </a:rPr>
              <a:t>; </a:t>
            </a:r>
            <a:r>
              <a:rPr lang="en-US" altLang="zh-CN" sz="1100" dirty="0" err="1">
                <a:latin typeface="Courier New" charset="0"/>
              </a:rPr>
              <a:t>i</a:t>
            </a:r>
            <a:r>
              <a:rPr lang="en-US" altLang="zh-CN" sz="1100" dirty="0">
                <a:latin typeface="Courier New" charset="0"/>
              </a:rPr>
              <a:t> += stride)</a:t>
            </a:r>
          </a:p>
          <a:p>
            <a:pPr>
              <a:tabLst>
                <a:tab pos="457200" algn="l"/>
              </a:tabLst>
            </a:pPr>
            <a:r>
              <a:rPr lang="en-US" altLang="zh-CN" sz="1100" dirty="0">
                <a:latin typeface="Courier New" charset="0"/>
              </a:rPr>
              <a:t>result += data[</a:t>
            </a:r>
            <a:r>
              <a:rPr lang="en-US" altLang="zh-CN" sz="1100" dirty="0" err="1">
                <a:latin typeface="Courier New" charset="0"/>
              </a:rPr>
              <a:t>i</a:t>
            </a:r>
            <a:r>
              <a:rPr lang="en-US" altLang="zh-CN" sz="1100" dirty="0">
                <a:latin typeface="Courier New" charset="0"/>
              </a:rPr>
              <a:t>];</a:t>
            </a:r>
          </a:p>
          <a:p>
            <a:pPr>
              <a:tabLst>
                <a:tab pos="457200" algn="l"/>
              </a:tabLst>
            </a:pPr>
            <a:r>
              <a:rPr lang="en-US" altLang="zh-CN" sz="1100" dirty="0">
                <a:latin typeface="Courier New" charset="0"/>
              </a:rPr>
              <a:t>sink = result; /* So compiler doesn't optimize away the loop */</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 Run test(</a:t>
            </a:r>
            <a:r>
              <a:rPr lang="en-US" altLang="zh-CN" sz="1100" dirty="0" err="1">
                <a:latin typeface="Courier New" charset="0"/>
              </a:rPr>
              <a:t>elems</a:t>
            </a:r>
            <a:r>
              <a:rPr lang="en-US" altLang="zh-CN" sz="1100" dirty="0">
                <a:latin typeface="Courier New" charset="0"/>
              </a:rPr>
              <a:t>, stride) and return read throughput (MB/s) */</a:t>
            </a:r>
          </a:p>
          <a:p>
            <a:pPr>
              <a:tabLst>
                <a:tab pos="457200" algn="l"/>
              </a:tabLst>
            </a:pPr>
            <a:r>
              <a:rPr lang="en-US" altLang="zh-CN" sz="1100" dirty="0">
                <a:latin typeface="Courier New" charset="0"/>
              </a:rPr>
              <a:t>double run(int size, int stride, double </a:t>
            </a:r>
            <a:r>
              <a:rPr lang="en-US" altLang="zh-CN" sz="1100" dirty="0" err="1">
                <a:latin typeface="Courier New" charset="0"/>
              </a:rPr>
              <a:t>Mhz</a:t>
            </a:r>
            <a:r>
              <a:rPr lang="en-US" altLang="zh-CN" sz="1100" dirty="0">
                <a:latin typeface="Courier New" charset="0"/>
              </a:rPr>
              <a:t>)</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double cycles;</a:t>
            </a:r>
          </a:p>
          <a:p>
            <a:pPr>
              <a:tabLst>
                <a:tab pos="457200" algn="l"/>
              </a:tabLst>
            </a:pPr>
            <a:r>
              <a:rPr lang="en-US" altLang="zh-CN" sz="1100" dirty="0">
                <a:latin typeface="Courier New" charset="0"/>
              </a:rPr>
              <a:t>int </a:t>
            </a:r>
            <a:r>
              <a:rPr lang="en-US" altLang="zh-CN" sz="1100" dirty="0" err="1">
                <a:latin typeface="Courier New" charset="0"/>
              </a:rPr>
              <a:t>elems</a:t>
            </a:r>
            <a:r>
              <a:rPr lang="en-US" altLang="zh-CN" sz="1100" dirty="0">
                <a:latin typeface="Courier New" charset="0"/>
              </a:rPr>
              <a:t> = size / </a:t>
            </a:r>
            <a:r>
              <a:rPr lang="en-US" altLang="zh-CN" sz="1100" dirty="0" err="1">
                <a:latin typeface="Courier New" charset="0"/>
              </a:rPr>
              <a:t>sizeof</a:t>
            </a:r>
            <a:r>
              <a:rPr lang="en-US" altLang="zh-CN" sz="1100" dirty="0">
                <a:latin typeface="Courier New" charset="0"/>
              </a:rPr>
              <a:t>(int);</a:t>
            </a:r>
          </a:p>
          <a:p>
            <a:pPr>
              <a:tabLst>
                <a:tab pos="457200" algn="l"/>
              </a:tabLst>
            </a:pPr>
            <a:r>
              <a:rPr lang="en-US" altLang="zh-CN" sz="1100" dirty="0">
                <a:latin typeface="Courier New" charset="0"/>
              </a:rPr>
              <a:t>test(</a:t>
            </a:r>
            <a:r>
              <a:rPr lang="en-US" altLang="zh-CN" sz="1100" dirty="0" err="1">
                <a:latin typeface="Courier New" charset="0"/>
              </a:rPr>
              <a:t>elems</a:t>
            </a:r>
            <a:r>
              <a:rPr lang="en-US" altLang="zh-CN" sz="1100" dirty="0">
                <a:latin typeface="Courier New" charset="0"/>
              </a:rPr>
              <a:t>, stride); /* warm up the cache */</a:t>
            </a:r>
          </a:p>
          <a:p>
            <a:pPr>
              <a:tabLst>
                <a:tab pos="457200" algn="l"/>
              </a:tabLst>
            </a:pPr>
            <a:r>
              <a:rPr lang="en-US" altLang="zh-CN" sz="1100" dirty="0">
                <a:latin typeface="Courier New" charset="0"/>
              </a:rPr>
              <a:t>cycles = fcyc2(test, </a:t>
            </a:r>
            <a:r>
              <a:rPr lang="en-US" altLang="zh-CN" sz="1100" dirty="0" err="1">
                <a:latin typeface="Courier New" charset="0"/>
              </a:rPr>
              <a:t>elems</a:t>
            </a:r>
            <a:r>
              <a:rPr lang="en-US" altLang="zh-CN" sz="1100" dirty="0">
                <a:latin typeface="Courier New" charset="0"/>
              </a:rPr>
              <a:t>, stride, 0); /* call test(</a:t>
            </a:r>
            <a:r>
              <a:rPr lang="en-US" altLang="zh-CN" sz="1100" dirty="0" err="1">
                <a:latin typeface="Courier New" charset="0"/>
              </a:rPr>
              <a:t>elems,stride</a:t>
            </a:r>
            <a:r>
              <a:rPr lang="en-US" altLang="zh-CN" sz="1100" dirty="0">
                <a:latin typeface="Courier New" charset="0"/>
              </a:rPr>
              <a:t>) */</a:t>
            </a:r>
          </a:p>
          <a:p>
            <a:pPr>
              <a:tabLst>
                <a:tab pos="457200" algn="l"/>
              </a:tabLst>
            </a:pPr>
            <a:r>
              <a:rPr lang="en-US" altLang="zh-CN" sz="1100" dirty="0">
                <a:latin typeface="Courier New" charset="0"/>
              </a:rPr>
              <a:t>return (size / stride) / (cycles / </a:t>
            </a:r>
            <a:r>
              <a:rPr lang="en-US" altLang="zh-CN" sz="1100" dirty="0" err="1">
                <a:latin typeface="Courier New" charset="0"/>
              </a:rPr>
              <a:t>Mhz</a:t>
            </a:r>
            <a:r>
              <a:rPr lang="en-US" altLang="zh-CN" sz="1100" dirty="0">
                <a:latin typeface="Courier New" charset="0"/>
              </a:rPr>
              <a:t>); /* convert cycles to MB/s */</a:t>
            </a:r>
          </a:p>
          <a:p>
            <a:pPr>
              <a:tabLst>
                <a:tab pos="457200" algn="l"/>
              </a:tabLst>
            </a:pPr>
            <a:r>
              <a:rPr lang="en-US" altLang="zh-CN" sz="1100" dirty="0">
                <a:latin typeface="Courier New" charset="0"/>
              </a:rPr>
              <a:t>}</a:t>
            </a:r>
          </a:p>
        </p:txBody>
      </p:sp>
      <p:sp>
        <p:nvSpPr>
          <p:cNvPr id="6" name="矩形 5">
            <a:extLst>
              <a:ext uri="{FF2B5EF4-FFF2-40B4-BE49-F238E27FC236}">
                <a16:creationId xmlns:a16="http://schemas.microsoft.com/office/drawing/2014/main" id="{73E36D01-5A16-4229-8143-6A1C20D6E200}"/>
              </a:ext>
            </a:extLst>
          </p:cNvPr>
          <p:cNvSpPr/>
          <p:nvPr/>
        </p:nvSpPr>
        <p:spPr>
          <a:xfrm>
            <a:off x="4770913" y="1865878"/>
            <a:ext cx="4319637" cy="4411342"/>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100" dirty="0">
                <a:latin typeface="Courier New" charset="0"/>
              </a:rPr>
              <a:t>/* </a:t>
            </a:r>
            <a:r>
              <a:rPr lang="en-US" altLang="zh-CN" sz="1100" dirty="0" err="1">
                <a:latin typeface="Courier New" charset="0"/>
              </a:rPr>
              <a:t>mountain.c</a:t>
            </a:r>
            <a:r>
              <a:rPr lang="en-US" altLang="zh-CN" sz="1100" dirty="0">
                <a:latin typeface="Courier New" charset="0"/>
              </a:rPr>
              <a:t> - Generate the memory mountain. */</a:t>
            </a:r>
          </a:p>
          <a:p>
            <a:pPr>
              <a:tabLst>
                <a:tab pos="457200" algn="l"/>
              </a:tabLst>
            </a:pPr>
            <a:r>
              <a:rPr lang="en-US" altLang="zh-CN" sz="1100" dirty="0">
                <a:latin typeface="Courier New" charset="0"/>
              </a:rPr>
              <a:t>#define MINBYTES (1 &lt;&lt; 10) /* Working set size ranges from 1 KB */</a:t>
            </a:r>
          </a:p>
          <a:p>
            <a:pPr>
              <a:tabLst>
                <a:tab pos="457200" algn="l"/>
              </a:tabLst>
            </a:pPr>
            <a:r>
              <a:rPr lang="en-US" altLang="zh-CN" sz="1100" dirty="0">
                <a:latin typeface="Courier New" charset="0"/>
              </a:rPr>
              <a:t>#define MAXBYTES (1 &lt;&lt; 23) /* ... up to 8 MB */</a:t>
            </a:r>
          </a:p>
          <a:p>
            <a:pPr>
              <a:tabLst>
                <a:tab pos="457200" algn="l"/>
              </a:tabLst>
            </a:pPr>
            <a:r>
              <a:rPr lang="en-US" altLang="zh-CN" sz="1100" dirty="0">
                <a:latin typeface="Courier New" charset="0"/>
              </a:rPr>
              <a:t>#define MAXSTRIDE 16 /* Strides range from 1 to 16 */</a:t>
            </a:r>
          </a:p>
          <a:p>
            <a:pPr>
              <a:tabLst>
                <a:tab pos="457200" algn="l"/>
              </a:tabLst>
            </a:pPr>
            <a:r>
              <a:rPr lang="en-US" altLang="zh-CN" sz="1100" dirty="0">
                <a:latin typeface="Courier New" charset="0"/>
              </a:rPr>
              <a:t>#define MAXELEMS MAXBYTES/</a:t>
            </a:r>
            <a:r>
              <a:rPr lang="en-US" altLang="zh-CN" sz="1100" dirty="0" err="1">
                <a:latin typeface="Courier New" charset="0"/>
              </a:rPr>
              <a:t>sizeof</a:t>
            </a:r>
            <a:r>
              <a:rPr lang="en-US" altLang="zh-CN" sz="1100" dirty="0">
                <a:latin typeface="Courier New" charset="0"/>
              </a:rPr>
              <a:t>(int)</a:t>
            </a:r>
          </a:p>
          <a:p>
            <a:pPr>
              <a:tabLst>
                <a:tab pos="457200" algn="l"/>
              </a:tabLst>
            </a:pPr>
            <a:r>
              <a:rPr lang="en-US" altLang="zh-CN" sz="1100" dirty="0">
                <a:latin typeface="Courier New" charset="0"/>
              </a:rPr>
              <a:t>int data[MAXELEMS]; /* The array we'll be traversing */</a:t>
            </a:r>
          </a:p>
          <a:p>
            <a:pPr>
              <a:tabLst>
                <a:tab pos="457200" algn="l"/>
              </a:tabLst>
            </a:pPr>
            <a:r>
              <a:rPr lang="en-US" altLang="zh-CN" sz="1100" dirty="0">
                <a:latin typeface="Courier New" charset="0"/>
              </a:rPr>
              <a:t>int main()</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int size; Working set size in bytes) int stride; /* Stride (in array elements) */</a:t>
            </a:r>
          </a:p>
          <a:p>
            <a:pPr>
              <a:tabLst>
                <a:tab pos="457200" algn="l"/>
              </a:tabLst>
            </a:pPr>
            <a:r>
              <a:rPr lang="en-US" altLang="zh-CN" sz="1100" dirty="0">
                <a:latin typeface="Courier New" charset="0"/>
              </a:rPr>
              <a:t>double </a:t>
            </a:r>
            <a:r>
              <a:rPr lang="en-US" altLang="zh-CN" sz="1100" dirty="0" err="1">
                <a:latin typeface="Courier New" charset="0"/>
              </a:rPr>
              <a:t>Mhz</a:t>
            </a:r>
            <a:r>
              <a:rPr lang="en-US" altLang="zh-CN" sz="1100" dirty="0">
                <a:latin typeface="Courier New" charset="0"/>
              </a:rPr>
              <a:t>; /* Clock frequency */</a:t>
            </a:r>
          </a:p>
          <a:p>
            <a:pPr>
              <a:tabLst>
                <a:tab pos="457200" algn="l"/>
              </a:tabLst>
            </a:pPr>
            <a:r>
              <a:rPr lang="en-US" altLang="zh-CN" sz="1100">
                <a:latin typeface="Courier New" charset="0"/>
              </a:rPr>
              <a:t>init_data(data</a:t>
            </a:r>
            <a:r>
              <a:rPr lang="en-US" altLang="zh-CN" sz="1100" dirty="0">
                <a:latin typeface="Courier New" charset="0"/>
              </a:rPr>
              <a:t>, MAXELEMS); /* Initialize each element in data to 1 */</a:t>
            </a:r>
          </a:p>
          <a:p>
            <a:pPr>
              <a:tabLst>
                <a:tab pos="457200" algn="l"/>
              </a:tabLst>
            </a:pPr>
            <a:r>
              <a:rPr lang="en-US" altLang="zh-CN" sz="1100" dirty="0" err="1">
                <a:latin typeface="Courier New" charset="0"/>
              </a:rPr>
              <a:t>Mhz</a:t>
            </a:r>
            <a:r>
              <a:rPr lang="en-US" altLang="zh-CN" sz="1100" dirty="0">
                <a:latin typeface="Courier New" charset="0"/>
              </a:rPr>
              <a:t> = </a:t>
            </a:r>
            <a:r>
              <a:rPr lang="en-US" altLang="zh-CN" sz="1100" dirty="0" err="1">
                <a:latin typeface="Courier New" charset="0"/>
              </a:rPr>
              <a:t>mhz</a:t>
            </a:r>
            <a:r>
              <a:rPr lang="en-US" altLang="zh-CN" sz="1100" dirty="0">
                <a:latin typeface="Courier New" charset="0"/>
              </a:rPr>
              <a:t>(0); /* Estimate the clock frequency */</a:t>
            </a:r>
          </a:p>
          <a:p>
            <a:pPr>
              <a:tabLst>
                <a:tab pos="457200" algn="l"/>
              </a:tabLst>
            </a:pPr>
            <a:r>
              <a:rPr lang="en-US" altLang="zh-CN" sz="1100" dirty="0">
                <a:latin typeface="Courier New" charset="0"/>
              </a:rPr>
              <a:t>for (size = MAXBYTES; size &gt;= MINBYTES; size &gt;&gt;= 1) {</a:t>
            </a:r>
          </a:p>
          <a:p>
            <a:pPr>
              <a:tabLst>
                <a:tab pos="457200" algn="l"/>
              </a:tabLst>
            </a:pPr>
            <a:r>
              <a:rPr lang="en-US" altLang="zh-CN" sz="1100" dirty="0">
                <a:latin typeface="Courier New" charset="0"/>
              </a:rPr>
              <a:t>for (stride = 1; stride &lt;= MAXSTRIDE; stride++)</a:t>
            </a:r>
          </a:p>
          <a:p>
            <a:pPr>
              <a:tabLst>
                <a:tab pos="457200" algn="l"/>
              </a:tabLst>
            </a:pPr>
            <a:r>
              <a:rPr lang="en-US" altLang="zh-CN" sz="1100" dirty="0" err="1">
                <a:latin typeface="Courier New" charset="0"/>
              </a:rPr>
              <a:t>printf</a:t>
            </a:r>
            <a:r>
              <a:rPr lang="en-US" altLang="zh-CN" sz="1100" dirty="0">
                <a:latin typeface="Courier New" charset="0"/>
              </a:rPr>
              <a:t>("%.1f\t", run(size, stride, </a:t>
            </a:r>
            <a:r>
              <a:rPr lang="en-US" altLang="zh-CN" sz="1100" dirty="0" err="1">
                <a:latin typeface="Courier New" charset="0"/>
              </a:rPr>
              <a:t>Mhz</a:t>
            </a:r>
            <a:r>
              <a:rPr lang="en-US" altLang="zh-CN" sz="1100" dirty="0">
                <a:latin typeface="Courier New" charset="0"/>
              </a:rPr>
              <a:t>));</a:t>
            </a:r>
          </a:p>
          <a:p>
            <a:pPr>
              <a:tabLst>
                <a:tab pos="457200" algn="l"/>
              </a:tabLst>
            </a:pPr>
            <a:r>
              <a:rPr lang="en-US" altLang="zh-CN" sz="1100" dirty="0" err="1">
                <a:latin typeface="Courier New" charset="0"/>
              </a:rPr>
              <a:t>printf</a:t>
            </a:r>
            <a:r>
              <a:rPr lang="en-US" altLang="zh-CN" sz="1100" dirty="0">
                <a:latin typeface="Courier New" charset="0"/>
              </a:rPr>
              <a:t>("\n");</a:t>
            </a:r>
          </a:p>
          <a:p>
            <a:pPr>
              <a:tabLst>
                <a:tab pos="457200" algn="l"/>
              </a:tabLst>
            </a:pPr>
            <a:r>
              <a:rPr lang="en-US" altLang="zh-CN" sz="1100" dirty="0">
                <a:latin typeface="Courier New" charset="0"/>
              </a:rPr>
              <a:t>}</a:t>
            </a:r>
          </a:p>
          <a:p>
            <a:pPr>
              <a:tabLst>
                <a:tab pos="457200" algn="l"/>
              </a:tabLst>
            </a:pPr>
            <a:r>
              <a:rPr lang="en-US" altLang="zh-CN" sz="1100" dirty="0">
                <a:latin typeface="Courier New" charset="0"/>
              </a:rPr>
              <a:t>exit(0);</a:t>
            </a:r>
          </a:p>
          <a:p>
            <a:pPr>
              <a:tabLst>
                <a:tab pos="457200" algn="l"/>
              </a:tabLst>
            </a:pPr>
            <a:r>
              <a:rPr lang="en-US" altLang="zh-CN" sz="1100" dirty="0">
                <a:latin typeface="Courier New" charset="0"/>
              </a:rPr>
              <a:t>}</a:t>
            </a:r>
          </a:p>
        </p:txBody>
      </p:sp>
      <p:sp>
        <p:nvSpPr>
          <p:cNvPr id="9" name="矩形 8">
            <a:extLst>
              <a:ext uri="{FF2B5EF4-FFF2-40B4-BE49-F238E27FC236}">
                <a16:creationId xmlns:a16="http://schemas.microsoft.com/office/drawing/2014/main" id="{F6EA6444-8D6D-444A-8B3F-A7A67AB71022}"/>
              </a:ext>
            </a:extLst>
          </p:cNvPr>
          <p:cNvSpPr/>
          <p:nvPr/>
        </p:nvSpPr>
        <p:spPr>
          <a:xfrm>
            <a:off x="287790" y="6280494"/>
            <a:ext cx="8802760" cy="307777"/>
          </a:xfrm>
          <a:prstGeom prst="rect">
            <a:avLst/>
          </a:prstGeom>
        </p:spPr>
        <p:txBody>
          <a:bodyPr wrap="square">
            <a:spAutoFit/>
          </a:bodyPr>
          <a:lstStyle/>
          <a:p>
            <a:r>
              <a:rPr lang="zh-CN" altLang="en-US" sz="1400" dirty="0"/>
              <a:t>http://csapp.cs.cmu.edu/2e/ics2/code/mem/mountain/mountain.c</a:t>
            </a:r>
          </a:p>
        </p:txBody>
      </p:sp>
    </p:spTree>
    <p:extLst>
      <p:ext uri="{BB962C8B-B14F-4D97-AF65-F5344CB8AC3E}">
        <p14:creationId xmlns:p14="http://schemas.microsoft.com/office/powerpoint/2010/main" val="6060476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41D164-6D10-4D42-B8FE-831A7666149E}"/>
              </a:ext>
            </a:extLst>
          </p:cNvPr>
          <p:cNvSpPr>
            <a:spLocks noGrp="1"/>
          </p:cNvSpPr>
          <p:nvPr>
            <p:ph type="title"/>
          </p:nvPr>
        </p:nvSpPr>
        <p:spPr/>
        <p:txBody>
          <a:bodyPr>
            <a:normAutofit fontScale="90000"/>
          </a:bodyPr>
          <a:lstStyle/>
          <a:p>
            <a:r>
              <a:rPr lang="zh-CN" altLang="en-US" dirty="0"/>
              <a:t>存储器山测试结果</a:t>
            </a:r>
          </a:p>
        </p:txBody>
      </p:sp>
      <p:sp>
        <p:nvSpPr>
          <p:cNvPr id="3" name="内容占位符 2">
            <a:extLst>
              <a:ext uri="{FF2B5EF4-FFF2-40B4-BE49-F238E27FC236}">
                <a16:creationId xmlns:a16="http://schemas.microsoft.com/office/drawing/2014/main" id="{144DCDB2-7712-43C3-AA9A-8C8DAA7635A3}"/>
              </a:ext>
            </a:extLst>
          </p:cNvPr>
          <p:cNvSpPr>
            <a:spLocks noGrp="1"/>
          </p:cNvSpPr>
          <p:nvPr>
            <p:ph idx="1"/>
          </p:nvPr>
        </p:nvSpPr>
        <p:spPr/>
        <p:txBody>
          <a:bodyPr/>
          <a:lstStyle/>
          <a:p>
            <a:r>
              <a:rPr lang="zh-CN" altLang="en-US" dirty="0"/>
              <a:t>无展开，</a:t>
            </a:r>
            <a:endParaRPr lang="en-US" altLang="zh-CN" dirty="0"/>
          </a:p>
          <a:p>
            <a:pPr lvl="1"/>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1A0969AA-B7C4-48F1-98F1-38DE2AAC07FB}"/>
              </a:ext>
            </a:extLst>
          </p:cNvPr>
          <p:cNvSpPr>
            <a:spLocks noGrp="1"/>
          </p:cNvSpPr>
          <p:nvPr>
            <p:ph type="sldNum" sz="quarter" idx="12"/>
          </p:nvPr>
        </p:nvSpPr>
        <p:spPr/>
        <p:txBody>
          <a:bodyPr/>
          <a:lstStyle/>
          <a:p>
            <a:fld id="{6D62327B-ED8D-4CFC-ADD0-A75FA5CBE281}" type="slidenum">
              <a:rPr lang="zh-CN" altLang="en-US" smtClean="0"/>
              <a:pPr/>
              <a:t>173</a:t>
            </a:fld>
            <a:endParaRPr lang="zh-CN" altLang="en-US" dirty="0"/>
          </a:p>
        </p:txBody>
      </p:sp>
      <p:graphicFrame>
        <p:nvGraphicFramePr>
          <p:cNvPr id="5" name="图表 4">
            <a:extLst>
              <a:ext uri="{FF2B5EF4-FFF2-40B4-BE49-F238E27FC236}">
                <a16:creationId xmlns:a16="http://schemas.microsoft.com/office/drawing/2014/main" id="{F690978F-A001-403C-81D8-A637EA25DB11}"/>
              </a:ext>
            </a:extLst>
          </p:cNvPr>
          <p:cNvGraphicFramePr>
            <a:graphicFrameLocks/>
          </p:cNvGraphicFramePr>
          <p:nvPr/>
        </p:nvGraphicFramePr>
        <p:xfrm>
          <a:off x="422056" y="1967736"/>
          <a:ext cx="7846282" cy="47803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54589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41D164-6D10-4D42-B8FE-831A7666149E}"/>
              </a:ext>
            </a:extLst>
          </p:cNvPr>
          <p:cNvSpPr>
            <a:spLocks noGrp="1"/>
          </p:cNvSpPr>
          <p:nvPr>
            <p:ph type="title"/>
          </p:nvPr>
        </p:nvSpPr>
        <p:spPr/>
        <p:txBody>
          <a:bodyPr>
            <a:normAutofit fontScale="90000"/>
          </a:bodyPr>
          <a:lstStyle/>
          <a:p>
            <a:r>
              <a:rPr lang="zh-CN" altLang="en-US" dirty="0"/>
              <a:t>存储器山测试结果</a:t>
            </a:r>
          </a:p>
        </p:txBody>
      </p:sp>
      <p:sp>
        <p:nvSpPr>
          <p:cNvPr id="3" name="内容占位符 2">
            <a:extLst>
              <a:ext uri="{FF2B5EF4-FFF2-40B4-BE49-F238E27FC236}">
                <a16:creationId xmlns:a16="http://schemas.microsoft.com/office/drawing/2014/main" id="{144DCDB2-7712-43C3-AA9A-8C8DAA7635A3}"/>
              </a:ext>
            </a:extLst>
          </p:cNvPr>
          <p:cNvSpPr>
            <a:spLocks noGrp="1"/>
          </p:cNvSpPr>
          <p:nvPr>
            <p:ph idx="1"/>
          </p:nvPr>
        </p:nvSpPr>
        <p:spPr/>
        <p:txBody>
          <a:bodyPr/>
          <a:lstStyle/>
          <a:p>
            <a:r>
              <a:rPr lang="en-US" altLang="zh-CN" dirty="0"/>
              <a:t>4*4</a:t>
            </a:r>
            <a:r>
              <a:rPr lang="zh-CN" altLang="en-US" dirty="0"/>
              <a:t>展开</a:t>
            </a:r>
            <a:endParaRPr lang="en-US" altLang="zh-CN" dirty="0"/>
          </a:p>
          <a:p>
            <a:pPr lvl="1"/>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1A0969AA-B7C4-48F1-98F1-38DE2AAC07FB}"/>
              </a:ext>
            </a:extLst>
          </p:cNvPr>
          <p:cNvSpPr>
            <a:spLocks noGrp="1"/>
          </p:cNvSpPr>
          <p:nvPr>
            <p:ph type="sldNum" sz="quarter" idx="12"/>
          </p:nvPr>
        </p:nvSpPr>
        <p:spPr/>
        <p:txBody>
          <a:bodyPr/>
          <a:lstStyle/>
          <a:p>
            <a:fld id="{6D62327B-ED8D-4CFC-ADD0-A75FA5CBE281}" type="slidenum">
              <a:rPr lang="zh-CN" altLang="en-US" smtClean="0"/>
              <a:pPr/>
              <a:t>174</a:t>
            </a:fld>
            <a:endParaRPr lang="zh-CN" altLang="en-US" dirty="0"/>
          </a:p>
        </p:txBody>
      </p:sp>
      <p:graphicFrame>
        <p:nvGraphicFramePr>
          <p:cNvPr id="6" name="图表 5">
            <a:extLst>
              <a:ext uri="{FF2B5EF4-FFF2-40B4-BE49-F238E27FC236}">
                <a16:creationId xmlns:a16="http://schemas.microsoft.com/office/drawing/2014/main" id="{FCE4F167-4726-4330-A54F-0731A46E7853}"/>
              </a:ext>
            </a:extLst>
          </p:cNvPr>
          <p:cNvGraphicFramePr>
            <a:graphicFrameLocks/>
          </p:cNvGraphicFramePr>
          <p:nvPr>
            <p:extLst>
              <p:ext uri="{D42A27DB-BD31-4B8C-83A1-F6EECF244321}">
                <p14:modId xmlns:p14="http://schemas.microsoft.com/office/powerpoint/2010/main" val="1510870383"/>
              </p:ext>
            </p:extLst>
          </p:nvPr>
        </p:nvGraphicFramePr>
        <p:xfrm>
          <a:off x="-412993" y="1872655"/>
          <a:ext cx="9536621" cy="4895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9622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F9C7C4-4E1E-4C1B-AEDD-28A153D7DC84}"/>
              </a:ext>
            </a:extLst>
          </p:cNvPr>
          <p:cNvSpPr>
            <a:spLocks noGrp="1"/>
          </p:cNvSpPr>
          <p:nvPr>
            <p:ph type="title"/>
          </p:nvPr>
        </p:nvSpPr>
        <p:spPr/>
        <p:txBody>
          <a:bodyPr>
            <a:normAutofit fontScale="90000"/>
          </a:bodyPr>
          <a:lstStyle/>
          <a:p>
            <a:r>
              <a:rPr lang="zh-CN" altLang="en-US" dirty="0"/>
              <a:t>工作集大小 </a:t>
            </a:r>
            <a:r>
              <a:rPr lang="en-US" altLang="zh-CN" dirty="0"/>
              <a:t>vs. </a:t>
            </a:r>
            <a:r>
              <a:rPr lang="zh-CN" altLang="en-US" dirty="0"/>
              <a:t>步长</a:t>
            </a:r>
          </a:p>
        </p:txBody>
      </p:sp>
      <p:sp>
        <p:nvSpPr>
          <p:cNvPr id="4" name="灯片编号占位符 3">
            <a:extLst>
              <a:ext uri="{FF2B5EF4-FFF2-40B4-BE49-F238E27FC236}">
                <a16:creationId xmlns:a16="http://schemas.microsoft.com/office/drawing/2014/main" id="{C7E4E0C6-AEF4-432C-AF69-289B60F4D642}"/>
              </a:ext>
            </a:extLst>
          </p:cNvPr>
          <p:cNvSpPr>
            <a:spLocks noGrp="1"/>
          </p:cNvSpPr>
          <p:nvPr>
            <p:ph type="sldNum" sz="quarter" idx="12"/>
          </p:nvPr>
        </p:nvSpPr>
        <p:spPr/>
        <p:txBody>
          <a:bodyPr/>
          <a:lstStyle/>
          <a:p>
            <a:fld id="{6D62327B-ED8D-4CFC-ADD0-A75FA5CBE281}" type="slidenum">
              <a:rPr lang="zh-CN" altLang="en-US" smtClean="0"/>
              <a:pPr/>
              <a:t>175</a:t>
            </a:fld>
            <a:endParaRPr lang="zh-CN" altLang="en-US" dirty="0"/>
          </a:p>
        </p:txBody>
      </p:sp>
      <p:graphicFrame>
        <p:nvGraphicFramePr>
          <p:cNvPr id="7" name="图表 6">
            <a:extLst>
              <a:ext uri="{FF2B5EF4-FFF2-40B4-BE49-F238E27FC236}">
                <a16:creationId xmlns:a16="http://schemas.microsoft.com/office/drawing/2014/main" id="{8980031B-F7B2-40E6-A514-BB49B5B42DB3}"/>
              </a:ext>
            </a:extLst>
          </p:cNvPr>
          <p:cNvGraphicFramePr>
            <a:graphicFrameLocks/>
          </p:cNvGraphicFramePr>
          <p:nvPr>
            <p:extLst>
              <p:ext uri="{D42A27DB-BD31-4B8C-83A1-F6EECF244321}">
                <p14:modId xmlns:p14="http://schemas.microsoft.com/office/powerpoint/2010/main" val="2906114707"/>
              </p:ext>
            </p:extLst>
          </p:nvPr>
        </p:nvGraphicFramePr>
        <p:xfrm>
          <a:off x="52681" y="836713"/>
          <a:ext cx="8953921" cy="28803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a:extLst>
              <a:ext uri="{FF2B5EF4-FFF2-40B4-BE49-F238E27FC236}">
                <a16:creationId xmlns:a16="http://schemas.microsoft.com/office/drawing/2014/main" id="{492860A0-5A5B-4C9A-890B-F9A05B8B114B}"/>
              </a:ext>
            </a:extLst>
          </p:cNvPr>
          <p:cNvGraphicFramePr>
            <a:graphicFrameLocks/>
          </p:cNvGraphicFramePr>
          <p:nvPr>
            <p:extLst>
              <p:ext uri="{D42A27DB-BD31-4B8C-83A1-F6EECF244321}">
                <p14:modId xmlns:p14="http://schemas.microsoft.com/office/powerpoint/2010/main" val="3900875383"/>
              </p:ext>
            </p:extLst>
          </p:nvPr>
        </p:nvGraphicFramePr>
        <p:xfrm>
          <a:off x="18291" y="3717032"/>
          <a:ext cx="9073027" cy="2881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19434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探索</a:t>
            </a:r>
            <a:r>
              <a:rPr lang="en-US" altLang="zh-CN" dirty="0"/>
              <a:t>-9</a:t>
            </a:r>
            <a:endParaRPr lang="zh-CN" altLang="en-US" dirty="0"/>
          </a:p>
        </p:txBody>
      </p:sp>
      <p:sp>
        <p:nvSpPr>
          <p:cNvPr id="3" name="内容占位符 2"/>
          <p:cNvSpPr>
            <a:spLocks noGrp="1"/>
          </p:cNvSpPr>
          <p:nvPr>
            <p:ph idx="1"/>
          </p:nvPr>
        </p:nvSpPr>
        <p:spPr>
          <a:xfrm>
            <a:off x="457200" y="837032"/>
            <a:ext cx="8229600" cy="3528071"/>
          </a:xfrm>
        </p:spPr>
        <p:txBody>
          <a:bodyPr>
            <a:normAutofit/>
          </a:bodyPr>
          <a:lstStyle/>
          <a:p>
            <a:r>
              <a:rPr lang="zh-CN" altLang="en-US" dirty="0"/>
              <a:t>实验重现</a:t>
            </a:r>
            <a:endParaRPr lang="en-US" altLang="zh-CN" dirty="0"/>
          </a:p>
          <a:p>
            <a:pPr lvl="1"/>
            <a:r>
              <a:rPr lang="zh-CN" altLang="en-US" dirty="0"/>
              <a:t>目标：</a:t>
            </a:r>
            <a:endParaRPr lang="en-US" altLang="zh-CN" dirty="0"/>
          </a:p>
          <a:p>
            <a:pPr lvl="2"/>
            <a:r>
              <a:rPr lang="zh-CN" altLang="en-US" dirty="0"/>
              <a:t>在自己的计算机进行内存山测试并生成内存山结果</a:t>
            </a:r>
            <a:endParaRPr lang="en-US" altLang="zh-CN" dirty="0"/>
          </a:p>
          <a:p>
            <a:pPr lvl="2"/>
            <a:r>
              <a:rPr lang="zh-CN" altLang="en-US" dirty="0"/>
              <a:t>结合自己计算机</a:t>
            </a:r>
            <a:r>
              <a:rPr lang="en-US" altLang="zh-CN" dirty="0"/>
              <a:t>CPU</a:t>
            </a:r>
            <a:r>
              <a:rPr lang="zh-CN" altLang="en-US" dirty="0"/>
              <a:t>硬件参数分析内存山的性能特征，确定内存山形状的主要影响因素</a:t>
            </a:r>
            <a:endParaRPr lang="en-US" altLang="zh-CN" dirty="0"/>
          </a:p>
          <a:p>
            <a:pPr lvl="2"/>
            <a:r>
              <a:rPr lang="zh-CN" altLang="en-US" dirty="0"/>
              <a:t>生成动态三维图查看</a:t>
            </a:r>
            <a:endParaRPr lang="en-US" altLang="zh-CN" dirty="0"/>
          </a:p>
          <a:p>
            <a:pPr lvl="2"/>
            <a:r>
              <a:rPr lang="zh-CN" altLang="en-US" dirty="0"/>
              <a:t>测试</a:t>
            </a:r>
            <a:r>
              <a:rPr lang="en-US" altLang="zh-CN" dirty="0"/>
              <a:t>L1, L2,</a:t>
            </a:r>
            <a:r>
              <a:rPr lang="zh-CN" altLang="en-US" dirty="0"/>
              <a:t> </a:t>
            </a:r>
            <a:r>
              <a:rPr lang="en-US" altLang="zh-CN" dirty="0"/>
              <a:t>L3</a:t>
            </a:r>
            <a:r>
              <a:rPr lang="zh-CN" altLang="en-US" dirty="0"/>
              <a:t> </a:t>
            </a:r>
            <a:r>
              <a:rPr lang="en-US" altLang="zh-CN" dirty="0"/>
              <a:t>cache</a:t>
            </a:r>
            <a:r>
              <a:rPr lang="zh-CN" altLang="en-US" dirty="0"/>
              <a:t>大小、带宽、延迟性能指标</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176</a:t>
            </a:fld>
            <a:endParaRPr lang="zh-CN" altLang="en-US" dirty="0"/>
          </a:p>
        </p:txBody>
      </p:sp>
      <p:pic>
        <p:nvPicPr>
          <p:cNvPr id="7" name="图片 6">
            <a:extLst>
              <a:ext uri="{FF2B5EF4-FFF2-40B4-BE49-F238E27FC236}">
                <a16:creationId xmlns:a16="http://schemas.microsoft.com/office/drawing/2014/main" id="{1CA21DE9-B458-46EF-BD69-AB6B9FB7E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9740" y="139088"/>
            <a:ext cx="1031746" cy="1023039"/>
          </a:xfrm>
          <a:prstGeom prst="rect">
            <a:avLst/>
          </a:prstGeom>
        </p:spPr>
      </p:pic>
      <p:pic>
        <p:nvPicPr>
          <p:cNvPr id="8" name="图片 7">
            <a:extLst>
              <a:ext uri="{FF2B5EF4-FFF2-40B4-BE49-F238E27FC236}">
                <a16:creationId xmlns:a16="http://schemas.microsoft.com/office/drawing/2014/main" id="{C73D2260-0366-4235-BBDC-209462D0CB96}"/>
              </a:ext>
            </a:extLst>
          </p:cNvPr>
          <p:cNvPicPr>
            <a:picLocks noChangeAspect="1"/>
          </p:cNvPicPr>
          <p:nvPr/>
        </p:nvPicPr>
        <p:blipFill rotWithShape="1">
          <a:blip r:embed="rId3"/>
          <a:srcRect r="79137" b="50000"/>
          <a:stretch/>
        </p:blipFill>
        <p:spPr>
          <a:xfrm>
            <a:off x="4972223" y="3391844"/>
            <a:ext cx="3851920" cy="2915213"/>
          </a:xfrm>
          <a:prstGeom prst="rect">
            <a:avLst/>
          </a:prstGeom>
        </p:spPr>
      </p:pic>
    </p:spTree>
    <p:extLst>
      <p:ext uri="{BB962C8B-B14F-4D97-AF65-F5344CB8AC3E}">
        <p14:creationId xmlns:p14="http://schemas.microsoft.com/office/powerpoint/2010/main" val="31793638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17A253-BA28-4BB4-8B62-C203113ADDCE}"/>
              </a:ext>
            </a:extLst>
          </p:cNvPr>
          <p:cNvSpPr>
            <a:spLocks noGrp="1"/>
          </p:cNvSpPr>
          <p:nvPr>
            <p:ph type="title"/>
          </p:nvPr>
        </p:nvSpPr>
        <p:spPr/>
        <p:txBody>
          <a:bodyPr>
            <a:normAutofit fontScale="90000"/>
          </a:bodyPr>
          <a:lstStyle/>
          <a:p>
            <a:r>
              <a:rPr lang="en-US" altLang="zh-CN" dirty="0"/>
              <a:t>Cache locality evaluation——vector join</a:t>
            </a:r>
            <a:endParaRPr lang="zh-CN" altLang="en-US" dirty="0"/>
          </a:p>
        </p:txBody>
      </p:sp>
      <p:sp>
        <p:nvSpPr>
          <p:cNvPr id="4" name="灯片编号占位符 3">
            <a:extLst>
              <a:ext uri="{FF2B5EF4-FFF2-40B4-BE49-F238E27FC236}">
                <a16:creationId xmlns:a16="http://schemas.microsoft.com/office/drawing/2014/main" id="{DC46BE64-E74E-48C1-B9DE-2EEDB2243C81}"/>
              </a:ext>
            </a:extLst>
          </p:cNvPr>
          <p:cNvSpPr>
            <a:spLocks noGrp="1"/>
          </p:cNvSpPr>
          <p:nvPr>
            <p:ph type="sldNum" sz="quarter" idx="12"/>
          </p:nvPr>
        </p:nvSpPr>
        <p:spPr/>
        <p:txBody>
          <a:bodyPr/>
          <a:lstStyle/>
          <a:p>
            <a:fld id="{6D62327B-ED8D-4CFC-ADD0-A75FA5CBE281}" type="slidenum">
              <a:rPr lang="zh-CN" altLang="en-US" smtClean="0"/>
              <a:pPr/>
              <a:t>177</a:t>
            </a:fld>
            <a:endParaRPr lang="zh-CN" altLang="en-US" dirty="0"/>
          </a:p>
        </p:txBody>
      </p:sp>
      <p:sp>
        <p:nvSpPr>
          <p:cNvPr id="8" name="内容占位符 7">
            <a:extLst>
              <a:ext uri="{FF2B5EF4-FFF2-40B4-BE49-F238E27FC236}">
                <a16:creationId xmlns:a16="http://schemas.microsoft.com/office/drawing/2014/main" id="{3C77BE48-B4E3-4F88-82D7-C00520F74892}"/>
              </a:ext>
            </a:extLst>
          </p:cNvPr>
          <p:cNvSpPr>
            <a:spLocks noGrp="1"/>
          </p:cNvSpPr>
          <p:nvPr>
            <p:ph idx="1"/>
          </p:nvPr>
        </p:nvSpPr>
        <p:spPr>
          <a:xfrm>
            <a:off x="1812207" y="837034"/>
            <a:ext cx="6874593" cy="5289136"/>
          </a:xfrm>
        </p:spPr>
        <p:txBody>
          <a:bodyPr>
            <a:normAutofit lnSpcReduction="10000"/>
          </a:bodyPr>
          <a:lstStyle/>
          <a:p>
            <a:r>
              <a:rPr lang="zh-CN" altLang="en-US" dirty="0"/>
              <a:t>向量连接示例：</a:t>
            </a:r>
            <a:endParaRPr lang="en-US" altLang="zh-CN" dirty="0"/>
          </a:p>
          <a:p>
            <a:pPr lvl="1"/>
            <a:r>
              <a:rPr lang="en-US" altLang="zh-CN" dirty="0"/>
              <a:t>Vector</a:t>
            </a:r>
            <a:r>
              <a:rPr lang="zh-CN" altLang="en-US" dirty="0"/>
              <a:t>：代表主键表连接列，数组下标代表主键值</a:t>
            </a:r>
            <a:endParaRPr lang="en-US" altLang="zh-CN" dirty="0"/>
          </a:p>
          <a:p>
            <a:pPr lvl="1"/>
            <a:r>
              <a:rPr lang="en-US" altLang="zh-CN" dirty="0"/>
              <a:t>FK</a:t>
            </a:r>
            <a:r>
              <a:rPr lang="zh-CN" altLang="en-US" dirty="0"/>
              <a:t>：代表外键列，键值为所参照主键列数组下标</a:t>
            </a:r>
            <a:endParaRPr lang="en-US" altLang="zh-CN" dirty="0"/>
          </a:p>
          <a:p>
            <a:pPr lvl="1"/>
            <a:r>
              <a:rPr lang="zh-CN" altLang="en-US" dirty="0"/>
              <a:t>向量连接：外键列值映射为向量地址</a:t>
            </a:r>
            <a:endParaRPr lang="en-US" altLang="zh-CN" dirty="0"/>
          </a:p>
          <a:p>
            <a:r>
              <a:rPr lang="zh-CN" altLang="en-US" dirty="0"/>
              <a:t>局部性分析：</a:t>
            </a:r>
            <a:endParaRPr lang="en-US" altLang="zh-CN" dirty="0"/>
          </a:p>
          <a:p>
            <a:pPr lvl="1"/>
            <a:r>
              <a:rPr lang="en-US" altLang="zh-CN" dirty="0"/>
              <a:t>FK</a:t>
            </a:r>
            <a:r>
              <a:rPr lang="zh-CN" altLang="en-US" dirty="0"/>
              <a:t>列扫描操作：顺序列扫描操作，步长为</a:t>
            </a:r>
            <a:r>
              <a:rPr lang="en-US" altLang="zh-CN" dirty="0"/>
              <a:t>1</a:t>
            </a:r>
            <a:r>
              <a:rPr lang="zh-CN" altLang="en-US" dirty="0"/>
              <a:t>，空间局部性好</a:t>
            </a:r>
            <a:endParaRPr lang="en-US" altLang="zh-CN" dirty="0"/>
          </a:p>
          <a:p>
            <a:pPr lvl="1"/>
            <a:r>
              <a:rPr lang="en-US" altLang="zh-CN" dirty="0"/>
              <a:t>Vector</a:t>
            </a:r>
            <a:r>
              <a:rPr lang="zh-CN" altLang="en-US" dirty="0"/>
              <a:t>引用操作：随机访问</a:t>
            </a:r>
            <a:r>
              <a:rPr lang="en-US" altLang="zh-CN" dirty="0"/>
              <a:t>vector</a:t>
            </a:r>
            <a:r>
              <a:rPr lang="zh-CN" altLang="en-US" dirty="0"/>
              <a:t>向量单元，时间局部性取决于向量大小与</a:t>
            </a:r>
            <a:r>
              <a:rPr lang="en-US" altLang="zh-CN" dirty="0"/>
              <a:t>cache</a:t>
            </a:r>
            <a:r>
              <a:rPr lang="zh-CN" altLang="en-US" dirty="0"/>
              <a:t>大小之间的相对关系</a:t>
            </a:r>
            <a:endParaRPr lang="en-US" altLang="zh-CN" dirty="0"/>
          </a:p>
          <a:p>
            <a:r>
              <a:rPr lang="zh-CN" altLang="en-US" dirty="0"/>
              <a:t>两种</a:t>
            </a:r>
            <a:r>
              <a:rPr lang="en-US" altLang="zh-CN" dirty="0"/>
              <a:t>cache</a:t>
            </a:r>
            <a:r>
              <a:rPr lang="zh-CN" altLang="en-US" dirty="0"/>
              <a:t>访问模式：</a:t>
            </a:r>
            <a:endParaRPr lang="en-US" altLang="zh-CN" dirty="0"/>
          </a:p>
          <a:p>
            <a:pPr lvl="1"/>
            <a:r>
              <a:rPr lang="en-US" altLang="zh-CN" dirty="0"/>
              <a:t>FK</a:t>
            </a:r>
            <a:r>
              <a:rPr lang="zh-CN" altLang="en-US" dirty="0"/>
              <a:t>列扫描操作：弱局部性，数据一次性访问</a:t>
            </a:r>
            <a:endParaRPr lang="en-US" altLang="zh-CN" dirty="0"/>
          </a:p>
          <a:p>
            <a:pPr lvl="1"/>
            <a:r>
              <a:rPr lang="en-US" altLang="zh-CN" dirty="0"/>
              <a:t>Vector</a:t>
            </a:r>
            <a:r>
              <a:rPr lang="zh-CN" altLang="en-US" dirty="0"/>
              <a:t>引用访问：强局部性，数据重复访问</a:t>
            </a:r>
            <a:endParaRPr lang="en-US" altLang="zh-CN" dirty="0"/>
          </a:p>
          <a:p>
            <a:pPr lvl="1"/>
            <a:r>
              <a:rPr lang="zh-CN" altLang="en-US" dirty="0"/>
              <a:t>二种操作在</a:t>
            </a:r>
            <a:r>
              <a:rPr lang="en-US" altLang="zh-CN" dirty="0"/>
              <a:t>cache</a:t>
            </a:r>
            <a:r>
              <a:rPr lang="zh-CN" altLang="en-US" dirty="0"/>
              <a:t>中产生冲突</a:t>
            </a:r>
            <a:r>
              <a:rPr lang="en-US" altLang="zh-CN" dirty="0"/>
              <a:t>——cache pollution</a:t>
            </a:r>
          </a:p>
          <a:p>
            <a:pPr lvl="2"/>
            <a:r>
              <a:rPr lang="zh-CN" altLang="en-US" dirty="0"/>
              <a:t>弱局部性数据将强局部性数据驱逐出</a:t>
            </a:r>
            <a:r>
              <a:rPr lang="en-US" altLang="zh-CN" dirty="0"/>
              <a:t>cache</a:t>
            </a:r>
            <a:r>
              <a:rPr lang="zh-CN" altLang="en-US" dirty="0"/>
              <a:t>引起</a:t>
            </a:r>
            <a:r>
              <a:rPr lang="en-US" altLang="zh-CN" dirty="0"/>
              <a:t>cache</a:t>
            </a:r>
            <a:r>
              <a:rPr lang="zh-CN" altLang="en-US" dirty="0"/>
              <a:t>抖动</a:t>
            </a:r>
            <a:endParaRPr lang="en-US" altLang="zh-CN" dirty="0"/>
          </a:p>
          <a:p>
            <a:pPr lvl="2"/>
            <a:r>
              <a:rPr lang="en-US" altLang="zh-CN" dirty="0"/>
              <a:t>Vector</a:t>
            </a:r>
            <a:r>
              <a:rPr lang="zh-CN" altLang="en-US" dirty="0"/>
              <a:t>和</a:t>
            </a:r>
            <a:r>
              <a:rPr lang="en-US" altLang="zh-CN" dirty="0"/>
              <a:t>cache</a:t>
            </a:r>
            <a:r>
              <a:rPr lang="zh-CN" altLang="en-US" dirty="0"/>
              <a:t>大小相同时</a:t>
            </a:r>
            <a:r>
              <a:rPr lang="en-US" altLang="zh-CN" dirty="0"/>
              <a:t>cache</a:t>
            </a:r>
            <a:r>
              <a:rPr lang="zh-CN" altLang="en-US" dirty="0"/>
              <a:t>性能亦降低</a:t>
            </a:r>
          </a:p>
        </p:txBody>
      </p:sp>
      <p:sp>
        <p:nvSpPr>
          <p:cNvPr id="9" name="矩形 8">
            <a:extLst>
              <a:ext uri="{FF2B5EF4-FFF2-40B4-BE49-F238E27FC236}">
                <a16:creationId xmlns:a16="http://schemas.microsoft.com/office/drawing/2014/main" id="{DBAFE332-ACA6-4C73-894F-5EB0C38F0EF0}"/>
              </a:ext>
            </a:extLst>
          </p:cNvPr>
          <p:cNvSpPr/>
          <p:nvPr/>
        </p:nvSpPr>
        <p:spPr>
          <a:xfrm>
            <a:off x="477404" y="2452174"/>
            <a:ext cx="271673" cy="216024"/>
          </a:xfrm>
          <a:prstGeom prst="rect">
            <a:avLst/>
          </a:prstGeom>
          <a:solidFill>
            <a:schemeClr val="accent6">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CC19C450-6E33-4CD4-816A-788A2E308576}"/>
              </a:ext>
            </a:extLst>
          </p:cNvPr>
          <p:cNvSpPr/>
          <p:nvPr/>
        </p:nvSpPr>
        <p:spPr>
          <a:xfrm>
            <a:off x="477404" y="2669378"/>
            <a:ext cx="271673" cy="216024"/>
          </a:xfrm>
          <a:prstGeom prst="rect">
            <a:avLst/>
          </a:prstGeom>
          <a:solidFill>
            <a:schemeClr val="accent6">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BE3145B3-C0E4-4B20-9A30-1EFEC4955906}"/>
              </a:ext>
            </a:extLst>
          </p:cNvPr>
          <p:cNvSpPr/>
          <p:nvPr/>
        </p:nvSpPr>
        <p:spPr>
          <a:xfrm>
            <a:off x="477404" y="2886582"/>
            <a:ext cx="271673" cy="216024"/>
          </a:xfrm>
          <a:prstGeom prst="rect">
            <a:avLst/>
          </a:prstGeom>
          <a:solidFill>
            <a:schemeClr val="accent6">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E0F3B95F-660E-4E62-88B3-11985E5A9262}"/>
              </a:ext>
            </a:extLst>
          </p:cNvPr>
          <p:cNvSpPr/>
          <p:nvPr/>
        </p:nvSpPr>
        <p:spPr>
          <a:xfrm>
            <a:off x="477404" y="3103785"/>
            <a:ext cx="271673" cy="216024"/>
          </a:xfrm>
          <a:prstGeom prst="rect">
            <a:avLst/>
          </a:prstGeom>
          <a:solidFill>
            <a:schemeClr val="accent6">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D1DF81EB-ECCC-47A7-AD2F-CD27946B3621}"/>
              </a:ext>
            </a:extLst>
          </p:cNvPr>
          <p:cNvSpPr/>
          <p:nvPr/>
        </p:nvSpPr>
        <p:spPr>
          <a:xfrm>
            <a:off x="477404" y="3320988"/>
            <a:ext cx="271673" cy="216024"/>
          </a:xfrm>
          <a:prstGeom prst="rect">
            <a:avLst/>
          </a:prstGeom>
          <a:solidFill>
            <a:schemeClr val="accent6">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553A01D8-04C2-4133-B844-AFF0797EA50C}"/>
              </a:ext>
            </a:extLst>
          </p:cNvPr>
          <p:cNvSpPr/>
          <p:nvPr/>
        </p:nvSpPr>
        <p:spPr>
          <a:xfrm>
            <a:off x="117404" y="2452174"/>
            <a:ext cx="353023"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DA449904-9400-4502-B4AF-EA900422F0D0}"/>
              </a:ext>
            </a:extLst>
          </p:cNvPr>
          <p:cNvSpPr/>
          <p:nvPr/>
        </p:nvSpPr>
        <p:spPr>
          <a:xfrm>
            <a:off x="117404" y="2663679"/>
            <a:ext cx="353023"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[2]</a:t>
            </a:r>
            <a:endParaRPr lang="zh-CN" altLang="en-US" sz="1100" dirty="0">
              <a:latin typeface="Times New Roman" panose="02020603050405020304" pitchFamily="18" charset="0"/>
              <a:cs typeface="Times New Roman" panose="02020603050405020304" pitchFamily="18" charset="0"/>
            </a:endParaRPr>
          </a:p>
        </p:txBody>
      </p:sp>
      <p:sp>
        <p:nvSpPr>
          <p:cNvPr id="17" name="矩形 16">
            <a:extLst>
              <a:ext uri="{FF2B5EF4-FFF2-40B4-BE49-F238E27FC236}">
                <a16:creationId xmlns:a16="http://schemas.microsoft.com/office/drawing/2014/main" id="{670DDBF0-2A68-4957-9B04-3D01877880C2}"/>
              </a:ext>
            </a:extLst>
          </p:cNvPr>
          <p:cNvSpPr/>
          <p:nvPr/>
        </p:nvSpPr>
        <p:spPr>
          <a:xfrm>
            <a:off x="117404" y="2875184"/>
            <a:ext cx="353023"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[3]</a:t>
            </a:r>
            <a:endParaRPr lang="zh-CN" altLang="en-US" sz="1100" dirty="0">
              <a:latin typeface="Times New Roman" panose="02020603050405020304" pitchFamily="18" charset="0"/>
              <a:cs typeface="Times New Roman" panose="02020603050405020304" pitchFamily="18" charset="0"/>
            </a:endParaRPr>
          </a:p>
        </p:txBody>
      </p:sp>
      <p:sp>
        <p:nvSpPr>
          <p:cNvPr id="18" name="矩形 17">
            <a:extLst>
              <a:ext uri="{FF2B5EF4-FFF2-40B4-BE49-F238E27FC236}">
                <a16:creationId xmlns:a16="http://schemas.microsoft.com/office/drawing/2014/main" id="{845DD26F-CB67-47E8-AE47-DB9547C926A2}"/>
              </a:ext>
            </a:extLst>
          </p:cNvPr>
          <p:cNvSpPr/>
          <p:nvPr/>
        </p:nvSpPr>
        <p:spPr>
          <a:xfrm>
            <a:off x="117404" y="3086689"/>
            <a:ext cx="353023"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[4]</a:t>
            </a:r>
            <a:endParaRPr lang="zh-CN" altLang="en-US" sz="1100"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5B691A02-1455-48DD-B1E9-3B57EC2CED0C}"/>
              </a:ext>
            </a:extLst>
          </p:cNvPr>
          <p:cNvSpPr/>
          <p:nvPr/>
        </p:nvSpPr>
        <p:spPr>
          <a:xfrm>
            <a:off x="117404" y="3298195"/>
            <a:ext cx="353023"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[5]</a:t>
            </a:r>
            <a:endParaRPr lang="zh-CN" altLang="en-US" sz="11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82F1A1D7-9A70-4A69-8F1D-3D7AD3D4EE5A}"/>
              </a:ext>
            </a:extLst>
          </p:cNvPr>
          <p:cNvSpPr/>
          <p:nvPr/>
        </p:nvSpPr>
        <p:spPr>
          <a:xfrm>
            <a:off x="1280642" y="2452174"/>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5</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13B7C0A3-8A23-4972-A966-E022A4A5AF73}"/>
              </a:ext>
            </a:extLst>
          </p:cNvPr>
          <p:cNvSpPr/>
          <p:nvPr/>
        </p:nvSpPr>
        <p:spPr>
          <a:xfrm>
            <a:off x="1280642" y="2669600"/>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B2F32627-18F5-4783-BA6B-EB4D28EC6818}"/>
              </a:ext>
            </a:extLst>
          </p:cNvPr>
          <p:cNvSpPr/>
          <p:nvPr/>
        </p:nvSpPr>
        <p:spPr>
          <a:xfrm>
            <a:off x="1280642" y="2887026"/>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3</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8A2797D8-512C-4683-BD65-4BFA361D83DD}"/>
              </a:ext>
            </a:extLst>
          </p:cNvPr>
          <p:cNvSpPr/>
          <p:nvPr/>
        </p:nvSpPr>
        <p:spPr>
          <a:xfrm>
            <a:off x="1280642" y="3104452"/>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8BF57CE4-B4B2-4362-A2A5-0D92B9BDF2BF}"/>
              </a:ext>
            </a:extLst>
          </p:cNvPr>
          <p:cNvSpPr/>
          <p:nvPr/>
        </p:nvSpPr>
        <p:spPr>
          <a:xfrm>
            <a:off x="1280642" y="3321878"/>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4</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392C4661-F283-4ECD-AC79-FE72D85333E2}"/>
              </a:ext>
            </a:extLst>
          </p:cNvPr>
          <p:cNvSpPr/>
          <p:nvPr/>
        </p:nvSpPr>
        <p:spPr>
          <a:xfrm>
            <a:off x="1276232" y="3539304"/>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6" name="矩形 25">
            <a:extLst>
              <a:ext uri="{FF2B5EF4-FFF2-40B4-BE49-F238E27FC236}">
                <a16:creationId xmlns:a16="http://schemas.microsoft.com/office/drawing/2014/main" id="{4DC83D74-8D4E-4D1C-886C-D816044CACCC}"/>
              </a:ext>
            </a:extLst>
          </p:cNvPr>
          <p:cNvSpPr/>
          <p:nvPr/>
        </p:nvSpPr>
        <p:spPr>
          <a:xfrm>
            <a:off x="1276232" y="3756730"/>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5</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0CFAB85A-50A2-43AF-9BBF-CA634223A715}"/>
              </a:ext>
            </a:extLst>
          </p:cNvPr>
          <p:cNvSpPr/>
          <p:nvPr/>
        </p:nvSpPr>
        <p:spPr>
          <a:xfrm>
            <a:off x="1276232" y="3974156"/>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3</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8" name="矩形 27">
            <a:extLst>
              <a:ext uri="{FF2B5EF4-FFF2-40B4-BE49-F238E27FC236}">
                <a16:creationId xmlns:a16="http://schemas.microsoft.com/office/drawing/2014/main" id="{506C6055-C090-4B0D-AE5D-A732F7D073DF}"/>
              </a:ext>
            </a:extLst>
          </p:cNvPr>
          <p:cNvSpPr/>
          <p:nvPr/>
        </p:nvSpPr>
        <p:spPr>
          <a:xfrm>
            <a:off x="1276232" y="4191582"/>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1</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55DB78C8-D4BE-4178-8538-8E2EAB1E3EA8}"/>
              </a:ext>
            </a:extLst>
          </p:cNvPr>
          <p:cNvSpPr/>
          <p:nvPr/>
        </p:nvSpPr>
        <p:spPr>
          <a:xfrm>
            <a:off x="1276232" y="4409006"/>
            <a:ext cx="360000" cy="216024"/>
          </a:xfrm>
          <a:prstGeom prst="rect">
            <a:avLst/>
          </a:prstGeom>
          <a:solidFill>
            <a:schemeClr val="accent1">
              <a:lumMod val="40000"/>
              <a:lumOff val="60000"/>
            </a:schemeClr>
          </a:solidFill>
          <a:ln w="3175"/>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2</a:t>
            </a:r>
            <a:endParaRPr lang="zh-CN" altLang="en-US" sz="1200" dirty="0">
              <a:solidFill>
                <a:schemeClr val="tx1"/>
              </a:solidFill>
              <a:latin typeface="Times New Roman" panose="02020603050405020304" pitchFamily="18" charset="0"/>
              <a:cs typeface="Times New Roman" panose="02020603050405020304" pitchFamily="18" charset="0"/>
            </a:endParaRPr>
          </a:p>
        </p:txBody>
      </p:sp>
      <p:cxnSp>
        <p:nvCxnSpPr>
          <p:cNvPr id="31" name="直接箭头连接符 30">
            <a:extLst>
              <a:ext uri="{FF2B5EF4-FFF2-40B4-BE49-F238E27FC236}">
                <a16:creationId xmlns:a16="http://schemas.microsoft.com/office/drawing/2014/main" id="{7E5F6468-3CF0-4050-B3A5-3CF353015076}"/>
              </a:ext>
            </a:extLst>
          </p:cNvPr>
          <p:cNvCxnSpPr>
            <a:cxnSpLocks/>
            <a:stCxn id="20" idx="1"/>
            <a:endCxn id="13" idx="3"/>
          </p:cNvCxnSpPr>
          <p:nvPr/>
        </p:nvCxnSpPr>
        <p:spPr>
          <a:xfrm flipH="1">
            <a:off x="749077" y="2560186"/>
            <a:ext cx="531565" cy="868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D087BD37-FC1D-4CF1-8E5C-A6F8154B5C0C}"/>
              </a:ext>
            </a:extLst>
          </p:cNvPr>
          <p:cNvCxnSpPr>
            <a:cxnSpLocks/>
            <a:stCxn id="21" idx="1"/>
            <a:endCxn id="10" idx="3"/>
          </p:cNvCxnSpPr>
          <p:nvPr/>
        </p:nvCxnSpPr>
        <p:spPr>
          <a:xfrm flipH="1" flipV="1">
            <a:off x="749077" y="2777390"/>
            <a:ext cx="531565" cy="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34D26720-4A2C-4A4E-87DE-42E5ABFB7EBD}"/>
              </a:ext>
            </a:extLst>
          </p:cNvPr>
          <p:cNvCxnSpPr>
            <a:cxnSpLocks/>
            <a:stCxn id="22" idx="1"/>
            <a:endCxn id="11" idx="3"/>
          </p:cNvCxnSpPr>
          <p:nvPr/>
        </p:nvCxnSpPr>
        <p:spPr>
          <a:xfrm flipH="1" flipV="1">
            <a:off x="749077" y="2994594"/>
            <a:ext cx="531565" cy="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4F000C3E-4ABC-4418-949B-EFDC0F6020B0}"/>
              </a:ext>
            </a:extLst>
          </p:cNvPr>
          <p:cNvCxnSpPr>
            <a:cxnSpLocks/>
            <a:stCxn id="24" idx="1"/>
            <a:endCxn id="12" idx="3"/>
          </p:cNvCxnSpPr>
          <p:nvPr/>
        </p:nvCxnSpPr>
        <p:spPr>
          <a:xfrm flipH="1" flipV="1">
            <a:off x="749077" y="3211797"/>
            <a:ext cx="531565" cy="218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023C34E8-EDEB-4FA2-8186-F4DB55F28094}"/>
              </a:ext>
            </a:extLst>
          </p:cNvPr>
          <p:cNvCxnSpPr>
            <a:cxnSpLocks/>
            <a:stCxn id="23" idx="1"/>
            <a:endCxn id="9" idx="3"/>
          </p:cNvCxnSpPr>
          <p:nvPr/>
        </p:nvCxnSpPr>
        <p:spPr>
          <a:xfrm flipH="1" flipV="1">
            <a:off x="749077" y="2560186"/>
            <a:ext cx="531565" cy="652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CA4ACC31-4226-466A-ABE5-12C9DF24CD54}"/>
              </a:ext>
            </a:extLst>
          </p:cNvPr>
          <p:cNvCxnSpPr>
            <a:cxnSpLocks/>
            <a:stCxn id="25" idx="1"/>
            <a:endCxn id="10" idx="3"/>
          </p:cNvCxnSpPr>
          <p:nvPr/>
        </p:nvCxnSpPr>
        <p:spPr>
          <a:xfrm flipH="1" flipV="1">
            <a:off x="749077" y="2777390"/>
            <a:ext cx="527155" cy="869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ACB62AC2-CCD5-4114-86C5-3E52FB809E24}"/>
              </a:ext>
            </a:extLst>
          </p:cNvPr>
          <p:cNvCxnSpPr>
            <a:cxnSpLocks/>
            <a:stCxn id="26" idx="1"/>
            <a:endCxn id="13" idx="3"/>
          </p:cNvCxnSpPr>
          <p:nvPr/>
        </p:nvCxnSpPr>
        <p:spPr>
          <a:xfrm flipH="1" flipV="1">
            <a:off x="749077" y="3429000"/>
            <a:ext cx="527155" cy="435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54168AE9-6B7C-491D-BC10-A315FC5B3E58}"/>
              </a:ext>
            </a:extLst>
          </p:cNvPr>
          <p:cNvCxnSpPr>
            <a:cxnSpLocks/>
            <a:stCxn id="27" idx="1"/>
            <a:endCxn id="11" idx="3"/>
          </p:cNvCxnSpPr>
          <p:nvPr/>
        </p:nvCxnSpPr>
        <p:spPr>
          <a:xfrm flipH="1" flipV="1">
            <a:off x="749077" y="2994594"/>
            <a:ext cx="527155" cy="1087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3FA7477B-4139-426A-BFDD-A9E41FC14676}"/>
              </a:ext>
            </a:extLst>
          </p:cNvPr>
          <p:cNvCxnSpPr>
            <a:cxnSpLocks/>
            <a:stCxn id="28" idx="1"/>
          </p:cNvCxnSpPr>
          <p:nvPr/>
        </p:nvCxnSpPr>
        <p:spPr>
          <a:xfrm flipH="1" flipV="1">
            <a:off x="749077" y="2610909"/>
            <a:ext cx="527155" cy="1688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49E18E31-4B25-4C3C-A230-6CE61EF74BDC}"/>
              </a:ext>
            </a:extLst>
          </p:cNvPr>
          <p:cNvCxnSpPr>
            <a:cxnSpLocks/>
            <a:stCxn id="29" idx="1"/>
            <a:endCxn id="10" idx="3"/>
          </p:cNvCxnSpPr>
          <p:nvPr/>
        </p:nvCxnSpPr>
        <p:spPr>
          <a:xfrm flipH="1" flipV="1">
            <a:off x="749077" y="2777390"/>
            <a:ext cx="527155" cy="1739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矩形 60">
            <a:extLst>
              <a:ext uri="{FF2B5EF4-FFF2-40B4-BE49-F238E27FC236}">
                <a16:creationId xmlns:a16="http://schemas.microsoft.com/office/drawing/2014/main" id="{F5D20B78-2741-4EE1-8AE9-2CA4C17A510D}"/>
              </a:ext>
            </a:extLst>
          </p:cNvPr>
          <p:cNvSpPr/>
          <p:nvPr/>
        </p:nvSpPr>
        <p:spPr>
          <a:xfrm>
            <a:off x="328321" y="2149829"/>
            <a:ext cx="531566" cy="261610"/>
          </a:xfrm>
          <a:prstGeom prst="rect">
            <a:avLst/>
          </a:prstGeom>
        </p:spPr>
        <p:txBody>
          <a:bodyPr wrap="square">
            <a:spAutoFit/>
          </a:bodyPr>
          <a:lstStyle/>
          <a:p>
            <a:r>
              <a:rPr lang="en-US" altLang="zh-CN" sz="1100" dirty="0">
                <a:latin typeface="Times New Roman" panose="02020603050405020304" pitchFamily="18" charset="0"/>
                <a:cs typeface="Times New Roman" panose="02020603050405020304" pitchFamily="18" charset="0"/>
              </a:rPr>
              <a:t>vector</a:t>
            </a:r>
            <a:endParaRPr lang="zh-CN" altLang="en-US" sz="1100" dirty="0">
              <a:latin typeface="Times New Roman" panose="02020603050405020304" pitchFamily="18" charset="0"/>
              <a:cs typeface="Times New Roman" panose="02020603050405020304" pitchFamily="18" charset="0"/>
            </a:endParaRPr>
          </a:p>
        </p:txBody>
      </p:sp>
      <p:sp>
        <p:nvSpPr>
          <p:cNvPr id="62" name="矩形 61">
            <a:extLst>
              <a:ext uri="{FF2B5EF4-FFF2-40B4-BE49-F238E27FC236}">
                <a16:creationId xmlns:a16="http://schemas.microsoft.com/office/drawing/2014/main" id="{995F0636-DAF4-4980-A530-E5F11BC736C9}"/>
              </a:ext>
            </a:extLst>
          </p:cNvPr>
          <p:cNvSpPr/>
          <p:nvPr/>
        </p:nvSpPr>
        <p:spPr>
          <a:xfrm>
            <a:off x="1190449" y="2116191"/>
            <a:ext cx="531566" cy="261610"/>
          </a:xfrm>
          <a:prstGeom prst="rect">
            <a:avLst/>
          </a:prstGeom>
        </p:spPr>
        <p:txBody>
          <a:bodyPr wrap="square">
            <a:spAutoFit/>
          </a:bodyPr>
          <a:lstStyle/>
          <a:p>
            <a:pPr algn="ctr"/>
            <a:r>
              <a:rPr lang="en-US" altLang="zh-CN" sz="1100" dirty="0">
                <a:latin typeface="Times New Roman" panose="02020603050405020304" pitchFamily="18" charset="0"/>
                <a:cs typeface="Times New Roman" panose="02020603050405020304" pitchFamily="18" charset="0"/>
              </a:rPr>
              <a:t>FK</a:t>
            </a:r>
            <a:endParaRPr lang="zh-CN" alt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2902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17A253-BA28-4BB4-8B62-C203113ADDCE}"/>
              </a:ext>
            </a:extLst>
          </p:cNvPr>
          <p:cNvSpPr>
            <a:spLocks noGrp="1"/>
          </p:cNvSpPr>
          <p:nvPr>
            <p:ph type="title"/>
          </p:nvPr>
        </p:nvSpPr>
        <p:spPr/>
        <p:txBody>
          <a:bodyPr>
            <a:normAutofit fontScale="90000"/>
          </a:bodyPr>
          <a:lstStyle/>
          <a:p>
            <a:r>
              <a:rPr lang="en-US" altLang="zh-CN" dirty="0"/>
              <a:t>Cache locality evaluation——vector join</a:t>
            </a:r>
            <a:endParaRPr lang="zh-CN" altLang="en-US" dirty="0"/>
          </a:p>
        </p:txBody>
      </p:sp>
      <p:sp>
        <p:nvSpPr>
          <p:cNvPr id="3" name="内容占位符 2">
            <a:extLst>
              <a:ext uri="{FF2B5EF4-FFF2-40B4-BE49-F238E27FC236}">
                <a16:creationId xmlns:a16="http://schemas.microsoft.com/office/drawing/2014/main" id="{F0360BB6-26AB-4983-B8FC-6BBBCD385512}"/>
              </a:ext>
            </a:extLst>
          </p:cNvPr>
          <p:cNvSpPr>
            <a:spLocks noGrp="1"/>
          </p:cNvSpPr>
          <p:nvPr>
            <p:ph idx="1"/>
          </p:nvPr>
        </p:nvSpPr>
        <p:spPr>
          <a:xfrm>
            <a:off x="457200" y="837034"/>
            <a:ext cx="8229600" cy="1724241"/>
          </a:xfrm>
        </p:spPr>
        <p:txBody>
          <a:bodyPr/>
          <a:lstStyle/>
          <a:p>
            <a:r>
              <a:rPr lang="zh-CN" altLang="en-US" dirty="0"/>
              <a:t>向量连接存储山</a:t>
            </a:r>
          </a:p>
        </p:txBody>
      </p:sp>
      <p:sp>
        <p:nvSpPr>
          <p:cNvPr id="4" name="灯片编号占位符 3">
            <a:extLst>
              <a:ext uri="{FF2B5EF4-FFF2-40B4-BE49-F238E27FC236}">
                <a16:creationId xmlns:a16="http://schemas.microsoft.com/office/drawing/2014/main" id="{DC46BE64-E74E-48C1-B9DE-2EEDB2243C81}"/>
              </a:ext>
            </a:extLst>
          </p:cNvPr>
          <p:cNvSpPr>
            <a:spLocks noGrp="1"/>
          </p:cNvSpPr>
          <p:nvPr>
            <p:ph type="sldNum" sz="quarter" idx="12"/>
          </p:nvPr>
        </p:nvSpPr>
        <p:spPr/>
        <p:txBody>
          <a:bodyPr/>
          <a:lstStyle/>
          <a:p>
            <a:fld id="{6D62327B-ED8D-4CFC-ADD0-A75FA5CBE281}" type="slidenum">
              <a:rPr lang="zh-CN" altLang="en-US" smtClean="0"/>
              <a:pPr/>
              <a:t>178</a:t>
            </a:fld>
            <a:endParaRPr lang="zh-CN" altLang="en-US" dirty="0"/>
          </a:p>
        </p:txBody>
      </p:sp>
      <p:graphicFrame>
        <p:nvGraphicFramePr>
          <p:cNvPr id="7" name="图表 6">
            <a:extLst>
              <a:ext uri="{FF2B5EF4-FFF2-40B4-BE49-F238E27FC236}">
                <a16:creationId xmlns:a16="http://schemas.microsoft.com/office/drawing/2014/main" id="{4D3685FB-7A6E-4E3C-B60C-317953AF09A1}"/>
              </a:ext>
            </a:extLst>
          </p:cNvPr>
          <p:cNvGraphicFramePr>
            <a:graphicFrameLocks/>
          </p:cNvGraphicFramePr>
          <p:nvPr>
            <p:extLst>
              <p:ext uri="{D42A27DB-BD31-4B8C-83A1-F6EECF244321}">
                <p14:modId xmlns:p14="http://schemas.microsoft.com/office/powerpoint/2010/main" val="2588357625"/>
              </p:ext>
            </p:extLst>
          </p:nvPr>
        </p:nvGraphicFramePr>
        <p:xfrm>
          <a:off x="251520" y="1700808"/>
          <a:ext cx="8496944" cy="4894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14174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17A253-BA28-4BB4-8B62-C203113ADDCE}"/>
              </a:ext>
            </a:extLst>
          </p:cNvPr>
          <p:cNvSpPr>
            <a:spLocks noGrp="1"/>
          </p:cNvSpPr>
          <p:nvPr>
            <p:ph type="title"/>
          </p:nvPr>
        </p:nvSpPr>
        <p:spPr/>
        <p:txBody>
          <a:bodyPr>
            <a:normAutofit fontScale="90000"/>
          </a:bodyPr>
          <a:lstStyle/>
          <a:p>
            <a:r>
              <a:rPr lang="en-US" altLang="zh-CN" dirty="0"/>
              <a:t>Cache locality evaluation——vector join</a:t>
            </a:r>
            <a:endParaRPr lang="zh-CN" altLang="en-US" dirty="0"/>
          </a:p>
        </p:txBody>
      </p:sp>
      <p:sp>
        <p:nvSpPr>
          <p:cNvPr id="3" name="内容占位符 2">
            <a:extLst>
              <a:ext uri="{FF2B5EF4-FFF2-40B4-BE49-F238E27FC236}">
                <a16:creationId xmlns:a16="http://schemas.microsoft.com/office/drawing/2014/main" id="{F0360BB6-26AB-4983-B8FC-6BBBCD385512}"/>
              </a:ext>
            </a:extLst>
          </p:cNvPr>
          <p:cNvSpPr>
            <a:spLocks noGrp="1"/>
          </p:cNvSpPr>
          <p:nvPr>
            <p:ph idx="1"/>
          </p:nvPr>
        </p:nvSpPr>
        <p:spPr>
          <a:xfrm>
            <a:off x="457200" y="837035"/>
            <a:ext cx="8229600" cy="1367830"/>
          </a:xfrm>
        </p:spPr>
        <p:txBody>
          <a:bodyPr/>
          <a:lstStyle/>
          <a:p>
            <a:r>
              <a:rPr lang="en-US" altLang="zh-CN" dirty="0"/>
              <a:t>75%</a:t>
            </a:r>
            <a:r>
              <a:rPr lang="zh-CN" altLang="en-US" dirty="0"/>
              <a:t>以上查询时间增长显著</a:t>
            </a:r>
            <a:endParaRPr lang="en-US" altLang="zh-CN" dirty="0"/>
          </a:p>
          <a:p>
            <a:r>
              <a:rPr lang="en-US" altLang="zh-CN" dirty="0"/>
              <a:t>L1 cache</a:t>
            </a:r>
            <a:r>
              <a:rPr lang="zh-CN" altLang="en-US" dirty="0"/>
              <a:t>大小向量连接性能最好，而且性能平稳</a:t>
            </a:r>
          </a:p>
        </p:txBody>
      </p:sp>
      <p:sp>
        <p:nvSpPr>
          <p:cNvPr id="4" name="灯片编号占位符 3">
            <a:extLst>
              <a:ext uri="{FF2B5EF4-FFF2-40B4-BE49-F238E27FC236}">
                <a16:creationId xmlns:a16="http://schemas.microsoft.com/office/drawing/2014/main" id="{DC46BE64-E74E-48C1-B9DE-2EEDB2243C81}"/>
              </a:ext>
            </a:extLst>
          </p:cNvPr>
          <p:cNvSpPr>
            <a:spLocks noGrp="1"/>
          </p:cNvSpPr>
          <p:nvPr>
            <p:ph type="sldNum" sz="quarter" idx="12"/>
          </p:nvPr>
        </p:nvSpPr>
        <p:spPr/>
        <p:txBody>
          <a:bodyPr/>
          <a:lstStyle/>
          <a:p>
            <a:fld id="{6D62327B-ED8D-4CFC-ADD0-A75FA5CBE281}" type="slidenum">
              <a:rPr lang="zh-CN" altLang="en-US" smtClean="0"/>
              <a:pPr/>
              <a:t>179</a:t>
            </a:fld>
            <a:endParaRPr lang="zh-CN" altLang="en-US" dirty="0"/>
          </a:p>
        </p:txBody>
      </p:sp>
      <p:graphicFrame>
        <p:nvGraphicFramePr>
          <p:cNvPr id="5" name="图表 4">
            <a:extLst>
              <a:ext uri="{FF2B5EF4-FFF2-40B4-BE49-F238E27FC236}">
                <a16:creationId xmlns:a16="http://schemas.microsoft.com/office/drawing/2014/main" id="{547130EC-0289-45B5-9AF1-6668B0573540}"/>
              </a:ext>
            </a:extLst>
          </p:cNvPr>
          <p:cNvGraphicFramePr>
            <a:graphicFrameLocks/>
          </p:cNvGraphicFramePr>
          <p:nvPr>
            <p:extLst>
              <p:ext uri="{D42A27DB-BD31-4B8C-83A1-F6EECF244321}">
                <p14:modId xmlns:p14="http://schemas.microsoft.com/office/powerpoint/2010/main" val="2517482930"/>
              </p:ext>
            </p:extLst>
          </p:nvPr>
        </p:nvGraphicFramePr>
        <p:xfrm>
          <a:off x="-56599" y="2132857"/>
          <a:ext cx="8997206" cy="44269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9073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51FE93-2B7F-4424-9009-68025C08489A}"/>
              </a:ext>
            </a:extLst>
          </p:cNvPr>
          <p:cNvSpPr>
            <a:spLocks noGrp="1"/>
          </p:cNvSpPr>
          <p:nvPr>
            <p:ph type="title"/>
          </p:nvPr>
        </p:nvSpPr>
        <p:spPr/>
        <p:txBody>
          <a:bodyPr>
            <a:normAutofit fontScale="90000"/>
          </a:bodyPr>
          <a:lstStyle/>
          <a:p>
            <a:r>
              <a:rPr lang="en-US" altLang="zh-CN" dirty="0"/>
              <a:t>6. </a:t>
            </a:r>
            <a:r>
              <a:rPr lang="zh-CN" altLang="en-US" dirty="0"/>
              <a:t>非易失存储器</a:t>
            </a:r>
            <a:r>
              <a:rPr lang="en-US" altLang="zh-CN" dirty="0"/>
              <a:t>(memory/storage)</a:t>
            </a:r>
            <a:endParaRPr lang="zh-CN" altLang="en-US" dirty="0"/>
          </a:p>
        </p:txBody>
      </p:sp>
      <p:sp>
        <p:nvSpPr>
          <p:cNvPr id="3" name="内容占位符 2">
            <a:extLst>
              <a:ext uri="{FF2B5EF4-FFF2-40B4-BE49-F238E27FC236}">
                <a16:creationId xmlns:a16="http://schemas.microsoft.com/office/drawing/2014/main" id="{DA879F07-CCEB-4442-A8C0-03637137F6F5}"/>
              </a:ext>
            </a:extLst>
          </p:cNvPr>
          <p:cNvSpPr>
            <a:spLocks noGrp="1"/>
          </p:cNvSpPr>
          <p:nvPr>
            <p:ph idx="1"/>
          </p:nvPr>
        </p:nvSpPr>
        <p:spPr/>
        <p:txBody>
          <a:bodyPr>
            <a:normAutofit/>
          </a:bodyPr>
          <a:lstStyle/>
          <a:p>
            <a:r>
              <a:rPr lang="zh-CN" altLang="en-US" sz="2000" dirty="0"/>
              <a:t>易失的存储器</a:t>
            </a:r>
            <a:r>
              <a:rPr lang="en-US" altLang="zh-CN" sz="2000" dirty="0"/>
              <a:t>(volatile memory)</a:t>
            </a:r>
            <a:r>
              <a:rPr lang="zh-CN" altLang="en-US" sz="2000" dirty="0"/>
              <a:t> ：断电后丢失信息的存储器，如</a:t>
            </a:r>
            <a:r>
              <a:rPr lang="en-US" altLang="zh-CN" sz="2000" dirty="0"/>
              <a:t>SRAM</a:t>
            </a:r>
            <a:r>
              <a:rPr lang="zh-CN" altLang="en-US" sz="2000" dirty="0"/>
              <a:t>和</a:t>
            </a:r>
            <a:r>
              <a:rPr lang="en-US" altLang="zh-CN" sz="2000" dirty="0"/>
              <a:t>DRAM</a:t>
            </a:r>
          </a:p>
          <a:p>
            <a:r>
              <a:rPr lang="zh-CN" altLang="en-US" sz="2000" dirty="0"/>
              <a:t>非易失的存储器</a:t>
            </a:r>
            <a:r>
              <a:rPr lang="en-US" altLang="zh-CN" sz="2000" dirty="0"/>
              <a:t>(</a:t>
            </a:r>
            <a:r>
              <a:rPr lang="en-US" altLang="zh-CN" sz="2000" dirty="0" err="1"/>
              <a:t>novolatile</a:t>
            </a:r>
            <a:r>
              <a:rPr lang="en-US" altLang="zh-CN" sz="2000" dirty="0"/>
              <a:t> memory)</a:t>
            </a:r>
            <a:r>
              <a:rPr lang="zh-CN" altLang="en-US" sz="2000" dirty="0"/>
              <a:t>：关电后仍然保持信息的存储器</a:t>
            </a:r>
            <a:endParaRPr lang="en-US" altLang="zh-CN" sz="2000" dirty="0"/>
          </a:p>
          <a:p>
            <a:pPr lvl="1"/>
            <a:r>
              <a:rPr lang="en-US" altLang="zh-CN" sz="2000" dirty="0"/>
              <a:t>PROM</a:t>
            </a:r>
            <a:r>
              <a:rPr lang="zh-CN" altLang="en-US" sz="2000" dirty="0"/>
              <a:t>，</a:t>
            </a:r>
            <a:r>
              <a:rPr lang="en-US" altLang="zh-CN" sz="2000" dirty="0"/>
              <a:t>ROM</a:t>
            </a:r>
            <a:r>
              <a:rPr lang="zh-CN" altLang="en-US" sz="2000" dirty="0"/>
              <a:t>：只能被编程一次</a:t>
            </a:r>
            <a:endParaRPr lang="en-US" altLang="zh-CN" sz="2000" dirty="0"/>
          </a:p>
          <a:p>
            <a:pPr lvl="1"/>
            <a:r>
              <a:rPr lang="zh-CN" altLang="en-US" sz="2000" dirty="0"/>
              <a:t>可擦写可编程</a:t>
            </a:r>
            <a:r>
              <a:rPr lang="en-US" altLang="zh-CN" sz="2000" dirty="0"/>
              <a:t>ROM</a:t>
            </a:r>
            <a:r>
              <a:rPr lang="zh-CN" altLang="en-US" sz="2000" dirty="0"/>
              <a:t>，</a:t>
            </a:r>
            <a:r>
              <a:rPr lang="en-US" altLang="zh-CN" sz="2000" dirty="0"/>
              <a:t>EPROM</a:t>
            </a:r>
            <a:r>
              <a:rPr lang="zh-CN" altLang="en-US" sz="2000" dirty="0"/>
              <a:t>：通过紫外线擦除数据，通过特殊设备写数据</a:t>
            </a:r>
            <a:endParaRPr lang="en-US" altLang="zh-CN" sz="2000" dirty="0"/>
          </a:p>
          <a:p>
            <a:pPr lvl="1"/>
            <a:r>
              <a:rPr lang="zh-CN" altLang="en-US" sz="2000" dirty="0"/>
              <a:t>电子可擦除</a:t>
            </a:r>
            <a:r>
              <a:rPr lang="en-US" altLang="zh-CN" sz="2000" dirty="0"/>
              <a:t>ROM</a:t>
            </a:r>
            <a:r>
              <a:rPr lang="zh-CN" altLang="en-US" sz="2000" dirty="0"/>
              <a:t>，</a:t>
            </a:r>
            <a:r>
              <a:rPr lang="en-US" altLang="zh-CN" sz="2000" dirty="0"/>
              <a:t>PROM</a:t>
            </a:r>
            <a:r>
              <a:rPr lang="zh-CN" altLang="en-US" sz="2000" dirty="0"/>
              <a:t>：直接在印制电路卡上编程</a:t>
            </a:r>
            <a:endParaRPr lang="en-US" altLang="zh-CN" sz="2000" dirty="0"/>
          </a:p>
          <a:p>
            <a:pPr lvl="1"/>
            <a:r>
              <a:rPr lang="en-US" altLang="zh-CN" sz="2000" dirty="0"/>
              <a:t>Intel </a:t>
            </a:r>
            <a:r>
              <a:rPr lang="en-US" altLang="zh-CN" sz="2000" dirty="0" err="1"/>
              <a:t>optane</a:t>
            </a:r>
            <a:r>
              <a:rPr lang="en-US" altLang="zh-CN" sz="2000" dirty="0"/>
              <a:t> persistent memory</a:t>
            </a:r>
            <a:r>
              <a:rPr lang="zh-CN" altLang="en-US" sz="2000" dirty="0"/>
              <a:t>持久内存</a:t>
            </a:r>
            <a:endParaRPr lang="en-US" altLang="zh-CN" sz="2000" dirty="0"/>
          </a:p>
          <a:p>
            <a:pPr lvl="1"/>
            <a:r>
              <a:rPr lang="zh-CN" altLang="en-US" sz="2000" dirty="0"/>
              <a:t>闪存，</a:t>
            </a:r>
            <a:r>
              <a:rPr lang="en-US" altLang="zh-CN" sz="2000" dirty="0"/>
              <a:t>flash</a:t>
            </a:r>
            <a:r>
              <a:rPr lang="zh-CN" altLang="en-US" sz="2000" dirty="0"/>
              <a:t>：非易失存储器，基于闪存的磁盘驱动</a:t>
            </a:r>
            <a:br>
              <a:rPr lang="en-US" altLang="zh-CN" sz="2000" dirty="0"/>
            </a:br>
            <a:r>
              <a:rPr lang="zh-CN" altLang="en-US" sz="2000" dirty="0"/>
              <a:t>器称为</a:t>
            </a:r>
            <a:r>
              <a:rPr lang="en-US" altLang="zh-CN" sz="2000" dirty="0"/>
              <a:t>SSD(Solid State Disk</a:t>
            </a:r>
            <a:r>
              <a:rPr lang="zh-CN" altLang="en-US" sz="2000" dirty="0"/>
              <a:t>，固态硬盘</a:t>
            </a:r>
            <a:r>
              <a:rPr lang="en-US" altLang="zh-CN" sz="2000" dirty="0"/>
              <a:t>)</a:t>
            </a:r>
          </a:p>
          <a:p>
            <a:pPr lvl="1"/>
            <a:endParaRPr lang="zh-CN" altLang="en-US" sz="2000" dirty="0"/>
          </a:p>
        </p:txBody>
      </p:sp>
      <p:sp>
        <p:nvSpPr>
          <p:cNvPr id="4" name="灯片编号占位符 3">
            <a:extLst>
              <a:ext uri="{FF2B5EF4-FFF2-40B4-BE49-F238E27FC236}">
                <a16:creationId xmlns:a16="http://schemas.microsoft.com/office/drawing/2014/main" id="{8FC6FDF8-F209-4EF5-98C7-B1E723F1FD66}"/>
              </a:ext>
            </a:extLst>
          </p:cNvPr>
          <p:cNvSpPr>
            <a:spLocks noGrp="1"/>
          </p:cNvSpPr>
          <p:nvPr>
            <p:ph type="sldNum" sz="quarter" idx="12"/>
          </p:nvPr>
        </p:nvSpPr>
        <p:spPr/>
        <p:txBody>
          <a:bodyPr/>
          <a:lstStyle/>
          <a:p>
            <a:fld id="{6D62327B-ED8D-4CFC-ADD0-A75FA5CBE281}" type="slidenum">
              <a:rPr lang="zh-CN" altLang="en-US" smtClean="0"/>
              <a:pPr/>
              <a:t>18</a:t>
            </a:fld>
            <a:endParaRPr lang="zh-CN" altLang="en-US" dirty="0"/>
          </a:p>
        </p:txBody>
      </p:sp>
      <p:pic>
        <p:nvPicPr>
          <p:cNvPr id="6" name="图片 5">
            <a:extLst>
              <a:ext uri="{FF2B5EF4-FFF2-40B4-BE49-F238E27FC236}">
                <a16:creationId xmlns:a16="http://schemas.microsoft.com/office/drawing/2014/main" id="{B9754DC3-92E9-4B63-B97C-6D4AFD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025" y="4989179"/>
            <a:ext cx="1903760" cy="1130358"/>
          </a:xfrm>
          <a:prstGeom prst="rect">
            <a:avLst/>
          </a:prstGeom>
        </p:spPr>
      </p:pic>
      <p:pic>
        <p:nvPicPr>
          <p:cNvPr id="10" name="图片 9">
            <a:extLst>
              <a:ext uri="{FF2B5EF4-FFF2-40B4-BE49-F238E27FC236}">
                <a16:creationId xmlns:a16="http://schemas.microsoft.com/office/drawing/2014/main" id="{740D40A7-C6C0-4189-B7A9-3D6F6746F6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6417" y="4704249"/>
            <a:ext cx="2257425" cy="1700213"/>
          </a:xfrm>
          <a:prstGeom prst="rect">
            <a:avLst/>
          </a:prstGeom>
        </p:spPr>
      </p:pic>
      <p:pic>
        <p:nvPicPr>
          <p:cNvPr id="12" name="图片 11">
            <a:extLst>
              <a:ext uri="{FF2B5EF4-FFF2-40B4-BE49-F238E27FC236}">
                <a16:creationId xmlns:a16="http://schemas.microsoft.com/office/drawing/2014/main" id="{CD084A6A-DAF0-4D57-B5C4-A7AAF417C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6779">
            <a:off x="4849401" y="4687249"/>
            <a:ext cx="2423658" cy="1615772"/>
          </a:xfrm>
          <a:prstGeom prst="rect">
            <a:avLst/>
          </a:prstGeom>
        </p:spPr>
      </p:pic>
      <p:pic>
        <p:nvPicPr>
          <p:cNvPr id="14" name="图片 13">
            <a:extLst>
              <a:ext uri="{FF2B5EF4-FFF2-40B4-BE49-F238E27FC236}">
                <a16:creationId xmlns:a16="http://schemas.microsoft.com/office/drawing/2014/main" id="{0CC931DA-6207-426C-B1DD-1EB13F6950F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478" b="93292" l="5703" r="99609">
                        <a14:foregroundMark x1="26953" y1="19379" x2="86641" y2="58882"/>
                        <a14:foregroundMark x1="88984" y1="60497" x2="90391" y2="30932"/>
                        <a14:foregroundMark x1="76563" y1="27826" x2="91641" y2="30559"/>
                        <a14:foregroundMark x1="9219" y1="10559" x2="15156" y2="12174"/>
                        <a14:foregroundMark x1="9219" y1="10932" x2="8750" y2="12174"/>
                        <a14:foregroundMark x1="10859" y1="75776" x2="12188" y2="64224"/>
                      </a14:backgroundRemoval>
                    </a14:imgEffect>
                  </a14:imgLayer>
                </a14:imgProps>
              </a:ext>
              <a:ext uri="{28A0092B-C50C-407E-A947-70E740481C1C}">
                <a14:useLocalDpi xmlns:a14="http://schemas.microsoft.com/office/drawing/2010/main" val="0"/>
              </a:ext>
            </a:extLst>
          </a:blip>
          <a:stretch>
            <a:fillRect/>
          </a:stretch>
        </p:blipFill>
        <p:spPr>
          <a:xfrm rot="18792061">
            <a:off x="6677284" y="4688122"/>
            <a:ext cx="2252616" cy="1416684"/>
          </a:xfrm>
          <a:prstGeom prst="rect">
            <a:avLst/>
          </a:prstGeom>
        </p:spPr>
      </p:pic>
      <p:pic>
        <p:nvPicPr>
          <p:cNvPr id="4098" name="Picture 2" descr="Intel still has plans for 3D XPoint – Blocks and Files">
            <a:extLst>
              <a:ext uri="{FF2B5EF4-FFF2-40B4-BE49-F238E27FC236}">
                <a16:creationId xmlns:a16="http://schemas.microsoft.com/office/drawing/2014/main" id="{655E27B4-27F2-4DD1-8A43-B217CBAFB4C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795" b="91759" l="5895" r="96632">
                        <a14:foregroundMark x1="5895" y1="43207" x2="9158" y2="28953"/>
                        <a14:foregroundMark x1="12737" y1="8463" x2="12737" y2="8463"/>
                        <a14:foregroundMark x1="88632" y1="49889" x2="93263" y2="41648"/>
                        <a14:foregroundMark x1="96632" y1="40312" x2="96632" y2="40312"/>
                        <a14:foregroundMark x1="96421" y1="43430" x2="96421" y2="43430"/>
                        <a14:foregroundMark x1="95895" y1="46325" x2="95895" y2="46325"/>
                        <a14:foregroundMark x1="86842" y1="91982" x2="88105" y2="89087"/>
                        <a14:foregroundMark x1="13474" y1="8463" x2="13474" y2="8463"/>
                        <a14:foregroundMark x1="14211" y1="8241" x2="14211" y2="8241"/>
                        <a14:foregroundMark x1="15158" y1="8463" x2="15158" y2="8463"/>
                        <a14:foregroundMark x1="12737" y1="7795" x2="12737" y2="7795"/>
                        <a14:foregroundMark x1="13158" y1="8018" x2="13158" y2="8018"/>
                        <a14:foregroundMark x1="14316" y1="8463" x2="14316" y2="8463"/>
                        <a14:foregroundMark x1="14842" y1="8463" x2="14842" y2="8463"/>
                      </a14:backgroundRemoval>
                    </a14:imgEffect>
                  </a14:imgLayer>
                </a14:imgProps>
              </a:ext>
              <a:ext uri="{28A0092B-C50C-407E-A947-70E740481C1C}">
                <a14:useLocalDpi xmlns:a14="http://schemas.microsoft.com/office/drawing/2010/main" val="0"/>
              </a:ext>
            </a:extLst>
          </a:blip>
          <a:srcRect/>
          <a:stretch>
            <a:fillRect/>
          </a:stretch>
        </p:blipFill>
        <p:spPr bwMode="auto">
          <a:xfrm rot="18853319">
            <a:off x="6608191" y="3146314"/>
            <a:ext cx="2580159" cy="121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232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C080E4-252F-4F8D-95DB-E030ACC55043}"/>
              </a:ext>
            </a:extLst>
          </p:cNvPr>
          <p:cNvSpPr>
            <a:spLocks noGrp="1"/>
          </p:cNvSpPr>
          <p:nvPr>
            <p:ph type="title"/>
          </p:nvPr>
        </p:nvSpPr>
        <p:spPr/>
        <p:txBody>
          <a:bodyPr>
            <a:normAutofit fontScale="90000"/>
          </a:bodyPr>
          <a:lstStyle/>
          <a:p>
            <a:r>
              <a:rPr lang="en-US" altLang="zh-CN" dirty="0"/>
              <a:t>6.6.2 </a:t>
            </a:r>
            <a:r>
              <a:rPr lang="zh-CN" altLang="en-US" dirty="0"/>
              <a:t>重新排列循环以提高空间局部性</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3005BB8-9D6C-4C0F-81E5-30352F2FEE61}"/>
                  </a:ext>
                </a:extLst>
              </p:cNvPr>
              <p:cNvSpPr>
                <a:spLocks noGrp="1"/>
              </p:cNvSpPr>
              <p:nvPr>
                <p:ph idx="1"/>
              </p:nvPr>
            </p:nvSpPr>
            <p:spPr>
              <a:xfrm>
                <a:off x="457200" y="837034"/>
                <a:ext cx="5338936" cy="5289136"/>
              </a:xfrm>
            </p:spPr>
            <p:txBody>
              <a:bodyPr>
                <a:normAutofit fontScale="77500" lnSpcReduction="20000"/>
              </a:bodyPr>
              <a:lstStyle/>
              <a:p>
                <a14:m>
                  <m:oMath xmlns:m="http://schemas.openxmlformats.org/officeDocument/2006/math">
                    <m:r>
                      <a:rPr lang="en-US" altLang="zh-CN" i="1" smtClean="0">
                        <a:latin typeface="Cambria Math" panose="02040503050406030204" pitchFamily="18" charset="0"/>
                      </a:rPr>
                      <m:t>𝑛</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𝑛</m:t>
                    </m:r>
                  </m:oMath>
                </a14:m>
                <a:r>
                  <a:rPr lang="zh-CN" altLang="en-US" dirty="0"/>
                  <a:t>矩阵相乘问题：</a:t>
                </a:r>
                <a:r>
                  <a:rPr lang="en-US" altLang="zh-CN" i="1" dirty="0"/>
                  <a:t>C=AB</a:t>
                </a:r>
                <a:r>
                  <a:rPr lang="zh-CN" altLang="en-US" dirty="0"/>
                  <a:t>，如果</a:t>
                </a:r>
                <a:r>
                  <a:rPr lang="en-US" altLang="zh-CN" i="1" dirty="0"/>
                  <a:t>n</a:t>
                </a:r>
                <a:r>
                  <a:rPr lang="en-US" altLang="zh-CN" dirty="0"/>
                  <a:t>=2</a:t>
                </a:r>
              </a:p>
              <a:p>
                <a:pPr marL="0" indent="0" algn="ctr">
                  <a:buNone/>
                </a:pPr>
                <a14:m>
                  <m:oMath xmlns:m="http://schemas.openxmlformats.org/officeDocument/2006/math">
                    <m:d>
                      <m:dPr>
                        <m:begChr m:val="["/>
                        <m:endChr m:val="]"/>
                        <m:ctrlPr>
                          <a:rPr lang="en-US" altLang="zh-CN" i="1" smtClean="0">
                            <a:latin typeface="Cambria Math" panose="02040503050406030204" pitchFamily="18" charset="0"/>
                          </a:rPr>
                        </m:ctrlPr>
                      </m:dPr>
                      <m:e>
                        <m:m>
                          <m:mPr>
                            <m:mcs>
                              <m:mc>
                                <m:mcPr>
                                  <m:count m:val="2"/>
                                  <m:mcJc m:val="center"/>
                                </m:mcPr>
                              </m:mc>
                            </m:mcs>
                            <m:ctrlPr>
                              <a:rPr lang="en-US" altLang="zh-CN" i="1" smtClean="0">
                                <a:latin typeface="Cambria Math" panose="02040503050406030204" pitchFamily="18" charset="0"/>
                              </a:rPr>
                            </m:ctrlPr>
                          </m:mPr>
                          <m:m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11</m:t>
                                  </m:r>
                                </m:sub>
                              </m:sSub>
                            </m:e>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12</m:t>
                                  </m:r>
                                </m:sub>
                              </m:sSub>
                            </m:e>
                          </m:mr>
                          <m:m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21</m:t>
                                  </m:r>
                                </m:sub>
                              </m:sSub>
                            </m:e>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𝑐</m:t>
                                  </m:r>
                                </m:e>
                                <m:sub>
                                  <m:r>
                                    <a:rPr lang="en-US" altLang="zh-CN" b="0" i="1" smtClean="0">
                                      <a:latin typeface="Cambria Math" panose="02040503050406030204" pitchFamily="18" charset="0"/>
                                    </a:rPr>
                                    <m:t>22</m:t>
                                  </m:r>
                                </m:sub>
                              </m:sSub>
                            </m:e>
                          </m:mr>
                        </m:m>
                      </m:e>
                    </m:d>
                    <m:r>
                      <a:rPr lang="en-US" altLang="zh-CN" b="0" i="1" smtClean="0">
                        <a:latin typeface="Cambria Math" panose="02040503050406030204" pitchFamily="18" charset="0"/>
                      </a:rPr>
                      <m:t>=</m:t>
                    </m:r>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i="1">
                                      <a:latin typeface="Cambria Math" panose="02040503050406030204" pitchFamily="18" charset="0"/>
                                    </a:rPr>
                                    <m:t>11</m:t>
                                  </m:r>
                                </m:sub>
                              </m:sSub>
                            </m:e>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i="1">
                                      <a:latin typeface="Cambria Math" panose="02040503050406030204" pitchFamily="18" charset="0"/>
                                    </a:rPr>
                                    <m:t>12</m:t>
                                  </m:r>
                                </m:sub>
                              </m:sSub>
                            </m:e>
                          </m:mr>
                          <m:m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i="1">
                                      <a:latin typeface="Cambria Math" panose="02040503050406030204" pitchFamily="18" charset="0"/>
                                    </a:rPr>
                                    <m:t>21</m:t>
                                  </m:r>
                                </m:sub>
                              </m:sSub>
                            </m:e>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i="1">
                                      <a:latin typeface="Cambria Math" panose="02040503050406030204" pitchFamily="18" charset="0"/>
                                    </a:rPr>
                                    <m:t>22</m:t>
                                  </m:r>
                                </m:sub>
                              </m:sSub>
                            </m:e>
                          </m:mr>
                        </m:m>
                      </m:e>
                    </m:d>
                  </m:oMath>
                </a14:m>
                <a:r>
                  <a:rPr lang="en-US" altLang="zh-CN" dirty="0"/>
                  <a:t> </a:t>
                </a:r>
                <a14:m>
                  <m:oMath xmlns:m="http://schemas.openxmlformats.org/officeDocument/2006/math">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i="1">
                                      <a:latin typeface="Cambria Math" panose="02040503050406030204" pitchFamily="18" charset="0"/>
                                    </a:rPr>
                                    <m:t>11</m:t>
                                  </m:r>
                                </m:sub>
                              </m:sSub>
                            </m:e>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i="1">
                                      <a:latin typeface="Cambria Math" panose="02040503050406030204" pitchFamily="18" charset="0"/>
                                    </a:rPr>
                                    <m:t>12</m:t>
                                  </m:r>
                                </m:sub>
                              </m:sSub>
                            </m:e>
                          </m:mr>
                          <m:m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i="1">
                                      <a:latin typeface="Cambria Math" panose="02040503050406030204" pitchFamily="18" charset="0"/>
                                    </a:rPr>
                                    <m:t>21</m:t>
                                  </m:r>
                                </m:sub>
                              </m:sSub>
                            </m:e>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i="1">
                                      <a:latin typeface="Cambria Math" panose="02040503050406030204" pitchFamily="18" charset="0"/>
                                    </a:rPr>
                                    <m:t>22</m:t>
                                  </m:r>
                                </m:sub>
                              </m:sSub>
                            </m:e>
                          </m:mr>
                        </m:m>
                      </m:e>
                    </m:d>
                  </m:oMath>
                </a14:m>
                <a:endParaRPr lang="en-US" altLang="zh-CN" dirty="0"/>
              </a:p>
              <a:p>
                <a:r>
                  <a:rPr lang="zh-CN" altLang="en-US" dirty="0"/>
                  <a:t>其中：</a:t>
                </a:r>
                <a:endParaRPr lang="en-US" altLang="zh-CN" dirty="0"/>
              </a:p>
              <a:p>
                <a:pPr marL="342811" lvl="1" indent="0">
                  <a:buNone/>
                </a:pP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𝑐</m:t>
                        </m:r>
                      </m:e>
                      <m:sub>
                        <m:r>
                          <a:rPr lang="en-US" altLang="zh-CN" i="1">
                            <a:latin typeface="Cambria Math" panose="02040503050406030204" pitchFamily="18" charset="0"/>
                          </a:rPr>
                          <m:t>11</m:t>
                        </m:r>
                      </m:sub>
                    </m:sSub>
                    <m:r>
                      <a:rPr lang="en-US" altLang="zh-CN" b="0" i="1" smtClean="0">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11</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11</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12</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21</m:t>
                        </m:r>
                      </m:sub>
                    </m:sSub>
                  </m:oMath>
                </a14:m>
                <a:endParaRPr lang="en-US" altLang="zh-CN" dirty="0"/>
              </a:p>
              <a:p>
                <a:pPr marL="342811" lvl="1" indent="0">
                  <a:buNone/>
                </a:pP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𝑐</m:t>
                        </m:r>
                      </m:e>
                      <m:sub>
                        <m:r>
                          <a:rPr lang="en-US" altLang="zh-CN" i="1">
                            <a:latin typeface="Cambria Math" panose="02040503050406030204" pitchFamily="18" charset="0"/>
                          </a:rPr>
                          <m:t>1</m:t>
                        </m:r>
                        <m:r>
                          <a:rPr lang="en-US" altLang="zh-CN" b="0" i="1" smtClean="0">
                            <a:latin typeface="Cambria Math" panose="02040503050406030204" pitchFamily="18" charset="0"/>
                          </a:rPr>
                          <m:t>2</m:t>
                        </m:r>
                      </m:sub>
                    </m:sSub>
                    <m:r>
                      <a:rPr lang="en-US" altLang="zh-CN" i="1">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11</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1</m:t>
                        </m:r>
                        <m:r>
                          <a:rPr lang="en-US" altLang="zh-CN" b="0" i="1" smtClean="0">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i="1">
                            <a:latin typeface="Cambria Math" panose="02040503050406030204" pitchFamily="18" charset="0"/>
                          </a:rPr>
                          <m:t>12</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2</m:t>
                        </m:r>
                        <m:r>
                          <a:rPr lang="en-US" altLang="zh-CN" b="0" i="1" smtClean="0">
                            <a:latin typeface="Cambria Math" panose="02040503050406030204" pitchFamily="18" charset="0"/>
                          </a:rPr>
                          <m:t>2</m:t>
                        </m:r>
                      </m:sub>
                    </m:sSub>
                  </m:oMath>
                </a14:m>
                <a:endParaRPr lang="en-US" altLang="zh-CN" dirty="0"/>
              </a:p>
              <a:p>
                <a:pPr marL="342811" lvl="1" indent="0">
                  <a:buNone/>
                </a:pP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𝑐</m:t>
                        </m:r>
                      </m:e>
                      <m:sub>
                        <m:r>
                          <a:rPr lang="en-US" altLang="zh-CN" b="0" i="1" smtClean="0">
                            <a:latin typeface="Cambria Math" panose="02040503050406030204" pitchFamily="18" charset="0"/>
                          </a:rPr>
                          <m:t>2</m:t>
                        </m:r>
                        <m:r>
                          <a:rPr lang="en-US" altLang="zh-CN" i="1">
                            <a:latin typeface="Cambria Math" panose="02040503050406030204" pitchFamily="18" charset="0"/>
                          </a:rPr>
                          <m:t>1</m:t>
                        </m:r>
                      </m:sub>
                    </m:sSub>
                    <m:r>
                      <a:rPr lang="en-US" altLang="zh-CN" i="1">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b="0" i="1" smtClean="0">
                            <a:latin typeface="Cambria Math" panose="02040503050406030204" pitchFamily="18" charset="0"/>
                          </a:rPr>
                          <m:t>2</m:t>
                        </m:r>
                        <m:r>
                          <a:rPr lang="en-US" altLang="zh-CN" i="1">
                            <a:latin typeface="Cambria Math" panose="02040503050406030204" pitchFamily="18" charset="0"/>
                          </a:rPr>
                          <m:t>1</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11</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b="0" i="1" smtClean="0">
                            <a:latin typeface="Cambria Math" panose="02040503050406030204" pitchFamily="18" charset="0"/>
                          </a:rPr>
                          <m:t>2</m:t>
                        </m:r>
                        <m:r>
                          <a:rPr lang="en-US" altLang="zh-CN" i="1">
                            <a:latin typeface="Cambria Math" panose="02040503050406030204" pitchFamily="18" charset="0"/>
                          </a:rPr>
                          <m:t>2</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21</m:t>
                        </m:r>
                      </m:sub>
                    </m:sSub>
                  </m:oMath>
                </a14:m>
                <a:endParaRPr lang="en-US" altLang="zh-CN" dirty="0"/>
              </a:p>
              <a:p>
                <a:pPr marL="342811" lvl="1" indent="0">
                  <a:buNone/>
                </a:pP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𝑐</m:t>
                        </m:r>
                      </m:e>
                      <m:sub>
                        <m:r>
                          <a:rPr lang="en-US" altLang="zh-CN" b="0" i="1" smtClean="0">
                            <a:latin typeface="Cambria Math" panose="02040503050406030204" pitchFamily="18" charset="0"/>
                          </a:rPr>
                          <m:t>22</m:t>
                        </m:r>
                      </m:sub>
                    </m:sSub>
                    <m:r>
                      <a:rPr lang="en-US" altLang="zh-CN" i="1">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b="0" i="1" smtClean="0">
                            <a:latin typeface="Cambria Math" panose="02040503050406030204" pitchFamily="18" charset="0"/>
                          </a:rPr>
                          <m:t>2</m:t>
                        </m:r>
                        <m:r>
                          <a:rPr lang="en-US" altLang="zh-CN" i="1">
                            <a:latin typeface="Cambria Math" panose="02040503050406030204" pitchFamily="18" charset="0"/>
                          </a:rPr>
                          <m:t>1</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1</m:t>
                        </m:r>
                        <m:r>
                          <a:rPr lang="en-US" altLang="zh-CN" b="0" i="1" smtClean="0">
                            <a:latin typeface="Cambria Math" panose="02040503050406030204" pitchFamily="18" charset="0"/>
                          </a:rPr>
                          <m:t>2</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𝑎</m:t>
                        </m:r>
                      </m:e>
                      <m:sub>
                        <m:r>
                          <a:rPr lang="en-US" altLang="zh-CN" b="0" i="1" smtClean="0">
                            <a:latin typeface="Cambria Math" panose="02040503050406030204" pitchFamily="18" charset="0"/>
                          </a:rPr>
                          <m:t>2</m:t>
                        </m:r>
                        <m:r>
                          <a:rPr lang="en-US" altLang="zh-CN" i="1">
                            <a:latin typeface="Cambria Math" panose="02040503050406030204" pitchFamily="18" charset="0"/>
                          </a:rPr>
                          <m:t>2</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𝑏</m:t>
                        </m:r>
                      </m:e>
                      <m:sub>
                        <m:r>
                          <a:rPr lang="en-US" altLang="zh-CN" i="1">
                            <a:latin typeface="Cambria Math" panose="02040503050406030204" pitchFamily="18" charset="0"/>
                          </a:rPr>
                          <m:t>2</m:t>
                        </m:r>
                        <m:r>
                          <a:rPr lang="en-US" altLang="zh-CN" b="0" i="1" smtClean="0">
                            <a:latin typeface="Cambria Math" panose="02040503050406030204" pitchFamily="18" charset="0"/>
                          </a:rPr>
                          <m:t>2</m:t>
                        </m:r>
                      </m:sub>
                    </m:sSub>
                  </m:oMath>
                </a14:m>
                <a:endParaRPr lang="en-US" altLang="zh-CN" dirty="0"/>
              </a:p>
              <a:p>
                <a:pPr marL="385751" indent="-342900"/>
                <a:r>
                  <a:rPr lang="zh-CN" altLang="en-US" dirty="0"/>
                  <a:t>矩阵乘法实现：</a:t>
                </a:r>
                <a:r>
                  <a:rPr lang="en-US" altLang="zh-CN" dirty="0"/>
                  <a:t>3</a:t>
                </a:r>
                <a:r>
                  <a:rPr lang="zh-CN" altLang="en-US" dirty="0"/>
                  <a:t>个嵌套循环，算法时间复杂度为</a:t>
                </a:r>
                <a:r>
                  <a:rPr lang="en-US" altLang="zh-CN" i="1" dirty="0"/>
                  <a:t>O</a:t>
                </a:r>
                <a:r>
                  <a:rPr lang="en-US" altLang="zh-CN" dirty="0"/>
                  <a:t>(</a:t>
                </a:r>
                <a:r>
                  <a:rPr lang="en-US" altLang="zh-CN" i="1" dirty="0"/>
                  <a:t>n</a:t>
                </a:r>
                <a:r>
                  <a:rPr lang="en-US" altLang="zh-CN" baseline="30000" dirty="0"/>
                  <a:t>3</a:t>
                </a:r>
                <a:r>
                  <a:rPr lang="en-US" altLang="zh-CN" dirty="0"/>
                  <a:t>)</a:t>
                </a:r>
              </a:p>
              <a:p>
                <a:pPr marL="685711" lvl="1" indent="-342900"/>
                <a:r>
                  <a:rPr lang="zh-CN" altLang="en-US" dirty="0"/>
                  <a:t>改变循环次序，代码小改动</a:t>
                </a:r>
                <a:r>
                  <a:rPr lang="zh-CN" altLang="en-US" dirty="0">
                    <a:sym typeface="Wingdings 3" panose="05040102010807070707" pitchFamily="18" charset="2"/>
                  </a:rPr>
                  <a:t></a:t>
                </a:r>
                <a:r>
                  <a:rPr lang="en-US" altLang="zh-CN" dirty="0">
                    <a:sym typeface="Wingdings 3" panose="05040102010807070707" pitchFamily="18" charset="2"/>
                  </a:rPr>
                  <a:t>6</a:t>
                </a:r>
                <a:r>
                  <a:rPr lang="zh-CN" altLang="en-US" dirty="0">
                    <a:sym typeface="Wingdings 3" panose="05040102010807070707" pitchFamily="18" charset="2"/>
                  </a:rPr>
                  <a:t>个版本</a:t>
                </a:r>
                <a:endParaRPr lang="en-US" altLang="zh-CN" dirty="0">
                  <a:sym typeface="Wingdings 3" panose="05040102010807070707" pitchFamily="18" charset="2"/>
                </a:endParaRPr>
              </a:p>
              <a:p>
                <a:pPr marL="385751" indent="-342900"/>
                <a:r>
                  <a:rPr lang="zh-CN" altLang="en-US" dirty="0">
                    <a:sym typeface="Wingdings 3" panose="05040102010807070707" pitchFamily="18" charset="2"/>
                  </a:rPr>
                  <a:t>算法假设：</a:t>
                </a:r>
                <a:endParaRPr lang="en-US" altLang="zh-CN" dirty="0">
                  <a:sym typeface="Wingdings 3" panose="05040102010807070707" pitchFamily="18" charset="2"/>
                </a:endParaRPr>
              </a:p>
              <a:p>
                <a:pPr marL="685711" lvl="1" indent="-342900"/>
                <a:r>
                  <a:rPr lang="zh-CN" altLang="en-US" dirty="0">
                    <a:sym typeface="Wingdings 3" panose="05040102010807070707" pitchFamily="18" charset="2"/>
                  </a:rPr>
                  <a:t>每个数组都是一个</a:t>
                </a:r>
                <a:r>
                  <a:rPr lang="en-US" altLang="zh-CN" dirty="0">
                    <a:sym typeface="Wingdings 3" panose="05040102010807070707" pitchFamily="18" charset="2"/>
                  </a:rPr>
                  <a:t>double</a:t>
                </a:r>
                <a:r>
                  <a:rPr lang="zh-CN" altLang="en-US" dirty="0">
                    <a:sym typeface="Wingdings 3" panose="05040102010807070707" pitchFamily="18" charset="2"/>
                  </a:rPr>
                  <a:t>类型的</a:t>
                </a:r>
                <a14:m>
                  <m:oMath xmlns:m="http://schemas.openxmlformats.org/officeDocument/2006/math">
                    <m:r>
                      <a:rPr lang="en-US" altLang="zh-CN" i="1">
                        <a:latin typeface="Cambria Math" panose="02040503050406030204" pitchFamily="18" charset="0"/>
                      </a:rPr>
                      <m:t>𝑛</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𝑛</m:t>
                    </m:r>
                  </m:oMath>
                </a14:m>
                <a:r>
                  <a:rPr lang="zh-CN" altLang="en-US" dirty="0"/>
                  <a:t>的数组，</a:t>
                </a:r>
                <a:r>
                  <a:rPr lang="en-US" altLang="zh-CN" dirty="0" err="1"/>
                  <a:t>sizeof</a:t>
                </a:r>
                <a:r>
                  <a:rPr lang="en-US" altLang="zh-CN" dirty="0"/>
                  <a:t>(double)=8</a:t>
                </a:r>
              </a:p>
              <a:p>
                <a:pPr marL="685711" lvl="1" indent="-342900"/>
                <a:r>
                  <a:rPr lang="zh-CN" altLang="en-US" dirty="0"/>
                  <a:t>只有一个高速缓存，其块大小为</a:t>
                </a:r>
                <a:r>
                  <a:rPr lang="en-US" altLang="zh-CN" dirty="0"/>
                  <a:t>32</a:t>
                </a:r>
                <a:r>
                  <a:rPr lang="zh-CN" altLang="en-US" dirty="0"/>
                  <a:t>字节（</a:t>
                </a:r>
                <a:r>
                  <a:rPr lang="en-US" altLang="zh-CN" dirty="0"/>
                  <a:t>B=32</a:t>
                </a:r>
                <a:r>
                  <a:rPr lang="zh-CN" altLang="en-US" dirty="0"/>
                  <a:t>）</a:t>
                </a:r>
                <a:endParaRPr lang="en-US" altLang="zh-CN" dirty="0"/>
              </a:p>
              <a:p>
                <a:pPr marL="685711" lvl="1" indent="-342900"/>
                <a:r>
                  <a:rPr lang="zh-CN" altLang="en-US" dirty="0"/>
                  <a:t>数组大小</a:t>
                </a:r>
                <a:r>
                  <a:rPr lang="en-US" altLang="zh-CN" i="1" dirty="0"/>
                  <a:t>n</a:t>
                </a:r>
                <a:r>
                  <a:rPr lang="zh-CN" altLang="en-US" dirty="0"/>
                  <a:t>很大，以至于矩阵的一行都不能完全装进</a:t>
                </a:r>
                <a:r>
                  <a:rPr lang="en-US" altLang="zh-CN" dirty="0"/>
                  <a:t>L1</a:t>
                </a:r>
                <a:r>
                  <a:rPr lang="zh-CN" altLang="en-US" dirty="0"/>
                  <a:t>高速缓存</a:t>
                </a:r>
                <a:endParaRPr lang="en-US" altLang="zh-CN" dirty="0"/>
              </a:p>
              <a:p>
                <a:pPr marL="685711" lvl="1" indent="-342900"/>
                <a:r>
                  <a:rPr lang="zh-CN" altLang="en-US" dirty="0"/>
                  <a:t>编译器将局部变量存储到寄存器中，因此循环内对局部变量的引用不需要任何加载或存储指令</a:t>
                </a:r>
              </a:p>
            </p:txBody>
          </p:sp>
        </mc:Choice>
        <mc:Fallback xmlns="">
          <p:sp>
            <p:nvSpPr>
              <p:cNvPr id="3" name="内容占位符 2">
                <a:extLst>
                  <a:ext uri="{FF2B5EF4-FFF2-40B4-BE49-F238E27FC236}">
                    <a16:creationId xmlns:a16="http://schemas.microsoft.com/office/drawing/2014/main" id="{53005BB8-9D6C-4C0F-81E5-30352F2FEE61}"/>
                  </a:ext>
                </a:extLst>
              </p:cNvPr>
              <p:cNvSpPr>
                <a:spLocks noGrp="1" noRot="1" noChangeAspect="1" noMove="1" noResize="1" noEditPoints="1" noAdjustHandles="1" noChangeArrowheads="1" noChangeShapeType="1" noTextEdit="1"/>
              </p:cNvSpPr>
              <p:nvPr>
                <p:ph idx="1"/>
              </p:nvPr>
            </p:nvSpPr>
            <p:spPr>
              <a:xfrm>
                <a:off x="457200" y="837034"/>
                <a:ext cx="5338936" cy="5289136"/>
              </a:xfrm>
              <a:blipFill>
                <a:blip r:embed="rId2"/>
                <a:stretch>
                  <a:fillRect l="-799" t="-1959" r="-114"/>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C480F131-6F2C-42B4-A9F0-30B94B91951B}"/>
              </a:ext>
            </a:extLst>
          </p:cNvPr>
          <p:cNvSpPr>
            <a:spLocks noGrp="1"/>
          </p:cNvSpPr>
          <p:nvPr>
            <p:ph type="sldNum" sz="quarter" idx="12"/>
          </p:nvPr>
        </p:nvSpPr>
        <p:spPr/>
        <p:txBody>
          <a:bodyPr/>
          <a:lstStyle/>
          <a:p>
            <a:fld id="{6D62327B-ED8D-4CFC-ADD0-A75FA5CBE281}" type="slidenum">
              <a:rPr lang="zh-CN" altLang="en-US" smtClean="0"/>
              <a:pPr/>
              <a:t>180</a:t>
            </a:fld>
            <a:endParaRPr lang="zh-CN" altLang="en-US" dirty="0"/>
          </a:p>
        </p:txBody>
      </p:sp>
      <p:sp>
        <p:nvSpPr>
          <p:cNvPr id="5" name="Rectangle 4">
            <a:extLst>
              <a:ext uri="{FF2B5EF4-FFF2-40B4-BE49-F238E27FC236}">
                <a16:creationId xmlns:a16="http://schemas.microsoft.com/office/drawing/2014/main" id="{4210E2C3-4392-41A6-8CF5-A6B3A830DFFB}"/>
              </a:ext>
            </a:extLst>
          </p:cNvPr>
          <p:cNvSpPr>
            <a:spLocks noChangeArrowheads="1"/>
          </p:cNvSpPr>
          <p:nvPr/>
        </p:nvSpPr>
        <p:spPr bwMode="auto">
          <a:xfrm>
            <a:off x="5796136" y="2492896"/>
            <a:ext cx="3039476" cy="1924886"/>
          </a:xfrm>
          <a:prstGeom prst="rect">
            <a:avLst/>
          </a:prstGeom>
          <a:solidFill>
            <a:srgbClr val="F6F5BD"/>
          </a:solidFill>
          <a:ln w="12700">
            <a:solidFill>
              <a:schemeClr val="tx1"/>
            </a:solidFill>
            <a:miter lim="800000"/>
            <a:headEnd/>
            <a:tailEnd/>
          </a:ln>
          <a:effectLst>
            <a:outerShdw blurRad="63500" dist="107763" dir="2700000" algn="ctr" rotWithShape="0">
              <a:schemeClr val="tx1">
                <a:alpha val="74998"/>
              </a:schemeClr>
            </a:outerShdw>
          </a:effectLst>
        </p:spPr>
        <p:txBody>
          <a:bodyPr wrap="square" lIns="90487" tIns="44450" rIns="90487" bIns="44450">
            <a:prstTxWarp prst="textNoShape">
              <a:avLst/>
            </a:prstTxWarp>
            <a:spAutoFit/>
          </a:bodyPr>
          <a:lstStyle/>
          <a:p>
            <a:pPr algn="l">
              <a:lnSpc>
                <a:spcPct val="65000"/>
              </a:lnSpc>
              <a:spcBef>
                <a:spcPct val="50000"/>
              </a:spcBef>
            </a:pPr>
            <a:r>
              <a:rPr lang="en-US" sz="1200" dirty="0">
                <a:latin typeface="Courier New" charset="0"/>
              </a:rPr>
              <a:t>/* </a:t>
            </a:r>
            <a:r>
              <a:rPr lang="en-US" sz="1200" dirty="0" err="1">
                <a:latin typeface="Courier New" charset="0"/>
              </a:rPr>
              <a:t>ijk</a:t>
            </a:r>
            <a:r>
              <a:rPr lang="en-US" sz="1200" dirty="0">
                <a:latin typeface="Courier New" charset="0"/>
              </a:rPr>
              <a:t> */</a:t>
            </a:r>
          </a:p>
          <a:p>
            <a:pPr algn="l">
              <a:lnSpc>
                <a:spcPct val="65000"/>
              </a:lnSpc>
              <a:spcBef>
                <a:spcPct val="50000"/>
              </a:spcBef>
            </a:pPr>
            <a:r>
              <a:rPr lang="en-US" sz="1200" dirty="0">
                <a:latin typeface="Courier New" charset="0"/>
              </a:rPr>
              <a:t>for (</a:t>
            </a:r>
            <a:r>
              <a:rPr lang="en-US" sz="1200" dirty="0" err="1">
                <a:latin typeface="Courier New" charset="0"/>
              </a:rPr>
              <a:t>i</a:t>
            </a:r>
            <a:r>
              <a:rPr lang="en-US" sz="1200" dirty="0">
                <a:latin typeface="Courier New" charset="0"/>
              </a:rPr>
              <a:t>=0; </a:t>
            </a:r>
            <a:r>
              <a:rPr lang="en-US" sz="1200" dirty="0" err="1">
                <a:latin typeface="Courier New" charset="0"/>
              </a:rPr>
              <a:t>i</a:t>
            </a:r>
            <a:r>
              <a:rPr lang="en-US" sz="1200" dirty="0">
                <a:latin typeface="Courier New" charset="0"/>
              </a:rPr>
              <a:t>&lt;n; </a:t>
            </a:r>
            <a:r>
              <a:rPr lang="en-US" sz="1200" dirty="0" err="1">
                <a:latin typeface="Courier New" charset="0"/>
              </a:rPr>
              <a:t>i</a:t>
            </a:r>
            <a:r>
              <a:rPr lang="en-US" sz="1200" dirty="0">
                <a:latin typeface="Courier New" charset="0"/>
              </a:rPr>
              <a:t>++)  {</a:t>
            </a:r>
          </a:p>
          <a:p>
            <a:pPr algn="l">
              <a:lnSpc>
                <a:spcPct val="65000"/>
              </a:lnSpc>
              <a:spcBef>
                <a:spcPct val="50000"/>
              </a:spcBef>
            </a:pPr>
            <a:r>
              <a:rPr lang="en-US" sz="1200" dirty="0">
                <a:latin typeface="Courier New" charset="0"/>
              </a:rPr>
              <a:t>  for (j=0; j&lt;n; </a:t>
            </a:r>
            <a:r>
              <a:rPr lang="en-US" sz="1200" dirty="0" err="1">
                <a:latin typeface="Courier New" charset="0"/>
              </a:rPr>
              <a:t>j++</a:t>
            </a:r>
            <a:r>
              <a:rPr lang="en-US" sz="1200" dirty="0">
                <a:latin typeface="Courier New" charset="0"/>
              </a:rPr>
              <a:t>) {</a:t>
            </a:r>
          </a:p>
          <a:p>
            <a:pPr algn="l">
              <a:lnSpc>
                <a:spcPct val="65000"/>
              </a:lnSpc>
              <a:spcBef>
                <a:spcPct val="50000"/>
              </a:spcBef>
            </a:pPr>
            <a:r>
              <a:rPr lang="en-US" sz="1200" dirty="0">
                <a:latin typeface="Courier New" charset="0"/>
              </a:rPr>
              <a:t>    sum = 0.0;</a:t>
            </a:r>
          </a:p>
          <a:p>
            <a:pPr algn="l">
              <a:lnSpc>
                <a:spcPct val="65000"/>
              </a:lnSpc>
              <a:spcBef>
                <a:spcPct val="50000"/>
              </a:spcBef>
            </a:pPr>
            <a:r>
              <a:rPr lang="en-US" sz="1200" dirty="0">
                <a:latin typeface="Courier New" charset="0"/>
              </a:rPr>
              <a:t>    for (k=0; k&lt;n; k++) </a:t>
            </a:r>
          </a:p>
          <a:p>
            <a:pPr algn="l">
              <a:lnSpc>
                <a:spcPct val="65000"/>
              </a:lnSpc>
              <a:spcBef>
                <a:spcPct val="50000"/>
              </a:spcBef>
            </a:pPr>
            <a:r>
              <a:rPr lang="en-US" sz="1200" dirty="0">
                <a:latin typeface="Courier New" charset="0"/>
              </a:rPr>
              <a:t>      sum += a[</a:t>
            </a:r>
            <a:r>
              <a:rPr lang="en-US" sz="1200" dirty="0" err="1">
                <a:latin typeface="Courier New" charset="0"/>
              </a:rPr>
              <a:t>i</a:t>
            </a:r>
            <a:r>
              <a:rPr lang="en-US" sz="1200" dirty="0">
                <a:latin typeface="Courier New" charset="0"/>
              </a:rPr>
              <a:t>][k] * b[k][j];</a:t>
            </a:r>
          </a:p>
          <a:p>
            <a:pPr algn="l">
              <a:lnSpc>
                <a:spcPct val="65000"/>
              </a:lnSpc>
              <a:spcBef>
                <a:spcPct val="50000"/>
              </a:spcBef>
            </a:pPr>
            <a:r>
              <a:rPr lang="en-US" sz="1200" dirty="0">
                <a:latin typeface="Courier New" charset="0"/>
              </a:rPr>
              <a:t>    c[</a:t>
            </a:r>
            <a:r>
              <a:rPr lang="en-US" sz="1200" dirty="0" err="1">
                <a:latin typeface="Courier New" charset="0"/>
              </a:rPr>
              <a:t>i</a:t>
            </a:r>
            <a:r>
              <a:rPr lang="en-US" sz="1200" dirty="0">
                <a:latin typeface="Courier New" charset="0"/>
              </a:rPr>
              <a:t>][j] = sum;</a:t>
            </a:r>
          </a:p>
          <a:p>
            <a:pPr algn="l">
              <a:lnSpc>
                <a:spcPct val="65000"/>
              </a:lnSpc>
              <a:spcBef>
                <a:spcPct val="50000"/>
              </a:spcBef>
            </a:pPr>
            <a:r>
              <a:rPr lang="en-US" sz="1200" dirty="0">
                <a:latin typeface="Courier New" charset="0"/>
              </a:rPr>
              <a:t>  }</a:t>
            </a:r>
          </a:p>
          <a:p>
            <a:pPr algn="l">
              <a:lnSpc>
                <a:spcPct val="65000"/>
              </a:lnSpc>
              <a:spcBef>
                <a:spcPct val="50000"/>
              </a:spcBef>
            </a:pPr>
            <a:r>
              <a:rPr lang="en-US" sz="1200" dirty="0">
                <a:latin typeface="Courier New" charset="0"/>
              </a:rPr>
              <a:t>} </a:t>
            </a:r>
          </a:p>
        </p:txBody>
      </p:sp>
      <p:sp>
        <p:nvSpPr>
          <p:cNvPr id="6" name="Rectangle 5">
            <a:extLst>
              <a:ext uri="{FF2B5EF4-FFF2-40B4-BE49-F238E27FC236}">
                <a16:creationId xmlns:a16="http://schemas.microsoft.com/office/drawing/2014/main" id="{C386D377-6059-43E5-9B72-2C46DBE25FAB}"/>
              </a:ext>
            </a:extLst>
          </p:cNvPr>
          <p:cNvSpPr>
            <a:spLocks noChangeArrowheads="1"/>
          </p:cNvSpPr>
          <p:nvPr/>
        </p:nvSpPr>
        <p:spPr bwMode="auto">
          <a:xfrm>
            <a:off x="7255664" y="1849130"/>
            <a:ext cx="1878718" cy="643766"/>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b="0" i="1" dirty="0">
                <a:solidFill>
                  <a:srgbClr val="FF0000"/>
                </a:solidFill>
                <a:latin typeface="Comic Sans MS" charset="0"/>
              </a:rPr>
              <a:t>Variable </a:t>
            </a:r>
            <a:r>
              <a:rPr lang="en-US" sz="1800" i="1" dirty="0">
                <a:solidFill>
                  <a:srgbClr val="FF0000"/>
                </a:solidFill>
                <a:latin typeface="Courier New" charset="0"/>
              </a:rPr>
              <a:t>sum</a:t>
            </a:r>
            <a:endParaRPr lang="en-US" sz="1800" b="0" i="1" dirty="0">
              <a:solidFill>
                <a:srgbClr val="FF0000"/>
              </a:solidFill>
              <a:latin typeface="Comic Sans MS" charset="0"/>
            </a:endParaRPr>
          </a:p>
          <a:p>
            <a:pPr algn="l">
              <a:lnSpc>
                <a:spcPct val="100000"/>
              </a:lnSpc>
            </a:pPr>
            <a:r>
              <a:rPr lang="en-US" sz="1800" b="0" i="1" dirty="0">
                <a:solidFill>
                  <a:srgbClr val="FF0000"/>
                </a:solidFill>
                <a:latin typeface="Comic Sans MS" charset="0"/>
              </a:rPr>
              <a:t>held in register</a:t>
            </a:r>
            <a:endParaRPr lang="en-US" sz="1800" b="0" dirty="0">
              <a:solidFill>
                <a:srgbClr val="FF0000"/>
              </a:solidFill>
              <a:latin typeface="Comic Sans MS" charset="0"/>
            </a:endParaRPr>
          </a:p>
        </p:txBody>
      </p:sp>
    </p:spTree>
    <p:extLst>
      <p:ext uri="{BB962C8B-B14F-4D97-AF65-F5344CB8AC3E}">
        <p14:creationId xmlns:p14="http://schemas.microsoft.com/office/powerpoint/2010/main" val="39719344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173CAA-685F-4CBD-AE4B-8ED04C480E31}"/>
              </a:ext>
            </a:extLst>
          </p:cNvPr>
          <p:cNvSpPr>
            <a:spLocks noGrp="1"/>
          </p:cNvSpPr>
          <p:nvPr>
            <p:ph type="title"/>
          </p:nvPr>
        </p:nvSpPr>
        <p:spPr/>
        <p:txBody>
          <a:bodyPr>
            <a:normAutofit fontScale="90000"/>
          </a:bodyPr>
          <a:lstStyle/>
          <a:p>
            <a:r>
              <a:rPr lang="zh-CN" altLang="en-US" dirty="0"/>
              <a:t>矩阵乘缓存不命中分析</a:t>
            </a:r>
          </a:p>
        </p:txBody>
      </p:sp>
      <p:sp>
        <p:nvSpPr>
          <p:cNvPr id="3" name="内容占位符 2">
            <a:extLst>
              <a:ext uri="{FF2B5EF4-FFF2-40B4-BE49-F238E27FC236}">
                <a16:creationId xmlns:a16="http://schemas.microsoft.com/office/drawing/2014/main" id="{0AFF9330-F35E-4319-B39D-06A608937F74}"/>
              </a:ext>
            </a:extLst>
          </p:cNvPr>
          <p:cNvSpPr>
            <a:spLocks noGrp="1"/>
          </p:cNvSpPr>
          <p:nvPr>
            <p:ph idx="1"/>
          </p:nvPr>
        </p:nvSpPr>
        <p:spPr>
          <a:xfrm>
            <a:off x="457200" y="837034"/>
            <a:ext cx="8229600" cy="3240034"/>
          </a:xfrm>
        </p:spPr>
        <p:txBody>
          <a:bodyPr/>
          <a:lstStyle/>
          <a:p>
            <a:r>
              <a:rPr lang="zh-CN" altLang="en-US" dirty="0"/>
              <a:t>假设：</a:t>
            </a:r>
            <a:endParaRPr lang="en-US" altLang="zh-CN" dirty="0"/>
          </a:p>
          <a:p>
            <a:pPr lvl="1"/>
            <a:r>
              <a:rPr lang="zh-CN" altLang="en-US" dirty="0"/>
              <a:t>块大小</a:t>
            </a:r>
            <a:r>
              <a:rPr lang="en-US" altLang="zh-CN" dirty="0"/>
              <a:t>= 32B (</a:t>
            </a:r>
            <a:r>
              <a:rPr lang="zh-CN" altLang="en-US" dirty="0"/>
              <a:t>容纳</a:t>
            </a:r>
            <a:r>
              <a:rPr lang="en-US" altLang="zh-CN" dirty="0"/>
              <a:t>4</a:t>
            </a:r>
            <a:r>
              <a:rPr lang="zh-CN" altLang="en-US" dirty="0"/>
              <a:t>个</a:t>
            </a:r>
            <a:r>
              <a:rPr lang="en-US" altLang="zh-CN" dirty="0">
                <a:latin typeface="Calibri"/>
                <a:cs typeface="Calibri"/>
              </a:rPr>
              <a:t>doubles</a:t>
            </a:r>
            <a:r>
              <a:rPr lang="zh-CN" altLang="en-US" dirty="0">
                <a:latin typeface="Calibri"/>
                <a:cs typeface="Calibri"/>
              </a:rPr>
              <a:t>元素</a:t>
            </a:r>
            <a:r>
              <a:rPr lang="en-US" altLang="zh-CN" dirty="0"/>
              <a:t>)</a:t>
            </a:r>
          </a:p>
          <a:p>
            <a:pPr lvl="1"/>
            <a:r>
              <a:rPr lang="zh-CN" altLang="en-US" dirty="0"/>
              <a:t>矩阵维</a:t>
            </a:r>
            <a:r>
              <a:rPr lang="en-US" altLang="zh-CN" dirty="0"/>
              <a:t>(N)</a:t>
            </a:r>
            <a:r>
              <a:rPr lang="zh-CN" altLang="en-US" dirty="0"/>
              <a:t>很大</a:t>
            </a:r>
            <a:endParaRPr lang="en-US" altLang="zh-CN" dirty="0"/>
          </a:p>
          <a:p>
            <a:pPr lvl="1"/>
            <a:r>
              <a:rPr lang="en-US" altLang="zh-CN" dirty="0"/>
              <a:t>Cache</a:t>
            </a:r>
            <a:r>
              <a:rPr lang="zh-CN" altLang="en-US" dirty="0"/>
              <a:t>不足以容纳整个矩阵</a:t>
            </a:r>
            <a:endParaRPr lang="en-US" altLang="zh-CN" dirty="0"/>
          </a:p>
          <a:p>
            <a:r>
              <a:rPr lang="zh-CN" altLang="en-US" dirty="0"/>
              <a:t>分析方法：</a:t>
            </a:r>
            <a:endParaRPr lang="en-US" altLang="zh-CN" dirty="0"/>
          </a:p>
          <a:p>
            <a:pPr lvl="1"/>
            <a:r>
              <a:rPr lang="zh-CN" altLang="en-US" dirty="0"/>
              <a:t>查看内循环访问模式</a:t>
            </a:r>
            <a:endParaRPr lang="en-US" altLang="zh-CN" dirty="0"/>
          </a:p>
          <a:p>
            <a:endParaRPr lang="zh-CN" altLang="en-US" dirty="0"/>
          </a:p>
        </p:txBody>
      </p:sp>
      <p:sp>
        <p:nvSpPr>
          <p:cNvPr id="4" name="灯片编号占位符 3">
            <a:extLst>
              <a:ext uri="{FF2B5EF4-FFF2-40B4-BE49-F238E27FC236}">
                <a16:creationId xmlns:a16="http://schemas.microsoft.com/office/drawing/2014/main" id="{E375722C-3902-44F2-A268-8AB6866F972B}"/>
              </a:ext>
            </a:extLst>
          </p:cNvPr>
          <p:cNvSpPr>
            <a:spLocks noGrp="1"/>
          </p:cNvSpPr>
          <p:nvPr>
            <p:ph type="sldNum" sz="quarter" idx="12"/>
          </p:nvPr>
        </p:nvSpPr>
        <p:spPr/>
        <p:txBody>
          <a:bodyPr/>
          <a:lstStyle/>
          <a:p>
            <a:fld id="{6D62327B-ED8D-4CFC-ADD0-A75FA5CBE281}" type="slidenum">
              <a:rPr lang="zh-CN" altLang="en-US" smtClean="0"/>
              <a:pPr/>
              <a:t>181</a:t>
            </a:fld>
            <a:endParaRPr lang="zh-CN" altLang="en-US" dirty="0"/>
          </a:p>
        </p:txBody>
      </p:sp>
      <p:grpSp>
        <p:nvGrpSpPr>
          <p:cNvPr id="5" name="Group 38">
            <a:extLst>
              <a:ext uri="{FF2B5EF4-FFF2-40B4-BE49-F238E27FC236}">
                <a16:creationId xmlns:a16="http://schemas.microsoft.com/office/drawing/2014/main" id="{467B536B-9CE2-4AD6-90DA-F5148B68A1BD}"/>
              </a:ext>
            </a:extLst>
          </p:cNvPr>
          <p:cNvGrpSpPr/>
          <p:nvPr/>
        </p:nvGrpSpPr>
        <p:grpSpPr>
          <a:xfrm>
            <a:off x="3474621" y="4648200"/>
            <a:ext cx="1295400" cy="1752600"/>
            <a:chOff x="1752600" y="4648200"/>
            <a:chExt cx="1295400" cy="1752600"/>
          </a:xfrm>
        </p:grpSpPr>
        <p:sp>
          <p:nvSpPr>
            <p:cNvPr id="6" name="Rectangle 6">
              <a:extLst>
                <a:ext uri="{FF2B5EF4-FFF2-40B4-BE49-F238E27FC236}">
                  <a16:creationId xmlns:a16="http://schemas.microsoft.com/office/drawing/2014/main" id="{F80EB9D8-2996-40BC-852A-19F0C6062C71}"/>
                </a:ext>
              </a:extLst>
            </p:cNvPr>
            <p:cNvSpPr>
              <a:spLocks noChangeArrowheads="1"/>
            </p:cNvSpPr>
            <p:nvPr/>
          </p:nvSpPr>
          <p:spPr bwMode="auto">
            <a:xfrm>
              <a:off x="2139950" y="5111750"/>
              <a:ext cx="908050" cy="742951"/>
            </a:xfrm>
            <a:prstGeom prst="rect">
              <a:avLst/>
            </a:prstGeom>
            <a:solidFill>
              <a:schemeClr val="bg1">
                <a:lumMod val="75000"/>
              </a:schemeClr>
            </a:solidFill>
            <a:ln w="12700">
              <a:solidFill>
                <a:schemeClr val="tx1"/>
              </a:solidFill>
              <a:miter lim="800000"/>
              <a:headEnd/>
              <a:tailEnd/>
            </a:ln>
            <a:effectLst/>
          </p:spPr>
          <p:txBody>
            <a:bodyPr wrap="none" anchor="ctr">
              <a:prstTxWarp prst="textNoShape">
                <a:avLst/>
              </a:prstTxWarp>
            </a:bodyPr>
            <a:lstStyle/>
            <a:p>
              <a:endParaRPr lang="en-US" sz="1800" dirty="0">
                <a:latin typeface="Courier New"/>
                <a:cs typeface="Courier New"/>
              </a:endParaRPr>
            </a:p>
          </p:txBody>
        </p:sp>
        <p:sp>
          <p:nvSpPr>
            <p:cNvPr id="7" name="Rectangle 7">
              <a:extLst>
                <a:ext uri="{FF2B5EF4-FFF2-40B4-BE49-F238E27FC236}">
                  <a16:creationId xmlns:a16="http://schemas.microsoft.com/office/drawing/2014/main" id="{0614DEFC-1A07-4128-8B61-C2D6198D59EF}"/>
                </a:ext>
              </a:extLst>
            </p:cNvPr>
            <p:cNvSpPr>
              <a:spLocks noChangeArrowheads="1"/>
            </p:cNvSpPr>
            <p:nvPr/>
          </p:nvSpPr>
          <p:spPr bwMode="auto">
            <a:xfrm>
              <a:off x="2418650" y="5941700"/>
              <a:ext cx="400750" cy="459100"/>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b="0" dirty="0">
                  <a:latin typeface="Arial"/>
                  <a:cs typeface="Arial"/>
                </a:rPr>
                <a:t>A</a:t>
              </a:r>
            </a:p>
          </p:txBody>
        </p:sp>
        <p:sp>
          <p:nvSpPr>
            <p:cNvPr id="8" name="Line 9">
              <a:extLst>
                <a:ext uri="{FF2B5EF4-FFF2-40B4-BE49-F238E27FC236}">
                  <a16:creationId xmlns:a16="http://schemas.microsoft.com/office/drawing/2014/main" id="{DA001DA7-2C87-4988-82A8-23E9E0814DBA}"/>
                </a:ext>
              </a:extLst>
            </p:cNvPr>
            <p:cNvSpPr>
              <a:spLocks noChangeShapeType="1"/>
            </p:cNvSpPr>
            <p:nvPr/>
          </p:nvSpPr>
          <p:spPr bwMode="auto">
            <a:xfrm>
              <a:off x="2146300" y="4648200"/>
              <a:ext cx="7366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sp>
          <p:nvSpPr>
            <p:cNvPr id="9" name="Rectangle 10">
              <a:extLst>
                <a:ext uri="{FF2B5EF4-FFF2-40B4-BE49-F238E27FC236}">
                  <a16:creationId xmlns:a16="http://schemas.microsoft.com/office/drawing/2014/main" id="{2E444749-996F-4FDD-B69B-8DE61DA1793D}"/>
                </a:ext>
              </a:extLst>
            </p:cNvPr>
            <p:cNvSpPr>
              <a:spLocks noChangeArrowheads="1"/>
            </p:cNvSpPr>
            <p:nvPr/>
          </p:nvSpPr>
          <p:spPr bwMode="auto">
            <a:xfrm>
              <a:off x="2271713" y="4662487"/>
              <a:ext cx="320675" cy="366713"/>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err="1">
                  <a:latin typeface="Courier New"/>
                  <a:cs typeface="Courier New"/>
                </a:rPr>
                <a:t>k</a:t>
              </a:r>
              <a:endParaRPr lang="en-US" sz="1800" dirty="0">
                <a:latin typeface="Courier New"/>
                <a:cs typeface="Courier New"/>
              </a:endParaRPr>
            </a:p>
          </p:txBody>
        </p:sp>
        <p:sp>
          <p:nvSpPr>
            <p:cNvPr id="10" name="Line 12">
              <a:extLst>
                <a:ext uri="{FF2B5EF4-FFF2-40B4-BE49-F238E27FC236}">
                  <a16:creationId xmlns:a16="http://schemas.microsoft.com/office/drawing/2014/main" id="{ADC36BAF-B485-40DC-A8EA-F596103BA071}"/>
                </a:ext>
              </a:extLst>
            </p:cNvPr>
            <p:cNvSpPr>
              <a:spLocks noChangeShapeType="1"/>
            </p:cNvSpPr>
            <p:nvPr/>
          </p:nvSpPr>
          <p:spPr bwMode="auto">
            <a:xfrm>
              <a:off x="1752600" y="5130800"/>
              <a:ext cx="0" cy="7366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sp>
          <p:nvSpPr>
            <p:cNvPr id="11" name="Rectangle 13">
              <a:extLst>
                <a:ext uri="{FF2B5EF4-FFF2-40B4-BE49-F238E27FC236}">
                  <a16:creationId xmlns:a16="http://schemas.microsoft.com/office/drawing/2014/main" id="{223F2DD0-FF30-4AE5-8914-ABEF8A166AB6}"/>
                </a:ext>
              </a:extLst>
            </p:cNvPr>
            <p:cNvSpPr>
              <a:spLocks noChangeArrowheads="1"/>
            </p:cNvSpPr>
            <p:nvPr/>
          </p:nvSpPr>
          <p:spPr bwMode="auto">
            <a:xfrm>
              <a:off x="1812337" y="5205414"/>
              <a:ext cx="321263" cy="366767"/>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err="1">
                  <a:latin typeface="Courier New"/>
                  <a:cs typeface="Courier New"/>
                </a:rPr>
                <a:t>i</a:t>
              </a:r>
              <a:endParaRPr lang="en-US" sz="1800" dirty="0">
                <a:latin typeface="Courier New"/>
                <a:cs typeface="Courier New"/>
              </a:endParaRPr>
            </a:p>
          </p:txBody>
        </p:sp>
      </p:grpSp>
      <p:grpSp>
        <p:nvGrpSpPr>
          <p:cNvPr id="12" name="Group 39">
            <a:extLst>
              <a:ext uri="{FF2B5EF4-FFF2-40B4-BE49-F238E27FC236}">
                <a16:creationId xmlns:a16="http://schemas.microsoft.com/office/drawing/2014/main" id="{A1466DB2-3089-493F-AD51-7FD368AA5A54}"/>
              </a:ext>
            </a:extLst>
          </p:cNvPr>
          <p:cNvGrpSpPr/>
          <p:nvPr/>
        </p:nvGrpSpPr>
        <p:grpSpPr>
          <a:xfrm>
            <a:off x="5956975" y="4648200"/>
            <a:ext cx="1255297" cy="1752600"/>
            <a:chOff x="3505200" y="4648200"/>
            <a:chExt cx="1255297" cy="1752600"/>
          </a:xfrm>
        </p:grpSpPr>
        <p:sp>
          <p:nvSpPr>
            <p:cNvPr id="13" name="Rectangle 16">
              <a:extLst>
                <a:ext uri="{FF2B5EF4-FFF2-40B4-BE49-F238E27FC236}">
                  <a16:creationId xmlns:a16="http://schemas.microsoft.com/office/drawing/2014/main" id="{EF9AEC16-38FD-4434-85EE-4AEEE9F3413E}"/>
                </a:ext>
              </a:extLst>
            </p:cNvPr>
            <p:cNvSpPr>
              <a:spLocks noChangeArrowheads="1"/>
            </p:cNvSpPr>
            <p:nvPr/>
          </p:nvSpPr>
          <p:spPr bwMode="auto">
            <a:xfrm>
              <a:off x="4114800" y="5941700"/>
              <a:ext cx="388026" cy="459100"/>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b="0" dirty="0">
                  <a:latin typeface="Arial"/>
                  <a:cs typeface="Arial"/>
                </a:rPr>
                <a:t>B</a:t>
              </a:r>
            </a:p>
          </p:txBody>
        </p:sp>
        <p:sp>
          <p:nvSpPr>
            <p:cNvPr id="14" name="Line 18">
              <a:extLst>
                <a:ext uri="{FF2B5EF4-FFF2-40B4-BE49-F238E27FC236}">
                  <a16:creationId xmlns:a16="http://schemas.microsoft.com/office/drawing/2014/main" id="{20C46C49-286E-45B7-B2A0-7FE65582A92D}"/>
                </a:ext>
              </a:extLst>
            </p:cNvPr>
            <p:cNvSpPr>
              <a:spLocks noChangeShapeType="1"/>
            </p:cNvSpPr>
            <p:nvPr/>
          </p:nvSpPr>
          <p:spPr bwMode="auto">
            <a:xfrm>
              <a:off x="3505200" y="5118101"/>
              <a:ext cx="0" cy="7366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sp>
          <p:nvSpPr>
            <p:cNvPr id="15" name="Rectangle 19">
              <a:extLst>
                <a:ext uri="{FF2B5EF4-FFF2-40B4-BE49-F238E27FC236}">
                  <a16:creationId xmlns:a16="http://schemas.microsoft.com/office/drawing/2014/main" id="{ECD83B2B-556C-4B13-B099-0591860B035A}"/>
                </a:ext>
              </a:extLst>
            </p:cNvPr>
            <p:cNvSpPr>
              <a:spLocks noChangeArrowheads="1"/>
            </p:cNvSpPr>
            <p:nvPr/>
          </p:nvSpPr>
          <p:spPr bwMode="auto">
            <a:xfrm>
              <a:off x="3567113" y="5205414"/>
              <a:ext cx="321263" cy="366767"/>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err="1">
                  <a:latin typeface="Courier New"/>
                  <a:cs typeface="Courier New"/>
                </a:rPr>
                <a:t>k</a:t>
              </a:r>
              <a:endParaRPr lang="en-US" sz="1800" dirty="0">
                <a:latin typeface="Courier New"/>
                <a:cs typeface="Courier New"/>
              </a:endParaRPr>
            </a:p>
          </p:txBody>
        </p:sp>
        <p:sp>
          <p:nvSpPr>
            <p:cNvPr id="16" name="Rectangle 22">
              <a:extLst>
                <a:ext uri="{FF2B5EF4-FFF2-40B4-BE49-F238E27FC236}">
                  <a16:creationId xmlns:a16="http://schemas.microsoft.com/office/drawing/2014/main" id="{FE1385B4-F852-4474-AFE7-EBB08D4EEE07}"/>
                </a:ext>
              </a:extLst>
            </p:cNvPr>
            <p:cNvSpPr>
              <a:spLocks noChangeArrowheads="1"/>
            </p:cNvSpPr>
            <p:nvPr/>
          </p:nvSpPr>
          <p:spPr bwMode="auto">
            <a:xfrm>
              <a:off x="3948113" y="4648200"/>
              <a:ext cx="320675" cy="366713"/>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err="1">
                  <a:latin typeface="Courier New"/>
                  <a:cs typeface="Courier New"/>
                </a:rPr>
                <a:t>j</a:t>
              </a:r>
              <a:endParaRPr lang="en-US" sz="1800" dirty="0">
                <a:latin typeface="Courier New"/>
                <a:cs typeface="Courier New"/>
              </a:endParaRPr>
            </a:p>
          </p:txBody>
        </p:sp>
        <p:sp>
          <p:nvSpPr>
            <p:cNvPr id="17" name="Rectangle 6">
              <a:extLst>
                <a:ext uri="{FF2B5EF4-FFF2-40B4-BE49-F238E27FC236}">
                  <a16:creationId xmlns:a16="http://schemas.microsoft.com/office/drawing/2014/main" id="{7B923616-CEC1-4D3B-878D-0E52A946C156}"/>
                </a:ext>
              </a:extLst>
            </p:cNvPr>
            <p:cNvSpPr>
              <a:spLocks noChangeArrowheads="1"/>
            </p:cNvSpPr>
            <p:nvPr/>
          </p:nvSpPr>
          <p:spPr bwMode="auto">
            <a:xfrm>
              <a:off x="3852447" y="5111749"/>
              <a:ext cx="908050" cy="742951"/>
            </a:xfrm>
            <a:prstGeom prst="rect">
              <a:avLst/>
            </a:prstGeom>
            <a:solidFill>
              <a:schemeClr val="bg1">
                <a:lumMod val="75000"/>
              </a:schemeClr>
            </a:solidFill>
            <a:ln w="12700">
              <a:solidFill>
                <a:schemeClr val="tx1"/>
              </a:solidFill>
              <a:miter lim="800000"/>
              <a:headEnd/>
              <a:tailEnd/>
            </a:ln>
            <a:effectLst/>
          </p:spPr>
          <p:txBody>
            <a:bodyPr wrap="none" anchor="ctr">
              <a:prstTxWarp prst="textNoShape">
                <a:avLst/>
              </a:prstTxWarp>
            </a:bodyPr>
            <a:lstStyle/>
            <a:p>
              <a:endParaRPr lang="en-US" sz="1800">
                <a:latin typeface="Courier New"/>
                <a:cs typeface="Courier New"/>
              </a:endParaRPr>
            </a:p>
          </p:txBody>
        </p:sp>
        <p:sp>
          <p:nvSpPr>
            <p:cNvPr id="18" name="Line 9">
              <a:extLst>
                <a:ext uri="{FF2B5EF4-FFF2-40B4-BE49-F238E27FC236}">
                  <a16:creationId xmlns:a16="http://schemas.microsoft.com/office/drawing/2014/main" id="{1F80D225-4574-4E41-BCC9-4D75D9ECAA38}"/>
                </a:ext>
              </a:extLst>
            </p:cNvPr>
            <p:cNvSpPr>
              <a:spLocks noChangeShapeType="1"/>
            </p:cNvSpPr>
            <p:nvPr/>
          </p:nvSpPr>
          <p:spPr bwMode="auto">
            <a:xfrm>
              <a:off x="3852447" y="4648200"/>
              <a:ext cx="7366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grpSp>
      <p:grpSp>
        <p:nvGrpSpPr>
          <p:cNvPr id="19" name="Group 40">
            <a:extLst>
              <a:ext uri="{FF2B5EF4-FFF2-40B4-BE49-F238E27FC236}">
                <a16:creationId xmlns:a16="http://schemas.microsoft.com/office/drawing/2014/main" id="{38C1D65C-2A6A-4D61-A558-55155BD2A117}"/>
              </a:ext>
            </a:extLst>
          </p:cNvPr>
          <p:cNvGrpSpPr/>
          <p:nvPr/>
        </p:nvGrpSpPr>
        <p:grpSpPr>
          <a:xfrm>
            <a:off x="920750" y="4648200"/>
            <a:ext cx="1301750" cy="1698624"/>
            <a:chOff x="5334000" y="4648200"/>
            <a:chExt cx="1301750" cy="1698624"/>
          </a:xfrm>
        </p:grpSpPr>
        <p:sp>
          <p:nvSpPr>
            <p:cNvPr id="20" name="Rectangle 4">
              <a:extLst>
                <a:ext uri="{FF2B5EF4-FFF2-40B4-BE49-F238E27FC236}">
                  <a16:creationId xmlns:a16="http://schemas.microsoft.com/office/drawing/2014/main" id="{93648B2A-855E-4253-A394-E46B1A8B9621}"/>
                </a:ext>
              </a:extLst>
            </p:cNvPr>
            <p:cNvSpPr>
              <a:spLocks noChangeArrowheads="1"/>
            </p:cNvSpPr>
            <p:nvPr/>
          </p:nvSpPr>
          <p:spPr bwMode="auto">
            <a:xfrm>
              <a:off x="6019800" y="5887724"/>
              <a:ext cx="405008" cy="459100"/>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b="0" dirty="0">
                  <a:latin typeface="Arial"/>
                  <a:cs typeface="Arial"/>
                </a:rPr>
                <a:t>C</a:t>
              </a:r>
            </a:p>
          </p:txBody>
        </p:sp>
        <p:sp>
          <p:nvSpPr>
            <p:cNvPr id="21" name="Line 26">
              <a:extLst>
                <a:ext uri="{FF2B5EF4-FFF2-40B4-BE49-F238E27FC236}">
                  <a16:creationId xmlns:a16="http://schemas.microsoft.com/office/drawing/2014/main" id="{1DC23EC9-9384-4671-8BD2-8723CB42EB95}"/>
                </a:ext>
              </a:extLst>
            </p:cNvPr>
            <p:cNvSpPr>
              <a:spLocks noChangeShapeType="1"/>
            </p:cNvSpPr>
            <p:nvPr/>
          </p:nvSpPr>
          <p:spPr bwMode="auto">
            <a:xfrm>
              <a:off x="5334000" y="5118100"/>
              <a:ext cx="0" cy="73660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sp>
          <p:nvSpPr>
            <p:cNvPr id="22" name="Rectangle 27">
              <a:extLst>
                <a:ext uri="{FF2B5EF4-FFF2-40B4-BE49-F238E27FC236}">
                  <a16:creationId xmlns:a16="http://schemas.microsoft.com/office/drawing/2014/main" id="{C9986F26-8850-444D-880C-FE534489E7E3}"/>
                </a:ext>
              </a:extLst>
            </p:cNvPr>
            <p:cNvSpPr>
              <a:spLocks noChangeArrowheads="1"/>
            </p:cNvSpPr>
            <p:nvPr/>
          </p:nvSpPr>
          <p:spPr bwMode="auto">
            <a:xfrm>
              <a:off x="5395913" y="5205413"/>
              <a:ext cx="321263" cy="366767"/>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a:latin typeface="Courier New"/>
                  <a:cs typeface="Courier New"/>
                </a:rPr>
                <a:t>i</a:t>
              </a:r>
            </a:p>
          </p:txBody>
        </p:sp>
        <p:sp>
          <p:nvSpPr>
            <p:cNvPr id="23" name="Rectangle 30">
              <a:extLst>
                <a:ext uri="{FF2B5EF4-FFF2-40B4-BE49-F238E27FC236}">
                  <a16:creationId xmlns:a16="http://schemas.microsoft.com/office/drawing/2014/main" id="{DE36FD5E-EBB5-4343-B8FD-461F8FAFCD1D}"/>
                </a:ext>
              </a:extLst>
            </p:cNvPr>
            <p:cNvSpPr>
              <a:spLocks noChangeArrowheads="1"/>
            </p:cNvSpPr>
            <p:nvPr/>
          </p:nvSpPr>
          <p:spPr bwMode="auto">
            <a:xfrm>
              <a:off x="5853113" y="4648200"/>
              <a:ext cx="320675" cy="366713"/>
            </a:xfrm>
            <a:prstGeom prst="rect">
              <a:avLst/>
            </a:prstGeom>
            <a:solidFill>
              <a:schemeClr val="bg1"/>
            </a:solid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err="1">
                  <a:latin typeface="Courier New"/>
                  <a:cs typeface="Courier New"/>
                </a:rPr>
                <a:t>j</a:t>
              </a:r>
              <a:endParaRPr lang="en-US" sz="1800" dirty="0">
                <a:latin typeface="Courier New"/>
                <a:cs typeface="Courier New"/>
              </a:endParaRPr>
            </a:p>
          </p:txBody>
        </p:sp>
        <p:sp>
          <p:nvSpPr>
            <p:cNvPr id="24" name="Rectangle 6">
              <a:extLst>
                <a:ext uri="{FF2B5EF4-FFF2-40B4-BE49-F238E27FC236}">
                  <a16:creationId xmlns:a16="http://schemas.microsoft.com/office/drawing/2014/main" id="{21CFD1AA-4DC4-40A5-AB06-F8C46B41E440}"/>
                </a:ext>
              </a:extLst>
            </p:cNvPr>
            <p:cNvSpPr>
              <a:spLocks noChangeArrowheads="1"/>
            </p:cNvSpPr>
            <p:nvPr/>
          </p:nvSpPr>
          <p:spPr bwMode="auto">
            <a:xfrm>
              <a:off x="5727700" y="5053425"/>
              <a:ext cx="908050" cy="742951"/>
            </a:xfrm>
            <a:prstGeom prst="rect">
              <a:avLst/>
            </a:prstGeom>
            <a:solidFill>
              <a:schemeClr val="bg1">
                <a:lumMod val="75000"/>
              </a:schemeClr>
            </a:solidFill>
            <a:ln w="12700">
              <a:solidFill>
                <a:schemeClr val="tx1"/>
              </a:solidFill>
              <a:miter lim="800000"/>
              <a:headEnd/>
              <a:tailEnd/>
            </a:ln>
            <a:effectLst/>
          </p:spPr>
          <p:txBody>
            <a:bodyPr wrap="none" anchor="ctr">
              <a:prstTxWarp prst="textNoShape">
                <a:avLst/>
              </a:prstTxWarp>
            </a:bodyPr>
            <a:lstStyle/>
            <a:p>
              <a:endParaRPr lang="en-US" sz="1800">
                <a:latin typeface="Courier New"/>
                <a:cs typeface="Courier New"/>
              </a:endParaRPr>
            </a:p>
          </p:txBody>
        </p:sp>
        <p:sp>
          <p:nvSpPr>
            <p:cNvPr id="25" name="Line 9">
              <a:extLst>
                <a:ext uri="{FF2B5EF4-FFF2-40B4-BE49-F238E27FC236}">
                  <a16:creationId xmlns:a16="http://schemas.microsoft.com/office/drawing/2014/main" id="{4B56AB18-06DF-4550-ACB9-994C7774BC09}"/>
                </a:ext>
              </a:extLst>
            </p:cNvPr>
            <p:cNvSpPr>
              <a:spLocks noChangeShapeType="1"/>
            </p:cNvSpPr>
            <p:nvPr/>
          </p:nvSpPr>
          <p:spPr bwMode="auto">
            <a:xfrm>
              <a:off x="5727700" y="4662487"/>
              <a:ext cx="7366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1800">
                <a:latin typeface="Courier New"/>
                <a:cs typeface="Courier New"/>
              </a:endParaRPr>
            </a:p>
          </p:txBody>
        </p:sp>
      </p:grpSp>
      <p:cxnSp>
        <p:nvCxnSpPr>
          <p:cNvPr id="27" name="直接连接符 26"/>
          <p:cNvCxnSpPr/>
          <p:nvPr/>
        </p:nvCxnSpPr>
        <p:spPr>
          <a:xfrm>
            <a:off x="1303926" y="5130800"/>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301251" y="5301208"/>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301251" y="5130801"/>
            <a:ext cx="918574" cy="170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1297099" y="5310590"/>
            <a:ext cx="918574" cy="170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314450" y="5480997"/>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878461" y="5244986"/>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875786" y="5415394"/>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3875786" y="5244987"/>
            <a:ext cx="918574" cy="170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3871634" y="5424776"/>
            <a:ext cx="918574" cy="1704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888985" y="5595183"/>
            <a:ext cx="9185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99888" y="5118100"/>
            <a:ext cx="0" cy="769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6566575" y="5130800"/>
            <a:ext cx="6827" cy="719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399888" y="5130800"/>
            <a:ext cx="166687" cy="684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17" idx="2"/>
            <a:endCxn id="17" idx="0"/>
          </p:cNvCxnSpPr>
          <p:nvPr/>
        </p:nvCxnSpPr>
        <p:spPr>
          <a:xfrm flipV="1">
            <a:off x="6758247" y="5111749"/>
            <a:ext cx="0" cy="742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a:endCxn id="17" idx="2"/>
          </p:cNvCxnSpPr>
          <p:nvPr/>
        </p:nvCxnSpPr>
        <p:spPr>
          <a:xfrm>
            <a:off x="6573402" y="5148927"/>
            <a:ext cx="184845" cy="705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9110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815675-6F84-4C7E-8F8B-C6AA489653B6}"/>
              </a:ext>
            </a:extLst>
          </p:cNvPr>
          <p:cNvSpPr>
            <a:spLocks noGrp="1"/>
          </p:cNvSpPr>
          <p:nvPr>
            <p:ph type="title"/>
          </p:nvPr>
        </p:nvSpPr>
        <p:spPr/>
        <p:txBody>
          <a:bodyPr>
            <a:normAutofit fontScale="90000"/>
          </a:bodyPr>
          <a:lstStyle/>
          <a:p>
            <a:r>
              <a:rPr lang="zh-CN" altLang="en-US" dirty="0"/>
              <a:t>矩阵</a:t>
            </a:r>
            <a:r>
              <a:rPr lang="en-US" altLang="zh-CN" dirty="0"/>
              <a:t>C</a:t>
            </a:r>
            <a:r>
              <a:rPr lang="zh-CN" altLang="en-US" dirty="0"/>
              <a:t>在内存存储方式</a:t>
            </a:r>
          </a:p>
        </p:txBody>
      </p:sp>
      <p:sp>
        <p:nvSpPr>
          <p:cNvPr id="3" name="内容占位符 2">
            <a:extLst>
              <a:ext uri="{FF2B5EF4-FFF2-40B4-BE49-F238E27FC236}">
                <a16:creationId xmlns:a16="http://schemas.microsoft.com/office/drawing/2014/main" id="{91F41473-2FB4-4E4F-874B-D42C24D5F2B7}"/>
              </a:ext>
            </a:extLst>
          </p:cNvPr>
          <p:cNvSpPr>
            <a:spLocks noGrp="1"/>
          </p:cNvSpPr>
          <p:nvPr>
            <p:ph idx="1"/>
          </p:nvPr>
        </p:nvSpPr>
        <p:spPr/>
        <p:txBody>
          <a:bodyPr/>
          <a:lstStyle/>
          <a:p>
            <a:pPr>
              <a:lnSpc>
                <a:spcPct val="85000"/>
              </a:lnSpc>
            </a:pPr>
            <a:r>
              <a:rPr lang="zh-CN" altLang="en-US" dirty="0"/>
              <a:t>矩阵</a:t>
            </a:r>
            <a:r>
              <a:rPr lang="en-US" altLang="zh-CN" dirty="0"/>
              <a:t>C</a:t>
            </a:r>
            <a:r>
              <a:rPr lang="zh-CN" altLang="en-US" dirty="0"/>
              <a:t>采用行模式数组存储</a:t>
            </a:r>
            <a:endParaRPr lang="en-US" altLang="zh-CN" dirty="0"/>
          </a:p>
          <a:p>
            <a:pPr lvl="1">
              <a:lnSpc>
                <a:spcPct val="90000"/>
              </a:lnSpc>
            </a:pPr>
            <a:r>
              <a:rPr lang="zh-CN" altLang="en-US" dirty="0"/>
              <a:t>每一行存储在连续的内存空间中</a:t>
            </a:r>
            <a:endParaRPr lang="en-US" altLang="zh-CN" dirty="0"/>
          </a:p>
          <a:p>
            <a:pPr>
              <a:lnSpc>
                <a:spcPct val="85000"/>
              </a:lnSpc>
            </a:pPr>
            <a:r>
              <a:rPr lang="zh-CN" altLang="en-US" dirty="0"/>
              <a:t>每次迭代扫描数组</a:t>
            </a:r>
            <a:r>
              <a:rPr lang="en-US" altLang="zh-CN" dirty="0"/>
              <a:t>A</a:t>
            </a:r>
            <a:r>
              <a:rPr lang="zh-CN" altLang="en-US" dirty="0"/>
              <a:t>的一行：</a:t>
            </a:r>
            <a:endParaRPr lang="en-US" altLang="zh-CN" dirty="0"/>
          </a:p>
          <a:p>
            <a:pPr lvl="1">
              <a:lnSpc>
                <a:spcPct val="90000"/>
              </a:lnSpc>
            </a:pPr>
            <a:r>
              <a:rPr lang="en-US" altLang="zh-CN" dirty="0">
                <a:latin typeface="Courier New" charset="0"/>
              </a:rPr>
              <a:t>for (</a:t>
            </a:r>
            <a:r>
              <a:rPr lang="en-US" altLang="zh-CN" dirty="0" err="1">
                <a:latin typeface="Courier New" charset="0"/>
              </a:rPr>
              <a:t>i</a:t>
            </a:r>
            <a:r>
              <a:rPr lang="en-US" altLang="zh-CN" dirty="0">
                <a:latin typeface="Courier New" charset="0"/>
              </a:rPr>
              <a:t> = 0; </a:t>
            </a:r>
            <a:r>
              <a:rPr lang="en-US" altLang="zh-CN" dirty="0" err="1">
                <a:latin typeface="Courier New" charset="0"/>
              </a:rPr>
              <a:t>i</a:t>
            </a:r>
            <a:r>
              <a:rPr lang="en-US" altLang="zh-CN" dirty="0">
                <a:latin typeface="Courier New" charset="0"/>
              </a:rPr>
              <a:t> &lt; N; </a:t>
            </a:r>
            <a:r>
              <a:rPr lang="en-US" altLang="zh-CN" dirty="0" err="1">
                <a:latin typeface="Courier New" charset="0"/>
              </a:rPr>
              <a:t>i</a:t>
            </a:r>
            <a:r>
              <a:rPr lang="en-US" altLang="zh-CN" dirty="0">
                <a:latin typeface="Courier New" charset="0"/>
              </a:rPr>
              <a:t>++)</a:t>
            </a:r>
          </a:p>
          <a:p>
            <a:pPr lvl="2">
              <a:lnSpc>
                <a:spcPct val="97000"/>
              </a:lnSpc>
              <a:buFont typeface="Wingdings" charset="2"/>
              <a:buNone/>
            </a:pPr>
            <a:r>
              <a:rPr lang="en-US" altLang="zh-CN" sz="2000" dirty="0">
                <a:latin typeface="Courier New" charset="0"/>
              </a:rPr>
              <a:t>sum += a[0][</a:t>
            </a:r>
            <a:r>
              <a:rPr lang="en-US" altLang="zh-CN" sz="2000" dirty="0" err="1">
                <a:latin typeface="Courier New" charset="0"/>
              </a:rPr>
              <a:t>i</a:t>
            </a:r>
            <a:r>
              <a:rPr lang="en-US" altLang="zh-CN" sz="2000" dirty="0">
                <a:latin typeface="Courier New" charset="0"/>
              </a:rPr>
              <a:t>];</a:t>
            </a:r>
          </a:p>
          <a:p>
            <a:pPr lvl="1">
              <a:lnSpc>
                <a:spcPct val="90000"/>
              </a:lnSpc>
            </a:pPr>
            <a:r>
              <a:rPr lang="zh-CN" altLang="en-US" dirty="0"/>
              <a:t>访问连续的单元</a:t>
            </a:r>
            <a:endParaRPr lang="en-US" altLang="zh-CN" dirty="0"/>
          </a:p>
          <a:p>
            <a:pPr lvl="1">
              <a:lnSpc>
                <a:spcPct val="90000"/>
              </a:lnSpc>
            </a:pPr>
            <a:r>
              <a:rPr lang="zh-CN" altLang="en-US" dirty="0"/>
              <a:t>若块大小</a:t>
            </a:r>
            <a:r>
              <a:rPr lang="en-US" altLang="zh-CN" dirty="0"/>
              <a:t>(B) &gt; </a:t>
            </a:r>
            <a:r>
              <a:rPr lang="en-US" altLang="zh-CN" dirty="0" err="1">
                <a:latin typeface="Calibri"/>
                <a:cs typeface="Calibri"/>
              </a:rPr>
              <a:t>sizeof</a:t>
            </a:r>
            <a:r>
              <a:rPr lang="en-US" altLang="zh-CN" dirty="0">
                <a:latin typeface="Calibri"/>
                <a:cs typeface="Calibri"/>
              </a:rPr>
              <a:t>(</a:t>
            </a:r>
            <a:r>
              <a:rPr lang="en-US" altLang="zh-CN" dirty="0" err="1">
                <a:latin typeface="Calibri"/>
                <a:cs typeface="Calibri"/>
              </a:rPr>
              <a:t>a</a:t>
            </a:r>
            <a:r>
              <a:rPr lang="en-US" altLang="zh-CN" baseline="-25000" dirty="0" err="1">
                <a:latin typeface="Calibri"/>
                <a:cs typeface="Calibri"/>
              </a:rPr>
              <a:t>ij</a:t>
            </a:r>
            <a:r>
              <a:rPr lang="en-US" altLang="zh-CN" dirty="0">
                <a:latin typeface="Calibri"/>
                <a:cs typeface="Calibri"/>
              </a:rPr>
              <a:t>) bytes</a:t>
            </a:r>
            <a:r>
              <a:rPr lang="zh-CN" altLang="en-US" dirty="0">
                <a:latin typeface="Calibri"/>
                <a:cs typeface="Calibri"/>
              </a:rPr>
              <a:t>，访问具有空间局部性</a:t>
            </a:r>
            <a:endParaRPr lang="en-US" altLang="zh-CN" dirty="0"/>
          </a:p>
          <a:p>
            <a:pPr lvl="2">
              <a:lnSpc>
                <a:spcPct val="97000"/>
              </a:lnSpc>
            </a:pPr>
            <a:r>
              <a:rPr lang="zh-CN" altLang="en-US" dirty="0"/>
              <a:t>不命中率</a:t>
            </a:r>
            <a:r>
              <a:rPr lang="en-US" altLang="zh-CN" dirty="0"/>
              <a:t>= </a:t>
            </a:r>
            <a:r>
              <a:rPr lang="en-US" altLang="zh-CN" dirty="0" err="1">
                <a:latin typeface="Calibri"/>
                <a:cs typeface="Calibri"/>
              </a:rPr>
              <a:t>sizeof</a:t>
            </a:r>
            <a:r>
              <a:rPr lang="en-US" altLang="zh-CN" dirty="0">
                <a:latin typeface="Calibri"/>
                <a:cs typeface="Calibri"/>
              </a:rPr>
              <a:t>(</a:t>
            </a:r>
            <a:r>
              <a:rPr lang="en-US" altLang="zh-CN" dirty="0" err="1">
                <a:latin typeface="Calibri"/>
                <a:cs typeface="Calibri"/>
              </a:rPr>
              <a:t>a</a:t>
            </a:r>
            <a:r>
              <a:rPr lang="en-US" altLang="zh-CN" baseline="-25000" dirty="0" err="1">
                <a:latin typeface="Calibri"/>
                <a:cs typeface="Calibri"/>
              </a:rPr>
              <a:t>ij</a:t>
            </a:r>
            <a:r>
              <a:rPr lang="en-US" altLang="zh-CN" dirty="0">
                <a:latin typeface="Calibri"/>
                <a:cs typeface="Calibri"/>
              </a:rPr>
              <a:t>) </a:t>
            </a:r>
            <a:r>
              <a:rPr lang="en-US" altLang="zh-CN" dirty="0"/>
              <a:t>/ B</a:t>
            </a:r>
            <a:r>
              <a:rPr lang="zh-CN" altLang="en-US" dirty="0"/>
              <a:t>：</a:t>
            </a:r>
            <a:r>
              <a:rPr lang="en-US" altLang="zh-CN" dirty="0"/>
              <a:t>n</a:t>
            </a:r>
            <a:r>
              <a:rPr lang="zh-CN" altLang="en-US" dirty="0"/>
              <a:t>个数据共享一个</a:t>
            </a:r>
            <a:r>
              <a:rPr lang="en-US" altLang="zh-CN" dirty="0"/>
              <a:t>cache miss</a:t>
            </a:r>
          </a:p>
          <a:p>
            <a:pPr>
              <a:lnSpc>
                <a:spcPct val="85000"/>
              </a:lnSpc>
            </a:pPr>
            <a:r>
              <a:rPr lang="zh-CN" altLang="en-US" dirty="0"/>
              <a:t>迭代时按列扫描：</a:t>
            </a:r>
            <a:endParaRPr lang="en-US" altLang="zh-CN" dirty="0"/>
          </a:p>
          <a:p>
            <a:pPr lvl="1">
              <a:lnSpc>
                <a:spcPct val="90000"/>
              </a:lnSpc>
            </a:pPr>
            <a:r>
              <a:rPr lang="en-US" altLang="zh-CN" dirty="0">
                <a:latin typeface="Courier New" charset="0"/>
              </a:rPr>
              <a:t>for (</a:t>
            </a:r>
            <a:r>
              <a:rPr lang="en-US" altLang="zh-CN" dirty="0" err="1">
                <a:latin typeface="Courier New" charset="0"/>
              </a:rPr>
              <a:t>i</a:t>
            </a:r>
            <a:r>
              <a:rPr lang="en-US" altLang="zh-CN" dirty="0">
                <a:latin typeface="Courier New" charset="0"/>
              </a:rPr>
              <a:t> = 0; </a:t>
            </a:r>
            <a:r>
              <a:rPr lang="en-US" altLang="zh-CN" dirty="0" err="1">
                <a:latin typeface="Courier New" charset="0"/>
              </a:rPr>
              <a:t>i</a:t>
            </a:r>
            <a:r>
              <a:rPr lang="en-US" altLang="zh-CN" dirty="0">
                <a:latin typeface="Courier New" charset="0"/>
              </a:rPr>
              <a:t> &lt; n; </a:t>
            </a:r>
            <a:r>
              <a:rPr lang="en-US" altLang="zh-CN" dirty="0" err="1">
                <a:latin typeface="Courier New" charset="0"/>
              </a:rPr>
              <a:t>i</a:t>
            </a:r>
            <a:r>
              <a:rPr lang="en-US" altLang="zh-CN" dirty="0">
                <a:latin typeface="Courier New" charset="0"/>
              </a:rPr>
              <a:t>++)</a:t>
            </a:r>
          </a:p>
          <a:p>
            <a:pPr lvl="2">
              <a:lnSpc>
                <a:spcPct val="97000"/>
              </a:lnSpc>
              <a:buFont typeface="Wingdings" charset="2"/>
              <a:buNone/>
            </a:pPr>
            <a:r>
              <a:rPr lang="en-US" altLang="zh-CN" sz="2000" dirty="0">
                <a:latin typeface="Courier New" charset="0"/>
              </a:rPr>
              <a:t>sum += a[</a:t>
            </a:r>
            <a:r>
              <a:rPr lang="en-US" altLang="zh-CN" sz="2000" dirty="0" err="1">
                <a:latin typeface="Courier New" charset="0"/>
              </a:rPr>
              <a:t>i</a:t>
            </a:r>
            <a:r>
              <a:rPr lang="en-US" altLang="zh-CN" sz="2000" dirty="0">
                <a:latin typeface="Courier New" charset="0"/>
              </a:rPr>
              <a:t>][0];</a:t>
            </a:r>
          </a:p>
          <a:p>
            <a:pPr lvl="1">
              <a:lnSpc>
                <a:spcPct val="90000"/>
              </a:lnSpc>
            </a:pPr>
            <a:r>
              <a:rPr lang="zh-CN" altLang="en-US" dirty="0"/>
              <a:t>访问不连续的单元</a:t>
            </a:r>
            <a:endParaRPr lang="en-US" altLang="zh-CN" dirty="0"/>
          </a:p>
          <a:p>
            <a:pPr lvl="1">
              <a:lnSpc>
                <a:spcPct val="90000"/>
              </a:lnSpc>
            </a:pPr>
            <a:r>
              <a:rPr lang="zh-CN" altLang="en-US" dirty="0"/>
              <a:t>没有空间局部性</a:t>
            </a:r>
            <a:endParaRPr lang="en-US" altLang="zh-CN" dirty="0"/>
          </a:p>
          <a:p>
            <a:pPr lvl="2">
              <a:lnSpc>
                <a:spcPct val="97000"/>
              </a:lnSpc>
            </a:pPr>
            <a:r>
              <a:rPr lang="zh-CN" altLang="en-US" dirty="0"/>
              <a:t>不命中率</a:t>
            </a:r>
            <a:r>
              <a:rPr lang="en-US" altLang="zh-CN" dirty="0"/>
              <a:t>= 1 (i.e. 100%)</a:t>
            </a:r>
            <a:r>
              <a:rPr lang="zh-CN" altLang="en-US" dirty="0"/>
              <a:t>：每个数据产生一个</a:t>
            </a:r>
            <a:r>
              <a:rPr lang="en-US" altLang="zh-CN" dirty="0"/>
              <a:t>cache miss</a:t>
            </a:r>
            <a:endParaRPr lang="zh-CN" altLang="en-US" dirty="0"/>
          </a:p>
        </p:txBody>
      </p:sp>
      <p:sp>
        <p:nvSpPr>
          <p:cNvPr id="4" name="灯片编号占位符 3">
            <a:extLst>
              <a:ext uri="{FF2B5EF4-FFF2-40B4-BE49-F238E27FC236}">
                <a16:creationId xmlns:a16="http://schemas.microsoft.com/office/drawing/2014/main" id="{F6260CF1-68B2-40A9-AA6C-07C87B50EBDD}"/>
              </a:ext>
            </a:extLst>
          </p:cNvPr>
          <p:cNvSpPr>
            <a:spLocks noGrp="1"/>
          </p:cNvSpPr>
          <p:nvPr>
            <p:ph type="sldNum" sz="quarter" idx="12"/>
          </p:nvPr>
        </p:nvSpPr>
        <p:spPr/>
        <p:txBody>
          <a:bodyPr/>
          <a:lstStyle/>
          <a:p>
            <a:fld id="{6D62327B-ED8D-4CFC-ADD0-A75FA5CBE281}" type="slidenum">
              <a:rPr lang="zh-CN" altLang="en-US" smtClean="0"/>
              <a:pPr/>
              <a:t>182</a:t>
            </a:fld>
            <a:endParaRPr lang="zh-CN" altLang="en-US" dirty="0"/>
          </a:p>
        </p:txBody>
      </p:sp>
    </p:spTree>
    <p:extLst>
      <p:ext uri="{BB962C8B-B14F-4D97-AF65-F5344CB8AC3E}">
        <p14:creationId xmlns:p14="http://schemas.microsoft.com/office/powerpoint/2010/main" val="20652008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130CE2-7211-4F20-BF4E-C0E5DF98BB3B}"/>
              </a:ext>
            </a:extLst>
          </p:cNvPr>
          <p:cNvSpPr>
            <a:spLocks noGrp="1"/>
          </p:cNvSpPr>
          <p:nvPr>
            <p:ph type="title"/>
          </p:nvPr>
        </p:nvSpPr>
        <p:spPr/>
        <p:txBody>
          <a:bodyPr>
            <a:normAutofit fontScale="90000"/>
          </a:bodyPr>
          <a:lstStyle/>
          <a:p>
            <a:r>
              <a:rPr lang="zh-CN" altLang="en-US" dirty="0"/>
              <a:t>矩阵乘（</a:t>
            </a:r>
            <a:r>
              <a:rPr lang="en-US" altLang="zh-CN" dirty="0" err="1"/>
              <a:t>ijk</a:t>
            </a:r>
            <a:r>
              <a:rPr lang="zh-CN" altLang="en-US" dirty="0"/>
              <a:t>）</a:t>
            </a:r>
          </a:p>
        </p:txBody>
      </p:sp>
      <p:sp>
        <p:nvSpPr>
          <p:cNvPr id="3" name="内容占位符 2">
            <a:extLst>
              <a:ext uri="{FF2B5EF4-FFF2-40B4-BE49-F238E27FC236}">
                <a16:creationId xmlns:a16="http://schemas.microsoft.com/office/drawing/2014/main" id="{8E637FE2-4A9B-4ED8-8069-0B9C345734D4}"/>
              </a:ext>
            </a:extLst>
          </p:cNvPr>
          <p:cNvSpPr>
            <a:spLocks noGrp="1"/>
          </p:cNvSpPr>
          <p:nvPr>
            <p:ph idx="1"/>
          </p:nvPr>
        </p:nvSpPr>
        <p:spPr/>
        <p:txBody>
          <a:bodyPr/>
          <a:lstStyle/>
          <a:p>
            <a:r>
              <a:rPr lang="en-US" altLang="zh-CN" dirty="0"/>
              <a:t>A</a:t>
            </a:r>
            <a:r>
              <a:rPr lang="zh-CN" altLang="en-US" dirty="0"/>
              <a:t>一次迭代，</a:t>
            </a:r>
            <a:r>
              <a:rPr lang="en-US" altLang="zh-CN" dirty="0"/>
              <a:t>B n</a:t>
            </a:r>
            <a:r>
              <a:rPr lang="zh-CN" altLang="en-US" dirty="0"/>
              <a:t>次迭代</a:t>
            </a:r>
          </a:p>
        </p:txBody>
      </p:sp>
      <p:sp>
        <p:nvSpPr>
          <p:cNvPr id="4" name="灯片编号占位符 3">
            <a:extLst>
              <a:ext uri="{FF2B5EF4-FFF2-40B4-BE49-F238E27FC236}">
                <a16:creationId xmlns:a16="http://schemas.microsoft.com/office/drawing/2014/main" id="{0B6C2A4C-32C9-4B73-AF4D-AF59A9DD55DC}"/>
              </a:ext>
            </a:extLst>
          </p:cNvPr>
          <p:cNvSpPr>
            <a:spLocks noGrp="1"/>
          </p:cNvSpPr>
          <p:nvPr>
            <p:ph type="sldNum" sz="quarter" idx="12"/>
          </p:nvPr>
        </p:nvSpPr>
        <p:spPr/>
        <p:txBody>
          <a:bodyPr/>
          <a:lstStyle/>
          <a:p>
            <a:fld id="{6D62327B-ED8D-4CFC-ADD0-A75FA5CBE281}" type="slidenum">
              <a:rPr lang="zh-CN" altLang="en-US" smtClean="0"/>
              <a:pPr/>
              <a:t>183</a:t>
            </a:fld>
            <a:endParaRPr lang="zh-CN" altLang="en-US" dirty="0"/>
          </a:p>
        </p:txBody>
      </p:sp>
      <p:sp>
        <p:nvSpPr>
          <p:cNvPr id="5" name="Rectangle 3">
            <a:extLst>
              <a:ext uri="{FF2B5EF4-FFF2-40B4-BE49-F238E27FC236}">
                <a16:creationId xmlns:a16="http://schemas.microsoft.com/office/drawing/2014/main" id="{02BDFC44-F05B-4FCD-B04F-1C3C97AE8FEB}"/>
              </a:ext>
            </a:extLst>
          </p:cNvPr>
          <p:cNvSpPr>
            <a:spLocks noChangeArrowheads="1"/>
          </p:cNvSpPr>
          <p:nvPr/>
        </p:nvSpPr>
        <p:spPr bwMode="auto">
          <a:xfrm>
            <a:off x="527050" y="1765300"/>
            <a:ext cx="4492625" cy="2834366"/>
          </a:xfrm>
          <a:prstGeom prst="rect">
            <a:avLst/>
          </a:prstGeom>
          <a:solidFill>
            <a:srgbClr val="F6F5BD"/>
          </a:solidFill>
          <a:ln w="12700">
            <a:solidFill>
              <a:schemeClr val="tx1"/>
            </a:solidFill>
            <a:miter lim="800000"/>
            <a:headEnd/>
            <a:tailEnd/>
          </a:ln>
          <a:effectLst>
            <a:outerShdw blurRad="63500" dist="107763" dir="2700000" algn="ctr" rotWithShape="0">
              <a:schemeClr val="tx1">
                <a:alpha val="74998"/>
              </a:schemeClr>
            </a:outerShdw>
          </a:effectLst>
        </p:spPr>
        <p:txBody>
          <a:bodyPr lIns="90487" tIns="44450" rIns="90487" bIns="44450" anchor="ctr">
            <a:prstTxWarp prst="textNoShape">
              <a:avLst/>
            </a:prstTxWarp>
            <a:spAutoFit/>
          </a:bodyPr>
          <a:lstStyle/>
          <a:p>
            <a:pPr algn="l">
              <a:lnSpc>
                <a:spcPct val="65000"/>
              </a:lnSpc>
              <a:spcBef>
                <a:spcPct val="50000"/>
              </a:spcBef>
            </a:pPr>
            <a:r>
              <a:rPr lang="en-US" sz="1800" dirty="0">
                <a:latin typeface="Courier New" charset="0"/>
              </a:rPr>
              <a:t>/* </a:t>
            </a:r>
            <a:r>
              <a:rPr lang="en-US" sz="1800" dirty="0" err="1">
                <a:latin typeface="Courier New" charset="0"/>
              </a:rPr>
              <a:t>ijk</a:t>
            </a:r>
            <a:r>
              <a:rPr lang="en-US" sz="1800" dirty="0">
                <a:latin typeface="Courier New" charset="0"/>
              </a:rPr>
              <a:t> */</a:t>
            </a:r>
          </a:p>
          <a:p>
            <a:pPr algn="l">
              <a:lnSpc>
                <a:spcPct val="65000"/>
              </a:lnSpc>
              <a:spcBef>
                <a:spcPct val="50000"/>
              </a:spcBef>
            </a:pPr>
            <a:r>
              <a:rPr lang="en-US" sz="1800" dirty="0">
                <a:latin typeface="Courier New" charset="0"/>
              </a:rPr>
              <a:t>for (</a:t>
            </a:r>
            <a:r>
              <a:rPr lang="en-US" sz="1800" dirty="0" err="1">
                <a:latin typeface="Courier New" charset="0"/>
              </a:rPr>
              <a:t>i</a:t>
            </a:r>
            <a:r>
              <a:rPr lang="en-US" sz="1800" dirty="0">
                <a:latin typeface="Courier New" charset="0"/>
              </a:rPr>
              <a:t>=0; </a:t>
            </a:r>
            <a:r>
              <a:rPr lang="en-US" sz="1800" dirty="0" err="1">
                <a:latin typeface="Courier New" charset="0"/>
              </a:rPr>
              <a:t>i</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i</a:t>
            </a:r>
            <a:r>
              <a:rPr lang="en-US" sz="1800" dirty="0">
                <a:latin typeface="Courier New" charset="0"/>
              </a:rPr>
              <a:t>++)  {</a:t>
            </a:r>
          </a:p>
          <a:p>
            <a:pPr algn="l">
              <a:lnSpc>
                <a:spcPct val="65000"/>
              </a:lnSpc>
              <a:spcBef>
                <a:spcPct val="50000"/>
              </a:spcBef>
            </a:pPr>
            <a:r>
              <a:rPr lang="en-US" sz="1800" dirty="0">
                <a:latin typeface="Courier New" charset="0"/>
              </a:rPr>
              <a:t>  for (</a:t>
            </a:r>
            <a:r>
              <a:rPr lang="en-US" sz="1800" dirty="0" err="1">
                <a:latin typeface="Courier New" charset="0"/>
              </a:rPr>
              <a:t>j</a:t>
            </a:r>
            <a:r>
              <a:rPr lang="en-US" sz="1800" dirty="0">
                <a:latin typeface="Courier New" charset="0"/>
              </a:rPr>
              <a:t>=0; </a:t>
            </a:r>
            <a:r>
              <a:rPr lang="en-US" sz="1800" dirty="0" err="1">
                <a:latin typeface="Courier New" charset="0"/>
              </a:rPr>
              <a:t>j</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j</a:t>
            </a:r>
            <a:r>
              <a:rPr lang="en-US" sz="1800" dirty="0">
                <a:latin typeface="Courier New" charset="0"/>
              </a:rPr>
              <a:t>++) {</a:t>
            </a:r>
          </a:p>
          <a:p>
            <a:pPr algn="l">
              <a:lnSpc>
                <a:spcPct val="65000"/>
              </a:lnSpc>
              <a:spcBef>
                <a:spcPct val="50000"/>
              </a:spcBef>
            </a:pPr>
            <a:r>
              <a:rPr lang="en-US" sz="1800" dirty="0">
                <a:latin typeface="Courier New" charset="0"/>
              </a:rPr>
              <a:t>    sum = 0.0;</a:t>
            </a:r>
          </a:p>
          <a:p>
            <a:pPr algn="l">
              <a:lnSpc>
                <a:spcPct val="65000"/>
              </a:lnSpc>
              <a:spcBef>
                <a:spcPct val="50000"/>
              </a:spcBef>
            </a:pPr>
            <a:r>
              <a:rPr lang="en-US" sz="1800" dirty="0">
                <a:latin typeface="Courier New" charset="0"/>
              </a:rPr>
              <a:t>    for (</a:t>
            </a:r>
            <a:r>
              <a:rPr lang="en-US" sz="1800" dirty="0" err="1">
                <a:latin typeface="Courier New" charset="0"/>
              </a:rPr>
              <a:t>k</a:t>
            </a:r>
            <a:r>
              <a:rPr lang="en-US" sz="1800" dirty="0">
                <a:latin typeface="Courier New" charset="0"/>
              </a:rPr>
              <a:t>=0; </a:t>
            </a:r>
            <a:r>
              <a:rPr lang="en-US" sz="1800" dirty="0" err="1">
                <a:latin typeface="Courier New" charset="0"/>
              </a:rPr>
              <a:t>k</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k</a:t>
            </a:r>
            <a:r>
              <a:rPr lang="en-US" sz="1800" dirty="0">
                <a:latin typeface="Courier New" charset="0"/>
              </a:rPr>
              <a:t>++) </a:t>
            </a:r>
          </a:p>
          <a:p>
            <a:pPr algn="l">
              <a:lnSpc>
                <a:spcPct val="65000"/>
              </a:lnSpc>
              <a:spcBef>
                <a:spcPct val="50000"/>
              </a:spcBef>
            </a:pPr>
            <a:r>
              <a:rPr lang="en-US" sz="1800" dirty="0">
                <a:latin typeface="Courier New" charset="0"/>
              </a:rPr>
              <a:t>      </a:t>
            </a:r>
            <a:r>
              <a:rPr lang="en-US" sz="1800" dirty="0">
                <a:solidFill>
                  <a:srgbClr val="FF0000"/>
                </a:solidFill>
                <a:latin typeface="Courier New" charset="0"/>
              </a:rPr>
              <a:t>sum += </a:t>
            </a:r>
            <a:r>
              <a:rPr lang="en-US" sz="1800" dirty="0" err="1">
                <a:solidFill>
                  <a:srgbClr val="FF0000"/>
                </a:solidFill>
                <a:latin typeface="Courier New" charset="0"/>
              </a:rPr>
              <a:t>a[i][k</a:t>
            </a:r>
            <a:r>
              <a:rPr lang="en-US" sz="1800" dirty="0">
                <a:solidFill>
                  <a:srgbClr val="FF0000"/>
                </a:solidFill>
                <a:latin typeface="Courier New" charset="0"/>
              </a:rPr>
              <a:t>] * </a:t>
            </a:r>
            <a:r>
              <a:rPr lang="en-US" sz="1800" dirty="0" err="1">
                <a:solidFill>
                  <a:srgbClr val="FF0000"/>
                </a:solidFill>
                <a:latin typeface="Courier New" charset="0"/>
              </a:rPr>
              <a:t>b[k][j</a:t>
            </a:r>
            <a:r>
              <a:rPr lang="en-US" sz="1800" dirty="0">
                <a:solidFill>
                  <a:srgbClr val="FF0000"/>
                </a:solidFill>
                <a:latin typeface="Courier New" charset="0"/>
              </a:rPr>
              <a:t>];</a:t>
            </a:r>
          </a:p>
          <a:p>
            <a:pPr algn="l">
              <a:lnSpc>
                <a:spcPct val="65000"/>
              </a:lnSpc>
              <a:spcBef>
                <a:spcPct val="50000"/>
              </a:spcBef>
            </a:pPr>
            <a:r>
              <a:rPr lang="en-US" sz="1800" dirty="0">
                <a:latin typeface="Courier New" charset="0"/>
              </a:rPr>
              <a:t>    </a:t>
            </a:r>
            <a:r>
              <a:rPr lang="en-US" sz="1800" dirty="0" err="1">
                <a:latin typeface="Courier New" charset="0"/>
              </a:rPr>
              <a:t>c[i][j</a:t>
            </a:r>
            <a:r>
              <a:rPr lang="en-US" sz="1800" dirty="0">
                <a:latin typeface="Courier New" charset="0"/>
              </a:rPr>
              <a:t>] = sum;</a:t>
            </a:r>
          </a:p>
          <a:p>
            <a:pPr algn="l">
              <a:lnSpc>
                <a:spcPct val="65000"/>
              </a:lnSpc>
              <a:spcBef>
                <a:spcPct val="50000"/>
              </a:spcBef>
            </a:pPr>
            <a:r>
              <a:rPr lang="en-US" sz="1800" dirty="0">
                <a:latin typeface="Courier New" charset="0"/>
              </a:rPr>
              <a:t>  }</a:t>
            </a:r>
          </a:p>
          <a:p>
            <a:pPr algn="l">
              <a:lnSpc>
                <a:spcPct val="65000"/>
              </a:lnSpc>
              <a:spcBef>
                <a:spcPct val="50000"/>
              </a:spcBef>
            </a:pPr>
            <a:r>
              <a:rPr lang="en-US" sz="1800" dirty="0">
                <a:latin typeface="Courier New" charset="0"/>
              </a:rPr>
              <a:t>} </a:t>
            </a:r>
          </a:p>
        </p:txBody>
      </p:sp>
      <p:sp>
        <p:nvSpPr>
          <p:cNvPr id="6" name="Rectangle 4">
            <a:extLst>
              <a:ext uri="{FF2B5EF4-FFF2-40B4-BE49-F238E27FC236}">
                <a16:creationId xmlns:a16="http://schemas.microsoft.com/office/drawing/2014/main" id="{DFB8CF1E-E05E-4748-9880-67F82614E986}"/>
              </a:ext>
            </a:extLst>
          </p:cNvPr>
          <p:cNvSpPr>
            <a:spLocks noChangeArrowheads="1"/>
          </p:cNvSpPr>
          <p:nvPr/>
        </p:nvSpPr>
        <p:spPr bwMode="auto">
          <a:xfrm>
            <a:off x="5492750" y="258762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7" name="Rectangle 5">
            <a:extLst>
              <a:ext uri="{FF2B5EF4-FFF2-40B4-BE49-F238E27FC236}">
                <a16:creationId xmlns:a16="http://schemas.microsoft.com/office/drawing/2014/main" id="{A249BFEB-3600-4A71-B3D7-32A669BBF157}"/>
              </a:ext>
            </a:extLst>
          </p:cNvPr>
          <p:cNvSpPr>
            <a:spLocks noChangeArrowheads="1"/>
          </p:cNvSpPr>
          <p:nvPr/>
        </p:nvSpPr>
        <p:spPr bwMode="auto">
          <a:xfrm>
            <a:off x="6711950" y="258762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8" name="Rectangle 6">
            <a:extLst>
              <a:ext uri="{FF2B5EF4-FFF2-40B4-BE49-F238E27FC236}">
                <a16:creationId xmlns:a16="http://schemas.microsoft.com/office/drawing/2014/main" id="{2072039C-A2BB-4723-AC7F-ED1F78BE25BE}"/>
              </a:ext>
            </a:extLst>
          </p:cNvPr>
          <p:cNvSpPr>
            <a:spLocks noChangeArrowheads="1"/>
          </p:cNvSpPr>
          <p:nvPr/>
        </p:nvSpPr>
        <p:spPr bwMode="auto">
          <a:xfrm>
            <a:off x="7854950" y="258762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9" name="Rectangle 7">
            <a:extLst>
              <a:ext uri="{FF2B5EF4-FFF2-40B4-BE49-F238E27FC236}">
                <a16:creationId xmlns:a16="http://schemas.microsoft.com/office/drawing/2014/main" id="{3C5AA71F-7E3A-4081-82E2-0A6829107C8F}"/>
              </a:ext>
            </a:extLst>
          </p:cNvPr>
          <p:cNvSpPr>
            <a:spLocks noChangeArrowheads="1"/>
          </p:cNvSpPr>
          <p:nvPr/>
        </p:nvSpPr>
        <p:spPr bwMode="auto">
          <a:xfrm>
            <a:off x="5624513" y="3168650"/>
            <a:ext cx="336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A</a:t>
            </a:r>
          </a:p>
        </p:txBody>
      </p:sp>
      <p:sp>
        <p:nvSpPr>
          <p:cNvPr id="10" name="Rectangle 8">
            <a:extLst>
              <a:ext uri="{FF2B5EF4-FFF2-40B4-BE49-F238E27FC236}">
                <a16:creationId xmlns:a16="http://schemas.microsoft.com/office/drawing/2014/main" id="{83F25466-7A11-4915-87EB-2DBB1CAFDA62}"/>
              </a:ext>
            </a:extLst>
          </p:cNvPr>
          <p:cNvSpPr>
            <a:spLocks noChangeArrowheads="1"/>
          </p:cNvSpPr>
          <p:nvPr/>
        </p:nvSpPr>
        <p:spPr bwMode="auto">
          <a:xfrm>
            <a:off x="6843713" y="3168650"/>
            <a:ext cx="32225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B</a:t>
            </a:r>
          </a:p>
        </p:txBody>
      </p:sp>
      <p:sp>
        <p:nvSpPr>
          <p:cNvPr id="11" name="Rectangle 9">
            <a:extLst>
              <a:ext uri="{FF2B5EF4-FFF2-40B4-BE49-F238E27FC236}">
                <a16:creationId xmlns:a16="http://schemas.microsoft.com/office/drawing/2014/main" id="{2A0CFE62-1C45-4083-B38C-C88A9970D185}"/>
              </a:ext>
            </a:extLst>
          </p:cNvPr>
          <p:cNvSpPr>
            <a:spLocks noChangeArrowheads="1"/>
          </p:cNvSpPr>
          <p:nvPr/>
        </p:nvSpPr>
        <p:spPr bwMode="auto">
          <a:xfrm>
            <a:off x="7986713" y="316865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C</a:t>
            </a:r>
          </a:p>
        </p:txBody>
      </p:sp>
      <p:sp>
        <p:nvSpPr>
          <p:cNvPr id="12" name="Line 10">
            <a:extLst>
              <a:ext uri="{FF2B5EF4-FFF2-40B4-BE49-F238E27FC236}">
                <a16:creationId xmlns:a16="http://schemas.microsoft.com/office/drawing/2014/main" id="{4142AEE6-2F75-4EE0-BF14-7672B915D70E}"/>
              </a:ext>
            </a:extLst>
          </p:cNvPr>
          <p:cNvSpPr>
            <a:spLocks noChangeShapeType="1"/>
          </p:cNvSpPr>
          <p:nvPr/>
        </p:nvSpPr>
        <p:spPr bwMode="auto">
          <a:xfrm>
            <a:off x="6934200" y="2593975"/>
            <a:ext cx="0" cy="5080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3" name="Line 11">
            <a:extLst>
              <a:ext uri="{FF2B5EF4-FFF2-40B4-BE49-F238E27FC236}">
                <a16:creationId xmlns:a16="http://schemas.microsoft.com/office/drawing/2014/main" id="{F4677AD1-D67F-4DAF-8F8E-CB3F9050F449}"/>
              </a:ext>
            </a:extLst>
          </p:cNvPr>
          <p:cNvSpPr>
            <a:spLocks noChangeShapeType="1"/>
          </p:cNvSpPr>
          <p:nvPr/>
        </p:nvSpPr>
        <p:spPr bwMode="auto">
          <a:xfrm>
            <a:off x="5499100" y="2962275"/>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4" name="Rectangle 12">
            <a:extLst>
              <a:ext uri="{FF2B5EF4-FFF2-40B4-BE49-F238E27FC236}">
                <a16:creationId xmlns:a16="http://schemas.microsoft.com/office/drawing/2014/main" id="{D8AE2188-45EC-4D4F-B005-08CE497DB661}"/>
              </a:ext>
            </a:extLst>
          </p:cNvPr>
          <p:cNvSpPr>
            <a:spLocks noChangeArrowheads="1"/>
          </p:cNvSpPr>
          <p:nvPr/>
        </p:nvSpPr>
        <p:spPr bwMode="auto">
          <a:xfrm>
            <a:off x="6081713" y="2787650"/>
            <a:ext cx="588877"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a:t>
            </a:r>
          </a:p>
        </p:txBody>
      </p:sp>
      <p:sp>
        <p:nvSpPr>
          <p:cNvPr id="15" name="Rectangle 13">
            <a:extLst>
              <a:ext uri="{FF2B5EF4-FFF2-40B4-BE49-F238E27FC236}">
                <a16:creationId xmlns:a16="http://schemas.microsoft.com/office/drawing/2014/main" id="{6FBACD93-A779-4246-8B3E-0AA66B86F0FF}"/>
              </a:ext>
            </a:extLst>
          </p:cNvPr>
          <p:cNvSpPr>
            <a:spLocks noChangeArrowheads="1"/>
          </p:cNvSpPr>
          <p:nvPr/>
        </p:nvSpPr>
        <p:spPr bwMode="auto">
          <a:xfrm>
            <a:off x="6691313" y="2254250"/>
            <a:ext cx="591382"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(*,j)</a:t>
            </a:r>
          </a:p>
        </p:txBody>
      </p:sp>
      <p:sp>
        <p:nvSpPr>
          <p:cNvPr id="16" name="Rectangle 14">
            <a:extLst>
              <a:ext uri="{FF2B5EF4-FFF2-40B4-BE49-F238E27FC236}">
                <a16:creationId xmlns:a16="http://schemas.microsoft.com/office/drawing/2014/main" id="{DE15DF4D-4384-4611-8BB3-A7895C3493CD}"/>
              </a:ext>
            </a:extLst>
          </p:cNvPr>
          <p:cNvSpPr>
            <a:spLocks noChangeArrowheads="1"/>
          </p:cNvSpPr>
          <p:nvPr/>
        </p:nvSpPr>
        <p:spPr bwMode="auto">
          <a:xfrm>
            <a:off x="8013700" y="2898775"/>
            <a:ext cx="50800" cy="50800"/>
          </a:xfrm>
          <a:prstGeom prst="rect">
            <a:avLst/>
          </a:prstGeom>
          <a:solidFill>
            <a:srgbClr val="FF0000"/>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17" name="Rectangle 15">
            <a:extLst>
              <a:ext uri="{FF2B5EF4-FFF2-40B4-BE49-F238E27FC236}">
                <a16:creationId xmlns:a16="http://schemas.microsoft.com/office/drawing/2014/main" id="{ABD6DC6A-43B5-44F1-B595-AF3D4C1910B6}"/>
              </a:ext>
            </a:extLst>
          </p:cNvPr>
          <p:cNvSpPr>
            <a:spLocks noChangeArrowheads="1"/>
          </p:cNvSpPr>
          <p:nvPr/>
        </p:nvSpPr>
        <p:spPr bwMode="auto">
          <a:xfrm>
            <a:off x="7834313" y="2559050"/>
            <a:ext cx="52250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(i,j)</a:t>
            </a:r>
          </a:p>
        </p:txBody>
      </p:sp>
      <p:sp>
        <p:nvSpPr>
          <p:cNvPr id="18" name="Rectangle 16">
            <a:extLst>
              <a:ext uri="{FF2B5EF4-FFF2-40B4-BE49-F238E27FC236}">
                <a16:creationId xmlns:a16="http://schemas.microsoft.com/office/drawing/2014/main" id="{B6CD0F97-396E-4951-A661-847A8499F5FF}"/>
              </a:ext>
            </a:extLst>
          </p:cNvPr>
          <p:cNvSpPr>
            <a:spLocks noChangeArrowheads="1"/>
          </p:cNvSpPr>
          <p:nvPr/>
        </p:nvSpPr>
        <p:spPr bwMode="auto">
          <a:xfrm>
            <a:off x="5395913" y="1797050"/>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Inner loop:</a:t>
            </a:r>
          </a:p>
        </p:txBody>
      </p:sp>
      <p:sp>
        <p:nvSpPr>
          <p:cNvPr id="19" name="Rectangle 18">
            <a:extLst>
              <a:ext uri="{FF2B5EF4-FFF2-40B4-BE49-F238E27FC236}">
                <a16:creationId xmlns:a16="http://schemas.microsoft.com/office/drawing/2014/main" id="{9F70F17F-3D5A-4FAD-A3F6-AFAAC1FA32E7}"/>
              </a:ext>
            </a:extLst>
          </p:cNvPr>
          <p:cNvSpPr>
            <a:spLocks noChangeArrowheads="1"/>
          </p:cNvSpPr>
          <p:nvPr/>
        </p:nvSpPr>
        <p:spPr bwMode="auto">
          <a:xfrm>
            <a:off x="6434138" y="4256088"/>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Column-</a:t>
            </a:r>
          </a:p>
          <a:p>
            <a:pPr algn="l">
              <a:lnSpc>
                <a:spcPct val="100000"/>
              </a:lnSpc>
            </a:pPr>
            <a:r>
              <a:rPr lang="en-US" sz="2000" b="0">
                <a:latin typeface="Calibri"/>
                <a:cs typeface="Calibri"/>
              </a:rPr>
              <a:t>wise</a:t>
            </a:r>
          </a:p>
        </p:txBody>
      </p:sp>
      <p:sp>
        <p:nvSpPr>
          <p:cNvPr id="20" name="Line 19">
            <a:extLst>
              <a:ext uri="{FF2B5EF4-FFF2-40B4-BE49-F238E27FC236}">
                <a16:creationId xmlns:a16="http://schemas.microsoft.com/office/drawing/2014/main" id="{8D443D6C-050C-44AA-AD87-06D00CC25BFA}"/>
              </a:ext>
            </a:extLst>
          </p:cNvPr>
          <p:cNvSpPr>
            <a:spLocks noChangeShapeType="1"/>
          </p:cNvSpPr>
          <p:nvPr/>
        </p:nvSpPr>
        <p:spPr bwMode="auto">
          <a:xfrm flipV="1">
            <a:off x="6991351" y="3592513"/>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1" name="Rectangle 20">
            <a:extLst>
              <a:ext uri="{FF2B5EF4-FFF2-40B4-BE49-F238E27FC236}">
                <a16:creationId xmlns:a16="http://schemas.microsoft.com/office/drawing/2014/main" id="{D6DE61C2-3499-4CDA-9118-1C41BCF7BA0B}"/>
              </a:ext>
            </a:extLst>
          </p:cNvPr>
          <p:cNvSpPr>
            <a:spLocks noChangeArrowheads="1"/>
          </p:cNvSpPr>
          <p:nvPr/>
        </p:nvSpPr>
        <p:spPr bwMode="auto">
          <a:xfrm>
            <a:off x="5214938" y="4256088"/>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Row-wise</a:t>
            </a:r>
          </a:p>
        </p:txBody>
      </p:sp>
      <p:sp>
        <p:nvSpPr>
          <p:cNvPr id="22" name="Line 21">
            <a:extLst>
              <a:ext uri="{FF2B5EF4-FFF2-40B4-BE49-F238E27FC236}">
                <a16:creationId xmlns:a16="http://schemas.microsoft.com/office/drawing/2014/main" id="{0461059F-DFE1-4DF4-9320-7DC45B648DEE}"/>
              </a:ext>
            </a:extLst>
          </p:cNvPr>
          <p:cNvSpPr>
            <a:spLocks noChangeShapeType="1"/>
          </p:cNvSpPr>
          <p:nvPr/>
        </p:nvSpPr>
        <p:spPr bwMode="auto">
          <a:xfrm flipV="1">
            <a:off x="5772150" y="3592513"/>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3" name="Rectangle 23">
            <a:extLst>
              <a:ext uri="{FF2B5EF4-FFF2-40B4-BE49-F238E27FC236}">
                <a16:creationId xmlns:a16="http://schemas.microsoft.com/office/drawing/2014/main" id="{E8C0EC72-DE01-42B7-8E89-B47A0ACED4D3}"/>
              </a:ext>
            </a:extLst>
          </p:cNvPr>
          <p:cNvSpPr>
            <a:spLocks noChangeArrowheads="1"/>
          </p:cNvSpPr>
          <p:nvPr/>
        </p:nvSpPr>
        <p:spPr bwMode="auto">
          <a:xfrm>
            <a:off x="7808266" y="4256088"/>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Fixed</a:t>
            </a:r>
            <a:endParaRPr lang="en-US" sz="2000" b="0" dirty="0">
              <a:latin typeface="Calibri"/>
              <a:cs typeface="Calibri"/>
            </a:endParaRPr>
          </a:p>
        </p:txBody>
      </p:sp>
      <p:sp>
        <p:nvSpPr>
          <p:cNvPr id="24" name="Line 24">
            <a:extLst>
              <a:ext uri="{FF2B5EF4-FFF2-40B4-BE49-F238E27FC236}">
                <a16:creationId xmlns:a16="http://schemas.microsoft.com/office/drawing/2014/main" id="{45E9EDB0-6E8B-4DF7-9B42-04954E167420}"/>
              </a:ext>
            </a:extLst>
          </p:cNvPr>
          <p:cNvSpPr>
            <a:spLocks noChangeShapeType="1"/>
          </p:cNvSpPr>
          <p:nvPr/>
        </p:nvSpPr>
        <p:spPr bwMode="auto">
          <a:xfrm flipV="1">
            <a:off x="8147051" y="3592513"/>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5" name="Rectangle 31">
            <a:extLst>
              <a:ext uri="{FF2B5EF4-FFF2-40B4-BE49-F238E27FC236}">
                <a16:creationId xmlns:a16="http://schemas.microsoft.com/office/drawing/2014/main" id="{FE6ED63F-464F-47FF-BD02-6CAD59E83C45}"/>
              </a:ext>
            </a:extLst>
          </p:cNvPr>
          <p:cNvSpPr>
            <a:spLocks noChangeArrowheads="1"/>
          </p:cNvSpPr>
          <p:nvPr/>
        </p:nvSpPr>
        <p:spPr bwMode="auto">
          <a:xfrm>
            <a:off x="290513" y="4964113"/>
            <a:ext cx="5073650" cy="1217612"/>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sz="2400" b="0" u="sng" dirty="0">
                <a:latin typeface="Calibri"/>
                <a:cs typeface="Calibri"/>
              </a:rPr>
              <a:t>Misses </a:t>
            </a:r>
            <a:r>
              <a:rPr lang="en-US" b="0" u="sng" dirty="0">
                <a:latin typeface="Calibri"/>
                <a:cs typeface="Calibri"/>
              </a:rPr>
              <a:t>per inner loop iteration</a:t>
            </a:r>
            <a:r>
              <a:rPr lang="en-US" sz="2400" b="0" u="sng" dirty="0">
                <a:latin typeface="Calibri"/>
                <a:cs typeface="Calibri"/>
              </a:rPr>
              <a:t>:</a:t>
            </a:r>
          </a:p>
          <a:p>
            <a:pPr marL="560388" lvl="1" indent="-222250" algn="l" defTabSz="895350">
              <a:lnSpc>
                <a:spcPct val="100000"/>
              </a:lnSpc>
              <a:tabLst>
                <a:tab pos="971550" algn="ctr"/>
                <a:tab pos="2343150" algn="ctr"/>
                <a:tab pos="3657600" algn="ctr"/>
              </a:tabLst>
            </a:pPr>
            <a:r>
              <a:rPr lang="en-US" sz="2400" b="0" dirty="0">
                <a:latin typeface="Calibri"/>
                <a:cs typeface="Calibri"/>
              </a:rPr>
              <a:t>		</a:t>
            </a:r>
            <a:r>
              <a:rPr lang="en-US" sz="2400" b="0" u="sng" dirty="0">
                <a:latin typeface="Calibri"/>
                <a:cs typeface="Calibri"/>
              </a:rPr>
              <a:t>A</a:t>
            </a:r>
            <a:r>
              <a:rPr lang="en-US" sz="2400" b="0" dirty="0">
                <a:latin typeface="Calibri"/>
                <a:cs typeface="Calibri"/>
              </a:rPr>
              <a:t>	</a:t>
            </a:r>
            <a:r>
              <a:rPr lang="en-US" sz="2400" b="0" u="sng" dirty="0">
                <a:latin typeface="Calibri"/>
                <a:cs typeface="Calibri"/>
              </a:rPr>
              <a:t>B</a:t>
            </a:r>
            <a:r>
              <a:rPr lang="en-US" sz="2400" b="0" dirty="0">
                <a:latin typeface="Calibri"/>
                <a:cs typeface="Calibri"/>
              </a:rPr>
              <a:t>	</a:t>
            </a:r>
            <a:r>
              <a:rPr lang="en-US" sz="2400" b="0" u="sng" dirty="0">
                <a:latin typeface="Calibri"/>
                <a:cs typeface="Calibri"/>
              </a:rPr>
              <a:t>C</a:t>
            </a:r>
            <a:endParaRPr lang="en-US" sz="2400" b="0" dirty="0">
              <a:latin typeface="Calibri"/>
              <a:cs typeface="Calibri"/>
            </a:endParaRPr>
          </a:p>
          <a:p>
            <a:pPr marL="560388" lvl="1" indent="-222250" algn="l" defTabSz="895350">
              <a:lnSpc>
                <a:spcPct val="100000"/>
              </a:lnSpc>
              <a:tabLst>
                <a:tab pos="971550" algn="ctr"/>
                <a:tab pos="2343150" algn="ctr"/>
                <a:tab pos="3657600" algn="ctr"/>
              </a:tabLst>
            </a:pPr>
            <a:r>
              <a:rPr lang="en-US" sz="2400" b="0" dirty="0">
                <a:latin typeface="Calibri"/>
                <a:cs typeface="Calibri"/>
              </a:rPr>
              <a:t>		0.25	1.0	0.0</a:t>
            </a:r>
          </a:p>
        </p:txBody>
      </p:sp>
      <p:sp>
        <p:nvSpPr>
          <p:cNvPr id="26" name="Rectangle 3">
            <a:extLst>
              <a:ext uri="{FF2B5EF4-FFF2-40B4-BE49-F238E27FC236}">
                <a16:creationId xmlns:a16="http://schemas.microsoft.com/office/drawing/2014/main" id="{CB85C408-207F-4EC5-A0D3-15AAD3BCE7EF}"/>
              </a:ext>
            </a:extLst>
          </p:cNvPr>
          <p:cNvSpPr>
            <a:spLocks noChangeArrowheads="1"/>
          </p:cNvSpPr>
          <p:nvPr/>
        </p:nvSpPr>
        <p:spPr bwMode="auto">
          <a:xfrm>
            <a:off x="3121249" y="4219576"/>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091" y1="13838" x2="9233" y2="9661"/>
                        <a14:foregroundMark x1="12544" y1="24717" x2="15070" y2="26980"/>
                        <a14:foregroundMark x1="22997" y1="13751" x2="24652" y2="13055"/>
                        <a14:foregroundMark x1="24303" y1="9138" x2="28484" y2="6963"/>
                        <a14:foregroundMark x1="33449" y1="43864" x2="62805" y2="36902"/>
                        <a14:foregroundMark x1="84669" y1="50479" x2="69077" y2="33594"/>
                        <a14:foregroundMark x1="51307" y1="70496" x2="60889" y2="87119"/>
                        <a14:foregroundMark x1="52613" y1="95997" x2="66638" y2="71889"/>
                        <a14:foregroundMark x1="26916" y1="74413" x2="27875" y2="84682"/>
                        <a14:foregroundMark x1="11585" y1="19495" x2="15244" y2="15405"/>
                        <a14:foregroundMark x1="7666" y1="9225" x2="15679" y2="13055"/>
                        <a14:foregroundMark x1="21341" y1="3916" x2="25523" y2="870"/>
                        <a14:foregroundMark x1="62108" y1="49173" x2="77265" y2="40122"/>
                      </a14:backgroundRemoval>
                    </a14:imgEffect>
                  </a14:imgLayer>
                </a14:imgProps>
              </a:ext>
              <a:ext uri="{28A0092B-C50C-407E-A947-70E740481C1C}">
                <a14:useLocalDpi xmlns:a14="http://schemas.microsoft.com/office/drawing/2010/main" val="0"/>
              </a:ext>
            </a:extLst>
          </a:blip>
          <a:stretch>
            <a:fillRect/>
          </a:stretch>
        </p:blipFill>
        <p:spPr>
          <a:xfrm>
            <a:off x="4011069" y="459685"/>
            <a:ext cx="1203869" cy="1204918"/>
          </a:xfrm>
          <a:prstGeom prst="rect">
            <a:avLst/>
          </a:prstGeom>
        </p:spPr>
      </p:pic>
      <p:sp>
        <p:nvSpPr>
          <p:cNvPr id="28" name="Rectangle 16">
            <a:extLst>
              <a:ext uri="{FF2B5EF4-FFF2-40B4-BE49-F238E27FC236}">
                <a16:creationId xmlns:a16="http://schemas.microsoft.com/office/drawing/2014/main" id="{B6CD0F97-396E-4951-A661-847A8499F5FF}"/>
              </a:ext>
            </a:extLst>
          </p:cNvPr>
          <p:cNvSpPr>
            <a:spLocks noChangeArrowheads="1"/>
          </p:cNvSpPr>
          <p:nvPr/>
        </p:nvSpPr>
        <p:spPr bwMode="auto">
          <a:xfrm>
            <a:off x="5303946" y="313772"/>
            <a:ext cx="3260507" cy="1567096"/>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zh-CN" altLang="en-US" sz="1600" b="0" dirty="0">
                <a:latin typeface="Calibri"/>
                <a:cs typeface="Calibri"/>
              </a:rPr>
              <a:t>理论分析</a:t>
            </a:r>
            <a:r>
              <a:rPr lang="zh-CN" altLang="en-US" sz="1600" dirty="0">
                <a:latin typeface="Calibri"/>
                <a:cs typeface="Calibri"/>
              </a:rPr>
              <a:t>：如何解决局部性困境？</a:t>
            </a:r>
            <a:endParaRPr lang="en-US" altLang="zh-CN" sz="1600" dirty="0">
              <a:latin typeface="Calibri"/>
              <a:cs typeface="Calibri"/>
            </a:endParaRPr>
          </a:p>
          <a:p>
            <a:pPr marL="285750" indent="-285750" algn="l">
              <a:lnSpc>
                <a:spcPct val="100000"/>
              </a:lnSpc>
              <a:buFont typeface="Arial" panose="020B0604020202020204" pitchFamily="34" charset="0"/>
              <a:buChar char="•"/>
            </a:pPr>
            <a:r>
              <a:rPr lang="en-US" altLang="zh-CN" sz="1600" b="0" dirty="0">
                <a:solidFill>
                  <a:srgbClr val="FF0000"/>
                </a:solidFill>
                <a:effectLst>
                  <a:outerShdw blurRad="38100" dist="38100" dir="2700000" algn="tl">
                    <a:srgbClr val="000000">
                      <a:alpha val="43137"/>
                    </a:srgbClr>
                  </a:outerShdw>
                </a:effectLst>
                <a:latin typeface="Calibri"/>
                <a:cs typeface="Calibri"/>
              </a:rPr>
              <a:t>Block column</a:t>
            </a:r>
          </a:p>
          <a:p>
            <a:pPr marL="285750" indent="-285750" algn="l">
              <a:lnSpc>
                <a:spcPct val="100000"/>
              </a:lnSpc>
              <a:buFont typeface="Arial" panose="020B0604020202020204" pitchFamily="34" charset="0"/>
              <a:buChar char="•"/>
            </a:pPr>
            <a:r>
              <a:rPr lang="en-US" sz="1600" dirty="0">
                <a:solidFill>
                  <a:srgbClr val="FF0000"/>
                </a:solidFill>
                <a:effectLst>
                  <a:outerShdw blurRad="38100" dist="38100" dir="2700000" algn="tl">
                    <a:srgbClr val="000000">
                      <a:alpha val="43137"/>
                    </a:srgbClr>
                  </a:outerShdw>
                </a:effectLst>
                <a:latin typeface="Calibri"/>
                <a:cs typeface="Calibri"/>
              </a:rPr>
              <a:t>SIMD</a:t>
            </a:r>
          </a:p>
          <a:p>
            <a:pPr marL="285750" indent="-285750" algn="l">
              <a:lnSpc>
                <a:spcPct val="100000"/>
              </a:lnSpc>
              <a:buFont typeface="Arial" panose="020B0604020202020204" pitchFamily="34" charset="0"/>
              <a:buChar char="•"/>
            </a:pPr>
            <a:r>
              <a:rPr lang="zh-CN" altLang="en-US" sz="1600" b="0" dirty="0">
                <a:solidFill>
                  <a:srgbClr val="FF0000"/>
                </a:solidFill>
                <a:effectLst>
                  <a:outerShdw blurRad="38100" dist="38100" dir="2700000" algn="tl">
                    <a:srgbClr val="000000">
                      <a:alpha val="43137"/>
                    </a:srgbClr>
                  </a:outerShdw>
                </a:effectLst>
                <a:latin typeface="Calibri"/>
                <a:cs typeface="Calibri"/>
              </a:rPr>
              <a:t>矩阵转置</a:t>
            </a:r>
            <a:endParaRPr lang="en-US" altLang="zh-CN" sz="1600" b="0" dirty="0">
              <a:solidFill>
                <a:srgbClr val="FF0000"/>
              </a:solidFill>
              <a:effectLst>
                <a:outerShdw blurRad="38100" dist="38100" dir="2700000" algn="tl">
                  <a:srgbClr val="000000">
                    <a:alpha val="43137"/>
                  </a:srgbClr>
                </a:outerShdw>
              </a:effectLst>
              <a:latin typeface="Calibri"/>
              <a:cs typeface="Calibri"/>
            </a:endParaRPr>
          </a:p>
          <a:p>
            <a:pPr marL="285750" indent="-285750" algn="l">
              <a:lnSpc>
                <a:spcPct val="100000"/>
              </a:lnSpc>
              <a:buFont typeface="Arial" panose="020B0604020202020204" pitchFamily="34" charset="0"/>
              <a:buChar char="•"/>
            </a:pPr>
            <a:r>
              <a:rPr lang="zh-CN" altLang="en-US" sz="1600" b="0" dirty="0">
                <a:solidFill>
                  <a:srgbClr val="FF0000"/>
                </a:solidFill>
                <a:effectLst>
                  <a:outerShdw blurRad="38100" dist="38100" dir="2700000" algn="tl">
                    <a:srgbClr val="000000">
                      <a:alpha val="43137"/>
                    </a:srgbClr>
                  </a:outerShdw>
                </a:effectLst>
                <a:latin typeface="Calibri"/>
                <a:cs typeface="Calibri"/>
              </a:rPr>
              <a:t>按局部性存储</a:t>
            </a:r>
            <a:endParaRPr lang="en-US" altLang="zh-CN" sz="1600" b="0" dirty="0">
              <a:solidFill>
                <a:srgbClr val="FF0000"/>
              </a:solidFill>
              <a:effectLst>
                <a:outerShdw blurRad="38100" dist="38100" dir="2700000" algn="tl">
                  <a:srgbClr val="000000">
                    <a:alpha val="43137"/>
                  </a:srgbClr>
                </a:outerShdw>
              </a:effectLst>
              <a:latin typeface="Calibri"/>
              <a:cs typeface="Calibri"/>
            </a:endParaRPr>
          </a:p>
          <a:p>
            <a:pPr marL="285750" indent="-285750" algn="l">
              <a:lnSpc>
                <a:spcPct val="100000"/>
              </a:lnSpc>
              <a:buFont typeface="Arial" panose="020B0604020202020204" pitchFamily="34" charset="0"/>
              <a:buChar char="•"/>
            </a:pPr>
            <a:r>
              <a:rPr lang="zh-CN" altLang="en-US" sz="1600" dirty="0">
                <a:solidFill>
                  <a:srgbClr val="FF0000"/>
                </a:solidFill>
                <a:effectLst>
                  <a:outerShdw blurRad="38100" dist="38100" dir="2700000" algn="tl">
                    <a:srgbClr val="000000">
                      <a:alpha val="43137"/>
                    </a:srgbClr>
                  </a:outerShdw>
                </a:effectLst>
                <a:latin typeface="Calibri"/>
                <a:cs typeface="Calibri"/>
              </a:rPr>
              <a:t>专用矩阵乘法器</a:t>
            </a:r>
            <a:endParaRPr lang="en-US" sz="1600" b="0" dirty="0">
              <a:solidFill>
                <a:srgbClr val="FF0000"/>
              </a:solidFill>
              <a:effectLst>
                <a:outerShdw blurRad="38100" dist="38100" dir="2700000" algn="tl">
                  <a:srgbClr val="000000">
                    <a:alpha val="43137"/>
                  </a:srgbClr>
                </a:outerShdw>
              </a:effectLst>
              <a:latin typeface="Calibri"/>
              <a:cs typeface="Calibri"/>
            </a:endParaRPr>
          </a:p>
        </p:txBody>
      </p:sp>
      <p:graphicFrame>
        <p:nvGraphicFramePr>
          <p:cNvPr id="30" name="对象 29"/>
          <p:cNvGraphicFramePr>
            <a:graphicFrameLocks noChangeAspect="1"/>
          </p:cNvGraphicFramePr>
          <p:nvPr>
            <p:extLst>
              <p:ext uri="{D42A27DB-BD31-4B8C-83A1-F6EECF244321}">
                <p14:modId xmlns:p14="http://schemas.microsoft.com/office/powerpoint/2010/main" val="4284396730"/>
              </p:ext>
            </p:extLst>
          </p:nvPr>
        </p:nvGraphicFramePr>
        <p:xfrm>
          <a:off x="7106614" y="568807"/>
          <a:ext cx="1742110" cy="1742110"/>
        </p:xfrm>
        <a:graphic>
          <a:graphicData uri="http://schemas.openxmlformats.org/presentationml/2006/ole">
            <mc:AlternateContent xmlns:mc="http://schemas.openxmlformats.org/markup-compatibility/2006">
              <mc:Choice xmlns:v="urn:schemas-microsoft-com:vml" Requires="v">
                <p:oleObj spid="_x0000_s1128" name="Visio" r:id="rId6" imgW="3274847" imgH="3274979" progId="Visio.Drawing.11">
                  <p:embed/>
                </p:oleObj>
              </mc:Choice>
              <mc:Fallback>
                <p:oleObj name="Visio" r:id="rId6" imgW="3274847" imgH="3274979" progId="Visio.Drawing.11">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614" y="568807"/>
                        <a:ext cx="1742110" cy="1742110"/>
                      </a:xfrm>
                      <a:prstGeom prst="rect">
                        <a:avLst/>
                      </a:prstGeom>
                      <a:noFill/>
                    </p:spPr>
                  </p:pic>
                </p:oleObj>
              </mc:Fallback>
            </mc:AlternateContent>
          </a:graphicData>
        </a:graphic>
      </p:graphicFrame>
      <p:cxnSp>
        <p:nvCxnSpPr>
          <p:cNvPr id="32" name="直接箭头连接符 31"/>
          <p:cNvCxnSpPr/>
          <p:nvPr/>
        </p:nvCxnSpPr>
        <p:spPr>
          <a:xfrm>
            <a:off x="6991351" y="2852936"/>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454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130CE2-7211-4F20-BF4E-C0E5DF98BB3B}"/>
              </a:ext>
            </a:extLst>
          </p:cNvPr>
          <p:cNvSpPr>
            <a:spLocks noGrp="1"/>
          </p:cNvSpPr>
          <p:nvPr>
            <p:ph type="title"/>
          </p:nvPr>
        </p:nvSpPr>
        <p:spPr/>
        <p:txBody>
          <a:bodyPr>
            <a:normAutofit fontScale="90000"/>
          </a:bodyPr>
          <a:lstStyle/>
          <a:p>
            <a:r>
              <a:rPr lang="zh-CN" altLang="en-US" dirty="0"/>
              <a:t>矩阵乘（</a:t>
            </a:r>
            <a:r>
              <a:rPr lang="en-US" altLang="zh-CN" dirty="0" err="1"/>
              <a:t>jik</a:t>
            </a:r>
            <a:r>
              <a:rPr lang="zh-CN" altLang="en-US" dirty="0"/>
              <a:t>）</a:t>
            </a:r>
          </a:p>
        </p:txBody>
      </p:sp>
      <p:sp>
        <p:nvSpPr>
          <p:cNvPr id="4" name="灯片编号占位符 3">
            <a:extLst>
              <a:ext uri="{FF2B5EF4-FFF2-40B4-BE49-F238E27FC236}">
                <a16:creationId xmlns:a16="http://schemas.microsoft.com/office/drawing/2014/main" id="{0B6C2A4C-32C9-4B73-AF4D-AF59A9DD55DC}"/>
              </a:ext>
            </a:extLst>
          </p:cNvPr>
          <p:cNvSpPr>
            <a:spLocks noGrp="1"/>
          </p:cNvSpPr>
          <p:nvPr>
            <p:ph type="sldNum" sz="quarter" idx="12"/>
          </p:nvPr>
        </p:nvSpPr>
        <p:spPr/>
        <p:txBody>
          <a:bodyPr/>
          <a:lstStyle/>
          <a:p>
            <a:fld id="{6D62327B-ED8D-4CFC-ADD0-A75FA5CBE281}" type="slidenum">
              <a:rPr lang="zh-CN" altLang="en-US" smtClean="0"/>
              <a:pPr/>
              <a:t>184</a:t>
            </a:fld>
            <a:endParaRPr lang="zh-CN" altLang="en-US" dirty="0"/>
          </a:p>
        </p:txBody>
      </p:sp>
      <p:sp>
        <p:nvSpPr>
          <p:cNvPr id="5" name="Rectangle 3">
            <a:extLst>
              <a:ext uri="{FF2B5EF4-FFF2-40B4-BE49-F238E27FC236}">
                <a16:creationId xmlns:a16="http://schemas.microsoft.com/office/drawing/2014/main" id="{02BDFC44-F05B-4FCD-B04F-1C3C97AE8FEB}"/>
              </a:ext>
            </a:extLst>
          </p:cNvPr>
          <p:cNvSpPr>
            <a:spLocks noChangeArrowheads="1"/>
          </p:cNvSpPr>
          <p:nvPr/>
        </p:nvSpPr>
        <p:spPr bwMode="auto">
          <a:xfrm>
            <a:off x="527050" y="1761260"/>
            <a:ext cx="4492625" cy="2842445"/>
          </a:xfrm>
          <a:prstGeom prst="rect">
            <a:avLst/>
          </a:prstGeom>
          <a:solidFill>
            <a:srgbClr val="F6F5BD"/>
          </a:solidFill>
          <a:ln w="12700">
            <a:solidFill>
              <a:schemeClr val="tx1"/>
            </a:solidFill>
            <a:miter lim="800000"/>
            <a:headEnd/>
            <a:tailEnd/>
          </a:ln>
          <a:effectLst>
            <a:outerShdw blurRad="63500" dist="107763" dir="2700000" algn="ctr" rotWithShape="0">
              <a:schemeClr val="tx1">
                <a:alpha val="74998"/>
              </a:schemeClr>
            </a:outerShdw>
          </a:effectLst>
        </p:spPr>
        <p:txBody>
          <a:bodyPr lIns="90487" tIns="44450" rIns="90487" bIns="44450" anchor="ctr">
            <a:prstTxWarp prst="textNoShape">
              <a:avLst/>
            </a:prstTxWarp>
            <a:spAutoFit/>
          </a:bodyPr>
          <a:lstStyle/>
          <a:p>
            <a:pPr>
              <a:lnSpc>
                <a:spcPct val="65000"/>
              </a:lnSpc>
              <a:spcBef>
                <a:spcPct val="50000"/>
              </a:spcBef>
            </a:pPr>
            <a:r>
              <a:rPr lang="en-US" sz="1800" dirty="0">
                <a:latin typeface="Courier New" charset="0"/>
              </a:rPr>
              <a:t>/* </a:t>
            </a:r>
            <a:r>
              <a:rPr lang="en-US" altLang="zh-CN" dirty="0" err="1">
                <a:latin typeface="Courier New" charset="0"/>
              </a:rPr>
              <a:t>j</a:t>
            </a:r>
            <a:r>
              <a:rPr lang="en-US" sz="1800" dirty="0" err="1">
                <a:latin typeface="Courier New" charset="0"/>
              </a:rPr>
              <a:t>ik</a:t>
            </a:r>
            <a:r>
              <a:rPr lang="en-US" sz="1800" dirty="0">
                <a:latin typeface="Courier New" charset="0"/>
              </a:rPr>
              <a:t> */</a:t>
            </a:r>
          </a:p>
          <a:p>
            <a:pPr>
              <a:lnSpc>
                <a:spcPct val="65000"/>
              </a:lnSpc>
              <a:spcBef>
                <a:spcPct val="50000"/>
              </a:spcBef>
            </a:pPr>
            <a:r>
              <a:rPr lang="en-US" sz="1800" dirty="0">
                <a:latin typeface="Courier New" charset="0"/>
              </a:rPr>
              <a:t>for (</a:t>
            </a:r>
            <a:r>
              <a:rPr lang="en-US" altLang="zh-CN" dirty="0">
                <a:latin typeface="Courier New" charset="0"/>
              </a:rPr>
              <a:t>j=0; j&lt;n; </a:t>
            </a:r>
            <a:r>
              <a:rPr lang="en-US" altLang="zh-CN" dirty="0" err="1">
                <a:latin typeface="Courier New" charset="0"/>
              </a:rPr>
              <a:t>j++</a:t>
            </a:r>
            <a:r>
              <a:rPr lang="en-US" sz="1800" dirty="0">
                <a:latin typeface="Courier New" charset="0"/>
              </a:rPr>
              <a:t>)  {</a:t>
            </a:r>
          </a:p>
          <a:p>
            <a:pPr>
              <a:lnSpc>
                <a:spcPct val="65000"/>
              </a:lnSpc>
              <a:spcBef>
                <a:spcPct val="50000"/>
              </a:spcBef>
            </a:pPr>
            <a:r>
              <a:rPr lang="en-US" sz="1800" dirty="0">
                <a:latin typeface="Courier New" charset="0"/>
              </a:rPr>
              <a:t>  for (</a:t>
            </a:r>
            <a:r>
              <a:rPr lang="en-US" altLang="zh-CN" dirty="0" err="1">
                <a:latin typeface="Courier New" charset="0"/>
              </a:rPr>
              <a:t>i</a:t>
            </a:r>
            <a:r>
              <a:rPr lang="en-US" altLang="zh-CN" dirty="0">
                <a:latin typeface="Courier New" charset="0"/>
              </a:rPr>
              <a:t>=0; </a:t>
            </a:r>
            <a:r>
              <a:rPr lang="en-US" altLang="zh-CN" dirty="0" err="1">
                <a:latin typeface="Courier New" charset="0"/>
              </a:rPr>
              <a:t>i</a:t>
            </a:r>
            <a:r>
              <a:rPr lang="en-US" altLang="zh-CN" dirty="0">
                <a:latin typeface="Courier New" charset="0"/>
              </a:rPr>
              <a:t>&lt;n; </a:t>
            </a:r>
            <a:r>
              <a:rPr lang="en-US" altLang="zh-CN" dirty="0" err="1">
                <a:latin typeface="Courier New" charset="0"/>
              </a:rPr>
              <a:t>i</a:t>
            </a:r>
            <a:r>
              <a:rPr lang="en-US" altLang="zh-CN" dirty="0">
                <a:latin typeface="Courier New" charset="0"/>
              </a:rPr>
              <a:t>++</a:t>
            </a:r>
            <a:r>
              <a:rPr lang="en-US" sz="1800" dirty="0">
                <a:latin typeface="Courier New" charset="0"/>
              </a:rPr>
              <a:t>) {</a:t>
            </a:r>
          </a:p>
          <a:p>
            <a:pPr algn="l">
              <a:lnSpc>
                <a:spcPct val="65000"/>
              </a:lnSpc>
              <a:spcBef>
                <a:spcPct val="50000"/>
              </a:spcBef>
            </a:pPr>
            <a:r>
              <a:rPr lang="en-US" sz="1800" dirty="0">
                <a:latin typeface="Courier New" charset="0"/>
              </a:rPr>
              <a:t>    sum = 0.0;</a:t>
            </a:r>
          </a:p>
          <a:p>
            <a:pPr algn="l">
              <a:lnSpc>
                <a:spcPct val="65000"/>
              </a:lnSpc>
              <a:spcBef>
                <a:spcPct val="50000"/>
              </a:spcBef>
            </a:pPr>
            <a:r>
              <a:rPr lang="en-US" sz="1800" dirty="0">
                <a:latin typeface="Courier New" charset="0"/>
              </a:rPr>
              <a:t>    for (</a:t>
            </a:r>
            <a:r>
              <a:rPr lang="en-US" sz="1800" dirty="0" err="1">
                <a:latin typeface="Courier New" charset="0"/>
              </a:rPr>
              <a:t>k</a:t>
            </a:r>
            <a:r>
              <a:rPr lang="en-US" sz="1800" dirty="0">
                <a:latin typeface="Courier New" charset="0"/>
              </a:rPr>
              <a:t>=0; </a:t>
            </a:r>
            <a:r>
              <a:rPr lang="en-US" sz="1800" dirty="0" err="1">
                <a:latin typeface="Courier New" charset="0"/>
              </a:rPr>
              <a:t>k</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k</a:t>
            </a:r>
            <a:r>
              <a:rPr lang="en-US" sz="1800" dirty="0">
                <a:latin typeface="Courier New" charset="0"/>
              </a:rPr>
              <a:t>++) </a:t>
            </a:r>
          </a:p>
          <a:p>
            <a:pPr algn="l">
              <a:lnSpc>
                <a:spcPct val="65000"/>
              </a:lnSpc>
              <a:spcBef>
                <a:spcPct val="50000"/>
              </a:spcBef>
            </a:pPr>
            <a:r>
              <a:rPr lang="en-US" sz="1800" dirty="0">
                <a:latin typeface="Courier New" charset="0"/>
              </a:rPr>
              <a:t>      </a:t>
            </a:r>
            <a:r>
              <a:rPr lang="en-US" sz="1800" dirty="0">
                <a:solidFill>
                  <a:srgbClr val="FF0000"/>
                </a:solidFill>
                <a:latin typeface="Courier New" charset="0"/>
              </a:rPr>
              <a:t>sum += </a:t>
            </a:r>
            <a:r>
              <a:rPr lang="en-US" sz="1800" dirty="0" err="1">
                <a:solidFill>
                  <a:srgbClr val="FF0000"/>
                </a:solidFill>
                <a:latin typeface="Courier New" charset="0"/>
              </a:rPr>
              <a:t>a[i][k</a:t>
            </a:r>
            <a:r>
              <a:rPr lang="en-US" sz="1800" dirty="0">
                <a:solidFill>
                  <a:srgbClr val="FF0000"/>
                </a:solidFill>
                <a:latin typeface="Courier New" charset="0"/>
              </a:rPr>
              <a:t>] * </a:t>
            </a:r>
            <a:r>
              <a:rPr lang="en-US" sz="1800" dirty="0" err="1">
                <a:solidFill>
                  <a:srgbClr val="FF0000"/>
                </a:solidFill>
                <a:latin typeface="Courier New" charset="0"/>
              </a:rPr>
              <a:t>b[k][j</a:t>
            </a:r>
            <a:r>
              <a:rPr lang="en-US" sz="1800" dirty="0">
                <a:solidFill>
                  <a:srgbClr val="FF0000"/>
                </a:solidFill>
                <a:latin typeface="Courier New" charset="0"/>
              </a:rPr>
              <a:t>];</a:t>
            </a:r>
          </a:p>
          <a:p>
            <a:pPr algn="l">
              <a:lnSpc>
                <a:spcPct val="65000"/>
              </a:lnSpc>
              <a:spcBef>
                <a:spcPct val="50000"/>
              </a:spcBef>
            </a:pPr>
            <a:r>
              <a:rPr lang="en-US" sz="1800" dirty="0">
                <a:latin typeface="Courier New" charset="0"/>
              </a:rPr>
              <a:t>    </a:t>
            </a:r>
            <a:r>
              <a:rPr lang="en-US" sz="1800" dirty="0" err="1">
                <a:latin typeface="Courier New" charset="0"/>
              </a:rPr>
              <a:t>c[i][j</a:t>
            </a:r>
            <a:r>
              <a:rPr lang="en-US" sz="1800" dirty="0">
                <a:latin typeface="Courier New" charset="0"/>
              </a:rPr>
              <a:t>] = sum;</a:t>
            </a:r>
          </a:p>
          <a:p>
            <a:pPr algn="l">
              <a:lnSpc>
                <a:spcPct val="65000"/>
              </a:lnSpc>
              <a:spcBef>
                <a:spcPct val="50000"/>
              </a:spcBef>
            </a:pPr>
            <a:r>
              <a:rPr lang="en-US" sz="1800" dirty="0">
                <a:latin typeface="Courier New" charset="0"/>
              </a:rPr>
              <a:t>  }</a:t>
            </a:r>
          </a:p>
          <a:p>
            <a:pPr algn="l">
              <a:lnSpc>
                <a:spcPct val="65000"/>
              </a:lnSpc>
              <a:spcBef>
                <a:spcPct val="50000"/>
              </a:spcBef>
            </a:pPr>
            <a:r>
              <a:rPr lang="en-US" sz="1800" dirty="0">
                <a:latin typeface="Courier New" charset="0"/>
              </a:rPr>
              <a:t>} </a:t>
            </a:r>
          </a:p>
        </p:txBody>
      </p:sp>
      <p:sp>
        <p:nvSpPr>
          <p:cNvPr id="6" name="Rectangle 4">
            <a:extLst>
              <a:ext uri="{FF2B5EF4-FFF2-40B4-BE49-F238E27FC236}">
                <a16:creationId xmlns:a16="http://schemas.microsoft.com/office/drawing/2014/main" id="{DFB8CF1E-E05E-4748-9880-67F82614E986}"/>
              </a:ext>
            </a:extLst>
          </p:cNvPr>
          <p:cNvSpPr>
            <a:spLocks noChangeArrowheads="1"/>
          </p:cNvSpPr>
          <p:nvPr/>
        </p:nvSpPr>
        <p:spPr bwMode="auto">
          <a:xfrm>
            <a:off x="6590489" y="258762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7" name="Rectangle 5">
            <a:extLst>
              <a:ext uri="{FF2B5EF4-FFF2-40B4-BE49-F238E27FC236}">
                <a16:creationId xmlns:a16="http://schemas.microsoft.com/office/drawing/2014/main" id="{A249BFEB-3600-4A71-B3D7-32A669BBF157}"/>
              </a:ext>
            </a:extLst>
          </p:cNvPr>
          <p:cNvSpPr>
            <a:spLocks noChangeArrowheads="1"/>
          </p:cNvSpPr>
          <p:nvPr/>
        </p:nvSpPr>
        <p:spPr bwMode="auto">
          <a:xfrm>
            <a:off x="5585590" y="2603866"/>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8" name="Rectangle 6">
            <a:extLst>
              <a:ext uri="{FF2B5EF4-FFF2-40B4-BE49-F238E27FC236}">
                <a16:creationId xmlns:a16="http://schemas.microsoft.com/office/drawing/2014/main" id="{2072039C-A2BB-4723-AC7F-ED1F78BE25BE}"/>
              </a:ext>
            </a:extLst>
          </p:cNvPr>
          <p:cNvSpPr>
            <a:spLocks noChangeArrowheads="1"/>
          </p:cNvSpPr>
          <p:nvPr/>
        </p:nvSpPr>
        <p:spPr bwMode="auto">
          <a:xfrm>
            <a:off x="7854950" y="258762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9" name="Rectangle 7">
            <a:extLst>
              <a:ext uri="{FF2B5EF4-FFF2-40B4-BE49-F238E27FC236}">
                <a16:creationId xmlns:a16="http://schemas.microsoft.com/office/drawing/2014/main" id="{3C5AA71F-7E3A-4081-82E2-0A6829107C8F}"/>
              </a:ext>
            </a:extLst>
          </p:cNvPr>
          <p:cNvSpPr>
            <a:spLocks noChangeArrowheads="1"/>
          </p:cNvSpPr>
          <p:nvPr/>
        </p:nvSpPr>
        <p:spPr bwMode="auto">
          <a:xfrm>
            <a:off x="6722252" y="3168650"/>
            <a:ext cx="32220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B</a:t>
            </a:r>
          </a:p>
        </p:txBody>
      </p:sp>
      <p:sp>
        <p:nvSpPr>
          <p:cNvPr id="10" name="Rectangle 8">
            <a:extLst>
              <a:ext uri="{FF2B5EF4-FFF2-40B4-BE49-F238E27FC236}">
                <a16:creationId xmlns:a16="http://schemas.microsoft.com/office/drawing/2014/main" id="{83F25466-7A11-4915-87EB-2DBB1CAFDA62}"/>
              </a:ext>
            </a:extLst>
          </p:cNvPr>
          <p:cNvSpPr>
            <a:spLocks noChangeArrowheads="1"/>
          </p:cNvSpPr>
          <p:nvPr/>
        </p:nvSpPr>
        <p:spPr bwMode="auto">
          <a:xfrm>
            <a:off x="5717353" y="3184891"/>
            <a:ext cx="331821"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altLang="zh-CN" sz="2000" b="0" dirty="0">
                <a:latin typeface="Calibri"/>
                <a:cs typeface="Calibri"/>
              </a:rPr>
              <a:t>A</a:t>
            </a:r>
            <a:endParaRPr lang="en-US" sz="2000" b="0" dirty="0">
              <a:latin typeface="Calibri"/>
              <a:cs typeface="Calibri"/>
            </a:endParaRPr>
          </a:p>
        </p:txBody>
      </p:sp>
      <p:sp>
        <p:nvSpPr>
          <p:cNvPr id="11" name="Rectangle 9">
            <a:extLst>
              <a:ext uri="{FF2B5EF4-FFF2-40B4-BE49-F238E27FC236}">
                <a16:creationId xmlns:a16="http://schemas.microsoft.com/office/drawing/2014/main" id="{2A0CFE62-1C45-4083-B38C-C88A9970D185}"/>
              </a:ext>
            </a:extLst>
          </p:cNvPr>
          <p:cNvSpPr>
            <a:spLocks noChangeArrowheads="1"/>
          </p:cNvSpPr>
          <p:nvPr/>
        </p:nvSpPr>
        <p:spPr bwMode="auto">
          <a:xfrm>
            <a:off x="7986713" y="316865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C</a:t>
            </a:r>
          </a:p>
        </p:txBody>
      </p:sp>
      <p:sp>
        <p:nvSpPr>
          <p:cNvPr id="12" name="Line 10">
            <a:extLst>
              <a:ext uri="{FF2B5EF4-FFF2-40B4-BE49-F238E27FC236}">
                <a16:creationId xmlns:a16="http://schemas.microsoft.com/office/drawing/2014/main" id="{4142AEE6-2F75-4EE0-BF14-7672B915D70E}"/>
              </a:ext>
            </a:extLst>
          </p:cNvPr>
          <p:cNvSpPr>
            <a:spLocks noChangeShapeType="1"/>
          </p:cNvSpPr>
          <p:nvPr/>
        </p:nvSpPr>
        <p:spPr bwMode="auto">
          <a:xfrm>
            <a:off x="6804248" y="2600325"/>
            <a:ext cx="0" cy="5080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4" name="Rectangle 12">
            <a:extLst>
              <a:ext uri="{FF2B5EF4-FFF2-40B4-BE49-F238E27FC236}">
                <a16:creationId xmlns:a16="http://schemas.microsoft.com/office/drawing/2014/main" id="{D8AE2188-45EC-4D4F-B005-08CE497DB661}"/>
              </a:ext>
            </a:extLst>
          </p:cNvPr>
          <p:cNvSpPr>
            <a:spLocks noChangeArrowheads="1"/>
          </p:cNvSpPr>
          <p:nvPr/>
        </p:nvSpPr>
        <p:spPr bwMode="auto">
          <a:xfrm>
            <a:off x="6503749" y="2172987"/>
            <a:ext cx="600997"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(j,*)</a:t>
            </a:r>
          </a:p>
        </p:txBody>
      </p:sp>
      <p:sp>
        <p:nvSpPr>
          <p:cNvPr id="15" name="Rectangle 13">
            <a:extLst>
              <a:ext uri="{FF2B5EF4-FFF2-40B4-BE49-F238E27FC236}">
                <a16:creationId xmlns:a16="http://schemas.microsoft.com/office/drawing/2014/main" id="{6FBACD93-A779-4246-8B3E-0AA66B86F0FF}"/>
              </a:ext>
            </a:extLst>
          </p:cNvPr>
          <p:cNvSpPr>
            <a:spLocks noChangeArrowheads="1"/>
          </p:cNvSpPr>
          <p:nvPr/>
        </p:nvSpPr>
        <p:spPr bwMode="auto">
          <a:xfrm>
            <a:off x="6105176" y="2761859"/>
            <a:ext cx="59150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i</a:t>
            </a:r>
            <a:r>
              <a:rPr lang="en-US" sz="2000" b="0" dirty="0">
                <a:latin typeface="Calibri"/>
                <a:cs typeface="Calibri"/>
              </a:rPr>
              <a:t>,*)</a:t>
            </a:r>
          </a:p>
        </p:txBody>
      </p:sp>
      <p:sp>
        <p:nvSpPr>
          <p:cNvPr id="16" name="Rectangle 14">
            <a:extLst>
              <a:ext uri="{FF2B5EF4-FFF2-40B4-BE49-F238E27FC236}">
                <a16:creationId xmlns:a16="http://schemas.microsoft.com/office/drawing/2014/main" id="{DE15DF4D-4384-4611-8BB3-A7895C3493CD}"/>
              </a:ext>
            </a:extLst>
          </p:cNvPr>
          <p:cNvSpPr>
            <a:spLocks noChangeArrowheads="1"/>
          </p:cNvSpPr>
          <p:nvPr/>
        </p:nvSpPr>
        <p:spPr bwMode="auto">
          <a:xfrm>
            <a:off x="8025050" y="2898775"/>
            <a:ext cx="50800" cy="50800"/>
          </a:xfrm>
          <a:prstGeom prst="rect">
            <a:avLst/>
          </a:prstGeom>
          <a:solidFill>
            <a:srgbClr val="FF0000"/>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17" name="Rectangle 15">
            <a:extLst>
              <a:ext uri="{FF2B5EF4-FFF2-40B4-BE49-F238E27FC236}">
                <a16:creationId xmlns:a16="http://schemas.microsoft.com/office/drawing/2014/main" id="{ABD6DC6A-43B5-44F1-B595-AF3D4C1910B6}"/>
              </a:ext>
            </a:extLst>
          </p:cNvPr>
          <p:cNvSpPr>
            <a:spLocks noChangeArrowheads="1"/>
          </p:cNvSpPr>
          <p:nvPr/>
        </p:nvSpPr>
        <p:spPr bwMode="auto">
          <a:xfrm>
            <a:off x="7824224" y="2116128"/>
            <a:ext cx="52250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i,j</a:t>
            </a:r>
            <a:r>
              <a:rPr lang="en-US" sz="2000" b="0" dirty="0">
                <a:latin typeface="Calibri"/>
                <a:cs typeface="Calibri"/>
              </a:rPr>
              <a:t>)</a:t>
            </a:r>
          </a:p>
        </p:txBody>
      </p:sp>
      <p:sp>
        <p:nvSpPr>
          <p:cNvPr id="18" name="Rectangle 16">
            <a:extLst>
              <a:ext uri="{FF2B5EF4-FFF2-40B4-BE49-F238E27FC236}">
                <a16:creationId xmlns:a16="http://schemas.microsoft.com/office/drawing/2014/main" id="{B6CD0F97-396E-4951-A661-847A8499F5FF}"/>
              </a:ext>
            </a:extLst>
          </p:cNvPr>
          <p:cNvSpPr>
            <a:spLocks noChangeArrowheads="1"/>
          </p:cNvSpPr>
          <p:nvPr/>
        </p:nvSpPr>
        <p:spPr bwMode="auto">
          <a:xfrm>
            <a:off x="5395913" y="1797050"/>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Inner loop:</a:t>
            </a:r>
          </a:p>
        </p:txBody>
      </p:sp>
      <p:sp>
        <p:nvSpPr>
          <p:cNvPr id="19" name="Rectangle 18">
            <a:extLst>
              <a:ext uri="{FF2B5EF4-FFF2-40B4-BE49-F238E27FC236}">
                <a16:creationId xmlns:a16="http://schemas.microsoft.com/office/drawing/2014/main" id="{9F70F17F-3D5A-4FAD-A3F6-AFAAC1FA32E7}"/>
              </a:ext>
            </a:extLst>
          </p:cNvPr>
          <p:cNvSpPr>
            <a:spLocks noChangeArrowheads="1"/>
          </p:cNvSpPr>
          <p:nvPr/>
        </p:nvSpPr>
        <p:spPr bwMode="auto">
          <a:xfrm>
            <a:off x="5307778" y="4272329"/>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Column-</a:t>
            </a:r>
          </a:p>
          <a:p>
            <a:pPr algn="l">
              <a:lnSpc>
                <a:spcPct val="100000"/>
              </a:lnSpc>
            </a:pPr>
            <a:r>
              <a:rPr lang="en-US" sz="2000" b="0">
                <a:latin typeface="Calibri"/>
                <a:cs typeface="Calibri"/>
              </a:rPr>
              <a:t>wise</a:t>
            </a:r>
          </a:p>
        </p:txBody>
      </p:sp>
      <p:sp>
        <p:nvSpPr>
          <p:cNvPr id="20" name="Line 19">
            <a:extLst>
              <a:ext uri="{FF2B5EF4-FFF2-40B4-BE49-F238E27FC236}">
                <a16:creationId xmlns:a16="http://schemas.microsoft.com/office/drawing/2014/main" id="{8D443D6C-050C-44AA-AD87-06D00CC25BFA}"/>
              </a:ext>
            </a:extLst>
          </p:cNvPr>
          <p:cNvSpPr>
            <a:spLocks noChangeShapeType="1"/>
          </p:cNvSpPr>
          <p:nvPr/>
        </p:nvSpPr>
        <p:spPr bwMode="auto">
          <a:xfrm flipV="1">
            <a:off x="5864991" y="3608754"/>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1" name="Rectangle 20">
            <a:extLst>
              <a:ext uri="{FF2B5EF4-FFF2-40B4-BE49-F238E27FC236}">
                <a16:creationId xmlns:a16="http://schemas.microsoft.com/office/drawing/2014/main" id="{D6DE61C2-3499-4CDA-9118-1C41BCF7BA0B}"/>
              </a:ext>
            </a:extLst>
          </p:cNvPr>
          <p:cNvSpPr>
            <a:spLocks noChangeArrowheads="1"/>
          </p:cNvSpPr>
          <p:nvPr/>
        </p:nvSpPr>
        <p:spPr bwMode="auto">
          <a:xfrm>
            <a:off x="6312677" y="4256088"/>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Row-wise</a:t>
            </a:r>
          </a:p>
        </p:txBody>
      </p:sp>
      <p:sp>
        <p:nvSpPr>
          <p:cNvPr id="22" name="Line 21">
            <a:extLst>
              <a:ext uri="{FF2B5EF4-FFF2-40B4-BE49-F238E27FC236}">
                <a16:creationId xmlns:a16="http://schemas.microsoft.com/office/drawing/2014/main" id="{0461059F-DFE1-4DF4-9320-7DC45B648DEE}"/>
              </a:ext>
            </a:extLst>
          </p:cNvPr>
          <p:cNvSpPr>
            <a:spLocks noChangeShapeType="1"/>
          </p:cNvSpPr>
          <p:nvPr/>
        </p:nvSpPr>
        <p:spPr bwMode="auto">
          <a:xfrm flipV="1">
            <a:off x="6869889" y="3592513"/>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3" name="Rectangle 23">
            <a:extLst>
              <a:ext uri="{FF2B5EF4-FFF2-40B4-BE49-F238E27FC236}">
                <a16:creationId xmlns:a16="http://schemas.microsoft.com/office/drawing/2014/main" id="{E8C0EC72-DE01-42B7-8E89-B47A0ACED4D3}"/>
              </a:ext>
            </a:extLst>
          </p:cNvPr>
          <p:cNvSpPr>
            <a:spLocks noChangeArrowheads="1"/>
          </p:cNvSpPr>
          <p:nvPr/>
        </p:nvSpPr>
        <p:spPr bwMode="auto">
          <a:xfrm>
            <a:off x="7808266" y="4256088"/>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Fixed</a:t>
            </a:r>
            <a:endParaRPr lang="en-US" sz="2000" b="0" dirty="0">
              <a:latin typeface="Calibri"/>
              <a:cs typeface="Calibri"/>
            </a:endParaRPr>
          </a:p>
        </p:txBody>
      </p:sp>
      <p:sp>
        <p:nvSpPr>
          <p:cNvPr id="24" name="Line 24">
            <a:extLst>
              <a:ext uri="{FF2B5EF4-FFF2-40B4-BE49-F238E27FC236}">
                <a16:creationId xmlns:a16="http://schemas.microsoft.com/office/drawing/2014/main" id="{45E9EDB0-6E8B-4DF7-9B42-04954E167420}"/>
              </a:ext>
            </a:extLst>
          </p:cNvPr>
          <p:cNvSpPr>
            <a:spLocks noChangeShapeType="1"/>
          </p:cNvSpPr>
          <p:nvPr/>
        </p:nvSpPr>
        <p:spPr bwMode="auto">
          <a:xfrm flipV="1">
            <a:off x="8147051" y="3592513"/>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5" name="Rectangle 31">
            <a:extLst>
              <a:ext uri="{FF2B5EF4-FFF2-40B4-BE49-F238E27FC236}">
                <a16:creationId xmlns:a16="http://schemas.microsoft.com/office/drawing/2014/main" id="{FE6ED63F-464F-47FF-BD02-6CAD59E83C45}"/>
              </a:ext>
            </a:extLst>
          </p:cNvPr>
          <p:cNvSpPr>
            <a:spLocks noChangeArrowheads="1"/>
          </p:cNvSpPr>
          <p:nvPr/>
        </p:nvSpPr>
        <p:spPr bwMode="auto">
          <a:xfrm>
            <a:off x="290513" y="4964113"/>
            <a:ext cx="5073650" cy="1217612"/>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sz="2400" b="0" u="sng" dirty="0">
                <a:latin typeface="Calibri"/>
                <a:cs typeface="Calibri"/>
              </a:rPr>
              <a:t>Misses </a:t>
            </a:r>
            <a:r>
              <a:rPr lang="en-US" b="0" u="sng" dirty="0">
                <a:latin typeface="Calibri"/>
                <a:cs typeface="Calibri"/>
              </a:rPr>
              <a:t>per inner loop iteration</a:t>
            </a:r>
            <a:r>
              <a:rPr lang="en-US" sz="2400" b="0" u="sng" dirty="0">
                <a:latin typeface="Calibri"/>
                <a:cs typeface="Calibri"/>
              </a:rPr>
              <a:t>:</a:t>
            </a:r>
          </a:p>
          <a:p>
            <a:pPr marL="560388" lvl="1" indent="-222250" algn="l" defTabSz="895350">
              <a:lnSpc>
                <a:spcPct val="100000"/>
              </a:lnSpc>
              <a:tabLst>
                <a:tab pos="971550" algn="ctr"/>
                <a:tab pos="2343150" algn="ctr"/>
                <a:tab pos="3657600" algn="ctr"/>
              </a:tabLst>
            </a:pPr>
            <a:r>
              <a:rPr lang="en-US" sz="2400" b="0" dirty="0">
                <a:latin typeface="Calibri"/>
                <a:cs typeface="Calibri"/>
              </a:rPr>
              <a:t>		</a:t>
            </a:r>
            <a:r>
              <a:rPr lang="en-US" sz="2400" b="0" u="sng" dirty="0">
                <a:latin typeface="Calibri"/>
                <a:cs typeface="Calibri"/>
              </a:rPr>
              <a:t>A</a:t>
            </a:r>
            <a:r>
              <a:rPr lang="en-US" sz="2400" b="0" dirty="0">
                <a:latin typeface="Calibri"/>
                <a:cs typeface="Calibri"/>
              </a:rPr>
              <a:t>	</a:t>
            </a:r>
            <a:r>
              <a:rPr lang="en-US" sz="2400" b="0" u="sng" dirty="0">
                <a:latin typeface="Calibri"/>
                <a:cs typeface="Calibri"/>
              </a:rPr>
              <a:t>B</a:t>
            </a:r>
            <a:r>
              <a:rPr lang="en-US" sz="2400" b="0" dirty="0">
                <a:latin typeface="Calibri"/>
                <a:cs typeface="Calibri"/>
              </a:rPr>
              <a:t>	</a:t>
            </a:r>
            <a:r>
              <a:rPr lang="en-US" sz="2400" b="0" u="sng" dirty="0">
                <a:latin typeface="Calibri"/>
                <a:cs typeface="Calibri"/>
              </a:rPr>
              <a:t>C</a:t>
            </a:r>
            <a:endParaRPr lang="en-US" sz="2400" b="0" dirty="0">
              <a:latin typeface="Calibri"/>
              <a:cs typeface="Calibri"/>
            </a:endParaRPr>
          </a:p>
          <a:p>
            <a:pPr marL="560388" lvl="1" indent="-222250" algn="l" defTabSz="895350">
              <a:lnSpc>
                <a:spcPct val="100000"/>
              </a:lnSpc>
              <a:tabLst>
                <a:tab pos="971550" algn="ctr"/>
                <a:tab pos="2343150" algn="ctr"/>
                <a:tab pos="3657600" algn="ctr"/>
              </a:tabLst>
            </a:pPr>
            <a:r>
              <a:rPr lang="en-US" sz="2400" b="0" dirty="0">
                <a:latin typeface="Calibri"/>
                <a:cs typeface="Calibri"/>
              </a:rPr>
              <a:t>		0.25	1.0	0.0</a:t>
            </a:r>
          </a:p>
        </p:txBody>
      </p:sp>
      <p:sp>
        <p:nvSpPr>
          <p:cNvPr id="26" name="Rectangle 3">
            <a:extLst>
              <a:ext uri="{FF2B5EF4-FFF2-40B4-BE49-F238E27FC236}">
                <a16:creationId xmlns:a16="http://schemas.microsoft.com/office/drawing/2014/main" id="{CB85C408-207F-4EC5-A0D3-15AAD3BCE7EF}"/>
              </a:ext>
            </a:extLst>
          </p:cNvPr>
          <p:cNvSpPr>
            <a:spLocks noChangeArrowheads="1"/>
          </p:cNvSpPr>
          <p:nvPr/>
        </p:nvSpPr>
        <p:spPr bwMode="auto">
          <a:xfrm>
            <a:off x="3121249" y="4219576"/>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sp>
        <p:nvSpPr>
          <p:cNvPr id="28" name="Line 11">
            <a:extLst>
              <a:ext uri="{FF2B5EF4-FFF2-40B4-BE49-F238E27FC236}">
                <a16:creationId xmlns:a16="http://schemas.microsoft.com/office/drawing/2014/main" id="{C0C01FBD-C913-4911-A8DB-8931F4DCB5C2}"/>
              </a:ext>
            </a:extLst>
          </p:cNvPr>
          <p:cNvSpPr>
            <a:spLocks noChangeShapeType="1"/>
          </p:cNvSpPr>
          <p:nvPr/>
        </p:nvSpPr>
        <p:spPr bwMode="auto">
          <a:xfrm>
            <a:off x="5585590" y="2947325"/>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cxnSp>
        <p:nvCxnSpPr>
          <p:cNvPr id="27" name="直接箭头连接符 26"/>
          <p:cNvCxnSpPr/>
          <p:nvPr/>
        </p:nvCxnSpPr>
        <p:spPr>
          <a:xfrm rot="5400000">
            <a:off x="5765801" y="3068960"/>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0669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59F7E8-722C-4CEE-826D-87F0EE12AFC2}"/>
              </a:ext>
            </a:extLst>
          </p:cNvPr>
          <p:cNvSpPr>
            <a:spLocks noGrp="1"/>
          </p:cNvSpPr>
          <p:nvPr>
            <p:ph type="title"/>
          </p:nvPr>
        </p:nvSpPr>
        <p:spPr/>
        <p:txBody>
          <a:bodyPr>
            <a:normAutofit fontScale="90000"/>
          </a:bodyPr>
          <a:lstStyle/>
          <a:p>
            <a:r>
              <a:rPr lang="zh-CN" altLang="en-US" dirty="0"/>
              <a:t>矩阵乘（</a:t>
            </a:r>
            <a:r>
              <a:rPr lang="en-US" altLang="zh-CN" dirty="0" err="1"/>
              <a:t>kij</a:t>
            </a:r>
            <a:r>
              <a:rPr lang="zh-CN" altLang="en-US" dirty="0"/>
              <a:t>）</a:t>
            </a:r>
          </a:p>
        </p:txBody>
      </p:sp>
      <p:sp>
        <p:nvSpPr>
          <p:cNvPr id="4" name="灯片编号占位符 3">
            <a:extLst>
              <a:ext uri="{FF2B5EF4-FFF2-40B4-BE49-F238E27FC236}">
                <a16:creationId xmlns:a16="http://schemas.microsoft.com/office/drawing/2014/main" id="{7036D8F7-E796-4A75-A798-4DF214039D74}"/>
              </a:ext>
            </a:extLst>
          </p:cNvPr>
          <p:cNvSpPr>
            <a:spLocks noGrp="1"/>
          </p:cNvSpPr>
          <p:nvPr>
            <p:ph type="sldNum" sz="quarter" idx="12"/>
          </p:nvPr>
        </p:nvSpPr>
        <p:spPr/>
        <p:txBody>
          <a:bodyPr/>
          <a:lstStyle/>
          <a:p>
            <a:fld id="{6D62327B-ED8D-4CFC-ADD0-A75FA5CBE281}" type="slidenum">
              <a:rPr lang="zh-CN" altLang="en-US" smtClean="0"/>
              <a:pPr/>
              <a:t>185</a:t>
            </a:fld>
            <a:endParaRPr lang="zh-CN" altLang="en-US" dirty="0"/>
          </a:p>
        </p:txBody>
      </p:sp>
      <p:sp>
        <p:nvSpPr>
          <p:cNvPr id="5" name="Rectangle 3">
            <a:extLst>
              <a:ext uri="{FF2B5EF4-FFF2-40B4-BE49-F238E27FC236}">
                <a16:creationId xmlns:a16="http://schemas.microsoft.com/office/drawing/2014/main" id="{745890F8-22D7-4986-9C51-5257171A718F}"/>
              </a:ext>
            </a:extLst>
          </p:cNvPr>
          <p:cNvSpPr>
            <a:spLocks noChangeArrowheads="1"/>
          </p:cNvSpPr>
          <p:nvPr/>
        </p:nvSpPr>
        <p:spPr bwMode="auto">
          <a:xfrm>
            <a:off x="452438" y="1770063"/>
            <a:ext cx="4264025" cy="2515817"/>
          </a:xfrm>
          <a:prstGeom prst="rect">
            <a:avLst/>
          </a:prstGeom>
          <a:solidFill>
            <a:srgbClr val="F6F5BD"/>
          </a:solidFill>
          <a:ln w="12700">
            <a:solidFill>
              <a:schemeClr val="tx1"/>
            </a:solidFill>
            <a:miter lim="800000"/>
            <a:headEnd/>
            <a:tailEnd/>
          </a:ln>
          <a:effectLst>
            <a:outerShdw blurRad="63500" dist="107763" dir="2700000" algn="ctr" rotWithShape="0">
              <a:srgbClr val="000000">
                <a:alpha val="74998"/>
              </a:srgbClr>
            </a:outerShdw>
          </a:effectLst>
        </p:spPr>
        <p:txBody>
          <a:bodyPr lIns="90487" tIns="44450" rIns="90487" bIns="44450">
            <a:prstTxWarp prst="textNoShape">
              <a:avLst/>
            </a:prstTxWarp>
            <a:spAutoFit/>
          </a:bodyPr>
          <a:lstStyle/>
          <a:p>
            <a:pPr algn="l">
              <a:lnSpc>
                <a:spcPct val="65000"/>
              </a:lnSpc>
              <a:spcBef>
                <a:spcPct val="50000"/>
              </a:spcBef>
            </a:pPr>
            <a:r>
              <a:rPr lang="en-US" sz="1800" dirty="0">
                <a:latin typeface="Courier New" charset="0"/>
              </a:rPr>
              <a:t>/* </a:t>
            </a:r>
            <a:r>
              <a:rPr lang="en-US" sz="1800" dirty="0" err="1">
                <a:latin typeface="Courier New" charset="0"/>
              </a:rPr>
              <a:t>kij</a:t>
            </a:r>
            <a:r>
              <a:rPr lang="en-US" sz="1800" dirty="0">
                <a:latin typeface="Courier New" charset="0"/>
              </a:rPr>
              <a:t> */</a:t>
            </a:r>
          </a:p>
          <a:p>
            <a:pPr algn="l">
              <a:lnSpc>
                <a:spcPct val="65000"/>
              </a:lnSpc>
              <a:spcBef>
                <a:spcPct val="50000"/>
              </a:spcBef>
            </a:pPr>
            <a:r>
              <a:rPr lang="en-US" sz="1800" dirty="0">
                <a:latin typeface="Courier New" charset="0"/>
              </a:rPr>
              <a:t>for (k=0; k&lt;n; k++) {</a:t>
            </a:r>
          </a:p>
          <a:p>
            <a:pPr algn="l">
              <a:lnSpc>
                <a:spcPct val="65000"/>
              </a:lnSpc>
              <a:spcBef>
                <a:spcPct val="50000"/>
              </a:spcBef>
            </a:pPr>
            <a:r>
              <a:rPr lang="en-US" sz="1800" dirty="0">
                <a:latin typeface="Courier New" charset="0"/>
              </a:rPr>
              <a:t>  for (</a:t>
            </a:r>
            <a:r>
              <a:rPr lang="en-US" sz="1800" dirty="0" err="1">
                <a:latin typeface="Courier New" charset="0"/>
              </a:rPr>
              <a:t>i</a:t>
            </a:r>
            <a:r>
              <a:rPr lang="en-US" sz="1800" dirty="0">
                <a:latin typeface="Courier New" charset="0"/>
              </a:rPr>
              <a:t>=0; </a:t>
            </a:r>
            <a:r>
              <a:rPr lang="en-US" sz="1800" dirty="0" err="1">
                <a:latin typeface="Courier New" charset="0"/>
              </a:rPr>
              <a:t>i</a:t>
            </a:r>
            <a:r>
              <a:rPr lang="en-US" sz="1800" dirty="0">
                <a:latin typeface="Courier New" charset="0"/>
              </a:rPr>
              <a:t>&lt;n; </a:t>
            </a:r>
            <a:r>
              <a:rPr lang="en-US" sz="1800" dirty="0" err="1">
                <a:latin typeface="Courier New" charset="0"/>
              </a:rPr>
              <a:t>i</a:t>
            </a:r>
            <a:r>
              <a:rPr lang="en-US" sz="1800" dirty="0">
                <a:latin typeface="Courier New" charset="0"/>
              </a:rPr>
              <a:t>++) {</a:t>
            </a:r>
          </a:p>
          <a:p>
            <a:pPr algn="l">
              <a:lnSpc>
                <a:spcPct val="65000"/>
              </a:lnSpc>
              <a:spcBef>
                <a:spcPct val="50000"/>
              </a:spcBef>
            </a:pPr>
            <a:r>
              <a:rPr lang="en-US" sz="1800" dirty="0">
                <a:latin typeface="Courier New" charset="0"/>
              </a:rPr>
              <a:t>    r = a[</a:t>
            </a:r>
            <a:r>
              <a:rPr lang="en-US" sz="1800" dirty="0" err="1">
                <a:latin typeface="Courier New" charset="0"/>
              </a:rPr>
              <a:t>i</a:t>
            </a:r>
            <a:r>
              <a:rPr lang="en-US" sz="1800" dirty="0">
                <a:latin typeface="Courier New" charset="0"/>
              </a:rPr>
              <a:t>][k];</a:t>
            </a:r>
          </a:p>
          <a:p>
            <a:pPr algn="l">
              <a:lnSpc>
                <a:spcPct val="65000"/>
              </a:lnSpc>
              <a:spcBef>
                <a:spcPct val="50000"/>
              </a:spcBef>
            </a:pPr>
            <a:r>
              <a:rPr lang="en-US" sz="1800" dirty="0">
                <a:latin typeface="Courier New" charset="0"/>
              </a:rPr>
              <a:t>    for (j=0; j&lt;n; j++)</a:t>
            </a:r>
          </a:p>
          <a:p>
            <a:pPr algn="l">
              <a:lnSpc>
                <a:spcPct val="65000"/>
              </a:lnSpc>
              <a:spcBef>
                <a:spcPct val="50000"/>
              </a:spcBef>
            </a:pPr>
            <a:r>
              <a:rPr lang="en-US" sz="1800" dirty="0">
                <a:latin typeface="Courier New" charset="0"/>
              </a:rPr>
              <a:t>      </a:t>
            </a:r>
            <a:r>
              <a:rPr lang="en-US" sz="1800" dirty="0">
                <a:solidFill>
                  <a:srgbClr val="FF0000"/>
                </a:solidFill>
                <a:latin typeface="Courier New" charset="0"/>
              </a:rPr>
              <a:t>c[</a:t>
            </a:r>
            <a:r>
              <a:rPr lang="en-US" sz="1800" dirty="0" err="1">
                <a:solidFill>
                  <a:srgbClr val="FF0000"/>
                </a:solidFill>
                <a:latin typeface="Courier New" charset="0"/>
              </a:rPr>
              <a:t>i</a:t>
            </a:r>
            <a:r>
              <a:rPr lang="en-US" sz="1800" dirty="0">
                <a:solidFill>
                  <a:srgbClr val="FF0000"/>
                </a:solidFill>
                <a:latin typeface="Courier New" charset="0"/>
              </a:rPr>
              <a:t>][j] += r * b[k][j];</a:t>
            </a:r>
            <a:r>
              <a:rPr lang="en-US" sz="1800" dirty="0">
                <a:latin typeface="Courier New" charset="0"/>
              </a:rPr>
              <a:t>   </a:t>
            </a:r>
          </a:p>
          <a:p>
            <a:pPr algn="l">
              <a:lnSpc>
                <a:spcPct val="65000"/>
              </a:lnSpc>
              <a:spcBef>
                <a:spcPct val="50000"/>
              </a:spcBef>
            </a:pPr>
            <a:r>
              <a:rPr lang="en-US" sz="1800" dirty="0">
                <a:latin typeface="Courier New" charset="0"/>
              </a:rPr>
              <a:t>  }</a:t>
            </a:r>
          </a:p>
          <a:p>
            <a:pPr algn="l">
              <a:lnSpc>
                <a:spcPct val="65000"/>
              </a:lnSpc>
              <a:spcBef>
                <a:spcPct val="50000"/>
              </a:spcBef>
            </a:pPr>
            <a:r>
              <a:rPr lang="en-US" sz="1800" dirty="0">
                <a:latin typeface="Courier New" charset="0"/>
              </a:rPr>
              <a:t>}</a:t>
            </a:r>
          </a:p>
        </p:txBody>
      </p:sp>
      <p:sp>
        <p:nvSpPr>
          <p:cNvPr id="6" name="Rectangle 4">
            <a:extLst>
              <a:ext uri="{FF2B5EF4-FFF2-40B4-BE49-F238E27FC236}">
                <a16:creationId xmlns:a16="http://schemas.microsoft.com/office/drawing/2014/main" id="{137AB9E3-A299-4A00-9412-32483AFB0911}"/>
              </a:ext>
            </a:extLst>
          </p:cNvPr>
          <p:cNvSpPr>
            <a:spLocks noChangeArrowheads="1"/>
          </p:cNvSpPr>
          <p:nvPr/>
        </p:nvSpPr>
        <p:spPr bwMode="auto">
          <a:xfrm>
            <a:off x="53403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7" name="Rectangle 5">
            <a:extLst>
              <a:ext uri="{FF2B5EF4-FFF2-40B4-BE49-F238E27FC236}">
                <a16:creationId xmlns:a16="http://schemas.microsoft.com/office/drawing/2014/main" id="{ED30160F-C9B3-4511-95AE-BE07250347CE}"/>
              </a:ext>
            </a:extLst>
          </p:cNvPr>
          <p:cNvSpPr>
            <a:spLocks noChangeArrowheads="1"/>
          </p:cNvSpPr>
          <p:nvPr/>
        </p:nvSpPr>
        <p:spPr bwMode="auto">
          <a:xfrm>
            <a:off x="65595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8" name="Rectangle 6">
            <a:extLst>
              <a:ext uri="{FF2B5EF4-FFF2-40B4-BE49-F238E27FC236}">
                <a16:creationId xmlns:a16="http://schemas.microsoft.com/office/drawing/2014/main" id="{D99ECA5E-BA07-4A15-83D9-259FC0D420D7}"/>
              </a:ext>
            </a:extLst>
          </p:cNvPr>
          <p:cNvSpPr>
            <a:spLocks noChangeArrowheads="1"/>
          </p:cNvSpPr>
          <p:nvPr/>
        </p:nvSpPr>
        <p:spPr bwMode="auto">
          <a:xfrm>
            <a:off x="77279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9" name="Rectangle 7">
            <a:extLst>
              <a:ext uri="{FF2B5EF4-FFF2-40B4-BE49-F238E27FC236}">
                <a16:creationId xmlns:a16="http://schemas.microsoft.com/office/drawing/2014/main" id="{7F9C77B0-6313-4E75-AD1D-52B7878C765B}"/>
              </a:ext>
            </a:extLst>
          </p:cNvPr>
          <p:cNvSpPr>
            <a:spLocks noChangeArrowheads="1"/>
          </p:cNvSpPr>
          <p:nvPr/>
        </p:nvSpPr>
        <p:spPr bwMode="auto">
          <a:xfrm>
            <a:off x="5472113" y="2959100"/>
            <a:ext cx="336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A</a:t>
            </a:r>
          </a:p>
        </p:txBody>
      </p:sp>
      <p:sp>
        <p:nvSpPr>
          <p:cNvPr id="10" name="Rectangle 8">
            <a:extLst>
              <a:ext uri="{FF2B5EF4-FFF2-40B4-BE49-F238E27FC236}">
                <a16:creationId xmlns:a16="http://schemas.microsoft.com/office/drawing/2014/main" id="{B4B96580-2DA0-4402-B11E-D0429C87E759}"/>
              </a:ext>
            </a:extLst>
          </p:cNvPr>
          <p:cNvSpPr>
            <a:spLocks noChangeArrowheads="1"/>
          </p:cNvSpPr>
          <p:nvPr/>
        </p:nvSpPr>
        <p:spPr bwMode="auto">
          <a:xfrm>
            <a:off x="6691313" y="2959100"/>
            <a:ext cx="32225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B</a:t>
            </a:r>
          </a:p>
        </p:txBody>
      </p:sp>
      <p:sp>
        <p:nvSpPr>
          <p:cNvPr id="11" name="Rectangle 9">
            <a:extLst>
              <a:ext uri="{FF2B5EF4-FFF2-40B4-BE49-F238E27FC236}">
                <a16:creationId xmlns:a16="http://schemas.microsoft.com/office/drawing/2014/main" id="{608B4156-4AE8-41C7-85D4-53BCBC40A42F}"/>
              </a:ext>
            </a:extLst>
          </p:cNvPr>
          <p:cNvSpPr>
            <a:spLocks noChangeArrowheads="1"/>
          </p:cNvSpPr>
          <p:nvPr/>
        </p:nvSpPr>
        <p:spPr bwMode="auto">
          <a:xfrm>
            <a:off x="7848600" y="295910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C</a:t>
            </a:r>
          </a:p>
        </p:txBody>
      </p:sp>
      <p:sp>
        <p:nvSpPr>
          <p:cNvPr id="12" name="Rectangle 10">
            <a:extLst>
              <a:ext uri="{FF2B5EF4-FFF2-40B4-BE49-F238E27FC236}">
                <a16:creationId xmlns:a16="http://schemas.microsoft.com/office/drawing/2014/main" id="{76BFD64A-B401-4B13-81E0-9D85A41F0D2F}"/>
              </a:ext>
            </a:extLst>
          </p:cNvPr>
          <p:cNvSpPr>
            <a:spLocks noChangeArrowheads="1"/>
          </p:cNvSpPr>
          <p:nvPr/>
        </p:nvSpPr>
        <p:spPr bwMode="auto">
          <a:xfrm>
            <a:off x="8316913" y="2578100"/>
            <a:ext cx="588877"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a:t>
            </a:r>
          </a:p>
        </p:txBody>
      </p:sp>
      <p:sp>
        <p:nvSpPr>
          <p:cNvPr id="13" name="Line 11">
            <a:extLst>
              <a:ext uri="{FF2B5EF4-FFF2-40B4-BE49-F238E27FC236}">
                <a16:creationId xmlns:a16="http://schemas.microsoft.com/office/drawing/2014/main" id="{FE5F1B75-7B68-4B99-A5BE-A5F70492514F}"/>
              </a:ext>
            </a:extLst>
          </p:cNvPr>
          <p:cNvSpPr>
            <a:spLocks noChangeShapeType="1"/>
          </p:cNvSpPr>
          <p:nvPr/>
        </p:nvSpPr>
        <p:spPr bwMode="auto">
          <a:xfrm rot="10800000">
            <a:off x="7732713" y="2636912"/>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5" name="Rectangle 13">
            <a:extLst>
              <a:ext uri="{FF2B5EF4-FFF2-40B4-BE49-F238E27FC236}">
                <a16:creationId xmlns:a16="http://schemas.microsoft.com/office/drawing/2014/main" id="{60DEB37C-F3DF-4082-8AE6-EBA58B60DEA9}"/>
              </a:ext>
            </a:extLst>
          </p:cNvPr>
          <p:cNvSpPr>
            <a:spLocks noChangeArrowheads="1"/>
          </p:cNvSpPr>
          <p:nvPr/>
        </p:nvSpPr>
        <p:spPr bwMode="auto">
          <a:xfrm>
            <a:off x="5261161" y="2010489"/>
            <a:ext cx="577731"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i,k</a:t>
            </a:r>
            <a:r>
              <a:rPr lang="en-US" sz="2000" b="0" dirty="0">
                <a:latin typeface="Calibri"/>
                <a:cs typeface="Calibri"/>
              </a:rPr>
              <a:t>)</a:t>
            </a:r>
          </a:p>
        </p:txBody>
      </p:sp>
      <p:sp>
        <p:nvSpPr>
          <p:cNvPr id="16" name="Rectangle 14">
            <a:extLst>
              <a:ext uri="{FF2B5EF4-FFF2-40B4-BE49-F238E27FC236}">
                <a16:creationId xmlns:a16="http://schemas.microsoft.com/office/drawing/2014/main" id="{637A6CE0-FAE8-4F06-A09C-25D0E8167365}"/>
              </a:ext>
            </a:extLst>
          </p:cNvPr>
          <p:cNvSpPr>
            <a:spLocks noChangeArrowheads="1"/>
          </p:cNvSpPr>
          <p:nvPr/>
        </p:nvSpPr>
        <p:spPr bwMode="auto">
          <a:xfrm>
            <a:off x="7148513" y="2349500"/>
            <a:ext cx="64661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(k,*)</a:t>
            </a:r>
          </a:p>
        </p:txBody>
      </p:sp>
      <p:sp>
        <p:nvSpPr>
          <p:cNvPr id="17" name="Line 15">
            <a:extLst>
              <a:ext uri="{FF2B5EF4-FFF2-40B4-BE49-F238E27FC236}">
                <a16:creationId xmlns:a16="http://schemas.microsoft.com/office/drawing/2014/main" id="{2B0DC58E-33B7-417B-A959-191CECF668C4}"/>
              </a:ext>
            </a:extLst>
          </p:cNvPr>
          <p:cNvSpPr>
            <a:spLocks noChangeShapeType="1"/>
          </p:cNvSpPr>
          <p:nvPr/>
        </p:nvSpPr>
        <p:spPr bwMode="auto">
          <a:xfrm rot="10800000">
            <a:off x="6564313" y="2497566"/>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8" name="Rectangle 16">
            <a:extLst>
              <a:ext uri="{FF2B5EF4-FFF2-40B4-BE49-F238E27FC236}">
                <a16:creationId xmlns:a16="http://schemas.microsoft.com/office/drawing/2014/main" id="{B82BECE8-AD54-4D9B-8435-5594F3144891}"/>
              </a:ext>
            </a:extLst>
          </p:cNvPr>
          <p:cNvSpPr>
            <a:spLocks noChangeArrowheads="1"/>
          </p:cNvSpPr>
          <p:nvPr/>
        </p:nvSpPr>
        <p:spPr bwMode="auto">
          <a:xfrm>
            <a:off x="5394176" y="1624368"/>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Inner loop:</a:t>
            </a:r>
          </a:p>
        </p:txBody>
      </p:sp>
      <p:sp>
        <p:nvSpPr>
          <p:cNvPr id="19" name="Rectangle 18">
            <a:extLst>
              <a:ext uri="{FF2B5EF4-FFF2-40B4-BE49-F238E27FC236}">
                <a16:creationId xmlns:a16="http://schemas.microsoft.com/office/drawing/2014/main" id="{4EBAD95F-CF35-429E-9F6C-102C88B3D351}"/>
              </a:ext>
            </a:extLst>
          </p:cNvPr>
          <p:cNvSpPr>
            <a:spLocks noChangeArrowheads="1"/>
          </p:cNvSpPr>
          <p:nvPr/>
        </p:nvSpPr>
        <p:spPr bwMode="auto">
          <a:xfrm>
            <a:off x="6324600" y="3863975"/>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Row-wise</a:t>
            </a:r>
          </a:p>
        </p:txBody>
      </p:sp>
      <p:sp>
        <p:nvSpPr>
          <p:cNvPr id="20" name="Line 19">
            <a:extLst>
              <a:ext uri="{FF2B5EF4-FFF2-40B4-BE49-F238E27FC236}">
                <a16:creationId xmlns:a16="http://schemas.microsoft.com/office/drawing/2014/main" id="{36886F4E-526F-4135-8C07-F13A58CBD0C9}"/>
              </a:ext>
            </a:extLst>
          </p:cNvPr>
          <p:cNvSpPr>
            <a:spLocks noChangeShapeType="1"/>
          </p:cNvSpPr>
          <p:nvPr/>
        </p:nvSpPr>
        <p:spPr bwMode="auto">
          <a:xfrm flipV="1">
            <a:off x="6881813" y="3352800"/>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1" name="Rectangle 21">
            <a:extLst>
              <a:ext uri="{FF2B5EF4-FFF2-40B4-BE49-F238E27FC236}">
                <a16:creationId xmlns:a16="http://schemas.microsoft.com/office/drawing/2014/main" id="{9E0001A0-AEBE-45A3-ACBC-107836176F57}"/>
              </a:ext>
            </a:extLst>
          </p:cNvPr>
          <p:cNvSpPr>
            <a:spLocks noChangeArrowheads="1"/>
          </p:cNvSpPr>
          <p:nvPr/>
        </p:nvSpPr>
        <p:spPr bwMode="auto">
          <a:xfrm>
            <a:off x="7467600" y="3863975"/>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Row-wise</a:t>
            </a:r>
          </a:p>
        </p:txBody>
      </p:sp>
      <p:sp>
        <p:nvSpPr>
          <p:cNvPr id="22" name="Line 22">
            <a:extLst>
              <a:ext uri="{FF2B5EF4-FFF2-40B4-BE49-F238E27FC236}">
                <a16:creationId xmlns:a16="http://schemas.microsoft.com/office/drawing/2014/main" id="{9CC17632-3C89-4CEF-B423-431FEC32A334}"/>
              </a:ext>
            </a:extLst>
          </p:cNvPr>
          <p:cNvSpPr>
            <a:spLocks noChangeShapeType="1"/>
          </p:cNvSpPr>
          <p:nvPr/>
        </p:nvSpPr>
        <p:spPr bwMode="auto">
          <a:xfrm flipV="1">
            <a:off x="8024813" y="3352800"/>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3" name="Rectangle 24">
            <a:extLst>
              <a:ext uri="{FF2B5EF4-FFF2-40B4-BE49-F238E27FC236}">
                <a16:creationId xmlns:a16="http://schemas.microsoft.com/office/drawing/2014/main" id="{64CF7E1B-46D5-4389-B8C3-80C61C473030}"/>
              </a:ext>
            </a:extLst>
          </p:cNvPr>
          <p:cNvSpPr>
            <a:spLocks noChangeArrowheads="1"/>
          </p:cNvSpPr>
          <p:nvPr/>
        </p:nvSpPr>
        <p:spPr bwMode="auto">
          <a:xfrm>
            <a:off x="5293666" y="3871913"/>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Fixed</a:t>
            </a:r>
            <a:endParaRPr lang="en-US" sz="2000" b="0" dirty="0">
              <a:latin typeface="Calibri"/>
              <a:cs typeface="Calibri"/>
            </a:endParaRPr>
          </a:p>
        </p:txBody>
      </p:sp>
      <p:sp>
        <p:nvSpPr>
          <p:cNvPr id="24" name="Line 25">
            <a:extLst>
              <a:ext uri="{FF2B5EF4-FFF2-40B4-BE49-F238E27FC236}">
                <a16:creationId xmlns:a16="http://schemas.microsoft.com/office/drawing/2014/main" id="{A4B1D3D7-72A1-415D-BEC2-9C765A53A852}"/>
              </a:ext>
            </a:extLst>
          </p:cNvPr>
          <p:cNvSpPr>
            <a:spLocks noChangeShapeType="1"/>
          </p:cNvSpPr>
          <p:nvPr/>
        </p:nvSpPr>
        <p:spPr bwMode="auto">
          <a:xfrm flipV="1">
            <a:off x="5632451" y="3360738"/>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5" name="Rectangle 26">
            <a:extLst>
              <a:ext uri="{FF2B5EF4-FFF2-40B4-BE49-F238E27FC236}">
                <a16:creationId xmlns:a16="http://schemas.microsoft.com/office/drawing/2014/main" id="{B77D2DE3-2647-43AF-8AD7-4B35C499C939}"/>
              </a:ext>
            </a:extLst>
          </p:cNvPr>
          <p:cNvSpPr>
            <a:spLocks noChangeArrowheads="1"/>
          </p:cNvSpPr>
          <p:nvPr/>
        </p:nvSpPr>
        <p:spPr bwMode="auto">
          <a:xfrm>
            <a:off x="444500" y="4868863"/>
            <a:ext cx="4965700" cy="1227137"/>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sz="2400" b="0" u="sng" dirty="0">
                <a:latin typeface="Calibri"/>
                <a:cs typeface="Calibri"/>
              </a:rPr>
              <a:t>Misses per inner loop iteration:</a:t>
            </a:r>
          </a:p>
          <a:p>
            <a:pPr marL="560388" lvl="1" indent="-222250" algn="l" defTabSz="895350">
              <a:lnSpc>
                <a:spcPct val="100000"/>
              </a:lnSpc>
              <a:tabLst>
                <a:tab pos="971550" algn="ctr"/>
                <a:tab pos="2343150" algn="ctr"/>
                <a:tab pos="3657600" algn="ctr"/>
              </a:tabLst>
            </a:pPr>
            <a:r>
              <a:rPr lang="en-US" sz="2400" b="0" dirty="0">
                <a:latin typeface="Calibri"/>
                <a:cs typeface="Calibri"/>
              </a:rPr>
              <a:t>		</a:t>
            </a:r>
            <a:r>
              <a:rPr lang="en-US" sz="2400" b="0" u="sng" dirty="0">
                <a:latin typeface="Calibri"/>
                <a:cs typeface="Calibri"/>
              </a:rPr>
              <a:t>A</a:t>
            </a:r>
            <a:r>
              <a:rPr lang="en-US" sz="2400" b="0" dirty="0">
                <a:latin typeface="Calibri"/>
                <a:cs typeface="Calibri"/>
              </a:rPr>
              <a:t>	</a:t>
            </a:r>
            <a:r>
              <a:rPr lang="en-US" sz="2400" b="0" u="sng" dirty="0">
                <a:latin typeface="Calibri"/>
                <a:cs typeface="Calibri"/>
              </a:rPr>
              <a:t>B</a:t>
            </a:r>
            <a:r>
              <a:rPr lang="en-US" sz="2400" b="0" dirty="0">
                <a:latin typeface="Calibri"/>
                <a:cs typeface="Calibri"/>
              </a:rPr>
              <a:t>	</a:t>
            </a:r>
            <a:r>
              <a:rPr lang="en-US" sz="2400" b="0" u="sng" dirty="0">
                <a:latin typeface="Calibri"/>
                <a:cs typeface="Calibri"/>
              </a:rPr>
              <a:t>C</a:t>
            </a:r>
            <a:endParaRPr lang="en-US" sz="2400" b="0" dirty="0">
              <a:latin typeface="Calibri"/>
              <a:cs typeface="Calibri"/>
            </a:endParaRPr>
          </a:p>
          <a:p>
            <a:pPr marL="560388" lvl="1" indent="-222250" algn="l" defTabSz="895350">
              <a:lnSpc>
                <a:spcPct val="100000"/>
              </a:lnSpc>
              <a:tabLst>
                <a:tab pos="971550" algn="ctr"/>
                <a:tab pos="2343150" algn="ctr"/>
                <a:tab pos="3657600" algn="ctr"/>
              </a:tabLst>
            </a:pPr>
            <a:r>
              <a:rPr lang="en-US" sz="2400" b="0" dirty="0">
                <a:latin typeface="Calibri"/>
                <a:cs typeface="Calibri"/>
              </a:rPr>
              <a:t>		0.0	0.25	0.25</a:t>
            </a:r>
          </a:p>
        </p:txBody>
      </p:sp>
      <p:sp>
        <p:nvSpPr>
          <p:cNvPr id="26" name="Rectangle 3">
            <a:extLst>
              <a:ext uri="{FF2B5EF4-FFF2-40B4-BE49-F238E27FC236}">
                <a16:creationId xmlns:a16="http://schemas.microsoft.com/office/drawing/2014/main" id="{DE6F9F17-3016-4B0A-BCCA-DD5F021F29EC}"/>
              </a:ext>
            </a:extLst>
          </p:cNvPr>
          <p:cNvSpPr>
            <a:spLocks noChangeArrowheads="1"/>
          </p:cNvSpPr>
          <p:nvPr/>
        </p:nvSpPr>
        <p:spPr bwMode="auto">
          <a:xfrm>
            <a:off x="2895600" y="3962400"/>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sp>
        <p:nvSpPr>
          <p:cNvPr id="27" name="Rectangle 12">
            <a:extLst>
              <a:ext uri="{FF2B5EF4-FFF2-40B4-BE49-F238E27FC236}">
                <a16:creationId xmlns:a16="http://schemas.microsoft.com/office/drawing/2014/main" id="{EBB2283F-E8CF-44EE-A4A6-C387E73B08D3}"/>
              </a:ext>
            </a:extLst>
          </p:cNvPr>
          <p:cNvSpPr>
            <a:spLocks noChangeArrowheads="1"/>
          </p:cNvSpPr>
          <p:nvPr/>
        </p:nvSpPr>
        <p:spPr bwMode="auto">
          <a:xfrm>
            <a:off x="5429498" y="2636912"/>
            <a:ext cx="50800" cy="50800"/>
          </a:xfrm>
          <a:prstGeom prst="rect">
            <a:avLst/>
          </a:prstGeom>
          <a:solidFill>
            <a:srgbClr val="FF0000"/>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cxnSp>
        <p:nvCxnSpPr>
          <p:cNvPr id="28" name="直接箭头连接符 27"/>
          <p:cNvCxnSpPr/>
          <p:nvPr/>
        </p:nvCxnSpPr>
        <p:spPr>
          <a:xfrm rot="5400000">
            <a:off x="7796911" y="2775020"/>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9518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59F7E8-722C-4CEE-826D-87F0EE12AFC2}"/>
              </a:ext>
            </a:extLst>
          </p:cNvPr>
          <p:cNvSpPr>
            <a:spLocks noGrp="1"/>
          </p:cNvSpPr>
          <p:nvPr>
            <p:ph type="title"/>
          </p:nvPr>
        </p:nvSpPr>
        <p:spPr/>
        <p:txBody>
          <a:bodyPr>
            <a:normAutofit fontScale="90000"/>
          </a:bodyPr>
          <a:lstStyle/>
          <a:p>
            <a:r>
              <a:rPr lang="zh-CN" altLang="en-US" dirty="0"/>
              <a:t>矩阵乘（</a:t>
            </a:r>
            <a:r>
              <a:rPr lang="en-US" altLang="zh-CN" dirty="0" err="1"/>
              <a:t>ikj</a:t>
            </a:r>
            <a:r>
              <a:rPr lang="zh-CN" altLang="en-US" dirty="0"/>
              <a:t>）</a:t>
            </a:r>
          </a:p>
        </p:txBody>
      </p:sp>
      <p:sp>
        <p:nvSpPr>
          <p:cNvPr id="4" name="灯片编号占位符 3">
            <a:extLst>
              <a:ext uri="{FF2B5EF4-FFF2-40B4-BE49-F238E27FC236}">
                <a16:creationId xmlns:a16="http://schemas.microsoft.com/office/drawing/2014/main" id="{7036D8F7-E796-4A75-A798-4DF214039D74}"/>
              </a:ext>
            </a:extLst>
          </p:cNvPr>
          <p:cNvSpPr>
            <a:spLocks noGrp="1"/>
          </p:cNvSpPr>
          <p:nvPr>
            <p:ph type="sldNum" sz="quarter" idx="12"/>
          </p:nvPr>
        </p:nvSpPr>
        <p:spPr/>
        <p:txBody>
          <a:bodyPr/>
          <a:lstStyle/>
          <a:p>
            <a:fld id="{6D62327B-ED8D-4CFC-ADD0-A75FA5CBE281}" type="slidenum">
              <a:rPr lang="zh-CN" altLang="en-US" smtClean="0"/>
              <a:pPr/>
              <a:t>186</a:t>
            </a:fld>
            <a:endParaRPr lang="zh-CN" altLang="en-US" dirty="0"/>
          </a:p>
        </p:txBody>
      </p:sp>
      <p:sp>
        <p:nvSpPr>
          <p:cNvPr id="29" name="Rectangle 3">
            <a:extLst>
              <a:ext uri="{FF2B5EF4-FFF2-40B4-BE49-F238E27FC236}">
                <a16:creationId xmlns:a16="http://schemas.microsoft.com/office/drawing/2014/main" id="{72EFCC9E-ED17-463C-802C-A2337560F109}"/>
              </a:ext>
            </a:extLst>
          </p:cNvPr>
          <p:cNvSpPr>
            <a:spLocks noChangeArrowheads="1"/>
          </p:cNvSpPr>
          <p:nvPr/>
        </p:nvSpPr>
        <p:spPr bwMode="auto">
          <a:xfrm>
            <a:off x="490538" y="1757363"/>
            <a:ext cx="4314825" cy="2515817"/>
          </a:xfrm>
          <a:prstGeom prst="rect">
            <a:avLst/>
          </a:prstGeom>
          <a:solidFill>
            <a:srgbClr val="F6F5BD"/>
          </a:solidFill>
          <a:ln w="12700">
            <a:solidFill>
              <a:schemeClr val="tx1"/>
            </a:solidFill>
            <a:miter lim="800000"/>
            <a:headEnd/>
            <a:tailEnd/>
          </a:ln>
          <a:effectLst>
            <a:outerShdw blurRad="63500" dist="107763" dir="2700000" algn="ctr" rotWithShape="0">
              <a:srgbClr val="000000">
                <a:alpha val="74998"/>
              </a:srgbClr>
            </a:outerShdw>
          </a:effectLst>
        </p:spPr>
        <p:txBody>
          <a:bodyPr lIns="90487" tIns="44450" rIns="90487" bIns="44450">
            <a:prstTxWarp prst="textNoShape">
              <a:avLst/>
            </a:prstTxWarp>
            <a:spAutoFit/>
          </a:bodyPr>
          <a:lstStyle/>
          <a:p>
            <a:pPr algn="l">
              <a:lnSpc>
                <a:spcPct val="65000"/>
              </a:lnSpc>
              <a:spcBef>
                <a:spcPct val="50000"/>
              </a:spcBef>
            </a:pPr>
            <a:r>
              <a:rPr lang="en-US" sz="1800">
                <a:latin typeface="Courier New" charset="0"/>
              </a:rPr>
              <a:t>/* ikj */</a:t>
            </a:r>
          </a:p>
          <a:p>
            <a:pPr algn="l">
              <a:lnSpc>
                <a:spcPct val="65000"/>
              </a:lnSpc>
              <a:spcBef>
                <a:spcPct val="50000"/>
              </a:spcBef>
            </a:pPr>
            <a:r>
              <a:rPr lang="en-US" sz="1800">
                <a:latin typeface="Courier New" charset="0"/>
              </a:rPr>
              <a:t>for (i=0; i&lt;n; i++) {</a:t>
            </a:r>
          </a:p>
          <a:p>
            <a:pPr algn="l">
              <a:lnSpc>
                <a:spcPct val="65000"/>
              </a:lnSpc>
              <a:spcBef>
                <a:spcPct val="50000"/>
              </a:spcBef>
            </a:pPr>
            <a:r>
              <a:rPr lang="en-US" sz="1800">
                <a:latin typeface="Courier New" charset="0"/>
              </a:rPr>
              <a:t>  for (k=0; k&lt;n; k++) {</a:t>
            </a:r>
          </a:p>
          <a:p>
            <a:pPr algn="l">
              <a:lnSpc>
                <a:spcPct val="65000"/>
              </a:lnSpc>
              <a:spcBef>
                <a:spcPct val="50000"/>
              </a:spcBef>
            </a:pPr>
            <a:r>
              <a:rPr lang="en-US" sz="1800">
                <a:latin typeface="Courier New" charset="0"/>
              </a:rPr>
              <a:t>    r = a[i][k];</a:t>
            </a:r>
          </a:p>
          <a:p>
            <a:pPr algn="l">
              <a:lnSpc>
                <a:spcPct val="65000"/>
              </a:lnSpc>
              <a:spcBef>
                <a:spcPct val="50000"/>
              </a:spcBef>
            </a:pPr>
            <a:r>
              <a:rPr lang="en-US" sz="1800">
                <a:latin typeface="Courier New" charset="0"/>
              </a:rPr>
              <a:t>    for (j=0; j&lt;n; j++)</a:t>
            </a:r>
          </a:p>
          <a:p>
            <a:pPr algn="l">
              <a:lnSpc>
                <a:spcPct val="65000"/>
              </a:lnSpc>
              <a:spcBef>
                <a:spcPct val="50000"/>
              </a:spcBef>
            </a:pPr>
            <a:r>
              <a:rPr lang="en-US" sz="1800">
                <a:latin typeface="Courier New" charset="0"/>
              </a:rPr>
              <a:t>      </a:t>
            </a:r>
            <a:r>
              <a:rPr lang="en-US" sz="1800">
                <a:solidFill>
                  <a:srgbClr val="FF0000"/>
                </a:solidFill>
                <a:latin typeface="Courier New" charset="0"/>
              </a:rPr>
              <a:t>c[i][j] += r * b[k][j];</a:t>
            </a:r>
          </a:p>
          <a:p>
            <a:pPr algn="l">
              <a:lnSpc>
                <a:spcPct val="65000"/>
              </a:lnSpc>
              <a:spcBef>
                <a:spcPct val="50000"/>
              </a:spcBef>
            </a:pPr>
            <a:r>
              <a:rPr lang="en-US" sz="1800">
                <a:latin typeface="Courier New" charset="0"/>
              </a:rPr>
              <a:t>  }</a:t>
            </a:r>
          </a:p>
          <a:p>
            <a:pPr algn="l">
              <a:lnSpc>
                <a:spcPct val="65000"/>
              </a:lnSpc>
              <a:spcBef>
                <a:spcPct val="50000"/>
              </a:spcBef>
            </a:pPr>
            <a:r>
              <a:rPr lang="en-US" sz="1800">
                <a:latin typeface="Courier New" charset="0"/>
              </a:rPr>
              <a:t>}</a:t>
            </a:r>
          </a:p>
        </p:txBody>
      </p:sp>
      <p:sp>
        <p:nvSpPr>
          <p:cNvPr id="30" name="Rectangle 4">
            <a:extLst>
              <a:ext uri="{FF2B5EF4-FFF2-40B4-BE49-F238E27FC236}">
                <a16:creationId xmlns:a16="http://schemas.microsoft.com/office/drawing/2014/main" id="{19EE8DB7-E220-481E-A3AE-1CEAEFFC54BA}"/>
              </a:ext>
            </a:extLst>
          </p:cNvPr>
          <p:cNvSpPr>
            <a:spLocks noChangeArrowheads="1"/>
          </p:cNvSpPr>
          <p:nvPr/>
        </p:nvSpPr>
        <p:spPr bwMode="auto">
          <a:xfrm>
            <a:off x="53403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31" name="Rectangle 5">
            <a:extLst>
              <a:ext uri="{FF2B5EF4-FFF2-40B4-BE49-F238E27FC236}">
                <a16:creationId xmlns:a16="http://schemas.microsoft.com/office/drawing/2014/main" id="{68EC8DC4-122B-454C-981C-A85D8D6FE814}"/>
              </a:ext>
            </a:extLst>
          </p:cNvPr>
          <p:cNvSpPr>
            <a:spLocks noChangeArrowheads="1"/>
          </p:cNvSpPr>
          <p:nvPr/>
        </p:nvSpPr>
        <p:spPr bwMode="auto">
          <a:xfrm>
            <a:off x="65595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32" name="Rectangle 6">
            <a:extLst>
              <a:ext uri="{FF2B5EF4-FFF2-40B4-BE49-F238E27FC236}">
                <a16:creationId xmlns:a16="http://schemas.microsoft.com/office/drawing/2014/main" id="{481B7DE3-B8D2-4E42-BA08-F45F5B6BF279}"/>
              </a:ext>
            </a:extLst>
          </p:cNvPr>
          <p:cNvSpPr>
            <a:spLocks noChangeArrowheads="1"/>
          </p:cNvSpPr>
          <p:nvPr/>
        </p:nvSpPr>
        <p:spPr bwMode="auto">
          <a:xfrm>
            <a:off x="7727950" y="23780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33" name="Rectangle 7">
            <a:extLst>
              <a:ext uri="{FF2B5EF4-FFF2-40B4-BE49-F238E27FC236}">
                <a16:creationId xmlns:a16="http://schemas.microsoft.com/office/drawing/2014/main" id="{C0CB9F45-4570-4A88-9FAD-6DC4BED080CD}"/>
              </a:ext>
            </a:extLst>
          </p:cNvPr>
          <p:cNvSpPr>
            <a:spLocks noChangeArrowheads="1"/>
          </p:cNvSpPr>
          <p:nvPr/>
        </p:nvSpPr>
        <p:spPr bwMode="auto">
          <a:xfrm>
            <a:off x="5472113" y="2959100"/>
            <a:ext cx="336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A</a:t>
            </a:r>
          </a:p>
        </p:txBody>
      </p:sp>
      <p:sp>
        <p:nvSpPr>
          <p:cNvPr id="34" name="Rectangle 8">
            <a:extLst>
              <a:ext uri="{FF2B5EF4-FFF2-40B4-BE49-F238E27FC236}">
                <a16:creationId xmlns:a16="http://schemas.microsoft.com/office/drawing/2014/main" id="{119ED6F2-63E5-4F33-82DC-66E938AA7BC6}"/>
              </a:ext>
            </a:extLst>
          </p:cNvPr>
          <p:cNvSpPr>
            <a:spLocks noChangeArrowheads="1"/>
          </p:cNvSpPr>
          <p:nvPr/>
        </p:nvSpPr>
        <p:spPr bwMode="auto">
          <a:xfrm>
            <a:off x="6691313" y="2959100"/>
            <a:ext cx="32225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B</a:t>
            </a:r>
          </a:p>
        </p:txBody>
      </p:sp>
      <p:sp>
        <p:nvSpPr>
          <p:cNvPr id="35" name="Rectangle 9">
            <a:extLst>
              <a:ext uri="{FF2B5EF4-FFF2-40B4-BE49-F238E27FC236}">
                <a16:creationId xmlns:a16="http://schemas.microsoft.com/office/drawing/2014/main" id="{3AC02699-0DC8-4FA0-A915-B92CCD12F0C7}"/>
              </a:ext>
            </a:extLst>
          </p:cNvPr>
          <p:cNvSpPr>
            <a:spLocks noChangeArrowheads="1"/>
          </p:cNvSpPr>
          <p:nvPr/>
        </p:nvSpPr>
        <p:spPr bwMode="auto">
          <a:xfrm>
            <a:off x="7848600" y="295910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C</a:t>
            </a:r>
          </a:p>
        </p:txBody>
      </p:sp>
      <p:sp>
        <p:nvSpPr>
          <p:cNvPr id="36" name="Rectangle 10">
            <a:extLst>
              <a:ext uri="{FF2B5EF4-FFF2-40B4-BE49-F238E27FC236}">
                <a16:creationId xmlns:a16="http://schemas.microsoft.com/office/drawing/2014/main" id="{1935C585-43AF-4A0D-BD89-28C3C0E85707}"/>
              </a:ext>
            </a:extLst>
          </p:cNvPr>
          <p:cNvSpPr>
            <a:spLocks noChangeArrowheads="1"/>
          </p:cNvSpPr>
          <p:nvPr/>
        </p:nvSpPr>
        <p:spPr bwMode="auto">
          <a:xfrm>
            <a:off x="8316913" y="2578100"/>
            <a:ext cx="588877"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a:t>
            </a:r>
          </a:p>
        </p:txBody>
      </p:sp>
      <p:sp>
        <p:nvSpPr>
          <p:cNvPr id="37" name="Line 11">
            <a:extLst>
              <a:ext uri="{FF2B5EF4-FFF2-40B4-BE49-F238E27FC236}">
                <a16:creationId xmlns:a16="http://schemas.microsoft.com/office/drawing/2014/main" id="{AF2488C5-9FF3-4D73-B53A-B8A6628E68A9}"/>
              </a:ext>
            </a:extLst>
          </p:cNvPr>
          <p:cNvSpPr>
            <a:spLocks noChangeShapeType="1"/>
          </p:cNvSpPr>
          <p:nvPr/>
        </p:nvSpPr>
        <p:spPr bwMode="auto">
          <a:xfrm>
            <a:off x="7734300" y="2752725"/>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39" name="Rectangle 13">
            <a:extLst>
              <a:ext uri="{FF2B5EF4-FFF2-40B4-BE49-F238E27FC236}">
                <a16:creationId xmlns:a16="http://schemas.microsoft.com/office/drawing/2014/main" id="{2A4092DD-392F-4B4B-B090-290A60FC7AD2}"/>
              </a:ext>
            </a:extLst>
          </p:cNvPr>
          <p:cNvSpPr>
            <a:spLocks noChangeArrowheads="1"/>
          </p:cNvSpPr>
          <p:nvPr/>
        </p:nvSpPr>
        <p:spPr bwMode="auto">
          <a:xfrm>
            <a:off x="5307013" y="2028949"/>
            <a:ext cx="577731"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i,k</a:t>
            </a:r>
            <a:r>
              <a:rPr lang="en-US" sz="2000" b="0" dirty="0">
                <a:latin typeface="Calibri"/>
                <a:cs typeface="Calibri"/>
              </a:rPr>
              <a:t>)</a:t>
            </a:r>
          </a:p>
        </p:txBody>
      </p:sp>
      <p:sp>
        <p:nvSpPr>
          <p:cNvPr id="40" name="Rectangle 14">
            <a:extLst>
              <a:ext uri="{FF2B5EF4-FFF2-40B4-BE49-F238E27FC236}">
                <a16:creationId xmlns:a16="http://schemas.microsoft.com/office/drawing/2014/main" id="{4DC2A4F5-300A-4A7B-9883-5CBF31D06B0D}"/>
              </a:ext>
            </a:extLst>
          </p:cNvPr>
          <p:cNvSpPr>
            <a:spLocks noChangeArrowheads="1"/>
          </p:cNvSpPr>
          <p:nvPr/>
        </p:nvSpPr>
        <p:spPr bwMode="auto">
          <a:xfrm>
            <a:off x="7148513" y="2349500"/>
            <a:ext cx="64661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(k,*)</a:t>
            </a:r>
          </a:p>
        </p:txBody>
      </p:sp>
      <p:sp>
        <p:nvSpPr>
          <p:cNvPr id="41" name="Line 15">
            <a:extLst>
              <a:ext uri="{FF2B5EF4-FFF2-40B4-BE49-F238E27FC236}">
                <a16:creationId xmlns:a16="http://schemas.microsoft.com/office/drawing/2014/main" id="{CB10D684-CD0E-407D-A4D5-77B856DB14B2}"/>
              </a:ext>
            </a:extLst>
          </p:cNvPr>
          <p:cNvSpPr>
            <a:spLocks noChangeShapeType="1"/>
          </p:cNvSpPr>
          <p:nvPr/>
        </p:nvSpPr>
        <p:spPr bwMode="auto">
          <a:xfrm>
            <a:off x="6564313" y="2492896"/>
            <a:ext cx="584200" cy="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42" name="Rectangle 16">
            <a:extLst>
              <a:ext uri="{FF2B5EF4-FFF2-40B4-BE49-F238E27FC236}">
                <a16:creationId xmlns:a16="http://schemas.microsoft.com/office/drawing/2014/main" id="{82A206BE-32E5-4238-9676-32E97787DCAF}"/>
              </a:ext>
            </a:extLst>
          </p:cNvPr>
          <p:cNvSpPr>
            <a:spLocks noChangeArrowheads="1"/>
          </p:cNvSpPr>
          <p:nvPr/>
        </p:nvSpPr>
        <p:spPr bwMode="auto">
          <a:xfrm>
            <a:off x="5366683" y="1682688"/>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Inner loop:</a:t>
            </a:r>
          </a:p>
        </p:txBody>
      </p:sp>
      <p:sp>
        <p:nvSpPr>
          <p:cNvPr id="43" name="Rectangle 18">
            <a:extLst>
              <a:ext uri="{FF2B5EF4-FFF2-40B4-BE49-F238E27FC236}">
                <a16:creationId xmlns:a16="http://schemas.microsoft.com/office/drawing/2014/main" id="{509E02B3-79C5-46CB-9081-AF75DBD9D742}"/>
              </a:ext>
            </a:extLst>
          </p:cNvPr>
          <p:cNvSpPr>
            <a:spLocks noChangeArrowheads="1"/>
          </p:cNvSpPr>
          <p:nvPr/>
        </p:nvSpPr>
        <p:spPr bwMode="auto">
          <a:xfrm>
            <a:off x="6324600" y="4016375"/>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Row-wise</a:t>
            </a:r>
          </a:p>
        </p:txBody>
      </p:sp>
      <p:sp>
        <p:nvSpPr>
          <p:cNvPr id="44" name="Line 19">
            <a:extLst>
              <a:ext uri="{FF2B5EF4-FFF2-40B4-BE49-F238E27FC236}">
                <a16:creationId xmlns:a16="http://schemas.microsoft.com/office/drawing/2014/main" id="{C134ACF9-6CD8-40DE-BCF7-7D94B4EDD436}"/>
              </a:ext>
            </a:extLst>
          </p:cNvPr>
          <p:cNvSpPr>
            <a:spLocks noChangeShapeType="1"/>
          </p:cNvSpPr>
          <p:nvPr/>
        </p:nvSpPr>
        <p:spPr bwMode="auto">
          <a:xfrm flipV="1">
            <a:off x="6881813" y="3352800"/>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45" name="Rectangle 21">
            <a:extLst>
              <a:ext uri="{FF2B5EF4-FFF2-40B4-BE49-F238E27FC236}">
                <a16:creationId xmlns:a16="http://schemas.microsoft.com/office/drawing/2014/main" id="{48087C77-DA92-4A4C-A753-87607DBFC9C2}"/>
              </a:ext>
            </a:extLst>
          </p:cNvPr>
          <p:cNvSpPr>
            <a:spLocks noChangeArrowheads="1"/>
          </p:cNvSpPr>
          <p:nvPr/>
        </p:nvSpPr>
        <p:spPr bwMode="auto">
          <a:xfrm>
            <a:off x="7467600" y="4016375"/>
            <a:ext cx="1177605"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Row-wise</a:t>
            </a:r>
          </a:p>
        </p:txBody>
      </p:sp>
      <p:sp>
        <p:nvSpPr>
          <p:cNvPr id="46" name="Line 22">
            <a:extLst>
              <a:ext uri="{FF2B5EF4-FFF2-40B4-BE49-F238E27FC236}">
                <a16:creationId xmlns:a16="http://schemas.microsoft.com/office/drawing/2014/main" id="{280563AE-0F30-4D86-A67A-D5CB2DEF9EEB}"/>
              </a:ext>
            </a:extLst>
          </p:cNvPr>
          <p:cNvSpPr>
            <a:spLocks noChangeShapeType="1"/>
          </p:cNvSpPr>
          <p:nvPr/>
        </p:nvSpPr>
        <p:spPr bwMode="auto">
          <a:xfrm flipV="1">
            <a:off x="8024813" y="3352800"/>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47" name="Rectangle 24">
            <a:extLst>
              <a:ext uri="{FF2B5EF4-FFF2-40B4-BE49-F238E27FC236}">
                <a16:creationId xmlns:a16="http://schemas.microsoft.com/office/drawing/2014/main" id="{108EDA8C-0673-4C36-9218-9D2CA7C39E01}"/>
              </a:ext>
            </a:extLst>
          </p:cNvPr>
          <p:cNvSpPr>
            <a:spLocks noChangeArrowheads="1"/>
          </p:cNvSpPr>
          <p:nvPr/>
        </p:nvSpPr>
        <p:spPr bwMode="auto">
          <a:xfrm>
            <a:off x="5227638" y="4024313"/>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Fixed</a:t>
            </a:r>
            <a:endParaRPr lang="en-US" sz="2000" b="0" dirty="0">
              <a:latin typeface="Calibri"/>
              <a:cs typeface="Calibri"/>
            </a:endParaRPr>
          </a:p>
        </p:txBody>
      </p:sp>
      <p:sp>
        <p:nvSpPr>
          <p:cNvPr id="48" name="Line 25">
            <a:extLst>
              <a:ext uri="{FF2B5EF4-FFF2-40B4-BE49-F238E27FC236}">
                <a16:creationId xmlns:a16="http://schemas.microsoft.com/office/drawing/2014/main" id="{D052B159-3A05-4B23-8B9D-AC98C8DB6A9D}"/>
              </a:ext>
            </a:extLst>
          </p:cNvPr>
          <p:cNvSpPr>
            <a:spLocks noChangeShapeType="1"/>
          </p:cNvSpPr>
          <p:nvPr/>
        </p:nvSpPr>
        <p:spPr bwMode="auto">
          <a:xfrm flipV="1">
            <a:off x="5632450" y="3360738"/>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49" name="Rectangle 26">
            <a:extLst>
              <a:ext uri="{FF2B5EF4-FFF2-40B4-BE49-F238E27FC236}">
                <a16:creationId xmlns:a16="http://schemas.microsoft.com/office/drawing/2014/main" id="{65E2D6BC-B592-435A-821F-A6D1E1878FED}"/>
              </a:ext>
            </a:extLst>
          </p:cNvPr>
          <p:cNvSpPr>
            <a:spLocks noChangeArrowheads="1"/>
          </p:cNvSpPr>
          <p:nvPr/>
        </p:nvSpPr>
        <p:spPr bwMode="auto">
          <a:xfrm>
            <a:off x="444500" y="4868863"/>
            <a:ext cx="5194300" cy="1227137"/>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sz="2400" b="0" u="sng" dirty="0">
                <a:latin typeface="Calibri"/>
                <a:cs typeface="Calibri"/>
              </a:rPr>
              <a:t>Misses per inner loop iteration:</a:t>
            </a:r>
          </a:p>
          <a:p>
            <a:pPr marL="560388" lvl="1" indent="-222250" algn="l" defTabSz="895350">
              <a:lnSpc>
                <a:spcPct val="100000"/>
              </a:lnSpc>
              <a:tabLst>
                <a:tab pos="971550" algn="ctr"/>
                <a:tab pos="2343150" algn="ctr"/>
                <a:tab pos="3657600" algn="ctr"/>
              </a:tabLst>
            </a:pPr>
            <a:r>
              <a:rPr lang="en-US" sz="2400" b="0" dirty="0">
                <a:latin typeface="Calibri"/>
                <a:cs typeface="Calibri"/>
              </a:rPr>
              <a:t>		</a:t>
            </a:r>
            <a:r>
              <a:rPr lang="en-US" sz="2400" b="0" u="sng" dirty="0">
                <a:latin typeface="Calibri"/>
                <a:cs typeface="Calibri"/>
              </a:rPr>
              <a:t>A</a:t>
            </a:r>
            <a:r>
              <a:rPr lang="en-US" sz="2400" b="0" dirty="0">
                <a:latin typeface="Calibri"/>
                <a:cs typeface="Calibri"/>
              </a:rPr>
              <a:t>	</a:t>
            </a:r>
            <a:r>
              <a:rPr lang="en-US" sz="2400" b="0" u="sng" dirty="0">
                <a:latin typeface="Calibri"/>
                <a:cs typeface="Calibri"/>
              </a:rPr>
              <a:t>B</a:t>
            </a:r>
            <a:r>
              <a:rPr lang="en-US" sz="2400" b="0" dirty="0">
                <a:latin typeface="Calibri"/>
                <a:cs typeface="Calibri"/>
              </a:rPr>
              <a:t>	</a:t>
            </a:r>
            <a:r>
              <a:rPr lang="en-US" sz="2400" b="0" u="sng" dirty="0">
                <a:latin typeface="Calibri"/>
                <a:cs typeface="Calibri"/>
              </a:rPr>
              <a:t>C</a:t>
            </a:r>
            <a:endParaRPr lang="en-US" sz="2400" b="0" dirty="0">
              <a:latin typeface="Calibri"/>
              <a:cs typeface="Calibri"/>
            </a:endParaRPr>
          </a:p>
          <a:p>
            <a:pPr marL="560388" lvl="1" indent="-222250" algn="l" defTabSz="895350">
              <a:lnSpc>
                <a:spcPct val="100000"/>
              </a:lnSpc>
              <a:tabLst>
                <a:tab pos="971550" algn="ctr"/>
                <a:tab pos="2343150" algn="ctr"/>
                <a:tab pos="3657600" algn="ctr"/>
              </a:tabLst>
            </a:pPr>
            <a:r>
              <a:rPr lang="en-US" sz="2400" b="0" dirty="0">
                <a:latin typeface="Calibri"/>
                <a:cs typeface="Calibri"/>
              </a:rPr>
              <a:t>		0.0	0.25	0.25</a:t>
            </a:r>
          </a:p>
        </p:txBody>
      </p:sp>
      <p:sp>
        <p:nvSpPr>
          <p:cNvPr id="50" name="Rectangle 3">
            <a:extLst>
              <a:ext uri="{FF2B5EF4-FFF2-40B4-BE49-F238E27FC236}">
                <a16:creationId xmlns:a16="http://schemas.microsoft.com/office/drawing/2014/main" id="{E8E5A480-EB4D-4430-A204-E5ED68CF80EB}"/>
              </a:ext>
            </a:extLst>
          </p:cNvPr>
          <p:cNvSpPr>
            <a:spLocks noChangeArrowheads="1"/>
          </p:cNvSpPr>
          <p:nvPr/>
        </p:nvSpPr>
        <p:spPr bwMode="auto">
          <a:xfrm>
            <a:off x="2971800" y="3962400"/>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sp>
        <p:nvSpPr>
          <p:cNvPr id="52" name="Rectangle 12">
            <a:extLst>
              <a:ext uri="{FF2B5EF4-FFF2-40B4-BE49-F238E27FC236}">
                <a16:creationId xmlns:a16="http://schemas.microsoft.com/office/drawing/2014/main" id="{9C9DD23C-43CA-44D7-A6B3-5B6A9F3721E8}"/>
              </a:ext>
            </a:extLst>
          </p:cNvPr>
          <p:cNvSpPr>
            <a:spLocks noChangeArrowheads="1"/>
          </p:cNvSpPr>
          <p:nvPr/>
        </p:nvSpPr>
        <p:spPr bwMode="auto">
          <a:xfrm>
            <a:off x="5508104" y="2708920"/>
            <a:ext cx="50800" cy="50800"/>
          </a:xfrm>
          <a:prstGeom prst="rect">
            <a:avLst/>
          </a:prstGeom>
          <a:solidFill>
            <a:schemeClr val="tx1"/>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cxnSp>
        <p:nvCxnSpPr>
          <p:cNvPr id="26" name="直接箭头连接符 25"/>
          <p:cNvCxnSpPr/>
          <p:nvPr/>
        </p:nvCxnSpPr>
        <p:spPr>
          <a:xfrm rot="5400000">
            <a:off x="6788948" y="2621613"/>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0194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4E8278-2053-49A4-887D-18BC63E51AD0}"/>
              </a:ext>
            </a:extLst>
          </p:cNvPr>
          <p:cNvSpPr>
            <a:spLocks noGrp="1"/>
          </p:cNvSpPr>
          <p:nvPr>
            <p:ph type="title"/>
          </p:nvPr>
        </p:nvSpPr>
        <p:spPr/>
        <p:txBody>
          <a:bodyPr>
            <a:normAutofit fontScale="90000"/>
          </a:bodyPr>
          <a:lstStyle/>
          <a:p>
            <a:r>
              <a:rPr lang="zh-CN" altLang="en-US" dirty="0"/>
              <a:t>矩阵乘（</a:t>
            </a:r>
            <a:r>
              <a:rPr lang="en-US" altLang="zh-CN" dirty="0" err="1"/>
              <a:t>jki</a:t>
            </a:r>
            <a:r>
              <a:rPr lang="zh-CN" altLang="en-US" dirty="0"/>
              <a:t>）</a:t>
            </a:r>
          </a:p>
        </p:txBody>
      </p:sp>
      <p:sp>
        <p:nvSpPr>
          <p:cNvPr id="4" name="灯片编号占位符 3">
            <a:extLst>
              <a:ext uri="{FF2B5EF4-FFF2-40B4-BE49-F238E27FC236}">
                <a16:creationId xmlns:a16="http://schemas.microsoft.com/office/drawing/2014/main" id="{5E592639-FF05-4035-ADE6-FF952EE6FD7C}"/>
              </a:ext>
            </a:extLst>
          </p:cNvPr>
          <p:cNvSpPr>
            <a:spLocks noGrp="1"/>
          </p:cNvSpPr>
          <p:nvPr>
            <p:ph type="sldNum" sz="quarter" idx="12"/>
          </p:nvPr>
        </p:nvSpPr>
        <p:spPr/>
        <p:txBody>
          <a:bodyPr/>
          <a:lstStyle/>
          <a:p>
            <a:fld id="{6D62327B-ED8D-4CFC-ADD0-A75FA5CBE281}" type="slidenum">
              <a:rPr lang="zh-CN" altLang="en-US" smtClean="0"/>
              <a:pPr/>
              <a:t>187</a:t>
            </a:fld>
            <a:endParaRPr lang="zh-CN" altLang="en-US" dirty="0"/>
          </a:p>
        </p:txBody>
      </p:sp>
      <p:sp>
        <p:nvSpPr>
          <p:cNvPr id="5" name="Rectangle 3">
            <a:extLst>
              <a:ext uri="{FF2B5EF4-FFF2-40B4-BE49-F238E27FC236}">
                <a16:creationId xmlns:a16="http://schemas.microsoft.com/office/drawing/2014/main" id="{71BD9C78-E7C9-46C7-803E-3C565B58FC0E}"/>
              </a:ext>
            </a:extLst>
          </p:cNvPr>
          <p:cNvSpPr>
            <a:spLocks noChangeArrowheads="1"/>
          </p:cNvSpPr>
          <p:nvPr/>
        </p:nvSpPr>
        <p:spPr bwMode="auto">
          <a:xfrm>
            <a:off x="566738" y="1766888"/>
            <a:ext cx="4352925" cy="2515817"/>
          </a:xfrm>
          <a:prstGeom prst="rect">
            <a:avLst/>
          </a:prstGeom>
          <a:solidFill>
            <a:srgbClr val="F6F5BD"/>
          </a:solidFill>
          <a:ln w="12700">
            <a:solidFill>
              <a:srgbClr val="000000"/>
            </a:solidFill>
            <a:miter lim="800000"/>
            <a:headEnd/>
            <a:tailEnd/>
          </a:ln>
          <a:effectLst>
            <a:outerShdw blurRad="63500" dist="107763" dir="2700000" algn="ctr" rotWithShape="0">
              <a:srgbClr val="000000">
                <a:alpha val="74998"/>
              </a:srgbClr>
            </a:outerShdw>
          </a:effectLst>
        </p:spPr>
        <p:txBody>
          <a:bodyPr lIns="90487" tIns="44450" rIns="90487" bIns="44450">
            <a:prstTxWarp prst="textNoShape">
              <a:avLst/>
            </a:prstTxWarp>
            <a:spAutoFit/>
          </a:bodyPr>
          <a:lstStyle/>
          <a:p>
            <a:pPr algn="l">
              <a:lnSpc>
                <a:spcPct val="65000"/>
              </a:lnSpc>
              <a:spcBef>
                <a:spcPct val="50000"/>
              </a:spcBef>
            </a:pPr>
            <a:r>
              <a:rPr lang="en-US" sz="1800" dirty="0">
                <a:latin typeface="Courier New" charset="0"/>
              </a:rPr>
              <a:t>/* </a:t>
            </a:r>
            <a:r>
              <a:rPr lang="en-US" sz="1800" dirty="0" err="1">
                <a:latin typeface="Courier New" charset="0"/>
              </a:rPr>
              <a:t>jki</a:t>
            </a:r>
            <a:r>
              <a:rPr lang="en-US" sz="1800" dirty="0">
                <a:latin typeface="Courier New" charset="0"/>
              </a:rPr>
              <a:t> */</a:t>
            </a:r>
          </a:p>
          <a:p>
            <a:pPr algn="l">
              <a:lnSpc>
                <a:spcPct val="65000"/>
              </a:lnSpc>
              <a:spcBef>
                <a:spcPct val="50000"/>
              </a:spcBef>
            </a:pPr>
            <a:r>
              <a:rPr lang="en-US" sz="1800" dirty="0">
                <a:latin typeface="Courier New" charset="0"/>
              </a:rPr>
              <a:t>for (</a:t>
            </a:r>
            <a:r>
              <a:rPr lang="en-US" sz="1800" dirty="0" err="1">
                <a:latin typeface="Courier New" charset="0"/>
              </a:rPr>
              <a:t>j</a:t>
            </a:r>
            <a:r>
              <a:rPr lang="en-US" sz="1800" dirty="0">
                <a:latin typeface="Courier New" charset="0"/>
              </a:rPr>
              <a:t>=0; </a:t>
            </a:r>
            <a:r>
              <a:rPr lang="en-US" sz="1800" dirty="0" err="1">
                <a:latin typeface="Courier New" charset="0"/>
              </a:rPr>
              <a:t>j</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j</a:t>
            </a:r>
            <a:r>
              <a:rPr lang="en-US" sz="1800" dirty="0">
                <a:latin typeface="Courier New" charset="0"/>
              </a:rPr>
              <a:t>++) {</a:t>
            </a:r>
          </a:p>
          <a:p>
            <a:pPr algn="l">
              <a:lnSpc>
                <a:spcPct val="65000"/>
              </a:lnSpc>
              <a:spcBef>
                <a:spcPct val="50000"/>
              </a:spcBef>
            </a:pPr>
            <a:r>
              <a:rPr lang="en-US" sz="1800" dirty="0">
                <a:latin typeface="Courier New" charset="0"/>
              </a:rPr>
              <a:t>  for (</a:t>
            </a:r>
            <a:r>
              <a:rPr lang="en-US" sz="1800" dirty="0" err="1">
                <a:latin typeface="Courier New" charset="0"/>
              </a:rPr>
              <a:t>k</a:t>
            </a:r>
            <a:r>
              <a:rPr lang="en-US" sz="1800" dirty="0">
                <a:latin typeface="Courier New" charset="0"/>
              </a:rPr>
              <a:t>=0; </a:t>
            </a:r>
            <a:r>
              <a:rPr lang="en-US" sz="1800" dirty="0" err="1">
                <a:latin typeface="Courier New" charset="0"/>
              </a:rPr>
              <a:t>k</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k</a:t>
            </a:r>
            <a:r>
              <a:rPr lang="en-US" sz="1800" dirty="0">
                <a:latin typeface="Courier New" charset="0"/>
              </a:rPr>
              <a:t>++) {</a:t>
            </a:r>
          </a:p>
          <a:p>
            <a:pPr algn="l">
              <a:lnSpc>
                <a:spcPct val="65000"/>
              </a:lnSpc>
              <a:spcBef>
                <a:spcPct val="50000"/>
              </a:spcBef>
            </a:pPr>
            <a:r>
              <a:rPr lang="en-US" sz="1800" dirty="0">
                <a:latin typeface="Courier New" charset="0"/>
              </a:rPr>
              <a:t>    </a:t>
            </a:r>
            <a:r>
              <a:rPr lang="en-US" sz="1800" dirty="0" err="1">
                <a:latin typeface="Courier New" charset="0"/>
              </a:rPr>
              <a:t>r</a:t>
            </a:r>
            <a:r>
              <a:rPr lang="en-US" sz="1800" dirty="0">
                <a:latin typeface="Courier New" charset="0"/>
              </a:rPr>
              <a:t> = </a:t>
            </a:r>
            <a:r>
              <a:rPr lang="en-US" sz="1800" dirty="0" err="1">
                <a:latin typeface="Courier New" charset="0"/>
              </a:rPr>
              <a:t>b[k][j</a:t>
            </a:r>
            <a:r>
              <a:rPr lang="en-US" sz="1800" dirty="0">
                <a:latin typeface="Courier New" charset="0"/>
              </a:rPr>
              <a:t>];</a:t>
            </a:r>
          </a:p>
          <a:p>
            <a:pPr algn="l">
              <a:lnSpc>
                <a:spcPct val="65000"/>
              </a:lnSpc>
              <a:spcBef>
                <a:spcPct val="50000"/>
              </a:spcBef>
            </a:pPr>
            <a:r>
              <a:rPr lang="en-US" sz="1800" dirty="0">
                <a:latin typeface="Courier New" charset="0"/>
              </a:rPr>
              <a:t>    for (</a:t>
            </a:r>
            <a:r>
              <a:rPr lang="en-US" sz="1800" dirty="0" err="1">
                <a:latin typeface="Courier New" charset="0"/>
              </a:rPr>
              <a:t>i</a:t>
            </a:r>
            <a:r>
              <a:rPr lang="en-US" sz="1800" dirty="0">
                <a:latin typeface="Courier New" charset="0"/>
              </a:rPr>
              <a:t>=0; </a:t>
            </a:r>
            <a:r>
              <a:rPr lang="en-US" sz="1800" dirty="0" err="1">
                <a:latin typeface="Courier New" charset="0"/>
              </a:rPr>
              <a:t>i</a:t>
            </a:r>
            <a:r>
              <a:rPr lang="en-US" sz="1800" dirty="0">
                <a:latin typeface="Courier New" charset="0"/>
              </a:rPr>
              <a:t>&lt;</a:t>
            </a:r>
            <a:r>
              <a:rPr lang="en-US" sz="1800" dirty="0" err="1">
                <a:latin typeface="Courier New" charset="0"/>
              </a:rPr>
              <a:t>n</a:t>
            </a:r>
            <a:r>
              <a:rPr lang="en-US" sz="1800" dirty="0">
                <a:latin typeface="Courier New" charset="0"/>
              </a:rPr>
              <a:t>; </a:t>
            </a:r>
            <a:r>
              <a:rPr lang="en-US" sz="1800" dirty="0" err="1">
                <a:latin typeface="Courier New" charset="0"/>
              </a:rPr>
              <a:t>i</a:t>
            </a:r>
            <a:r>
              <a:rPr lang="en-US" sz="1800" dirty="0">
                <a:latin typeface="Courier New" charset="0"/>
              </a:rPr>
              <a:t>++)</a:t>
            </a:r>
          </a:p>
          <a:p>
            <a:pPr algn="l">
              <a:lnSpc>
                <a:spcPct val="65000"/>
              </a:lnSpc>
              <a:spcBef>
                <a:spcPct val="50000"/>
              </a:spcBef>
            </a:pPr>
            <a:r>
              <a:rPr lang="en-US" sz="1800" dirty="0">
                <a:latin typeface="Courier New" charset="0"/>
              </a:rPr>
              <a:t>      </a:t>
            </a:r>
            <a:r>
              <a:rPr lang="en-US" sz="1800" dirty="0" err="1">
                <a:solidFill>
                  <a:srgbClr val="FF0000"/>
                </a:solidFill>
                <a:latin typeface="Courier New" charset="0"/>
              </a:rPr>
              <a:t>c[i][j</a:t>
            </a:r>
            <a:r>
              <a:rPr lang="en-US" sz="1800" dirty="0">
                <a:solidFill>
                  <a:srgbClr val="FF0000"/>
                </a:solidFill>
                <a:latin typeface="Courier New" charset="0"/>
              </a:rPr>
              <a:t>] += </a:t>
            </a:r>
            <a:r>
              <a:rPr lang="en-US" sz="1800" dirty="0" err="1">
                <a:solidFill>
                  <a:srgbClr val="FF0000"/>
                </a:solidFill>
                <a:latin typeface="Courier New" charset="0"/>
              </a:rPr>
              <a:t>a[i][k</a:t>
            </a:r>
            <a:r>
              <a:rPr lang="en-US" sz="1800" dirty="0">
                <a:solidFill>
                  <a:srgbClr val="FF0000"/>
                </a:solidFill>
                <a:latin typeface="Courier New" charset="0"/>
              </a:rPr>
              <a:t>] * </a:t>
            </a:r>
            <a:r>
              <a:rPr lang="en-US" sz="1800" dirty="0" err="1">
                <a:solidFill>
                  <a:srgbClr val="FF0000"/>
                </a:solidFill>
                <a:latin typeface="Courier New" charset="0"/>
              </a:rPr>
              <a:t>r</a:t>
            </a:r>
            <a:r>
              <a:rPr lang="en-US" sz="1800" dirty="0">
                <a:solidFill>
                  <a:srgbClr val="FF0000"/>
                </a:solidFill>
                <a:latin typeface="Courier New" charset="0"/>
              </a:rPr>
              <a:t>;</a:t>
            </a:r>
          </a:p>
          <a:p>
            <a:pPr algn="l">
              <a:lnSpc>
                <a:spcPct val="65000"/>
              </a:lnSpc>
              <a:spcBef>
                <a:spcPct val="50000"/>
              </a:spcBef>
            </a:pPr>
            <a:r>
              <a:rPr lang="en-US" sz="1800" dirty="0">
                <a:latin typeface="Courier New" charset="0"/>
              </a:rPr>
              <a:t>  }</a:t>
            </a:r>
          </a:p>
          <a:p>
            <a:pPr algn="l">
              <a:lnSpc>
                <a:spcPct val="65000"/>
              </a:lnSpc>
              <a:spcBef>
                <a:spcPct val="50000"/>
              </a:spcBef>
            </a:pPr>
            <a:r>
              <a:rPr lang="en-US" sz="1800" dirty="0">
                <a:latin typeface="Courier New" charset="0"/>
              </a:rPr>
              <a:t>}	</a:t>
            </a:r>
          </a:p>
        </p:txBody>
      </p:sp>
      <p:sp>
        <p:nvSpPr>
          <p:cNvPr id="6" name="Rectangle 4">
            <a:extLst>
              <a:ext uri="{FF2B5EF4-FFF2-40B4-BE49-F238E27FC236}">
                <a16:creationId xmlns:a16="http://schemas.microsoft.com/office/drawing/2014/main" id="{0045677E-7B8A-41D6-AE5A-AABA1797EBCE}"/>
              </a:ext>
            </a:extLst>
          </p:cNvPr>
          <p:cNvSpPr>
            <a:spLocks noChangeArrowheads="1"/>
          </p:cNvSpPr>
          <p:nvPr/>
        </p:nvSpPr>
        <p:spPr bwMode="auto">
          <a:xfrm>
            <a:off x="5340350" y="2432050"/>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7" name="Rectangle 5">
            <a:extLst>
              <a:ext uri="{FF2B5EF4-FFF2-40B4-BE49-F238E27FC236}">
                <a16:creationId xmlns:a16="http://schemas.microsoft.com/office/drawing/2014/main" id="{EA3164C6-9896-48C7-80FD-31BDEE10501E}"/>
              </a:ext>
            </a:extLst>
          </p:cNvPr>
          <p:cNvSpPr>
            <a:spLocks noChangeArrowheads="1"/>
          </p:cNvSpPr>
          <p:nvPr/>
        </p:nvSpPr>
        <p:spPr bwMode="auto">
          <a:xfrm>
            <a:off x="6559550" y="2432050"/>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8" name="Rectangle 6">
            <a:extLst>
              <a:ext uri="{FF2B5EF4-FFF2-40B4-BE49-F238E27FC236}">
                <a16:creationId xmlns:a16="http://schemas.microsoft.com/office/drawing/2014/main" id="{1464D4B8-F8EC-4AB6-A1B4-B36F0F432A92}"/>
              </a:ext>
            </a:extLst>
          </p:cNvPr>
          <p:cNvSpPr>
            <a:spLocks noChangeArrowheads="1"/>
          </p:cNvSpPr>
          <p:nvPr/>
        </p:nvSpPr>
        <p:spPr bwMode="auto">
          <a:xfrm>
            <a:off x="7727950" y="2432050"/>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9" name="Rectangle 7">
            <a:extLst>
              <a:ext uri="{FF2B5EF4-FFF2-40B4-BE49-F238E27FC236}">
                <a16:creationId xmlns:a16="http://schemas.microsoft.com/office/drawing/2014/main" id="{DAEE9746-3437-4B18-BF3F-BEE44F7BFD54}"/>
              </a:ext>
            </a:extLst>
          </p:cNvPr>
          <p:cNvSpPr>
            <a:spLocks noChangeArrowheads="1"/>
          </p:cNvSpPr>
          <p:nvPr/>
        </p:nvSpPr>
        <p:spPr bwMode="auto">
          <a:xfrm>
            <a:off x="5472113" y="2959100"/>
            <a:ext cx="336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A</a:t>
            </a:r>
          </a:p>
        </p:txBody>
      </p:sp>
      <p:sp>
        <p:nvSpPr>
          <p:cNvPr id="10" name="Rectangle 8">
            <a:extLst>
              <a:ext uri="{FF2B5EF4-FFF2-40B4-BE49-F238E27FC236}">
                <a16:creationId xmlns:a16="http://schemas.microsoft.com/office/drawing/2014/main" id="{328C7A19-EBC6-4947-AFC5-CFCB3E27A836}"/>
              </a:ext>
            </a:extLst>
          </p:cNvPr>
          <p:cNvSpPr>
            <a:spLocks noChangeArrowheads="1"/>
          </p:cNvSpPr>
          <p:nvPr/>
        </p:nvSpPr>
        <p:spPr bwMode="auto">
          <a:xfrm>
            <a:off x="6691313" y="2959100"/>
            <a:ext cx="32225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B</a:t>
            </a:r>
          </a:p>
        </p:txBody>
      </p:sp>
      <p:sp>
        <p:nvSpPr>
          <p:cNvPr id="11" name="Rectangle 9">
            <a:extLst>
              <a:ext uri="{FF2B5EF4-FFF2-40B4-BE49-F238E27FC236}">
                <a16:creationId xmlns:a16="http://schemas.microsoft.com/office/drawing/2014/main" id="{DADA612E-CDE4-4E59-AB60-A7FD2FC4CD6C}"/>
              </a:ext>
            </a:extLst>
          </p:cNvPr>
          <p:cNvSpPr>
            <a:spLocks noChangeArrowheads="1"/>
          </p:cNvSpPr>
          <p:nvPr/>
        </p:nvSpPr>
        <p:spPr bwMode="auto">
          <a:xfrm>
            <a:off x="7848600" y="295910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C</a:t>
            </a:r>
          </a:p>
        </p:txBody>
      </p:sp>
      <p:sp>
        <p:nvSpPr>
          <p:cNvPr id="12" name="Rectangle 10">
            <a:extLst>
              <a:ext uri="{FF2B5EF4-FFF2-40B4-BE49-F238E27FC236}">
                <a16:creationId xmlns:a16="http://schemas.microsoft.com/office/drawing/2014/main" id="{61EB7FA5-4AE8-4DFD-BC2D-846BB8EFC29C}"/>
              </a:ext>
            </a:extLst>
          </p:cNvPr>
          <p:cNvSpPr>
            <a:spLocks noChangeArrowheads="1"/>
          </p:cNvSpPr>
          <p:nvPr/>
        </p:nvSpPr>
        <p:spPr bwMode="auto">
          <a:xfrm>
            <a:off x="7656513" y="2057400"/>
            <a:ext cx="591382"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j</a:t>
            </a:r>
            <a:r>
              <a:rPr lang="en-US" sz="2000" b="0" dirty="0">
                <a:latin typeface="Calibri"/>
                <a:cs typeface="Calibri"/>
              </a:rPr>
              <a:t>)</a:t>
            </a:r>
          </a:p>
        </p:txBody>
      </p:sp>
      <p:sp>
        <p:nvSpPr>
          <p:cNvPr id="13" name="Rectangle 11">
            <a:extLst>
              <a:ext uri="{FF2B5EF4-FFF2-40B4-BE49-F238E27FC236}">
                <a16:creationId xmlns:a16="http://schemas.microsoft.com/office/drawing/2014/main" id="{C6ED3D99-4347-4C89-95EC-268BC89F2CC5}"/>
              </a:ext>
            </a:extLst>
          </p:cNvPr>
          <p:cNvSpPr>
            <a:spLocks noChangeArrowheads="1"/>
          </p:cNvSpPr>
          <p:nvPr/>
        </p:nvSpPr>
        <p:spPr bwMode="auto">
          <a:xfrm>
            <a:off x="6676566" y="2832100"/>
            <a:ext cx="50800" cy="50800"/>
          </a:xfrm>
          <a:prstGeom prst="rect">
            <a:avLst/>
          </a:prstGeom>
          <a:solidFill>
            <a:srgbClr val="FF0000"/>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14" name="Rectangle 12">
            <a:extLst>
              <a:ext uri="{FF2B5EF4-FFF2-40B4-BE49-F238E27FC236}">
                <a16:creationId xmlns:a16="http://schemas.microsoft.com/office/drawing/2014/main" id="{6A4F8688-2FF3-4B38-AEBD-BC5E0C9C163E}"/>
              </a:ext>
            </a:extLst>
          </p:cNvPr>
          <p:cNvSpPr>
            <a:spLocks noChangeArrowheads="1"/>
          </p:cNvSpPr>
          <p:nvPr/>
        </p:nvSpPr>
        <p:spPr bwMode="auto">
          <a:xfrm>
            <a:off x="6463436" y="2020804"/>
            <a:ext cx="580236"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k,j</a:t>
            </a:r>
            <a:r>
              <a:rPr lang="en-US" sz="2000" b="0" dirty="0">
                <a:latin typeface="Calibri"/>
                <a:cs typeface="Calibri"/>
              </a:rPr>
              <a:t>)</a:t>
            </a:r>
          </a:p>
        </p:txBody>
      </p:sp>
      <p:sp>
        <p:nvSpPr>
          <p:cNvPr id="15" name="Rectangle 13">
            <a:extLst>
              <a:ext uri="{FF2B5EF4-FFF2-40B4-BE49-F238E27FC236}">
                <a16:creationId xmlns:a16="http://schemas.microsoft.com/office/drawing/2014/main" id="{F8858A9C-3B56-4553-AB77-8E94652FC696}"/>
              </a:ext>
            </a:extLst>
          </p:cNvPr>
          <p:cNvSpPr>
            <a:spLocks noChangeArrowheads="1"/>
          </p:cNvSpPr>
          <p:nvPr/>
        </p:nvSpPr>
        <p:spPr bwMode="auto">
          <a:xfrm>
            <a:off x="5268913" y="1600200"/>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Inner loop:</a:t>
            </a:r>
          </a:p>
        </p:txBody>
      </p:sp>
      <p:sp>
        <p:nvSpPr>
          <p:cNvPr id="16" name="Line 14">
            <a:extLst>
              <a:ext uri="{FF2B5EF4-FFF2-40B4-BE49-F238E27FC236}">
                <a16:creationId xmlns:a16="http://schemas.microsoft.com/office/drawing/2014/main" id="{838E379A-B9BB-424C-8B51-BECACDDFD283}"/>
              </a:ext>
            </a:extLst>
          </p:cNvPr>
          <p:cNvSpPr>
            <a:spLocks noChangeShapeType="1"/>
          </p:cNvSpPr>
          <p:nvPr/>
        </p:nvSpPr>
        <p:spPr bwMode="auto">
          <a:xfrm flipV="1">
            <a:off x="5803900" y="2425700"/>
            <a:ext cx="0" cy="5334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7" name="Line 15">
            <a:extLst>
              <a:ext uri="{FF2B5EF4-FFF2-40B4-BE49-F238E27FC236}">
                <a16:creationId xmlns:a16="http://schemas.microsoft.com/office/drawing/2014/main" id="{9ED7366C-CFE6-4626-94D4-3635BB82668E}"/>
              </a:ext>
            </a:extLst>
          </p:cNvPr>
          <p:cNvSpPr>
            <a:spLocks noChangeShapeType="1"/>
          </p:cNvSpPr>
          <p:nvPr/>
        </p:nvSpPr>
        <p:spPr bwMode="auto">
          <a:xfrm flipV="1">
            <a:off x="7886700" y="2438400"/>
            <a:ext cx="0" cy="5334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8" name="Rectangle 16">
            <a:extLst>
              <a:ext uri="{FF2B5EF4-FFF2-40B4-BE49-F238E27FC236}">
                <a16:creationId xmlns:a16="http://schemas.microsoft.com/office/drawing/2014/main" id="{63F2D02A-BFAB-4EAC-ABF1-352D53AE1A67}"/>
              </a:ext>
            </a:extLst>
          </p:cNvPr>
          <p:cNvSpPr>
            <a:spLocks noChangeArrowheads="1"/>
          </p:cNvSpPr>
          <p:nvPr/>
        </p:nvSpPr>
        <p:spPr bwMode="auto">
          <a:xfrm>
            <a:off x="5522913" y="2057400"/>
            <a:ext cx="64661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k</a:t>
            </a:r>
            <a:r>
              <a:rPr lang="en-US" sz="2000" b="0" dirty="0">
                <a:latin typeface="Calibri"/>
                <a:cs typeface="Calibri"/>
              </a:rPr>
              <a:t>)</a:t>
            </a:r>
          </a:p>
        </p:txBody>
      </p:sp>
      <p:sp>
        <p:nvSpPr>
          <p:cNvPr id="19" name="Rectangle 18">
            <a:extLst>
              <a:ext uri="{FF2B5EF4-FFF2-40B4-BE49-F238E27FC236}">
                <a16:creationId xmlns:a16="http://schemas.microsoft.com/office/drawing/2014/main" id="{69972B65-3436-4509-9A61-BEBF2C0B99A3}"/>
              </a:ext>
            </a:extLst>
          </p:cNvPr>
          <p:cNvSpPr>
            <a:spLocks noChangeArrowheads="1"/>
          </p:cNvSpPr>
          <p:nvPr/>
        </p:nvSpPr>
        <p:spPr bwMode="auto">
          <a:xfrm>
            <a:off x="5133853" y="3866679"/>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dirty="0">
                <a:latin typeface="Calibri"/>
                <a:cs typeface="Calibri"/>
              </a:rPr>
              <a:t>Column-</a:t>
            </a:r>
          </a:p>
          <a:p>
            <a:pPr algn="ctr">
              <a:lnSpc>
                <a:spcPct val="100000"/>
              </a:lnSpc>
            </a:pPr>
            <a:r>
              <a:rPr lang="en-US" sz="2000" b="0" dirty="0">
                <a:latin typeface="Calibri"/>
                <a:cs typeface="Calibri"/>
              </a:rPr>
              <a:t>wise</a:t>
            </a:r>
          </a:p>
        </p:txBody>
      </p:sp>
      <p:sp>
        <p:nvSpPr>
          <p:cNvPr id="20" name="Line 19">
            <a:extLst>
              <a:ext uri="{FF2B5EF4-FFF2-40B4-BE49-F238E27FC236}">
                <a16:creationId xmlns:a16="http://schemas.microsoft.com/office/drawing/2014/main" id="{C67B6BE0-D319-41F8-879B-CCB9FCE8CCEC}"/>
              </a:ext>
            </a:extLst>
          </p:cNvPr>
          <p:cNvSpPr>
            <a:spLocks noChangeShapeType="1"/>
          </p:cNvSpPr>
          <p:nvPr/>
        </p:nvSpPr>
        <p:spPr bwMode="auto">
          <a:xfrm flipV="1">
            <a:off x="5638800" y="3335983"/>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1" name="Rectangle 21">
            <a:extLst>
              <a:ext uri="{FF2B5EF4-FFF2-40B4-BE49-F238E27FC236}">
                <a16:creationId xmlns:a16="http://schemas.microsoft.com/office/drawing/2014/main" id="{FBCF1C77-41C3-42F8-8DCC-A605F03A331E}"/>
              </a:ext>
            </a:extLst>
          </p:cNvPr>
          <p:cNvSpPr>
            <a:spLocks noChangeArrowheads="1"/>
          </p:cNvSpPr>
          <p:nvPr/>
        </p:nvSpPr>
        <p:spPr bwMode="auto">
          <a:xfrm>
            <a:off x="7467600" y="3866679"/>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dirty="0">
                <a:latin typeface="Calibri"/>
                <a:cs typeface="Calibri"/>
              </a:rPr>
              <a:t>Column-</a:t>
            </a:r>
          </a:p>
          <a:p>
            <a:pPr algn="ctr">
              <a:lnSpc>
                <a:spcPct val="100000"/>
              </a:lnSpc>
            </a:pPr>
            <a:r>
              <a:rPr lang="en-US" sz="2000" b="0" dirty="0">
                <a:latin typeface="Calibri"/>
                <a:cs typeface="Calibri"/>
              </a:rPr>
              <a:t>wise</a:t>
            </a:r>
          </a:p>
        </p:txBody>
      </p:sp>
      <p:sp>
        <p:nvSpPr>
          <p:cNvPr id="22" name="Line 22">
            <a:extLst>
              <a:ext uri="{FF2B5EF4-FFF2-40B4-BE49-F238E27FC236}">
                <a16:creationId xmlns:a16="http://schemas.microsoft.com/office/drawing/2014/main" id="{356A65D4-8A62-40E2-955B-8ABF616115B2}"/>
              </a:ext>
            </a:extLst>
          </p:cNvPr>
          <p:cNvSpPr>
            <a:spLocks noChangeShapeType="1"/>
          </p:cNvSpPr>
          <p:nvPr/>
        </p:nvSpPr>
        <p:spPr bwMode="auto">
          <a:xfrm flipV="1">
            <a:off x="8024813" y="3335983"/>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3" name="Rectangle 24">
            <a:extLst>
              <a:ext uri="{FF2B5EF4-FFF2-40B4-BE49-F238E27FC236}">
                <a16:creationId xmlns:a16="http://schemas.microsoft.com/office/drawing/2014/main" id="{02630810-2A0D-4AC2-890E-8414BEE21F72}"/>
              </a:ext>
            </a:extLst>
          </p:cNvPr>
          <p:cNvSpPr>
            <a:spLocks noChangeArrowheads="1"/>
          </p:cNvSpPr>
          <p:nvPr/>
        </p:nvSpPr>
        <p:spPr bwMode="auto">
          <a:xfrm>
            <a:off x="6477000" y="3866679"/>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Fixed</a:t>
            </a:r>
            <a:endParaRPr lang="en-US" sz="2000" b="0" dirty="0">
              <a:latin typeface="Calibri"/>
              <a:cs typeface="Calibri"/>
            </a:endParaRPr>
          </a:p>
        </p:txBody>
      </p:sp>
      <p:sp>
        <p:nvSpPr>
          <p:cNvPr id="24" name="Line 25">
            <a:extLst>
              <a:ext uri="{FF2B5EF4-FFF2-40B4-BE49-F238E27FC236}">
                <a16:creationId xmlns:a16="http://schemas.microsoft.com/office/drawing/2014/main" id="{4F37EB4B-3A50-48F9-82C3-D9E5862872F3}"/>
              </a:ext>
            </a:extLst>
          </p:cNvPr>
          <p:cNvSpPr>
            <a:spLocks noChangeShapeType="1"/>
          </p:cNvSpPr>
          <p:nvPr/>
        </p:nvSpPr>
        <p:spPr bwMode="auto">
          <a:xfrm flipV="1">
            <a:off x="6815785" y="3343921"/>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lgn="ctr"/>
            <a:endParaRPr lang="en-US" sz="2000">
              <a:latin typeface="Calibri"/>
              <a:cs typeface="Calibri"/>
            </a:endParaRPr>
          </a:p>
        </p:txBody>
      </p:sp>
      <p:sp>
        <p:nvSpPr>
          <p:cNvPr id="25" name="Rectangle 26">
            <a:extLst>
              <a:ext uri="{FF2B5EF4-FFF2-40B4-BE49-F238E27FC236}">
                <a16:creationId xmlns:a16="http://schemas.microsoft.com/office/drawing/2014/main" id="{06F61C7B-6EEC-4193-95E9-63B739B7488D}"/>
              </a:ext>
            </a:extLst>
          </p:cNvPr>
          <p:cNvSpPr>
            <a:spLocks noChangeArrowheads="1"/>
          </p:cNvSpPr>
          <p:nvPr/>
        </p:nvSpPr>
        <p:spPr bwMode="auto">
          <a:xfrm>
            <a:off x="444500" y="4868863"/>
            <a:ext cx="5492750" cy="1227137"/>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b="0" u="sng" dirty="0">
                <a:latin typeface="Calibri"/>
                <a:cs typeface="Calibri"/>
              </a:rPr>
              <a:t>Misses per inner loop iteration:</a:t>
            </a:r>
          </a:p>
          <a:p>
            <a:pPr marL="560388" lvl="1" indent="-222250" algn="l" defTabSz="895350">
              <a:lnSpc>
                <a:spcPct val="100000"/>
              </a:lnSpc>
              <a:tabLst>
                <a:tab pos="971550" algn="ctr"/>
                <a:tab pos="2343150" algn="ctr"/>
                <a:tab pos="3657600" algn="ctr"/>
              </a:tabLst>
            </a:pPr>
            <a:r>
              <a:rPr lang="en-US" b="0" dirty="0">
                <a:latin typeface="Calibri"/>
                <a:cs typeface="Calibri"/>
              </a:rPr>
              <a:t>		</a:t>
            </a:r>
            <a:r>
              <a:rPr lang="en-US" b="0" u="sng" dirty="0">
                <a:latin typeface="Calibri"/>
                <a:cs typeface="Calibri"/>
              </a:rPr>
              <a:t>A</a:t>
            </a:r>
            <a:r>
              <a:rPr lang="en-US" b="0" dirty="0">
                <a:latin typeface="Calibri"/>
                <a:cs typeface="Calibri"/>
              </a:rPr>
              <a:t>	</a:t>
            </a:r>
            <a:r>
              <a:rPr lang="en-US" b="0" u="sng" dirty="0">
                <a:latin typeface="Calibri"/>
                <a:cs typeface="Calibri"/>
              </a:rPr>
              <a:t>B</a:t>
            </a:r>
            <a:r>
              <a:rPr lang="en-US" b="0" dirty="0">
                <a:latin typeface="Calibri"/>
                <a:cs typeface="Calibri"/>
              </a:rPr>
              <a:t>	</a:t>
            </a:r>
            <a:r>
              <a:rPr lang="en-US" b="0" u="sng" dirty="0">
                <a:latin typeface="Calibri"/>
                <a:cs typeface="Calibri"/>
              </a:rPr>
              <a:t>C</a:t>
            </a:r>
            <a:endParaRPr lang="en-US" b="0" dirty="0">
              <a:latin typeface="Calibri"/>
              <a:cs typeface="Calibri"/>
            </a:endParaRPr>
          </a:p>
          <a:p>
            <a:pPr marL="560388" lvl="1" indent="-222250" algn="l" defTabSz="895350">
              <a:lnSpc>
                <a:spcPct val="100000"/>
              </a:lnSpc>
              <a:tabLst>
                <a:tab pos="971550" algn="ctr"/>
                <a:tab pos="2343150" algn="ctr"/>
                <a:tab pos="3657600" algn="ctr"/>
              </a:tabLst>
            </a:pPr>
            <a:r>
              <a:rPr lang="en-US" b="0" dirty="0">
                <a:latin typeface="Calibri"/>
                <a:cs typeface="Calibri"/>
              </a:rPr>
              <a:t>		1.0	0.0	1.0</a:t>
            </a:r>
          </a:p>
        </p:txBody>
      </p:sp>
      <p:sp>
        <p:nvSpPr>
          <p:cNvPr id="26" name="Rectangle 3">
            <a:extLst>
              <a:ext uri="{FF2B5EF4-FFF2-40B4-BE49-F238E27FC236}">
                <a16:creationId xmlns:a16="http://schemas.microsoft.com/office/drawing/2014/main" id="{9C683D7F-CF29-45ED-BFA5-F75CF9B75FAB}"/>
              </a:ext>
            </a:extLst>
          </p:cNvPr>
          <p:cNvSpPr>
            <a:spLocks noChangeArrowheads="1"/>
          </p:cNvSpPr>
          <p:nvPr/>
        </p:nvSpPr>
        <p:spPr bwMode="auto">
          <a:xfrm>
            <a:off x="3122837" y="3985737"/>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cxnSp>
        <p:nvCxnSpPr>
          <p:cNvPr id="27" name="直接箭头连接符 26"/>
          <p:cNvCxnSpPr/>
          <p:nvPr/>
        </p:nvCxnSpPr>
        <p:spPr>
          <a:xfrm>
            <a:off x="5849942" y="2708920"/>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662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1432ED-39F7-4D96-A1BE-382ACD82F66F}"/>
              </a:ext>
            </a:extLst>
          </p:cNvPr>
          <p:cNvSpPr>
            <a:spLocks noGrp="1"/>
          </p:cNvSpPr>
          <p:nvPr>
            <p:ph type="title"/>
          </p:nvPr>
        </p:nvSpPr>
        <p:spPr/>
        <p:txBody>
          <a:bodyPr>
            <a:normAutofit fontScale="90000"/>
          </a:bodyPr>
          <a:lstStyle/>
          <a:p>
            <a:r>
              <a:rPr lang="zh-CN" altLang="en-US" dirty="0"/>
              <a:t>矩阵乘（</a:t>
            </a:r>
            <a:r>
              <a:rPr lang="en-US" altLang="zh-CN" dirty="0" err="1"/>
              <a:t>kji</a:t>
            </a:r>
            <a:r>
              <a:rPr lang="zh-CN" altLang="en-US" dirty="0"/>
              <a:t>）</a:t>
            </a:r>
          </a:p>
        </p:txBody>
      </p:sp>
      <p:sp>
        <p:nvSpPr>
          <p:cNvPr id="4" name="灯片编号占位符 3">
            <a:extLst>
              <a:ext uri="{FF2B5EF4-FFF2-40B4-BE49-F238E27FC236}">
                <a16:creationId xmlns:a16="http://schemas.microsoft.com/office/drawing/2014/main" id="{3D30C34D-5BE8-417A-8212-EE14EB6A3B13}"/>
              </a:ext>
            </a:extLst>
          </p:cNvPr>
          <p:cNvSpPr>
            <a:spLocks noGrp="1"/>
          </p:cNvSpPr>
          <p:nvPr>
            <p:ph type="sldNum" sz="quarter" idx="12"/>
          </p:nvPr>
        </p:nvSpPr>
        <p:spPr/>
        <p:txBody>
          <a:bodyPr/>
          <a:lstStyle/>
          <a:p>
            <a:fld id="{6D62327B-ED8D-4CFC-ADD0-A75FA5CBE281}" type="slidenum">
              <a:rPr lang="zh-CN" altLang="en-US" smtClean="0"/>
              <a:pPr/>
              <a:t>188</a:t>
            </a:fld>
            <a:endParaRPr lang="zh-CN" altLang="en-US" dirty="0"/>
          </a:p>
        </p:txBody>
      </p:sp>
      <p:sp>
        <p:nvSpPr>
          <p:cNvPr id="5" name="Rectangle 3">
            <a:extLst>
              <a:ext uri="{FF2B5EF4-FFF2-40B4-BE49-F238E27FC236}">
                <a16:creationId xmlns:a16="http://schemas.microsoft.com/office/drawing/2014/main" id="{74D452B0-4EE1-4299-9D50-885900540B93}"/>
              </a:ext>
            </a:extLst>
          </p:cNvPr>
          <p:cNvSpPr>
            <a:spLocks noChangeArrowheads="1"/>
          </p:cNvSpPr>
          <p:nvPr/>
        </p:nvSpPr>
        <p:spPr bwMode="auto">
          <a:xfrm>
            <a:off x="617538" y="1782763"/>
            <a:ext cx="4518025" cy="2515817"/>
          </a:xfrm>
          <a:prstGeom prst="rect">
            <a:avLst/>
          </a:prstGeom>
          <a:solidFill>
            <a:srgbClr val="F6F5BD"/>
          </a:solidFill>
          <a:ln w="12700">
            <a:solidFill>
              <a:schemeClr val="tx1"/>
            </a:solidFill>
            <a:miter lim="800000"/>
            <a:headEnd/>
            <a:tailEnd/>
          </a:ln>
          <a:effectLst>
            <a:outerShdw blurRad="63500" dist="107763" dir="2700000" algn="ctr" rotWithShape="0">
              <a:srgbClr val="000000">
                <a:alpha val="74998"/>
              </a:srgbClr>
            </a:outerShdw>
          </a:effectLst>
        </p:spPr>
        <p:txBody>
          <a:bodyPr lIns="90487" tIns="44450" rIns="90487" bIns="44450">
            <a:prstTxWarp prst="textNoShape">
              <a:avLst/>
            </a:prstTxWarp>
            <a:spAutoFit/>
          </a:bodyPr>
          <a:lstStyle/>
          <a:p>
            <a:pPr algn="l">
              <a:lnSpc>
                <a:spcPct val="65000"/>
              </a:lnSpc>
              <a:spcBef>
                <a:spcPct val="50000"/>
              </a:spcBef>
            </a:pPr>
            <a:r>
              <a:rPr lang="en-US" sz="1800">
                <a:latin typeface="Courier New" charset="0"/>
              </a:rPr>
              <a:t>/* kji */</a:t>
            </a:r>
          </a:p>
          <a:p>
            <a:pPr algn="l">
              <a:lnSpc>
                <a:spcPct val="65000"/>
              </a:lnSpc>
              <a:spcBef>
                <a:spcPct val="50000"/>
              </a:spcBef>
            </a:pPr>
            <a:r>
              <a:rPr lang="en-US" sz="1800">
                <a:latin typeface="Courier New" charset="0"/>
              </a:rPr>
              <a:t>for (k=0; k&lt;n; k++) {</a:t>
            </a:r>
          </a:p>
          <a:p>
            <a:pPr algn="l">
              <a:lnSpc>
                <a:spcPct val="65000"/>
              </a:lnSpc>
              <a:spcBef>
                <a:spcPct val="50000"/>
              </a:spcBef>
            </a:pPr>
            <a:r>
              <a:rPr lang="en-US" sz="1800">
                <a:latin typeface="Courier New" charset="0"/>
              </a:rPr>
              <a:t>  for (j=0; j&lt;n; j++) {</a:t>
            </a:r>
          </a:p>
          <a:p>
            <a:pPr algn="l">
              <a:lnSpc>
                <a:spcPct val="65000"/>
              </a:lnSpc>
              <a:spcBef>
                <a:spcPct val="50000"/>
              </a:spcBef>
            </a:pPr>
            <a:r>
              <a:rPr lang="en-US" sz="1800">
                <a:latin typeface="Courier New" charset="0"/>
              </a:rPr>
              <a:t>    r = b[k][j];</a:t>
            </a:r>
          </a:p>
          <a:p>
            <a:pPr algn="l">
              <a:lnSpc>
                <a:spcPct val="65000"/>
              </a:lnSpc>
              <a:spcBef>
                <a:spcPct val="50000"/>
              </a:spcBef>
            </a:pPr>
            <a:r>
              <a:rPr lang="en-US" sz="1800">
                <a:latin typeface="Courier New" charset="0"/>
              </a:rPr>
              <a:t>    for (i=0; i&lt;n; i++)</a:t>
            </a:r>
          </a:p>
          <a:p>
            <a:pPr algn="l">
              <a:lnSpc>
                <a:spcPct val="65000"/>
              </a:lnSpc>
              <a:spcBef>
                <a:spcPct val="50000"/>
              </a:spcBef>
            </a:pPr>
            <a:r>
              <a:rPr lang="en-US" sz="1800">
                <a:latin typeface="Courier New" charset="0"/>
              </a:rPr>
              <a:t>      </a:t>
            </a:r>
            <a:r>
              <a:rPr lang="en-US" sz="1800">
                <a:solidFill>
                  <a:srgbClr val="FF0000"/>
                </a:solidFill>
                <a:latin typeface="Courier New" charset="0"/>
              </a:rPr>
              <a:t>c[i][j] += a[i][k] * r;</a:t>
            </a:r>
          </a:p>
          <a:p>
            <a:pPr algn="l">
              <a:lnSpc>
                <a:spcPct val="65000"/>
              </a:lnSpc>
              <a:spcBef>
                <a:spcPct val="50000"/>
              </a:spcBef>
            </a:pPr>
            <a:r>
              <a:rPr lang="en-US" sz="1800">
                <a:latin typeface="Courier New" charset="0"/>
              </a:rPr>
              <a:t>  }</a:t>
            </a:r>
          </a:p>
          <a:p>
            <a:pPr algn="l">
              <a:lnSpc>
                <a:spcPct val="65000"/>
              </a:lnSpc>
              <a:spcBef>
                <a:spcPct val="50000"/>
              </a:spcBef>
            </a:pPr>
            <a:r>
              <a:rPr lang="en-US" sz="1800">
                <a:latin typeface="Courier New" charset="0"/>
              </a:rPr>
              <a:t>}	</a:t>
            </a:r>
          </a:p>
        </p:txBody>
      </p:sp>
      <p:sp>
        <p:nvSpPr>
          <p:cNvPr id="6" name="Rectangle 4">
            <a:extLst>
              <a:ext uri="{FF2B5EF4-FFF2-40B4-BE49-F238E27FC236}">
                <a16:creationId xmlns:a16="http://schemas.microsoft.com/office/drawing/2014/main" id="{1A568B89-C778-4288-B158-4CBE4DD911B1}"/>
              </a:ext>
            </a:extLst>
          </p:cNvPr>
          <p:cNvSpPr>
            <a:spLocks noChangeArrowheads="1"/>
          </p:cNvSpPr>
          <p:nvPr/>
        </p:nvSpPr>
        <p:spPr bwMode="auto">
          <a:xfrm>
            <a:off x="5657850" y="26066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7" name="Rectangle 5">
            <a:extLst>
              <a:ext uri="{FF2B5EF4-FFF2-40B4-BE49-F238E27FC236}">
                <a16:creationId xmlns:a16="http://schemas.microsoft.com/office/drawing/2014/main" id="{913230BF-3E84-434E-8D7C-939235F7BD5F}"/>
              </a:ext>
            </a:extLst>
          </p:cNvPr>
          <p:cNvSpPr>
            <a:spLocks noChangeArrowheads="1"/>
          </p:cNvSpPr>
          <p:nvPr/>
        </p:nvSpPr>
        <p:spPr bwMode="auto">
          <a:xfrm>
            <a:off x="6877050" y="26066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8" name="Rectangle 6">
            <a:extLst>
              <a:ext uri="{FF2B5EF4-FFF2-40B4-BE49-F238E27FC236}">
                <a16:creationId xmlns:a16="http://schemas.microsoft.com/office/drawing/2014/main" id="{13A6438A-3267-4633-ADD3-639267C0311C}"/>
              </a:ext>
            </a:extLst>
          </p:cNvPr>
          <p:cNvSpPr>
            <a:spLocks noChangeArrowheads="1"/>
          </p:cNvSpPr>
          <p:nvPr/>
        </p:nvSpPr>
        <p:spPr bwMode="auto">
          <a:xfrm>
            <a:off x="8045450" y="2606675"/>
            <a:ext cx="596900" cy="5207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sz="2000">
              <a:latin typeface="Calibri"/>
              <a:cs typeface="Calibri"/>
            </a:endParaRPr>
          </a:p>
        </p:txBody>
      </p:sp>
      <p:sp>
        <p:nvSpPr>
          <p:cNvPr id="9" name="Rectangle 7">
            <a:extLst>
              <a:ext uri="{FF2B5EF4-FFF2-40B4-BE49-F238E27FC236}">
                <a16:creationId xmlns:a16="http://schemas.microsoft.com/office/drawing/2014/main" id="{D45F2EF0-D465-47F5-917B-C1DFF7B4FB31}"/>
              </a:ext>
            </a:extLst>
          </p:cNvPr>
          <p:cNvSpPr>
            <a:spLocks noChangeArrowheads="1"/>
          </p:cNvSpPr>
          <p:nvPr/>
        </p:nvSpPr>
        <p:spPr bwMode="auto">
          <a:xfrm>
            <a:off x="5789613" y="3124200"/>
            <a:ext cx="336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A</a:t>
            </a:r>
          </a:p>
        </p:txBody>
      </p:sp>
      <p:sp>
        <p:nvSpPr>
          <p:cNvPr id="10" name="Rectangle 8">
            <a:extLst>
              <a:ext uri="{FF2B5EF4-FFF2-40B4-BE49-F238E27FC236}">
                <a16:creationId xmlns:a16="http://schemas.microsoft.com/office/drawing/2014/main" id="{5C7F72DB-9C65-4C9F-822C-BB909ACFB808}"/>
              </a:ext>
            </a:extLst>
          </p:cNvPr>
          <p:cNvSpPr>
            <a:spLocks noChangeArrowheads="1"/>
          </p:cNvSpPr>
          <p:nvPr/>
        </p:nvSpPr>
        <p:spPr bwMode="auto">
          <a:xfrm>
            <a:off x="7008813" y="3124200"/>
            <a:ext cx="322253"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B</a:t>
            </a:r>
          </a:p>
        </p:txBody>
      </p:sp>
      <p:sp>
        <p:nvSpPr>
          <p:cNvPr id="11" name="Rectangle 9">
            <a:extLst>
              <a:ext uri="{FF2B5EF4-FFF2-40B4-BE49-F238E27FC236}">
                <a16:creationId xmlns:a16="http://schemas.microsoft.com/office/drawing/2014/main" id="{C4168E76-7234-491A-AA3F-88EC51B0CBFD}"/>
              </a:ext>
            </a:extLst>
          </p:cNvPr>
          <p:cNvSpPr>
            <a:spLocks noChangeArrowheads="1"/>
          </p:cNvSpPr>
          <p:nvPr/>
        </p:nvSpPr>
        <p:spPr bwMode="auto">
          <a:xfrm>
            <a:off x="8229600" y="3124200"/>
            <a:ext cx="319498"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C</a:t>
            </a:r>
          </a:p>
        </p:txBody>
      </p:sp>
      <p:sp>
        <p:nvSpPr>
          <p:cNvPr id="12" name="Rectangle 10">
            <a:extLst>
              <a:ext uri="{FF2B5EF4-FFF2-40B4-BE49-F238E27FC236}">
                <a16:creationId xmlns:a16="http://schemas.microsoft.com/office/drawing/2014/main" id="{1C19C078-75CF-4C3A-B53B-C5B214EE2D00}"/>
              </a:ext>
            </a:extLst>
          </p:cNvPr>
          <p:cNvSpPr>
            <a:spLocks noChangeArrowheads="1"/>
          </p:cNvSpPr>
          <p:nvPr/>
        </p:nvSpPr>
        <p:spPr bwMode="auto">
          <a:xfrm>
            <a:off x="7974013" y="2273300"/>
            <a:ext cx="591382"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(*,j)</a:t>
            </a:r>
          </a:p>
        </p:txBody>
      </p:sp>
      <p:sp>
        <p:nvSpPr>
          <p:cNvPr id="14" name="Rectangle 12">
            <a:extLst>
              <a:ext uri="{FF2B5EF4-FFF2-40B4-BE49-F238E27FC236}">
                <a16:creationId xmlns:a16="http://schemas.microsoft.com/office/drawing/2014/main" id="{11E11445-3156-429F-85AC-BEAF81EC581C}"/>
              </a:ext>
            </a:extLst>
          </p:cNvPr>
          <p:cNvSpPr>
            <a:spLocks noChangeArrowheads="1"/>
          </p:cNvSpPr>
          <p:nvPr/>
        </p:nvSpPr>
        <p:spPr bwMode="auto">
          <a:xfrm>
            <a:off x="6826585" y="2240379"/>
            <a:ext cx="580236"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dirty="0">
                <a:latin typeface="Calibri"/>
                <a:cs typeface="Calibri"/>
              </a:rPr>
              <a:t>(</a:t>
            </a:r>
            <a:r>
              <a:rPr lang="en-US" sz="2000" b="0" dirty="0" err="1">
                <a:latin typeface="Calibri"/>
                <a:cs typeface="Calibri"/>
              </a:rPr>
              <a:t>k,j</a:t>
            </a:r>
            <a:r>
              <a:rPr lang="en-US" sz="2000" b="0" dirty="0">
                <a:latin typeface="Calibri"/>
                <a:cs typeface="Calibri"/>
              </a:rPr>
              <a:t>)</a:t>
            </a:r>
          </a:p>
        </p:txBody>
      </p:sp>
      <p:sp>
        <p:nvSpPr>
          <p:cNvPr id="15" name="Rectangle 13">
            <a:extLst>
              <a:ext uri="{FF2B5EF4-FFF2-40B4-BE49-F238E27FC236}">
                <a16:creationId xmlns:a16="http://schemas.microsoft.com/office/drawing/2014/main" id="{B61D6C75-041C-4D6F-889A-196FD8C1CC14}"/>
              </a:ext>
            </a:extLst>
          </p:cNvPr>
          <p:cNvSpPr>
            <a:spLocks noChangeArrowheads="1"/>
          </p:cNvSpPr>
          <p:nvPr/>
        </p:nvSpPr>
        <p:spPr bwMode="auto">
          <a:xfrm>
            <a:off x="5586413" y="1828800"/>
            <a:ext cx="132463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Inner loop:</a:t>
            </a:r>
          </a:p>
        </p:txBody>
      </p:sp>
      <p:sp>
        <p:nvSpPr>
          <p:cNvPr id="16" name="Line 14">
            <a:extLst>
              <a:ext uri="{FF2B5EF4-FFF2-40B4-BE49-F238E27FC236}">
                <a16:creationId xmlns:a16="http://schemas.microsoft.com/office/drawing/2014/main" id="{103F92B4-37B6-4F08-822E-7F63262AA65E}"/>
              </a:ext>
            </a:extLst>
          </p:cNvPr>
          <p:cNvSpPr>
            <a:spLocks noChangeShapeType="1"/>
          </p:cNvSpPr>
          <p:nvPr/>
        </p:nvSpPr>
        <p:spPr bwMode="auto">
          <a:xfrm flipV="1">
            <a:off x="6027573" y="2586236"/>
            <a:ext cx="0" cy="5334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7" name="Line 15">
            <a:extLst>
              <a:ext uri="{FF2B5EF4-FFF2-40B4-BE49-F238E27FC236}">
                <a16:creationId xmlns:a16="http://schemas.microsoft.com/office/drawing/2014/main" id="{69790E42-E86C-4843-AFD8-84F5506C7E70}"/>
              </a:ext>
            </a:extLst>
          </p:cNvPr>
          <p:cNvSpPr>
            <a:spLocks noChangeShapeType="1"/>
          </p:cNvSpPr>
          <p:nvPr/>
        </p:nvSpPr>
        <p:spPr bwMode="auto">
          <a:xfrm flipV="1">
            <a:off x="8535729" y="2606675"/>
            <a:ext cx="0" cy="533400"/>
          </a:xfrm>
          <a:prstGeom prst="line">
            <a:avLst/>
          </a:prstGeom>
          <a:noFill/>
          <a:ln w="57150">
            <a:solidFill>
              <a:srgbClr val="FF0000"/>
            </a:solidFill>
            <a:round/>
            <a:headEnd/>
            <a:tailEnd/>
          </a:ln>
          <a:effectLst/>
        </p:spPr>
        <p:txBody>
          <a:bodyPr wrap="none" anchor="ctr">
            <a:prstTxWarp prst="textNoShape">
              <a:avLst/>
            </a:prstTxWarp>
          </a:bodyPr>
          <a:lstStyle/>
          <a:p>
            <a:endParaRPr lang="en-US" sz="2000">
              <a:latin typeface="Calibri"/>
              <a:cs typeface="Calibri"/>
            </a:endParaRPr>
          </a:p>
        </p:txBody>
      </p:sp>
      <p:sp>
        <p:nvSpPr>
          <p:cNvPr id="18" name="Rectangle 16">
            <a:extLst>
              <a:ext uri="{FF2B5EF4-FFF2-40B4-BE49-F238E27FC236}">
                <a16:creationId xmlns:a16="http://schemas.microsoft.com/office/drawing/2014/main" id="{040BAB54-1405-4E98-B45B-AF2141108C82}"/>
              </a:ext>
            </a:extLst>
          </p:cNvPr>
          <p:cNvSpPr>
            <a:spLocks noChangeArrowheads="1"/>
          </p:cNvSpPr>
          <p:nvPr/>
        </p:nvSpPr>
        <p:spPr bwMode="auto">
          <a:xfrm>
            <a:off x="5840413" y="2273300"/>
            <a:ext cx="646610"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l">
              <a:lnSpc>
                <a:spcPct val="100000"/>
              </a:lnSpc>
            </a:pPr>
            <a:r>
              <a:rPr lang="en-US" sz="2000" b="0">
                <a:latin typeface="Calibri"/>
                <a:cs typeface="Calibri"/>
              </a:rPr>
              <a:t>(*,k)</a:t>
            </a:r>
          </a:p>
        </p:txBody>
      </p:sp>
      <p:sp>
        <p:nvSpPr>
          <p:cNvPr id="19" name="Rectangle 18">
            <a:extLst>
              <a:ext uri="{FF2B5EF4-FFF2-40B4-BE49-F238E27FC236}">
                <a16:creationId xmlns:a16="http://schemas.microsoft.com/office/drawing/2014/main" id="{77E36B37-5DD8-494F-9F77-D07489871DB5}"/>
              </a:ext>
            </a:extLst>
          </p:cNvPr>
          <p:cNvSpPr>
            <a:spLocks noChangeArrowheads="1"/>
          </p:cNvSpPr>
          <p:nvPr/>
        </p:nvSpPr>
        <p:spPr bwMode="auto">
          <a:xfrm>
            <a:off x="6817666" y="4165600"/>
            <a:ext cx="726134" cy="397545"/>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Fixed</a:t>
            </a:r>
            <a:endParaRPr lang="en-US" sz="2000" b="0" dirty="0">
              <a:latin typeface="Calibri"/>
              <a:cs typeface="Calibri"/>
            </a:endParaRPr>
          </a:p>
        </p:txBody>
      </p:sp>
      <p:sp>
        <p:nvSpPr>
          <p:cNvPr id="20" name="Line 19">
            <a:extLst>
              <a:ext uri="{FF2B5EF4-FFF2-40B4-BE49-F238E27FC236}">
                <a16:creationId xmlns:a16="http://schemas.microsoft.com/office/drawing/2014/main" id="{17ED2DF8-4538-4992-9945-ADB0AB9497B0}"/>
              </a:ext>
            </a:extLst>
          </p:cNvPr>
          <p:cNvSpPr>
            <a:spLocks noChangeShapeType="1"/>
          </p:cNvSpPr>
          <p:nvPr/>
        </p:nvSpPr>
        <p:spPr bwMode="auto">
          <a:xfrm flipV="1">
            <a:off x="7156451" y="3509963"/>
            <a:ext cx="0" cy="62706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1" name="Rectangle 21">
            <a:extLst>
              <a:ext uri="{FF2B5EF4-FFF2-40B4-BE49-F238E27FC236}">
                <a16:creationId xmlns:a16="http://schemas.microsoft.com/office/drawing/2014/main" id="{991ABE19-BFA3-4621-8094-47FE2C91344D}"/>
              </a:ext>
            </a:extLst>
          </p:cNvPr>
          <p:cNvSpPr>
            <a:spLocks noChangeArrowheads="1"/>
          </p:cNvSpPr>
          <p:nvPr/>
        </p:nvSpPr>
        <p:spPr bwMode="auto">
          <a:xfrm>
            <a:off x="5410200" y="4165600"/>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a:latin typeface="Calibri"/>
                <a:cs typeface="Calibri"/>
              </a:rPr>
              <a:t>Column-</a:t>
            </a:r>
          </a:p>
          <a:p>
            <a:pPr algn="ctr">
              <a:lnSpc>
                <a:spcPct val="100000"/>
              </a:lnSpc>
            </a:pPr>
            <a:r>
              <a:rPr lang="en-US" sz="2000" b="0">
                <a:latin typeface="Calibri"/>
                <a:cs typeface="Calibri"/>
              </a:rPr>
              <a:t>wise</a:t>
            </a:r>
          </a:p>
        </p:txBody>
      </p:sp>
      <p:sp>
        <p:nvSpPr>
          <p:cNvPr id="22" name="Line 22">
            <a:extLst>
              <a:ext uri="{FF2B5EF4-FFF2-40B4-BE49-F238E27FC236}">
                <a16:creationId xmlns:a16="http://schemas.microsoft.com/office/drawing/2014/main" id="{4F5CA649-2D22-4FC7-9949-4B33AF71DC35}"/>
              </a:ext>
            </a:extLst>
          </p:cNvPr>
          <p:cNvSpPr>
            <a:spLocks noChangeShapeType="1"/>
          </p:cNvSpPr>
          <p:nvPr/>
        </p:nvSpPr>
        <p:spPr bwMode="auto">
          <a:xfrm flipV="1">
            <a:off x="5967413" y="3502025"/>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3" name="Rectangle 24">
            <a:extLst>
              <a:ext uri="{FF2B5EF4-FFF2-40B4-BE49-F238E27FC236}">
                <a16:creationId xmlns:a16="http://schemas.microsoft.com/office/drawing/2014/main" id="{0052EEA9-8FCC-4619-9CBA-4EB18EE70D99}"/>
              </a:ext>
            </a:extLst>
          </p:cNvPr>
          <p:cNvSpPr>
            <a:spLocks noChangeArrowheads="1"/>
          </p:cNvSpPr>
          <p:nvPr/>
        </p:nvSpPr>
        <p:spPr bwMode="auto">
          <a:xfrm>
            <a:off x="7924001" y="4165600"/>
            <a:ext cx="1067599" cy="705321"/>
          </a:xfrm>
          <a:prstGeom prst="rect">
            <a:avLst/>
          </a:prstGeom>
          <a:noFill/>
          <a:ln w="25400">
            <a:noFill/>
            <a:miter lim="800000"/>
            <a:headEnd/>
            <a:tailEnd/>
          </a:ln>
          <a:effectLst/>
        </p:spPr>
        <p:txBody>
          <a:bodyPr wrap="none" lIns="90487" tIns="44450" rIns="90487" bIns="44450">
            <a:prstTxWarp prst="textNoShape">
              <a:avLst/>
            </a:prstTxWarp>
            <a:spAutoFit/>
          </a:bodyPr>
          <a:lstStyle/>
          <a:p>
            <a:pPr algn="ctr">
              <a:lnSpc>
                <a:spcPct val="100000"/>
              </a:lnSpc>
            </a:pPr>
            <a:r>
              <a:rPr lang="en-US" sz="2000" b="0" dirty="0">
                <a:latin typeface="Calibri"/>
                <a:cs typeface="Calibri"/>
              </a:rPr>
              <a:t>Column-</a:t>
            </a:r>
          </a:p>
          <a:p>
            <a:pPr algn="ctr">
              <a:lnSpc>
                <a:spcPct val="100000"/>
              </a:lnSpc>
            </a:pPr>
            <a:r>
              <a:rPr lang="en-US" sz="2000" b="0" dirty="0">
                <a:latin typeface="Calibri"/>
                <a:cs typeface="Calibri"/>
              </a:rPr>
              <a:t>wise</a:t>
            </a:r>
          </a:p>
        </p:txBody>
      </p:sp>
      <p:sp>
        <p:nvSpPr>
          <p:cNvPr id="24" name="Line 25">
            <a:extLst>
              <a:ext uri="{FF2B5EF4-FFF2-40B4-BE49-F238E27FC236}">
                <a16:creationId xmlns:a16="http://schemas.microsoft.com/office/drawing/2014/main" id="{82DF35AA-8C85-4D90-8484-5E8B4D4B731A}"/>
              </a:ext>
            </a:extLst>
          </p:cNvPr>
          <p:cNvSpPr>
            <a:spLocks noChangeShapeType="1"/>
          </p:cNvSpPr>
          <p:nvPr/>
        </p:nvSpPr>
        <p:spPr bwMode="auto">
          <a:xfrm flipV="1">
            <a:off x="8405813" y="3502025"/>
            <a:ext cx="0" cy="627063"/>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sz="2000">
              <a:latin typeface="Calibri"/>
              <a:cs typeface="Calibri"/>
            </a:endParaRPr>
          </a:p>
        </p:txBody>
      </p:sp>
      <p:sp>
        <p:nvSpPr>
          <p:cNvPr id="25" name="Rectangle 26">
            <a:extLst>
              <a:ext uri="{FF2B5EF4-FFF2-40B4-BE49-F238E27FC236}">
                <a16:creationId xmlns:a16="http://schemas.microsoft.com/office/drawing/2014/main" id="{1F6F805B-3980-479D-B8F1-0B9C8B0F3B7C}"/>
              </a:ext>
            </a:extLst>
          </p:cNvPr>
          <p:cNvSpPr>
            <a:spLocks noChangeArrowheads="1"/>
          </p:cNvSpPr>
          <p:nvPr/>
        </p:nvSpPr>
        <p:spPr bwMode="auto">
          <a:xfrm>
            <a:off x="444500" y="4868863"/>
            <a:ext cx="4965700" cy="1227137"/>
          </a:xfrm>
          <a:prstGeom prst="rect">
            <a:avLst/>
          </a:prstGeom>
          <a:noFill/>
          <a:ln w="12700">
            <a:noFill/>
            <a:miter lim="800000"/>
            <a:headEnd/>
            <a:tailEnd/>
          </a:ln>
          <a:effectLst/>
        </p:spPr>
        <p:txBody>
          <a:bodyPr lIns="90487" tIns="44450" rIns="90487" bIns="44450">
            <a:prstTxWarp prst="textNoShape">
              <a:avLst/>
            </a:prstTxWarp>
          </a:bodyPr>
          <a:lstStyle/>
          <a:p>
            <a:pPr marL="223838" indent="-223838" algn="l" defTabSz="895350">
              <a:lnSpc>
                <a:spcPct val="100000"/>
              </a:lnSpc>
              <a:tabLst>
                <a:tab pos="971550" algn="ctr"/>
                <a:tab pos="2343150" algn="ctr"/>
                <a:tab pos="3657600" algn="ctr"/>
              </a:tabLst>
            </a:pPr>
            <a:r>
              <a:rPr lang="en-US" sz="2400" b="0" u="sng" dirty="0">
                <a:latin typeface="Calibri"/>
                <a:cs typeface="Calibri"/>
              </a:rPr>
              <a:t>Misses per inner loop iteration:</a:t>
            </a:r>
          </a:p>
          <a:p>
            <a:pPr marL="560388" lvl="1" indent="-222250" algn="l" defTabSz="895350">
              <a:lnSpc>
                <a:spcPct val="100000"/>
              </a:lnSpc>
              <a:tabLst>
                <a:tab pos="971550" algn="ctr"/>
                <a:tab pos="2343150" algn="ctr"/>
                <a:tab pos="3657600" algn="ctr"/>
              </a:tabLst>
            </a:pPr>
            <a:r>
              <a:rPr lang="en-US" sz="2400" b="0" dirty="0">
                <a:latin typeface="Calibri"/>
                <a:cs typeface="Calibri"/>
              </a:rPr>
              <a:t>		</a:t>
            </a:r>
            <a:r>
              <a:rPr lang="en-US" sz="2400" b="0" u="sng" dirty="0">
                <a:latin typeface="Calibri"/>
                <a:cs typeface="Calibri"/>
              </a:rPr>
              <a:t>A</a:t>
            </a:r>
            <a:r>
              <a:rPr lang="en-US" sz="2400" b="0" dirty="0">
                <a:latin typeface="Calibri"/>
                <a:cs typeface="Calibri"/>
              </a:rPr>
              <a:t>	</a:t>
            </a:r>
            <a:r>
              <a:rPr lang="en-US" sz="2400" b="0" u="sng" dirty="0">
                <a:latin typeface="Calibri"/>
                <a:cs typeface="Calibri"/>
              </a:rPr>
              <a:t>B</a:t>
            </a:r>
            <a:r>
              <a:rPr lang="en-US" sz="2400" b="0" dirty="0">
                <a:latin typeface="Calibri"/>
                <a:cs typeface="Calibri"/>
              </a:rPr>
              <a:t>	</a:t>
            </a:r>
            <a:r>
              <a:rPr lang="en-US" sz="2400" b="0" u="sng" dirty="0">
                <a:latin typeface="Calibri"/>
                <a:cs typeface="Calibri"/>
              </a:rPr>
              <a:t>C</a:t>
            </a:r>
            <a:endParaRPr lang="en-US" sz="2400" b="0" dirty="0">
              <a:latin typeface="Calibri"/>
              <a:cs typeface="Calibri"/>
            </a:endParaRPr>
          </a:p>
          <a:p>
            <a:pPr marL="560388" lvl="1" indent="-222250" algn="l" defTabSz="895350">
              <a:lnSpc>
                <a:spcPct val="100000"/>
              </a:lnSpc>
              <a:tabLst>
                <a:tab pos="971550" algn="ctr"/>
                <a:tab pos="2343150" algn="ctr"/>
                <a:tab pos="3657600" algn="ctr"/>
              </a:tabLst>
            </a:pPr>
            <a:r>
              <a:rPr lang="en-US" sz="2400" b="0" dirty="0">
                <a:latin typeface="Calibri"/>
                <a:cs typeface="Calibri"/>
              </a:rPr>
              <a:t>		1.0	0.0	1.0</a:t>
            </a:r>
          </a:p>
        </p:txBody>
      </p:sp>
      <p:sp>
        <p:nvSpPr>
          <p:cNvPr id="26" name="Rectangle 3">
            <a:extLst>
              <a:ext uri="{FF2B5EF4-FFF2-40B4-BE49-F238E27FC236}">
                <a16:creationId xmlns:a16="http://schemas.microsoft.com/office/drawing/2014/main" id="{8CCF9680-E3A3-45E3-8C0D-791777ECFEF2}"/>
              </a:ext>
            </a:extLst>
          </p:cNvPr>
          <p:cNvSpPr>
            <a:spLocks noChangeArrowheads="1"/>
          </p:cNvSpPr>
          <p:nvPr/>
        </p:nvSpPr>
        <p:spPr bwMode="auto">
          <a:xfrm>
            <a:off x="3283174" y="3962400"/>
            <a:ext cx="1898426"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mm.c</a:t>
            </a:r>
            <a:endParaRPr lang="en-GB" sz="1800" b="1" i="1" dirty="0">
              <a:solidFill>
                <a:schemeClr val="tx1">
                  <a:lumMod val="50000"/>
                  <a:lumOff val="50000"/>
                </a:schemeClr>
              </a:solidFill>
              <a:latin typeface="Courier New" pitchFamily="49" charset="0"/>
              <a:ea typeface="msgothic" charset="0"/>
              <a:cs typeface="msgothic" charset="0"/>
            </a:endParaRPr>
          </a:p>
        </p:txBody>
      </p:sp>
      <p:sp>
        <p:nvSpPr>
          <p:cNvPr id="27" name="Rectangle 11">
            <a:extLst>
              <a:ext uri="{FF2B5EF4-FFF2-40B4-BE49-F238E27FC236}">
                <a16:creationId xmlns:a16="http://schemas.microsoft.com/office/drawing/2014/main" id="{BEC6063B-251F-47C2-8922-253D1DB14407}"/>
              </a:ext>
            </a:extLst>
          </p:cNvPr>
          <p:cNvSpPr>
            <a:spLocks noChangeArrowheads="1"/>
          </p:cNvSpPr>
          <p:nvPr/>
        </p:nvSpPr>
        <p:spPr bwMode="auto">
          <a:xfrm>
            <a:off x="7329512" y="2852936"/>
            <a:ext cx="50800" cy="50800"/>
          </a:xfrm>
          <a:prstGeom prst="rect">
            <a:avLst/>
          </a:prstGeom>
          <a:solidFill>
            <a:schemeClr val="tx1"/>
          </a:solidFill>
          <a:ln w="57150">
            <a:solidFill>
              <a:srgbClr val="FF0000"/>
            </a:solidFill>
            <a:miter lim="800000"/>
            <a:headEnd/>
            <a:tailEnd/>
          </a:ln>
          <a:effectLst/>
        </p:spPr>
        <p:txBody>
          <a:bodyPr wrap="none" anchor="ctr">
            <a:prstTxWarp prst="textNoShape">
              <a:avLst/>
            </a:prstTxWarp>
          </a:bodyPr>
          <a:lstStyle/>
          <a:p>
            <a:endParaRPr lang="en-US" sz="2000">
              <a:latin typeface="Calibri"/>
              <a:cs typeface="Calibri"/>
            </a:endParaRPr>
          </a:p>
        </p:txBody>
      </p:sp>
      <p:cxnSp>
        <p:nvCxnSpPr>
          <p:cNvPr id="28" name="直接箭头连接符 27"/>
          <p:cNvCxnSpPr/>
          <p:nvPr/>
        </p:nvCxnSpPr>
        <p:spPr>
          <a:xfrm>
            <a:off x="8535277" y="2840489"/>
            <a:ext cx="174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0919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F72165-A139-45A3-904B-8985E1DA9B32}"/>
              </a:ext>
            </a:extLst>
          </p:cNvPr>
          <p:cNvSpPr>
            <a:spLocks noGrp="1"/>
          </p:cNvSpPr>
          <p:nvPr>
            <p:ph type="title"/>
          </p:nvPr>
        </p:nvSpPr>
        <p:spPr/>
        <p:txBody>
          <a:bodyPr>
            <a:normAutofit fontScale="90000"/>
          </a:bodyPr>
          <a:lstStyle/>
          <a:p>
            <a:r>
              <a:rPr lang="zh-CN" altLang="en-US" dirty="0"/>
              <a:t>矩阵乘算法汇总</a:t>
            </a:r>
          </a:p>
        </p:txBody>
      </p:sp>
      <p:sp>
        <p:nvSpPr>
          <p:cNvPr id="4" name="灯片编号占位符 3">
            <a:extLst>
              <a:ext uri="{FF2B5EF4-FFF2-40B4-BE49-F238E27FC236}">
                <a16:creationId xmlns:a16="http://schemas.microsoft.com/office/drawing/2014/main" id="{D8340D84-BAC0-43FF-9A0E-69D72EAF50E7}"/>
              </a:ext>
            </a:extLst>
          </p:cNvPr>
          <p:cNvSpPr>
            <a:spLocks noGrp="1"/>
          </p:cNvSpPr>
          <p:nvPr>
            <p:ph type="sldNum" sz="quarter" idx="12"/>
          </p:nvPr>
        </p:nvSpPr>
        <p:spPr/>
        <p:txBody>
          <a:bodyPr/>
          <a:lstStyle/>
          <a:p>
            <a:fld id="{6D62327B-ED8D-4CFC-ADD0-A75FA5CBE281}" type="slidenum">
              <a:rPr lang="zh-CN" altLang="en-US" smtClean="0"/>
              <a:pPr/>
              <a:t>189</a:t>
            </a:fld>
            <a:endParaRPr lang="zh-CN" altLang="en-US" dirty="0"/>
          </a:p>
        </p:txBody>
      </p:sp>
      <p:sp>
        <p:nvSpPr>
          <p:cNvPr id="5" name="Rectangle 3">
            <a:extLst>
              <a:ext uri="{FF2B5EF4-FFF2-40B4-BE49-F238E27FC236}">
                <a16:creationId xmlns:a16="http://schemas.microsoft.com/office/drawing/2014/main" id="{5A038C64-2E2C-479B-9D6D-0F5BC5EBB556}"/>
              </a:ext>
            </a:extLst>
          </p:cNvPr>
          <p:cNvSpPr>
            <a:spLocks noChangeArrowheads="1"/>
          </p:cNvSpPr>
          <p:nvPr/>
        </p:nvSpPr>
        <p:spPr bwMode="auto">
          <a:xfrm>
            <a:off x="873198" y="703774"/>
            <a:ext cx="3481388" cy="2082800"/>
          </a:xfrm>
          <a:prstGeom prst="rect">
            <a:avLst/>
          </a:prstGeom>
          <a:solidFill>
            <a:srgbClr val="F6F5BD"/>
          </a:solidFill>
          <a:ln w="12700">
            <a:solidFill>
              <a:schemeClr val="tx1"/>
            </a:solidFill>
            <a:miter lim="800000"/>
            <a:headEnd/>
            <a:tailEnd/>
          </a:ln>
          <a:effectLst/>
        </p:spPr>
        <p:txBody>
          <a:bodyPr lIns="90487" tIns="44450" rIns="90487" bIns="44450">
            <a:prstTxWarp prst="textNoShape">
              <a:avLst/>
            </a:prstTxWarp>
            <a:spAutoFit/>
          </a:bodyPr>
          <a:lstStyle/>
          <a:p>
            <a:pPr algn="l">
              <a:lnSpc>
                <a:spcPct val="70000"/>
              </a:lnSpc>
              <a:spcBef>
                <a:spcPct val="50000"/>
              </a:spcBef>
            </a:pPr>
            <a:r>
              <a:rPr lang="en-US" sz="1400" dirty="0">
                <a:latin typeface="Courier New" charset="0"/>
              </a:rPr>
              <a:t>for (</a:t>
            </a:r>
            <a:r>
              <a:rPr lang="en-US" sz="1400" dirty="0" err="1">
                <a:latin typeface="Courier New" charset="0"/>
              </a:rPr>
              <a:t>i</a:t>
            </a:r>
            <a:r>
              <a:rPr lang="en-US" sz="1400" dirty="0">
                <a:latin typeface="Courier New" charset="0"/>
              </a:rPr>
              <a:t>=0; </a:t>
            </a:r>
            <a:r>
              <a:rPr lang="en-US" sz="1400" dirty="0" err="1">
                <a:latin typeface="Courier New" charset="0"/>
              </a:rPr>
              <a:t>i</a:t>
            </a:r>
            <a:r>
              <a:rPr lang="en-US" sz="1400" dirty="0">
                <a:latin typeface="Courier New" charset="0"/>
              </a:rPr>
              <a:t>&lt;</a:t>
            </a:r>
            <a:r>
              <a:rPr lang="en-US" sz="1400" dirty="0" err="1">
                <a:latin typeface="Courier New" charset="0"/>
              </a:rPr>
              <a:t>n</a:t>
            </a:r>
            <a:r>
              <a:rPr lang="en-US" sz="1400" dirty="0">
                <a:latin typeface="Courier New" charset="0"/>
              </a:rPr>
              <a:t>; </a:t>
            </a:r>
            <a:r>
              <a:rPr lang="en-US" sz="1400" dirty="0" err="1">
                <a:latin typeface="Courier New" charset="0"/>
              </a:rPr>
              <a:t>i</a:t>
            </a:r>
            <a:r>
              <a:rPr lang="en-US" sz="1400" dirty="0">
                <a:latin typeface="Courier New" charset="0"/>
              </a:rPr>
              <a:t>++) {</a:t>
            </a:r>
          </a:p>
          <a:p>
            <a:pPr algn="l">
              <a:lnSpc>
                <a:spcPct val="70000"/>
              </a:lnSpc>
              <a:spcBef>
                <a:spcPct val="50000"/>
              </a:spcBef>
            </a:pPr>
            <a:r>
              <a:rPr lang="en-US" sz="1400" dirty="0">
                <a:latin typeface="Courier New" charset="0"/>
              </a:rPr>
              <a:t>  for (</a:t>
            </a:r>
            <a:r>
              <a:rPr lang="en-US" sz="1400" dirty="0" err="1">
                <a:latin typeface="Courier New" charset="0"/>
              </a:rPr>
              <a:t>j</a:t>
            </a:r>
            <a:r>
              <a:rPr lang="en-US" sz="1400" dirty="0">
                <a:latin typeface="Courier New" charset="0"/>
              </a:rPr>
              <a:t>=0; </a:t>
            </a:r>
            <a:r>
              <a:rPr lang="en-US" sz="1400" dirty="0" err="1">
                <a:latin typeface="Courier New" charset="0"/>
              </a:rPr>
              <a:t>j</a:t>
            </a:r>
            <a:r>
              <a:rPr lang="en-US" sz="1400" dirty="0">
                <a:latin typeface="Courier New" charset="0"/>
              </a:rPr>
              <a:t>&lt;</a:t>
            </a:r>
            <a:r>
              <a:rPr lang="en-US" sz="1400" dirty="0" err="1">
                <a:latin typeface="Courier New" charset="0"/>
              </a:rPr>
              <a:t>n</a:t>
            </a:r>
            <a:r>
              <a:rPr lang="en-US" sz="1400" dirty="0">
                <a:latin typeface="Courier New" charset="0"/>
              </a:rPr>
              <a:t>; </a:t>
            </a:r>
            <a:r>
              <a:rPr lang="en-US" sz="1400" dirty="0" err="1">
                <a:latin typeface="Courier New" charset="0"/>
              </a:rPr>
              <a:t>j</a:t>
            </a:r>
            <a:r>
              <a:rPr lang="en-US" sz="1400" dirty="0">
                <a:latin typeface="Courier New" charset="0"/>
              </a:rPr>
              <a:t>++) {</a:t>
            </a:r>
          </a:p>
          <a:p>
            <a:pPr algn="l">
              <a:lnSpc>
                <a:spcPct val="70000"/>
              </a:lnSpc>
              <a:spcBef>
                <a:spcPct val="50000"/>
              </a:spcBef>
            </a:pPr>
            <a:r>
              <a:rPr lang="en-US" sz="1400" dirty="0">
                <a:latin typeface="Courier New" charset="0"/>
              </a:rPr>
              <a:t>   sum = 0.0;</a:t>
            </a:r>
          </a:p>
          <a:p>
            <a:pPr algn="l">
              <a:lnSpc>
                <a:spcPct val="70000"/>
              </a:lnSpc>
              <a:spcBef>
                <a:spcPct val="50000"/>
              </a:spcBef>
            </a:pPr>
            <a:r>
              <a:rPr lang="en-US" sz="1400" dirty="0">
                <a:latin typeface="Courier New" charset="0"/>
              </a:rPr>
              <a:t>   for (</a:t>
            </a:r>
            <a:r>
              <a:rPr lang="en-US" sz="1400" dirty="0" err="1">
                <a:latin typeface="Courier New" charset="0"/>
              </a:rPr>
              <a:t>k</a:t>
            </a:r>
            <a:r>
              <a:rPr lang="en-US" sz="1400" dirty="0">
                <a:latin typeface="Courier New" charset="0"/>
              </a:rPr>
              <a:t>=0; </a:t>
            </a:r>
            <a:r>
              <a:rPr lang="en-US" sz="1400" dirty="0" err="1">
                <a:latin typeface="Courier New" charset="0"/>
              </a:rPr>
              <a:t>k</a:t>
            </a:r>
            <a:r>
              <a:rPr lang="en-US" sz="1400" dirty="0">
                <a:latin typeface="Courier New" charset="0"/>
              </a:rPr>
              <a:t>&lt;</a:t>
            </a:r>
            <a:r>
              <a:rPr lang="en-US" sz="1400" dirty="0" err="1">
                <a:latin typeface="Courier New" charset="0"/>
              </a:rPr>
              <a:t>n</a:t>
            </a:r>
            <a:r>
              <a:rPr lang="en-US" sz="1400" dirty="0">
                <a:latin typeface="Courier New" charset="0"/>
              </a:rPr>
              <a:t>; </a:t>
            </a:r>
            <a:r>
              <a:rPr lang="en-US" sz="1400" dirty="0" err="1">
                <a:latin typeface="Courier New" charset="0"/>
              </a:rPr>
              <a:t>k</a:t>
            </a:r>
            <a:r>
              <a:rPr lang="en-US" sz="1400" dirty="0">
                <a:latin typeface="Courier New" charset="0"/>
              </a:rPr>
              <a:t>++) </a:t>
            </a:r>
          </a:p>
          <a:p>
            <a:pPr algn="l">
              <a:lnSpc>
                <a:spcPct val="70000"/>
              </a:lnSpc>
              <a:spcBef>
                <a:spcPct val="50000"/>
              </a:spcBef>
            </a:pPr>
            <a:r>
              <a:rPr lang="en-US" sz="1400" dirty="0">
                <a:latin typeface="Courier New" charset="0"/>
              </a:rPr>
              <a:t>     sum += </a:t>
            </a:r>
            <a:r>
              <a:rPr lang="en-US" sz="1400" dirty="0" err="1">
                <a:latin typeface="Courier New" charset="0"/>
              </a:rPr>
              <a:t>a[i][k</a:t>
            </a:r>
            <a:r>
              <a:rPr lang="en-US" sz="1400" dirty="0">
                <a:latin typeface="Courier New" charset="0"/>
              </a:rPr>
              <a:t>] * </a:t>
            </a:r>
            <a:r>
              <a:rPr lang="en-US" sz="1400" dirty="0" err="1">
                <a:latin typeface="Courier New" charset="0"/>
              </a:rPr>
              <a:t>b[k][j</a:t>
            </a:r>
            <a:r>
              <a:rPr lang="en-US" sz="1400" dirty="0">
                <a:latin typeface="Courier New" charset="0"/>
              </a:rPr>
              <a:t>];</a:t>
            </a:r>
          </a:p>
          <a:p>
            <a:pPr algn="l">
              <a:lnSpc>
                <a:spcPct val="70000"/>
              </a:lnSpc>
              <a:spcBef>
                <a:spcPct val="50000"/>
              </a:spcBef>
            </a:pPr>
            <a:r>
              <a:rPr lang="en-US" sz="1400" dirty="0">
                <a:latin typeface="Courier New" charset="0"/>
              </a:rPr>
              <a:t>   </a:t>
            </a:r>
            <a:r>
              <a:rPr lang="en-US" sz="1400" dirty="0" err="1">
                <a:latin typeface="Courier New" charset="0"/>
              </a:rPr>
              <a:t>c[i][j</a:t>
            </a:r>
            <a:r>
              <a:rPr lang="en-US" sz="1400" dirty="0">
                <a:latin typeface="Courier New" charset="0"/>
              </a:rPr>
              <a:t>] = sum;</a:t>
            </a:r>
          </a:p>
          <a:p>
            <a:pPr algn="l">
              <a:lnSpc>
                <a:spcPct val="70000"/>
              </a:lnSpc>
              <a:spcBef>
                <a:spcPct val="50000"/>
              </a:spcBef>
            </a:pPr>
            <a:r>
              <a:rPr lang="en-US" sz="1400" dirty="0">
                <a:latin typeface="Courier New" charset="0"/>
              </a:rPr>
              <a:t> }</a:t>
            </a:r>
          </a:p>
          <a:p>
            <a:pPr algn="l">
              <a:lnSpc>
                <a:spcPct val="70000"/>
              </a:lnSpc>
              <a:spcBef>
                <a:spcPct val="50000"/>
              </a:spcBef>
            </a:pPr>
            <a:r>
              <a:rPr lang="en-US" sz="1400" dirty="0">
                <a:latin typeface="Courier New" charset="0"/>
              </a:rPr>
              <a:t>} </a:t>
            </a:r>
          </a:p>
        </p:txBody>
      </p:sp>
      <p:sp>
        <p:nvSpPr>
          <p:cNvPr id="6" name="Rectangle 5">
            <a:extLst>
              <a:ext uri="{FF2B5EF4-FFF2-40B4-BE49-F238E27FC236}">
                <a16:creationId xmlns:a16="http://schemas.microsoft.com/office/drawing/2014/main" id="{0822E026-5CD2-423C-83C5-BECC7D7494EC}"/>
              </a:ext>
            </a:extLst>
          </p:cNvPr>
          <p:cNvSpPr>
            <a:spLocks noChangeArrowheads="1"/>
          </p:cNvSpPr>
          <p:nvPr/>
        </p:nvSpPr>
        <p:spPr bwMode="auto">
          <a:xfrm>
            <a:off x="869313" y="4758461"/>
            <a:ext cx="3481388" cy="1784350"/>
          </a:xfrm>
          <a:prstGeom prst="rect">
            <a:avLst/>
          </a:prstGeom>
          <a:solidFill>
            <a:srgbClr val="F6F5BD"/>
          </a:solidFill>
          <a:ln w="12700">
            <a:solidFill>
              <a:schemeClr val="tx1"/>
            </a:solidFill>
            <a:miter lim="800000"/>
            <a:headEnd/>
            <a:tailEnd/>
          </a:ln>
          <a:effectLst/>
        </p:spPr>
        <p:txBody>
          <a:bodyPr lIns="90487" tIns="44450" rIns="90487" bIns="44450">
            <a:prstTxWarp prst="textNoShape">
              <a:avLst/>
            </a:prstTxWarp>
            <a:spAutoFit/>
          </a:bodyPr>
          <a:lstStyle/>
          <a:p>
            <a:pPr algn="l">
              <a:lnSpc>
                <a:spcPct val="70000"/>
              </a:lnSpc>
              <a:spcBef>
                <a:spcPct val="50000"/>
              </a:spcBef>
            </a:pPr>
            <a:r>
              <a:rPr lang="en-US" sz="1400">
                <a:latin typeface="Courier New" charset="0"/>
              </a:rPr>
              <a:t>for (k=0; k&lt;n; k++) {</a:t>
            </a:r>
          </a:p>
          <a:p>
            <a:pPr algn="l">
              <a:lnSpc>
                <a:spcPct val="70000"/>
              </a:lnSpc>
              <a:spcBef>
                <a:spcPct val="50000"/>
              </a:spcBef>
            </a:pPr>
            <a:r>
              <a:rPr lang="en-US" sz="1400">
                <a:latin typeface="Courier New" charset="0"/>
              </a:rPr>
              <a:t> for (i=0; i&lt;n; i++) {</a:t>
            </a:r>
          </a:p>
          <a:p>
            <a:pPr algn="l">
              <a:lnSpc>
                <a:spcPct val="70000"/>
              </a:lnSpc>
              <a:spcBef>
                <a:spcPct val="50000"/>
              </a:spcBef>
            </a:pPr>
            <a:r>
              <a:rPr lang="en-US" sz="1400">
                <a:latin typeface="Courier New" charset="0"/>
              </a:rPr>
              <a:t>  r = a[i][k];</a:t>
            </a:r>
          </a:p>
          <a:p>
            <a:pPr algn="l">
              <a:lnSpc>
                <a:spcPct val="70000"/>
              </a:lnSpc>
              <a:spcBef>
                <a:spcPct val="50000"/>
              </a:spcBef>
            </a:pPr>
            <a:r>
              <a:rPr lang="en-US" sz="1400">
                <a:latin typeface="Courier New" charset="0"/>
              </a:rPr>
              <a:t>  for (j=0; j&lt;n; j++)</a:t>
            </a:r>
          </a:p>
          <a:p>
            <a:pPr algn="l">
              <a:lnSpc>
                <a:spcPct val="70000"/>
              </a:lnSpc>
              <a:spcBef>
                <a:spcPct val="50000"/>
              </a:spcBef>
            </a:pPr>
            <a:r>
              <a:rPr lang="en-US" sz="1400">
                <a:latin typeface="Courier New" charset="0"/>
              </a:rPr>
              <a:t>   c[i][j] += r * b[k][j];   </a:t>
            </a:r>
          </a:p>
          <a:p>
            <a:pPr algn="l">
              <a:lnSpc>
                <a:spcPct val="70000"/>
              </a:lnSpc>
              <a:spcBef>
                <a:spcPct val="50000"/>
              </a:spcBef>
            </a:pPr>
            <a:r>
              <a:rPr lang="en-US" sz="1400">
                <a:latin typeface="Courier New" charset="0"/>
              </a:rPr>
              <a:t> }</a:t>
            </a:r>
          </a:p>
          <a:p>
            <a:pPr algn="l">
              <a:lnSpc>
                <a:spcPct val="70000"/>
              </a:lnSpc>
              <a:spcBef>
                <a:spcPct val="50000"/>
              </a:spcBef>
            </a:pPr>
            <a:r>
              <a:rPr lang="en-US" sz="1400">
                <a:latin typeface="Courier New" charset="0"/>
              </a:rPr>
              <a:t>}</a:t>
            </a:r>
          </a:p>
        </p:txBody>
      </p:sp>
      <p:sp>
        <p:nvSpPr>
          <p:cNvPr id="7" name="Rectangle 6">
            <a:extLst>
              <a:ext uri="{FF2B5EF4-FFF2-40B4-BE49-F238E27FC236}">
                <a16:creationId xmlns:a16="http://schemas.microsoft.com/office/drawing/2014/main" id="{A576B3FC-4404-48E6-9FC4-131FE33EA05B}"/>
              </a:ext>
            </a:extLst>
          </p:cNvPr>
          <p:cNvSpPr>
            <a:spLocks noChangeArrowheads="1"/>
          </p:cNvSpPr>
          <p:nvPr/>
        </p:nvSpPr>
        <p:spPr bwMode="auto">
          <a:xfrm>
            <a:off x="869313" y="2892272"/>
            <a:ext cx="3481388" cy="1784350"/>
          </a:xfrm>
          <a:prstGeom prst="rect">
            <a:avLst/>
          </a:prstGeom>
          <a:solidFill>
            <a:srgbClr val="F6F5BD"/>
          </a:solidFill>
          <a:ln w="12700">
            <a:solidFill>
              <a:schemeClr val="tx1"/>
            </a:solidFill>
            <a:miter lim="800000"/>
            <a:headEnd/>
            <a:tailEnd/>
          </a:ln>
          <a:effectLst/>
        </p:spPr>
        <p:txBody>
          <a:bodyPr lIns="90487" tIns="44450" rIns="90487" bIns="44450">
            <a:prstTxWarp prst="textNoShape">
              <a:avLst/>
            </a:prstTxWarp>
            <a:spAutoFit/>
          </a:bodyPr>
          <a:lstStyle/>
          <a:p>
            <a:pPr algn="l">
              <a:lnSpc>
                <a:spcPct val="70000"/>
              </a:lnSpc>
              <a:spcBef>
                <a:spcPct val="50000"/>
              </a:spcBef>
            </a:pPr>
            <a:r>
              <a:rPr lang="en-US" sz="1400" dirty="0">
                <a:latin typeface="Courier New" charset="0"/>
              </a:rPr>
              <a:t>for (j=0; j&lt;n; </a:t>
            </a:r>
            <a:r>
              <a:rPr lang="en-US" sz="1400" dirty="0" err="1">
                <a:latin typeface="Courier New" charset="0"/>
              </a:rPr>
              <a:t>j++</a:t>
            </a:r>
            <a:r>
              <a:rPr lang="en-US" sz="1400" dirty="0">
                <a:latin typeface="Courier New" charset="0"/>
              </a:rPr>
              <a:t>) {</a:t>
            </a:r>
          </a:p>
          <a:p>
            <a:pPr algn="l">
              <a:lnSpc>
                <a:spcPct val="70000"/>
              </a:lnSpc>
              <a:spcBef>
                <a:spcPct val="50000"/>
              </a:spcBef>
            </a:pPr>
            <a:r>
              <a:rPr lang="en-US" sz="1400" dirty="0">
                <a:latin typeface="Courier New" charset="0"/>
              </a:rPr>
              <a:t> for (k=0; k&lt;n; k++) {</a:t>
            </a:r>
          </a:p>
          <a:p>
            <a:pPr algn="l">
              <a:lnSpc>
                <a:spcPct val="70000"/>
              </a:lnSpc>
              <a:spcBef>
                <a:spcPct val="50000"/>
              </a:spcBef>
            </a:pPr>
            <a:r>
              <a:rPr lang="en-US" sz="1400" dirty="0">
                <a:latin typeface="Courier New" charset="0"/>
              </a:rPr>
              <a:t>   r = b[k][j];</a:t>
            </a:r>
          </a:p>
          <a:p>
            <a:pPr algn="l">
              <a:lnSpc>
                <a:spcPct val="70000"/>
              </a:lnSpc>
              <a:spcBef>
                <a:spcPct val="50000"/>
              </a:spcBef>
            </a:pPr>
            <a:r>
              <a:rPr lang="en-US" sz="1400" dirty="0">
                <a:latin typeface="Courier New" charset="0"/>
              </a:rPr>
              <a:t>   for (</a:t>
            </a:r>
            <a:r>
              <a:rPr lang="en-US" sz="1400" dirty="0" err="1">
                <a:latin typeface="Courier New" charset="0"/>
              </a:rPr>
              <a:t>i</a:t>
            </a:r>
            <a:r>
              <a:rPr lang="en-US" sz="1400" dirty="0">
                <a:latin typeface="Courier New" charset="0"/>
              </a:rPr>
              <a:t>=0; </a:t>
            </a:r>
            <a:r>
              <a:rPr lang="en-US" sz="1400" dirty="0" err="1">
                <a:latin typeface="Courier New" charset="0"/>
              </a:rPr>
              <a:t>i</a:t>
            </a:r>
            <a:r>
              <a:rPr lang="en-US" sz="1400" dirty="0">
                <a:latin typeface="Courier New" charset="0"/>
              </a:rPr>
              <a:t>&lt;n; </a:t>
            </a:r>
            <a:r>
              <a:rPr lang="en-US" sz="1400" dirty="0" err="1">
                <a:latin typeface="Courier New" charset="0"/>
              </a:rPr>
              <a:t>i</a:t>
            </a:r>
            <a:r>
              <a:rPr lang="en-US" sz="1400" dirty="0">
                <a:latin typeface="Courier New" charset="0"/>
              </a:rPr>
              <a:t>++)</a:t>
            </a:r>
          </a:p>
          <a:p>
            <a:pPr algn="l">
              <a:lnSpc>
                <a:spcPct val="70000"/>
              </a:lnSpc>
              <a:spcBef>
                <a:spcPct val="50000"/>
              </a:spcBef>
            </a:pPr>
            <a:r>
              <a:rPr lang="en-US" sz="1400" dirty="0">
                <a:latin typeface="Courier New" charset="0"/>
              </a:rPr>
              <a:t>    c[</a:t>
            </a:r>
            <a:r>
              <a:rPr lang="en-US" sz="1400" dirty="0" err="1">
                <a:latin typeface="Courier New" charset="0"/>
              </a:rPr>
              <a:t>i</a:t>
            </a:r>
            <a:r>
              <a:rPr lang="en-US" sz="1400" dirty="0">
                <a:latin typeface="Courier New" charset="0"/>
              </a:rPr>
              <a:t>][j] += a[</a:t>
            </a:r>
            <a:r>
              <a:rPr lang="en-US" sz="1400" dirty="0" err="1">
                <a:latin typeface="Courier New" charset="0"/>
              </a:rPr>
              <a:t>i</a:t>
            </a:r>
            <a:r>
              <a:rPr lang="en-US" sz="1400" dirty="0">
                <a:latin typeface="Courier New" charset="0"/>
              </a:rPr>
              <a:t>][k] * r;</a:t>
            </a:r>
          </a:p>
          <a:p>
            <a:pPr algn="l">
              <a:lnSpc>
                <a:spcPct val="70000"/>
              </a:lnSpc>
              <a:spcBef>
                <a:spcPct val="50000"/>
              </a:spcBef>
            </a:pPr>
            <a:r>
              <a:rPr lang="en-US" sz="1400" dirty="0">
                <a:latin typeface="Courier New" charset="0"/>
              </a:rPr>
              <a:t> }</a:t>
            </a:r>
          </a:p>
          <a:p>
            <a:pPr algn="l">
              <a:lnSpc>
                <a:spcPct val="70000"/>
              </a:lnSpc>
              <a:spcBef>
                <a:spcPct val="50000"/>
              </a:spcBef>
            </a:pPr>
            <a:r>
              <a:rPr lang="en-US" sz="1400" dirty="0">
                <a:latin typeface="Courier New" charset="0"/>
              </a:rPr>
              <a:t>}</a:t>
            </a:r>
          </a:p>
        </p:txBody>
      </p:sp>
      <p:sp>
        <p:nvSpPr>
          <p:cNvPr id="8" name="Rectangle 4">
            <a:extLst>
              <a:ext uri="{FF2B5EF4-FFF2-40B4-BE49-F238E27FC236}">
                <a16:creationId xmlns:a16="http://schemas.microsoft.com/office/drawing/2014/main" id="{5C335081-946C-4E03-A1DC-87B08CD533E9}"/>
              </a:ext>
            </a:extLst>
          </p:cNvPr>
          <p:cNvSpPr>
            <a:spLocks noChangeArrowheads="1"/>
          </p:cNvSpPr>
          <p:nvPr/>
        </p:nvSpPr>
        <p:spPr bwMode="auto">
          <a:xfrm>
            <a:off x="5076056" y="837034"/>
            <a:ext cx="2548774" cy="1936428"/>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tabLst>
                <a:tab pos="228600" algn="l"/>
              </a:tabLst>
            </a:pPr>
            <a:r>
              <a:rPr lang="en-US" sz="2000" dirty="0" err="1">
                <a:latin typeface="Calibri"/>
                <a:cs typeface="Calibri"/>
              </a:rPr>
              <a:t>ijk</a:t>
            </a:r>
            <a:r>
              <a:rPr lang="en-US" sz="2000" dirty="0">
                <a:latin typeface="Calibri"/>
                <a:cs typeface="Calibri"/>
              </a:rPr>
              <a:t> (&amp; </a:t>
            </a:r>
            <a:r>
              <a:rPr lang="en-US" sz="2000" dirty="0" err="1">
                <a:latin typeface="Calibri"/>
                <a:cs typeface="Calibri"/>
              </a:rPr>
              <a:t>jik</a:t>
            </a:r>
            <a:r>
              <a:rPr lang="en-US" sz="2000" dirty="0">
                <a:latin typeface="Calibri"/>
                <a:cs typeface="Calibri"/>
              </a:rPr>
              <a:t>): </a:t>
            </a:r>
          </a:p>
          <a:p>
            <a:pPr marL="114300" lvl="1" algn="l">
              <a:lnSpc>
                <a:spcPct val="100000"/>
              </a:lnSpc>
              <a:buFontTx/>
              <a:buChar char="•"/>
              <a:tabLst>
                <a:tab pos="228600" algn="l"/>
              </a:tabLst>
            </a:pPr>
            <a:r>
              <a:rPr lang="en-US" sz="2000" dirty="0">
                <a:latin typeface="Calibri"/>
                <a:cs typeface="Calibri"/>
              </a:rPr>
              <a:t> </a:t>
            </a:r>
            <a:r>
              <a:rPr lang="zh-CN" altLang="en-US" sz="2000" dirty="0">
                <a:latin typeface="Calibri"/>
                <a:cs typeface="Calibri"/>
              </a:rPr>
              <a:t>加载：</a:t>
            </a:r>
            <a:r>
              <a:rPr lang="en-US" sz="2000" b="0" dirty="0">
                <a:latin typeface="Calibri"/>
                <a:cs typeface="Calibri"/>
              </a:rPr>
              <a:t>2</a:t>
            </a:r>
            <a:r>
              <a:rPr lang="zh-CN" altLang="en-US" sz="2000" b="0" dirty="0">
                <a:latin typeface="Calibri"/>
                <a:cs typeface="Calibri"/>
              </a:rPr>
              <a:t>，存储：</a:t>
            </a:r>
            <a:r>
              <a:rPr lang="en-US" altLang="zh-CN" sz="2000" b="0" dirty="0">
                <a:latin typeface="Calibri"/>
                <a:cs typeface="Calibri"/>
              </a:rPr>
              <a:t>0</a:t>
            </a:r>
          </a:p>
          <a:p>
            <a:pPr marL="114300" lvl="1" algn="l">
              <a:lnSpc>
                <a:spcPct val="100000"/>
              </a:lnSpc>
              <a:buFontTx/>
              <a:buChar char="•"/>
              <a:tabLst>
                <a:tab pos="228600" algn="l"/>
              </a:tabLst>
            </a:pPr>
            <a:r>
              <a:rPr lang="en-US" altLang="zh-CN" sz="2000" dirty="0">
                <a:latin typeface="Calibri"/>
                <a:cs typeface="Calibri"/>
              </a:rPr>
              <a:t>A</a:t>
            </a:r>
            <a:r>
              <a:rPr lang="zh-CN" altLang="en-US" sz="2000" dirty="0">
                <a:latin typeface="Calibri"/>
                <a:cs typeface="Calibri"/>
              </a:rPr>
              <a:t>未命中：</a:t>
            </a:r>
            <a:r>
              <a:rPr lang="en-US" altLang="zh-CN" sz="2000" dirty="0">
                <a:latin typeface="Calibri"/>
                <a:cs typeface="Calibri"/>
              </a:rPr>
              <a:t>0.25</a:t>
            </a:r>
          </a:p>
          <a:p>
            <a:pPr marL="114300" lvl="1" algn="l">
              <a:lnSpc>
                <a:spcPct val="100000"/>
              </a:lnSpc>
              <a:buFontTx/>
              <a:buChar char="•"/>
              <a:tabLst>
                <a:tab pos="228600" algn="l"/>
              </a:tabLst>
            </a:pPr>
            <a:r>
              <a:rPr lang="en-US" altLang="zh-CN" sz="2000" b="0" dirty="0">
                <a:latin typeface="Calibri"/>
                <a:cs typeface="Calibri"/>
              </a:rPr>
              <a:t>B</a:t>
            </a:r>
            <a:r>
              <a:rPr lang="zh-CN" altLang="en-US" sz="2000" b="0" dirty="0">
                <a:latin typeface="Calibri"/>
                <a:cs typeface="Calibri"/>
              </a:rPr>
              <a:t>未命中：</a:t>
            </a:r>
            <a:r>
              <a:rPr lang="en-US" altLang="zh-CN" sz="2000" b="0" dirty="0">
                <a:latin typeface="Calibri"/>
                <a:cs typeface="Calibri"/>
              </a:rPr>
              <a:t>1</a:t>
            </a:r>
          </a:p>
          <a:p>
            <a:pPr marL="114300" lvl="1" algn="l">
              <a:lnSpc>
                <a:spcPct val="100000"/>
              </a:lnSpc>
              <a:buFontTx/>
              <a:buChar char="•"/>
              <a:tabLst>
                <a:tab pos="228600" algn="l"/>
              </a:tabLst>
            </a:pPr>
            <a:r>
              <a:rPr lang="en-US" altLang="zh-CN" sz="2000" dirty="0">
                <a:latin typeface="Calibri"/>
                <a:cs typeface="Calibri"/>
              </a:rPr>
              <a:t>C</a:t>
            </a:r>
            <a:r>
              <a:rPr lang="zh-CN" altLang="en-US" sz="2000" dirty="0">
                <a:latin typeface="Calibri"/>
                <a:cs typeface="Calibri"/>
              </a:rPr>
              <a:t>未命中：</a:t>
            </a:r>
            <a:r>
              <a:rPr lang="en-US" altLang="zh-CN" sz="2000" dirty="0">
                <a:latin typeface="Calibri"/>
                <a:cs typeface="Calibri"/>
              </a:rPr>
              <a:t>0</a:t>
            </a:r>
          </a:p>
          <a:p>
            <a:pPr marL="114300" lvl="1" algn="l">
              <a:lnSpc>
                <a:spcPct val="100000"/>
              </a:lnSpc>
              <a:buFontTx/>
              <a:buChar char="•"/>
              <a:tabLst>
                <a:tab pos="228600" algn="l"/>
              </a:tabLst>
            </a:pPr>
            <a:r>
              <a:rPr lang="zh-CN" altLang="en-US" sz="2000" b="0" dirty="0">
                <a:latin typeface="Calibri"/>
                <a:cs typeface="Calibri"/>
              </a:rPr>
              <a:t>未命中总数：</a:t>
            </a:r>
            <a:r>
              <a:rPr lang="en-US" altLang="zh-CN" sz="2000" b="0" dirty="0">
                <a:latin typeface="Calibri"/>
                <a:cs typeface="Calibri"/>
              </a:rPr>
              <a:t>1.25</a:t>
            </a:r>
            <a:endParaRPr lang="en-US" sz="2000" dirty="0">
              <a:latin typeface="Calibri"/>
              <a:cs typeface="Calibri"/>
            </a:endParaRPr>
          </a:p>
        </p:txBody>
      </p:sp>
      <p:sp>
        <p:nvSpPr>
          <p:cNvPr id="9" name="Rectangle 7">
            <a:extLst>
              <a:ext uri="{FF2B5EF4-FFF2-40B4-BE49-F238E27FC236}">
                <a16:creationId xmlns:a16="http://schemas.microsoft.com/office/drawing/2014/main" id="{ACA58503-7996-4E96-ABE7-92145D05F7A6}"/>
              </a:ext>
            </a:extLst>
          </p:cNvPr>
          <p:cNvSpPr>
            <a:spLocks noChangeArrowheads="1"/>
          </p:cNvSpPr>
          <p:nvPr/>
        </p:nvSpPr>
        <p:spPr bwMode="auto">
          <a:xfrm>
            <a:off x="4964628" y="4676622"/>
            <a:ext cx="2481448" cy="1936428"/>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tabLst>
                <a:tab pos="228600" algn="l"/>
              </a:tabLst>
            </a:pPr>
            <a:r>
              <a:rPr lang="en-US" sz="2000" dirty="0" err="1">
                <a:latin typeface="Calibri"/>
                <a:cs typeface="Calibri"/>
              </a:rPr>
              <a:t>kij</a:t>
            </a:r>
            <a:r>
              <a:rPr lang="en-US" sz="2000" dirty="0">
                <a:latin typeface="Calibri"/>
                <a:cs typeface="Calibri"/>
              </a:rPr>
              <a:t> (&amp; </a:t>
            </a:r>
            <a:r>
              <a:rPr lang="en-US" sz="2000" dirty="0" err="1">
                <a:latin typeface="Calibri"/>
                <a:cs typeface="Calibri"/>
              </a:rPr>
              <a:t>ikj</a:t>
            </a:r>
            <a:r>
              <a:rPr lang="en-US" sz="2000" dirty="0">
                <a:latin typeface="Calibri"/>
                <a:cs typeface="Calibri"/>
              </a:rPr>
              <a:t>): </a:t>
            </a:r>
          </a:p>
          <a:p>
            <a:pPr marL="114300" lvl="1">
              <a:buFontTx/>
              <a:buChar char="•"/>
              <a:tabLst>
                <a:tab pos="228600" algn="l"/>
              </a:tabLst>
            </a:pPr>
            <a:r>
              <a:rPr lang="zh-CN" altLang="en-US" sz="2000" dirty="0">
                <a:cs typeface="Calibri"/>
              </a:rPr>
              <a:t>加载：</a:t>
            </a:r>
            <a:r>
              <a:rPr lang="en-US" altLang="zh-CN" sz="2000" dirty="0">
                <a:cs typeface="Calibri"/>
              </a:rPr>
              <a:t>2</a:t>
            </a:r>
            <a:r>
              <a:rPr lang="zh-CN" altLang="en-US" sz="2000" dirty="0">
                <a:cs typeface="Calibri"/>
              </a:rPr>
              <a:t>，存储：</a:t>
            </a:r>
            <a:r>
              <a:rPr lang="en-US" altLang="zh-CN" sz="2000" dirty="0">
                <a:cs typeface="Calibri"/>
              </a:rPr>
              <a:t>1</a:t>
            </a:r>
          </a:p>
          <a:p>
            <a:pPr marL="114300" lvl="1">
              <a:buFontTx/>
              <a:buChar char="•"/>
              <a:tabLst>
                <a:tab pos="228600" algn="l"/>
              </a:tabLst>
            </a:pPr>
            <a:r>
              <a:rPr lang="en-US" altLang="zh-CN" sz="2000" dirty="0">
                <a:cs typeface="Calibri"/>
              </a:rPr>
              <a:t>A</a:t>
            </a:r>
            <a:r>
              <a:rPr lang="zh-CN" altLang="en-US" sz="2000" dirty="0">
                <a:cs typeface="Calibri"/>
              </a:rPr>
              <a:t>未命中：</a:t>
            </a:r>
            <a:r>
              <a:rPr lang="en-US" altLang="zh-CN" sz="2000" dirty="0">
                <a:cs typeface="Calibri"/>
              </a:rPr>
              <a:t>0</a:t>
            </a:r>
          </a:p>
          <a:p>
            <a:pPr marL="114300" lvl="1">
              <a:buFontTx/>
              <a:buChar char="•"/>
              <a:tabLst>
                <a:tab pos="228600" algn="l"/>
              </a:tabLst>
            </a:pPr>
            <a:r>
              <a:rPr lang="en-US" altLang="zh-CN" sz="2000" dirty="0">
                <a:cs typeface="Calibri"/>
              </a:rPr>
              <a:t>B</a:t>
            </a:r>
            <a:r>
              <a:rPr lang="zh-CN" altLang="en-US" sz="2000" dirty="0">
                <a:cs typeface="Calibri"/>
              </a:rPr>
              <a:t>未命中：</a:t>
            </a:r>
            <a:r>
              <a:rPr lang="en-US" altLang="zh-CN" sz="2000" dirty="0">
                <a:cs typeface="Calibri"/>
              </a:rPr>
              <a:t>0.25</a:t>
            </a:r>
          </a:p>
          <a:p>
            <a:pPr marL="114300" lvl="1">
              <a:buFontTx/>
              <a:buChar char="•"/>
              <a:tabLst>
                <a:tab pos="228600" algn="l"/>
              </a:tabLst>
            </a:pPr>
            <a:r>
              <a:rPr lang="en-US" altLang="zh-CN" sz="2000" dirty="0">
                <a:cs typeface="Calibri"/>
              </a:rPr>
              <a:t>C</a:t>
            </a:r>
            <a:r>
              <a:rPr lang="zh-CN" altLang="en-US" sz="2000" dirty="0">
                <a:cs typeface="Calibri"/>
              </a:rPr>
              <a:t>未命中：</a:t>
            </a:r>
            <a:r>
              <a:rPr lang="en-US" altLang="zh-CN" sz="2000" dirty="0">
                <a:cs typeface="Calibri"/>
              </a:rPr>
              <a:t>0.25</a:t>
            </a:r>
          </a:p>
          <a:p>
            <a:pPr marL="114300" lvl="1">
              <a:buFontTx/>
              <a:buChar char="•"/>
              <a:tabLst>
                <a:tab pos="228600" algn="l"/>
              </a:tabLst>
            </a:pPr>
            <a:r>
              <a:rPr lang="zh-CN" altLang="en-US" sz="2000" dirty="0">
                <a:cs typeface="Calibri"/>
              </a:rPr>
              <a:t>未命中总数：</a:t>
            </a:r>
            <a:r>
              <a:rPr lang="en-US" altLang="zh-CN" sz="2000" dirty="0">
                <a:cs typeface="Calibri"/>
              </a:rPr>
              <a:t>0.5</a:t>
            </a:r>
          </a:p>
        </p:txBody>
      </p:sp>
      <p:sp>
        <p:nvSpPr>
          <p:cNvPr id="10" name="Rectangle 8">
            <a:extLst>
              <a:ext uri="{FF2B5EF4-FFF2-40B4-BE49-F238E27FC236}">
                <a16:creationId xmlns:a16="http://schemas.microsoft.com/office/drawing/2014/main" id="{91657950-F00B-4163-A668-A254755A1BDB}"/>
              </a:ext>
            </a:extLst>
          </p:cNvPr>
          <p:cNvSpPr>
            <a:spLocks noChangeArrowheads="1"/>
          </p:cNvSpPr>
          <p:nvPr/>
        </p:nvSpPr>
        <p:spPr bwMode="auto">
          <a:xfrm>
            <a:off x="4964628" y="2791987"/>
            <a:ext cx="2481448" cy="1936428"/>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tabLst>
                <a:tab pos="228600" algn="l"/>
              </a:tabLst>
            </a:pPr>
            <a:r>
              <a:rPr lang="en-US" sz="2000" dirty="0" err="1">
                <a:latin typeface="Calibri"/>
                <a:cs typeface="Calibri"/>
              </a:rPr>
              <a:t>jki</a:t>
            </a:r>
            <a:r>
              <a:rPr lang="en-US" sz="2000" dirty="0">
                <a:latin typeface="Calibri"/>
                <a:cs typeface="Calibri"/>
              </a:rPr>
              <a:t> (&amp; </a:t>
            </a:r>
            <a:r>
              <a:rPr lang="en-US" sz="2000" dirty="0" err="1">
                <a:latin typeface="Calibri"/>
                <a:cs typeface="Calibri"/>
              </a:rPr>
              <a:t>kji</a:t>
            </a:r>
            <a:r>
              <a:rPr lang="en-US" sz="2000" dirty="0">
                <a:latin typeface="Calibri"/>
                <a:cs typeface="Calibri"/>
              </a:rPr>
              <a:t>): </a:t>
            </a:r>
          </a:p>
          <a:p>
            <a:pPr marL="114300" lvl="1">
              <a:buFontTx/>
              <a:buChar char="•"/>
              <a:tabLst>
                <a:tab pos="228600" algn="l"/>
              </a:tabLst>
            </a:pPr>
            <a:r>
              <a:rPr lang="zh-CN" altLang="en-US" sz="2000" dirty="0">
                <a:cs typeface="Calibri"/>
              </a:rPr>
              <a:t>加载：</a:t>
            </a:r>
            <a:r>
              <a:rPr lang="en-US" altLang="zh-CN" sz="2000" dirty="0">
                <a:cs typeface="Calibri"/>
              </a:rPr>
              <a:t>2</a:t>
            </a:r>
            <a:r>
              <a:rPr lang="zh-CN" altLang="en-US" sz="2000" dirty="0">
                <a:cs typeface="Calibri"/>
              </a:rPr>
              <a:t>，存储：</a:t>
            </a:r>
            <a:r>
              <a:rPr lang="en-US" altLang="zh-CN" sz="2000" dirty="0">
                <a:cs typeface="Calibri"/>
              </a:rPr>
              <a:t>1</a:t>
            </a:r>
          </a:p>
          <a:p>
            <a:pPr marL="114300" lvl="1">
              <a:buFontTx/>
              <a:buChar char="•"/>
              <a:tabLst>
                <a:tab pos="228600" algn="l"/>
              </a:tabLst>
            </a:pPr>
            <a:r>
              <a:rPr lang="en-US" altLang="zh-CN" sz="2000" dirty="0">
                <a:cs typeface="Calibri"/>
              </a:rPr>
              <a:t>A</a:t>
            </a:r>
            <a:r>
              <a:rPr lang="zh-CN" altLang="en-US" sz="2000" dirty="0">
                <a:cs typeface="Calibri"/>
              </a:rPr>
              <a:t>未命中：</a:t>
            </a:r>
            <a:r>
              <a:rPr lang="en-US" altLang="zh-CN" sz="2000" dirty="0">
                <a:cs typeface="Calibri"/>
              </a:rPr>
              <a:t>1</a:t>
            </a:r>
          </a:p>
          <a:p>
            <a:pPr marL="114300" lvl="1">
              <a:buFontTx/>
              <a:buChar char="•"/>
              <a:tabLst>
                <a:tab pos="228600" algn="l"/>
              </a:tabLst>
            </a:pPr>
            <a:r>
              <a:rPr lang="en-US" altLang="zh-CN" sz="2000" dirty="0">
                <a:cs typeface="Calibri"/>
              </a:rPr>
              <a:t>B</a:t>
            </a:r>
            <a:r>
              <a:rPr lang="zh-CN" altLang="en-US" sz="2000" dirty="0">
                <a:cs typeface="Calibri"/>
              </a:rPr>
              <a:t>未命中：</a:t>
            </a:r>
            <a:r>
              <a:rPr lang="en-US" altLang="zh-CN" sz="2000" dirty="0">
                <a:cs typeface="Calibri"/>
              </a:rPr>
              <a:t>0</a:t>
            </a:r>
          </a:p>
          <a:p>
            <a:pPr marL="114300" lvl="1">
              <a:buFontTx/>
              <a:buChar char="•"/>
              <a:tabLst>
                <a:tab pos="228600" algn="l"/>
              </a:tabLst>
            </a:pPr>
            <a:r>
              <a:rPr lang="en-US" altLang="zh-CN" sz="2000" dirty="0">
                <a:cs typeface="Calibri"/>
              </a:rPr>
              <a:t>C</a:t>
            </a:r>
            <a:r>
              <a:rPr lang="zh-CN" altLang="en-US" sz="2000" dirty="0">
                <a:cs typeface="Calibri"/>
              </a:rPr>
              <a:t>未命中：</a:t>
            </a:r>
            <a:r>
              <a:rPr lang="en-US" altLang="zh-CN" sz="2000" dirty="0">
                <a:cs typeface="Calibri"/>
              </a:rPr>
              <a:t>1</a:t>
            </a:r>
          </a:p>
          <a:p>
            <a:pPr marL="114300" lvl="1">
              <a:buFontTx/>
              <a:buChar char="•"/>
              <a:tabLst>
                <a:tab pos="228600" algn="l"/>
              </a:tabLst>
            </a:pPr>
            <a:r>
              <a:rPr lang="zh-CN" altLang="en-US" sz="2000" dirty="0">
                <a:cs typeface="Calibri"/>
              </a:rPr>
              <a:t>未命中总数：</a:t>
            </a:r>
            <a:r>
              <a:rPr lang="en-US" altLang="zh-CN" sz="2000" dirty="0">
                <a:cs typeface="Calibri"/>
              </a:rPr>
              <a:t>2</a:t>
            </a:r>
            <a:endParaRPr lang="en-US" sz="2000" b="0" dirty="0">
              <a:latin typeface="Calibri"/>
              <a:cs typeface="Calibri"/>
            </a:endParaRPr>
          </a:p>
        </p:txBody>
      </p:sp>
    </p:spTree>
    <p:extLst>
      <p:ext uri="{BB962C8B-B14F-4D97-AF65-F5344CB8AC3E}">
        <p14:creationId xmlns:p14="http://schemas.microsoft.com/office/powerpoint/2010/main" val="299487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A85CF-240D-473D-A9FB-777007FFAF27}"/>
              </a:ext>
            </a:extLst>
          </p:cNvPr>
          <p:cNvSpPr>
            <a:spLocks noGrp="1"/>
          </p:cNvSpPr>
          <p:nvPr>
            <p:ph type="title"/>
          </p:nvPr>
        </p:nvSpPr>
        <p:spPr/>
        <p:txBody>
          <a:bodyPr>
            <a:normAutofit fontScale="90000"/>
          </a:bodyPr>
          <a:lstStyle/>
          <a:p>
            <a:r>
              <a:rPr lang="zh-CN" altLang="en-US" dirty="0"/>
              <a:t>新型非易失存储：</a:t>
            </a:r>
            <a:r>
              <a:rPr lang="en-US" altLang="zh-CN"/>
              <a:t>3D XPoint</a:t>
            </a:r>
            <a:endParaRPr lang="zh-CN" altLang="en-US" dirty="0"/>
          </a:p>
        </p:txBody>
      </p:sp>
      <p:pic>
        <p:nvPicPr>
          <p:cNvPr id="6" name="内容占位符 5">
            <a:extLst>
              <a:ext uri="{FF2B5EF4-FFF2-40B4-BE49-F238E27FC236}">
                <a16:creationId xmlns:a16="http://schemas.microsoft.com/office/drawing/2014/main" id="{613E2339-E393-4722-941F-6922F5FD2F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990318"/>
            <a:ext cx="8229600" cy="4600346"/>
          </a:xfrm>
        </p:spPr>
      </p:pic>
      <p:sp>
        <p:nvSpPr>
          <p:cNvPr id="4" name="灯片编号占位符 3">
            <a:extLst>
              <a:ext uri="{FF2B5EF4-FFF2-40B4-BE49-F238E27FC236}">
                <a16:creationId xmlns:a16="http://schemas.microsoft.com/office/drawing/2014/main" id="{2E6237C6-D386-4645-AE16-BEC703C5F59E}"/>
              </a:ext>
            </a:extLst>
          </p:cNvPr>
          <p:cNvSpPr>
            <a:spLocks noGrp="1"/>
          </p:cNvSpPr>
          <p:nvPr>
            <p:ph type="sldNum" sz="quarter" idx="12"/>
          </p:nvPr>
        </p:nvSpPr>
        <p:spPr/>
        <p:txBody>
          <a:bodyPr/>
          <a:lstStyle/>
          <a:p>
            <a:fld id="{6D62327B-ED8D-4CFC-ADD0-A75FA5CBE281}" type="slidenum">
              <a:rPr lang="zh-CN" altLang="en-US" smtClean="0"/>
              <a:pPr/>
              <a:t>19</a:t>
            </a:fld>
            <a:endParaRPr lang="zh-CN" altLang="en-US" dirty="0"/>
          </a:p>
        </p:txBody>
      </p:sp>
      <p:pic>
        <p:nvPicPr>
          <p:cNvPr id="8" name="图片 7">
            <a:extLst>
              <a:ext uri="{FF2B5EF4-FFF2-40B4-BE49-F238E27FC236}">
                <a16:creationId xmlns:a16="http://schemas.microsoft.com/office/drawing/2014/main" id="{07E234EB-7781-4D15-BBD1-E0A6306DD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4689130"/>
            <a:ext cx="3045024" cy="1901534"/>
          </a:xfrm>
          <a:prstGeom prst="rect">
            <a:avLst/>
          </a:prstGeom>
        </p:spPr>
      </p:pic>
      <p:sp>
        <p:nvSpPr>
          <p:cNvPr id="9" name="内容占位符 2">
            <a:extLst>
              <a:ext uri="{FF2B5EF4-FFF2-40B4-BE49-F238E27FC236}">
                <a16:creationId xmlns:a16="http://schemas.microsoft.com/office/drawing/2014/main" id="{2D33B6FA-8E49-4E7D-8BF0-D8F9724FFD00}"/>
              </a:ext>
            </a:extLst>
          </p:cNvPr>
          <p:cNvSpPr txBox="1">
            <a:spLocks/>
          </p:cNvSpPr>
          <p:nvPr/>
        </p:nvSpPr>
        <p:spPr>
          <a:xfrm>
            <a:off x="457200" y="837034"/>
            <a:ext cx="8229600" cy="1127315"/>
          </a:xfrm>
          <a:prstGeom prst="rect">
            <a:avLst/>
          </a:prstGeom>
        </p:spPr>
        <p:txBody>
          <a:bodyPr vert="horz" lIns="91440" tIns="45720" rIns="91440" bIns="45720" rtlCol="0">
            <a:normAutofit lnSpcReduction="100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altLang="zh-CN" dirty="0"/>
              <a:t>3D </a:t>
            </a:r>
            <a:r>
              <a:rPr lang="en-US" altLang="zh-CN" dirty="0" err="1"/>
              <a:t>Xpoint</a:t>
            </a:r>
            <a:r>
              <a:rPr lang="zh-CN" altLang="en-US" dirty="0"/>
              <a:t>：新型内存和存储</a:t>
            </a:r>
            <a:endParaRPr lang="en-US" altLang="zh-CN" dirty="0"/>
          </a:p>
          <a:p>
            <a:pPr lvl="1"/>
            <a:r>
              <a:rPr lang="en-US" altLang="zh-CN" dirty="0"/>
              <a:t>3D </a:t>
            </a:r>
            <a:r>
              <a:rPr lang="en-US" altLang="zh-CN" dirty="0" err="1"/>
              <a:t>Xpoint</a:t>
            </a:r>
            <a:r>
              <a:rPr lang="en-US" altLang="zh-CN" dirty="0"/>
              <a:t> DIMM</a:t>
            </a:r>
            <a:r>
              <a:rPr lang="zh-CN" altLang="en-US" dirty="0"/>
              <a:t>：当前最大容量单条</a:t>
            </a:r>
            <a:r>
              <a:rPr lang="en-US" altLang="zh-CN" dirty="0"/>
              <a:t>512GB</a:t>
            </a:r>
          </a:p>
          <a:p>
            <a:pPr lvl="1"/>
            <a:r>
              <a:rPr lang="en-US" altLang="zh-CN" dirty="0"/>
              <a:t>3D </a:t>
            </a:r>
            <a:r>
              <a:rPr lang="en-US" altLang="zh-CN" dirty="0" err="1"/>
              <a:t>Xpoint</a:t>
            </a:r>
            <a:r>
              <a:rPr lang="en-US" altLang="zh-CN" dirty="0"/>
              <a:t> SSD</a:t>
            </a:r>
            <a:r>
              <a:rPr lang="zh-CN" altLang="en-US" dirty="0"/>
              <a:t>：大容量</a:t>
            </a:r>
          </a:p>
        </p:txBody>
      </p:sp>
      <p:pic>
        <p:nvPicPr>
          <p:cNvPr id="11" name="图片 10">
            <a:extLst>
              <a:ext uri="{FF2B5EF4-FFF2-40B4-BE49-F238E27FC236}">
                <a16:creationId xmlns:a16="http://schemas.microsoft.com/office/drawing/2014/main" id="{1910DD64-E4F7-46B5-9CDF-648E30C3B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70" y="1986162"/>
            <a:ext cx="5167072" cy="2907490"/>
          </a:xfrm>
          <a:prstGeom prst="rect">
            <a:avLst/>
          </a:prstGeom>
        </p:spPr>
      </p:pic>
      <p:pic>
        <p:nvPicPr>
          <p:cNvPr id="1026" name="Picture 2" descr="See the source image">
            <a:extLst>
              <a:ext uri="{FF2B5EF4-FFF2-40B4-BE49-F238E27FC236}">
                <a16:creationId xmlns:a16="http://schemas.microsoft.com/office/drawing/2014/main" id="{88005947-5A2B-4027-BC9E-158056FCC5E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982" l="0" r="99429"/>
                    </a14:imgEffect>
                  </a14:imgLayer>
                </a14:imgProps>
              </a:ext>
              <a:ext uri="{28A0092B-C50C-407E-A947-70E740481C1C}">
                <a14:useLocalDpi xmlns:a14="http://schemas.microsoft.com/office/drawing/2010/main" val="0"/>
              </a:ext>
            </a:extLst>
          </a:blip>
          <a:srcRect/>
          <a:stretch>
            <a:fillRect/>
          </a:stretch>
        </p:blipFill>
        <p:spPr bwMode="auto">
          <a:xfrm rot="485678">
            <a:off x="6606156" y="505620"/>
            <a:ext cx="1649950" cy="926329"/>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0FB675D4-CDF1-4919-A5C5-65FBFA951BE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667" b="100000" l="500" r="100000"/>
                    </a14:imgEffect>
                  </a14:imgLayer>
                </a14:imgProps>
              </a:ext>
              <a:ext uri="{28A0092B-C50C-407E-A947-70E740481C1C}">
                <a14:useLocalDpi xmlns:a14="http://schemas.microsoft.com/office/drawing/2010/main" val="0"/>
              </a:ext>
            </a:extLst>
          </a:blip>
          <a:stretch>
            <a:fillRect/>
          </a:stretch>
        </p:blipFill>
        <p:spPr>
          <a:xfrm>
            <a:off x="7196960" y="968784"/>
            <a:ext cx="1832992" cy="1031058"/>
          </a:xfrm>
          <a:prstGeom prst="rect">
            <a:avLst/>
          </a:prstGeom>
        </p:spPr>
      </p:pic>
    </p:spTree>
    <p:extLst>
      <p:ext uri="{BB962C8B-B14F-4D97-AF65-F5344CB8AC3E}">
        <p14:creationId xmlns:p14="http://schemas.microsoft.com/office/powerpoint/2010/main" val="242694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9A2BBE-E192-487C-B68A-C54583C45E92}"/>
              </a:ext>
            </a:extLst>
          </p:cNvPr>
          <p:cNvSpPr>
            <a:spLocks noGrp="1"/>
          </p:cNvSpPr>
          <p:nvPr>
            <p:ph type="title"/>
          </p:nvPr>
        </p:nvSpPr>
        <p:spPr/>
        <p:txBody>
          <a:bodyPr>
            <a:normAutofit fontScale="90000"/>
          </a:bodyPr>
          <a:lstStyle/>
          <a:p>
            <a:r>
              <a:rPr lang="en-US" altLang="zh-CN" dirty="0"/>
              <a:t>Core i7</a:t>
            </a:r>
            <a:r>
              <a:rPr lang="zh-CN" altLang="en-US" dirty="0"/>
              <a:t>矩阵乘性能曲线</a:t>
            </a:r>
          </a:p>
        </p:txBody>
      </p:sp>
      <p:sp>
        <p:nvSpPr>
          <p:cNvPr id="3" name="内容占位符 2">
            <a:extLst>
              <a:ext uri="{FF2B5EF4-FFF2-40B4-BE49-F238E27FC236}">
                <a16:creationId xmlns:a16="http://schemas.microsoft.com/office/drawing/2014/main" id="{2C0686D1-7BEE-43FA-A065-4B255922E710}"/>
              </a:ext>
            </a:extLst>
          </p:cNvPr>
          <p:cNvSpPr>
            <a:spLocks noGrp="1"/>
          </p:cNvSpPr>
          <p:nvPr>
            <p:ph idx="1"/>
          </p:nvPr>
        </p:nvSpPr>
        <p:spPr>
          <a:xfrm>
            <a:off x="457200" y="837034"/>
            <a:ext cx="8229600" cy="639968"/>
          </a:xfrm>
        </p:spPr>
        <p:txBody>
          <a:bodyPr/>
          <a:lstStyle/>
          <a:p>
            <a:r>
              <a:rPr lang="zh-CN" altLang="en-US" dirty="0"/>
              <a:t>显著分为三类性能曲线</a:t>
            </a:r>
          </a:p>
        </p:txBody>
      </p:sp>
      <p:sp>
        <p:nvSpPr>
          <p:cNvPr id="4" name="灯片编号占位符 3">
            <a:extLst>
              <a:ext uri="{FF2B5EF4-FFF2-40B4-BE49-F238E27FC236}">
                <a16:creationId xmlns:a16="http://schemas.microsoft.com/office/drawing/2014/main" id="{89301106-FC18-430A-8E28-B7A89EC167DB}"/>
              </a:ext>
            </a:extLst>
          </p:cNvPr>
          <p:cNvSpPr>
            <a:spLocks noGrp="1"/>
          </p:cNvSpPr>
          <p:nvPr>
            <p:ph type="sldNum" sz="quarter" idx="12"/>
          </p:nvPr>
        </p:nvSpPr>
        <p:spPr/>
        <p:txBody>
          <a:bodyPr/>
          <a:lstStyle/>
          <a:p>
            <a:fld id="{6D62327B-ED8D-4CFC-ADD0-A75FA5CBE281}" type="slidenum">
              <a:rPr lang="zh-CN" altLang="en-US" smtClean="0"/>
              <a:pPr/>
              <a:t>190</a:t>
            </a:fld>
            <a:endParaRPr lang="zh-CN" altLang="en-US" dirty="0"/>
          </a:p>
        </p:txBody>
      </p:sp>
      <p:graphicFrame>
        <p:nvGraphicFramePr>
          <p:cNvPr id="5" name="Chart 8">
            <a:extLst>
              <a:ext uri="{FF2B5EF4-FFF2-40B4-BE49-F238E27FC236}">
                <a16:creationId xmlns:a16="http://schemas.microsoft.com/office/drawing/2014/main" id="{970AFECE-599B-45A5-A50C-331AD8DC0E84}"/>
              </a:ext>
            </a:extLst>
          </p:cNvPr>
          <p:cNvGraphicFramePr>
            <a:graphicFrameLocks noChangeAspect="1"/>
          </p:cNvGraphicFramePr>
          <p:nvPr>
            <p:extLst>
              <p:ext uri="{D42A27DB-BD31-4B8C-83A1-F6EECF244321}">
                <p14:modId xmlns:p14="http://schemas.microsoft.com/office/powerpoint/2010/main" val="4021753219"/>
              </p:ext>
            </p:extLst>
          </p:nvPr>
        </p:nvGraphicFramePr>
        <p:xfrm>
          <a:off x="228600" y="1374869"/>
          <a:ext cx="8686800" cy="525078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B6C2992B-D0CB-469F-9DC8-DA65292002A3}"/>
              </a:ext>
            </a:extLst>
          </p:cNvPr>
          <p:cNvSpPr txBox="1"/>
          <p:nvPr/>
        </p:nvSpPr>
        <p:spPr>
          <a:xfrm>
            <a:off x="6413501" y="3051269"/>
            <a:ext cx="914032" cy="400110"/>
          </a:xfrm>
          <a:prstGeom prst="rect">
            <a:avLst/>
          </a:prstGeom>
          <a:noFill/>
        </p:spPr>
        <p:txBody>
          <a:bodyPr wrap="none" rtlCol="0">
            <a:spAutoFit/>
          </a:bodyPr>
          <a:lstStyle/>
          <a:p>
            <a:r>
              <a:rPr lang="en-US" sz="2000" dirty="0" err="1">
                <a:solidFill>
                  <a:srgbClr val="FF0000"/>
                </a:solidFill>
                <a:latin typeface="Calibri" pitchFamily="34" charset="0"/>
              </a:rPr>
              <a:t>ijk</a:t>
            </a:r>
            <a:r>
              <a:rPr lang="en-US" sz="2000" dirty="0">
                <a:solidFill>
                  <a:srgbClr val="FF0000"/>
                </a:solidFill>
                <a:latin typeface="Calibri" pitchFamily="34" charset="0"/>
              </a:rPr>
              <a:t> / </a:t>
            </a:r>
            <a:r>
              <a:rPr lang="en-US" sz="2000" dirty="0" err="1">
                <a:solidFill>
                  <a:srgbClr val="FF0000"/>
                </a:solidFill>
                <a:latin typeface="Calibri" pitchFamily="34" charset="0"/>
              </a:rPr>
              <a:t>jik</a:t>
            </a:r>
            <a:endParaRPr lang="en-US" sz="2000" dirty="0">
              <a:solidFill>
                <a:srgbClr val="FF0000"/>
              </a:solidFill>
              <a:latin typeface="Calibri" pitchFamily="34" charset="0"/>
            </a:endParaRPr>
          </a:p>
        </p:txBody>
      </p:sp>
      <p:sp>
        <p:nvSpPr>
          <p:cNvPr id="7" name="TextBox 3">
            <a:extLst>
              <a:ext uri="{FF2B5EF4-FFF2-40B4-BE49-F238E27FC236}">
                <a16:creationId xmlns:a16="http://schemas.microsoft.com/office/drawing/2014/main" id="{3490D8B8-309B-452A-8B70-B41EBD547F79}"/>
              </a:ext>
            </a:extLst>
          </p:cNvPr>
          <p:cNvSpPr txBox="1"/>
          <p:nvPr/>
        </p:nvSpPr>
        <p:spPr>
          <a:xfrm>
            <a:off x="5562600" y="1477002"/>
            <a:ext cx="926856" cy="400110"/>
          </a:xfrm>
          <a:prstGeom prst="rect">
            <a:avLst/>
          </a:prstGeom>
          <a:noFill/>
        </p:spPr>
        <p:txBody>
          <a:bodyPr wrap="none" rtlCol="0">
            <a:spAutoFit/>
          </a:bodyPr>
          <a:lstStyle/>
          <a:p>
            <a:r>
              <a:rPr lang="en-US" sz="2000" dirty="0" err="1">
                <a:solidFill>
                  <a:srgbClr val="FF0000"/>
                </a:solidFill>
                <a:latin typeface="Calibri" pitchFamily="34" charset="0"/>
              </a:rPr>
              <a:t>jki</a:t>
            </a:r>
            <a:r>
              <a:rPr lang="en-US" sz="2000" dirty="0">
                <a:solidFill>
                  <a:srgbClr val="FF0000"/>
                </a:solidFill>
                <a:latin typeface="Calibri" pitchFamily="34" charset="0"/>
              </a:rPr>
              <a:t> / </a:t>
            </a:r>
            <a:r>
              <a:rPr lang="en-US" sz="2000" dirty="0" err="1">
                <a:solidFill>
                  <a:srgbClr val="FF0000"/>
                </a:solidFill>
                <a:latin typeface="Calibri" pitchFamily="34" charset="0"/>
              </a:rPr>
              <a:t>kji</a:t>
            </a:r>
            <a:endParaRPr lang="en-US" sz="2000" dirty="0">
              <a:solidFill>
                <a:srgbClr val="FF0000"/>
              </a:solidFill>
              <a:latin typeface="Calibri" pitchFamily="34" charset="0"/>
            </a:endParaRPr>
          </a:p>
        </p:txBody>
      </p:sp>
      <p:sp>
        <p:nvSpPr>
          <p:cNvPr id="8" name="TextBox 6">
            <a:extLst>
              <a:ext uri="{FF2B5EF4-FFF2-40B4-BE49-F238E27FC236}">
                <a16:creationId xmlns:a16="http://schemas.microsoft.com/office/drawing/2014/main" id="{5EF24EB6-B146-45A3-8880-DCF0592A3FA1}"/>
              </a:ext>
            </a:extLst>
          </p:cNvPr>
          <p:cNvSpPr txBox="1"/>
          <p:nvPr/>
        </p:nvSpPr>
        <p:spPr>
          <a:xfrm>
            <a:off x="7028628" y="5337269"/>
            <a:ext cx="914032" cy="400110"/>
          </a:xfrm>
          <a:prstGeom prst="rect">
            <a:avLst/>
          </a:prstGeom>
          <a:noFill/>
        </p:spPr>
        <p:txBody>
          <a:bodyPr wrap="none" rtlCol="0">
            <a:spAutoFit/>
          </a:bodyPr>
          <a:lstStyle/>
          <a:p>
            <a:r>
              <a:rPr lang="en-US" sz="2000" dirty="0" err="1">
                <a:solidFill>
                  <a:srgbClr val="FF0000"/>
                </a:solidFill>
                <a:latin typeface="Calibri" pitchFamily="34" charset="0"/>
              </a:rPr>
              <a:t>kij</a:t>
            </a:r>
            <a:r>
              <a:rPr lang="en-US" sz="2000" dirty="0">
                <a:solidFill>
                  <a:srgbClr val="FF0000"/>
                </a:solidFill>
                <a:latin typeface="Calibri" pitchFamily="34" charset="0"/>
              </a:rPr>
              <a:t> / </a:t>
            </a:r>
            <a:r>
              <a:rPr lang="en-US" sz="2000" dirty="0" err="1">
                <a:solidFill>
                  <a:srgbClr val="FF0000"/>
                </a:solidFill>
                <a:latin typeface="Calibri" pitchFamily="34" charset="0"/>
              </a:rPr>
              <a:t>ikj</a:t>
            </a:r>
            <a:endParaRPr lang="en-US" sz="2000" dirty="0">
              <a:solidFill>
                <a:srgbClr val="FF0000"/>
              </a:solidFill>
              <a:latin typeface="Calibri" pitchFamily="34" charset="0"/>
            </a:endParaRPr>
          </a:p>
        </p:txBody>
      </p:sp>
    </p:spTree>
    <p:extLst>
      <p:ext uri="{BB962C8B-B14F-4D97-AF65-F5344CB8AC3E}">
        <p14:creationId xmlns:p14="http://schemas.microsoft.com/office/powerpoint/2010/main" val="41344081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B7CE3E-78EA-4C30-BCA5-996133D12A27}"/>
              </a:ext>
            </a:extLst>
          </p:cNvPr>
          <p:cNvSpPr>
            <a:spLocks noGrp="1"/>
          </p:cNvSpPr>
          <p:nvPr>
            <p:ph type="title"/>
          </p:nvPr>
        </p:nvSpPr>
        <p:spPr/>
        <p:txBody>
          <a:bodyPr>
            <a:normAutofit fontScale="90000"/>
          </a:bodyPr>
          <a:lstStyle/>
          <a:p>
            <a:r>
              <a:rPr lang="zh-CN" altLang="en-US" dirty="0"/>
              <a:t>实测矩阵乘性能</a:t>
            </a:r>
            <a:r>
              <a:rPr lang="en-US" altLang="zh-CN" dirty="0"/>
              <a:t>-long</a:t>
            </a:r>
            <a:endParaRPr lang="zh-CN" altLang="en-US" dirty="0"/>
          </a:p>
        </p:txBody>
      </p:sp>
      <p:sp>
        <p:nvSpPr>
          <p:cNvPr id="3" name="内容占位符 2">
            <a:extLst>
              <a:ext uri="{FF2B5EF4-FFF2-40B4-BE49-F238E27FC236}">
                <a16:creationId xmlns:a16="http://schemas.microsoft.com/office/drawing/2014/main" id="{D3A71428-6971-4C66-8CEE-CEB1494097CD}"/>
              </a:ext>
            </a:extLst>
          </p:cNvPr>
          <p:cNvSpPr>
            <a:spLocks noGrp="1"/>
          </p:cNvSpPr>
          <p:nvPr>
            <p:ph idx="1"/>
          </p:nvPr>
        </p:nvSpPr>
        <p:spPr>
          <a:xfrm>
            <a:off x="457200" y="837034"/>
            <a:ext cx="8229600" cy="431726"/>
          </a:xfrm>
        </p:spPr>
        <p:txBody>
          <a:bodyPr>
            <a:normAutofit fontScale="92500"/>
          </a:bodyPr>
          <a:lstStyle/>
          <a:p>
            <a:r>
              <a:rPr lang="en-US" altLang="zh-CN" dirty="0"/>
              <a:t>Intel Xeon E5-2699 v4@2.2GHz 22</a:t>
            </a:r>
            <a:r>
              <a:rPr lang="zh-CN" altLang="en-US" dirty="0"/>
              <a:t>核心 </a:t>
            </a:r>
            <a:r>
              <a:rPr lang="en-US" altLang="zh-CN" dirty="0"/>
              <a:t>CPU, 55MB L3 cache,</a:t>
            </a:r>
            <a:endParaRPr lang="zh-CN" altLang="en-US" dirty="0"/>
          </a:p>
        </p:txBody>
      </p:sp>
      <p:sp>
        <p:nvSpPr>
          <p:cNvPr id="4" name="灯片编号占位符 3">
            <a:extLst>
              <a:ext uri="{FF2B5EF4-FFF2-40B4-BE49-F238E27FC236}">
                <a16:creationId xmlns:a16="http://schemas.microsoft.com/office/drawing/2014/main" id="{03D431A8-4D93-4BFC-9039-7D774F902D67}"/>
              </a:ext>
            </a:extLst>
          </p:cNvPr>
          <p:cNvSpPr>
            <a:spLocks noGrp="1"/>
          </p:cNvSpPr>
          <p:nvPr>
            <p:ph type="sldNum" sz="quarter" idx="12"/>
          </p:nvPr>
        </p:nvSpPr>
        <p:spPr/>
        <p:txBody>
          <a:bodyPr/>
          <a:lstStyle/>
          <a:p>
            <a:fld id="{6D62327B-ED8D-4CFC-ADD0-A75FA5CBE281}" type="slidenum">
              <a:rPr lang="zh-CN" altLang="en-US" smtClean="0"/>
              <a:pPr/>
              <a:t>191</a:t>
            </a:fld>
            <a:endParaRPr lang="zh-CN" altLang="en-US" dirty="0"/>
          </a:p>
        </p:txBody>
      </p:sp>
      <p:graphicFrame>
        <p:nvGraphicFramePr>
          <p:cNvPr id="6" name="图表 5">
            <a:extLst>
              <a:ext uri="{FF2B5EF4-FFF2-40B4-BE49-F238E27FC236}">
                <a16:creationId xmlns:a16="http://schemas.microsoft.com/office/drawing/2014/main" id="{997D3DDC-7A97-4BC6-B3EE-3C1EC1F22343}"/>
              </a:ext>
            </a:extLst>
          </p:cNvPr>
          <p:cNvGraphicFramePr>
            <a:graphicFrameLocks/>
          </p:cNvGraphicFramePr>
          <p:nvPr>
            <p:extLst>
              <p:ext uri="{D42A27DB-BD31-4B8C-83A1-F6EECF244321}">
                <p14:modId xmlns:p14="http://schemas.microsoft.com/office/powerpoint/2010/main" val="3119160832"/>
              </p:ext>
            </p:extLst>
          </p:nvPr>
        </p:nvGraphicFramePr>
        <p:xfrm>
          <a:off x="457200" y="1471612"/>
          <a:ext cx="8435280" cy="51232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846272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F44DC8-8C9E-4C13-B8FF-7D4F88831255}"/>
              </a:ext>
            </a:extLst>
          </p:cNvPr>
          <p:cNvSpPr>
            <a:spLocks noGrp="1"/>
          </p:cNvSpPr>
          <p:nvPr>
            <p:ph type="title"/>
          </p:nvPr>
        </p:nvSpPr>
        <p:spPr/>
        <p:txBody>
          <a:bodyPr>
            <a:normAutofit fontScale="90000"/>
          </a:bodyPr>
          <a:lstStyle/>
          <a:p>
            <a:r>
              <a:rPr lang="zh-CN" altLang="en-US" dirty="0"/>
              <a:t>矩阵乘分析</a:t>
            </a:r>
          </a:p>
        </p:txBody>
      </p:sp>
      <p:sp>
        <p:nvSpPr>
          <p:cNvPr id="3" name="内容占位符 2">
            <a:extLst>
              <a:ext uri="{FF2B5EF4-FFF2-40B4-BE49-F238E27FC236}">
                <a16:creationId xmlns:a16="http://schemas.microsoft.com/office/drawing/2014/main" id="{D6A8B83A-D76B-427B-8F85-24CA7AA37235}"/>
              </a:ext>
            </a:extLst>
          </p:cNvPr>
          <p:cNvSpPr>
            <a:spLocks noGrp="1"/>
          </p:cNvSpPr>
          <p:nvPr>
            <p:ph idx="1"/>
          </p:nvPr>
        </p:nvSpPr>
        <p:spPr/>
        <p:txBody>
          <a:bodyPr/>
          <a:lstStyle/>
          <a:p>
            <a:r>
              <a:rPr lang="zh-CN" altLang="en-US" dirty="0"/>
              <a:t>基于指针的</a:t>
            </a:r>
            <a:r>
              <a:rPr lang="en-US" altLang="zh-CN" dirty="0"/>
              <a:t>naïve</a:t>
            </a:r>
            <a:r>
              <a:rPr lang="zh-CN" altLang="en-US" dirty="0"/>
              <a:t>矩阵乘法代码</a:t>
            </a:r>
          </a:p>
        </p:txBody>
      </p:sp>
      <p:sp>
        <p:nvSpPr>
          <p:cNvPr id="4" name="灯片编号占位符 3">
            <a:extLst>
              <a:ext uri="{FF2B5EF4-FFF2-40B4-BE49-F238E27FC236}">
                <a16:creationId xmlns:a16="http://schemas.microsoft.com/office/drawing/2014/main" id="{D39FF9A3-09CF-4CFD-A3F2-355280193D41}"/>
              </a:ext>
            </a:extLst>
          </p:cNvPr>
          <p:cNvSpPr>
            <a:spLocks noGrp="1"/>
          </p:cNvSpPr>
          <p:nvPr>
            <p:ph type="sldNum" sz="quarter" idx="12"/>
          </p:nvPr>
        </p:nvSpPr>
        <p:spPr/>
        <p:txBody>
          <a:bodyPr/>
          <a:lstStyle/>
          <a:p>
            <a:fld id="{6D62327B-ED8D-4CFC-ADD0-A75FA5CBE281}" type="slidenum">
              <a:rPr lang="zh-CN" altLang="en-US" smtClean="0"/>
              <a:pPr/>
              <a:t>192</a:t>
            </a:fld>
            <a:endParaRPr lang="zh-CN" altLang="en-US" dirty="0"/>
          </a:p>
        </p:txBody>
      </p:sp>
      <p:sp>
        <p:nvSpPr>
          <p:cNvPr id="5" name="Rectangle 2">
            <a:extLst>
              <a:ext uri="{FF2B5EF4-FFF2-40B4-BE49-F238E27FC236}">
                <a16:creationId xmlns:a16="http://schemas.microsoft.com/office/drawing/2014/main" id="{75BAC8F1-2215-48B3-8669-A1FEAD39931B}"/>
              </a:ext>
            </a:extLst>
          </p:cNvPr>
          <p:cNvSpPr/>
          <p:nvPr/>
        </p:nvSpPr>
        <p:spPr bwMode="auto">
          <a:xfrm>
            <a:off x="2284665" y="4572000"/>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a</a:t>
            </a:r>
          </a:p>
        </p:txBody>
      </p:sp>
      <p:sp>
        <p:nvSpPr>
          <p:cNvPr id="6" name="Rectangle 3">
            <a:extLst>
              <a:ext uri="{FF2B5EF4-FFF2-40B4-BE49-F238E27FC236}">
                <a16:creationId xmlns:a16="http://schemas.microsoft.com/office/drawing/2014/main" id="{46CB9651-9443-4DF7-8D69-A3B87BC0551A}"/>
              </a:ext>
            </a:extLst>
          </p:cNvPr>
          <p:cNvSpPr/>
          <p:nvPr/>
        </p:nvSpPr>
        <p:spPr bwMode="auto">
          <a:xfrm>
            <a:off x="3884865" y="4572000"/>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b</a:t>
            </a:r>
          </a:p>
        </p:txBody>
      </p:sp>
      <p:cxnSp>
        <p:nvCxnSpPr>
          <p:cNvPr id="7" name="Straight Connector 4">
            <a:extLst>
              <a:ext uri="{FF2B5EF4-FFF2-40B4-BE49-F238E27FC236}">
                <a16:creationId xmlns:a16="http://schemas.microsoft.com/office/drawing/2014/main" id="{F58A5548-C077-4E61-8B28-AD74924B0CAC}"/>
              </a:ext>
            </a:extLst>
          </p:cNvPr>
          <p:cNvCxnSpPr/>
          <p:nvPr/>
        </p:nvCxnSpPr>
        <p:spPr bwMode="auto">
          <a:xfrm>
            <a:off x="2284665" y="5427663"/>
            <a:ext cx="1143000" cy="1588"/>
          </a:xfrm>
          <a:prstGeom prst="line">
            <a:avLst/>
          </a:prstGeom>
          <a:noFill/>
          <a:ln w="57150" cap="flat" cmpd="sng" algn="ctr">
            <a:solidFill>
              <a:schemeClr val="tx1">
                <a:lumMod val="50000"/>
                <a:lumOff val="50000"/>
              </a:schemeClr>
            </a:solidFill>
            <a:prstDash val="solid"/>
            <a:round/>
            <a:headEnd type="none" w="med" len="med"/>
            <a:tailEnd type="none" w="med" len="med"/>
          </a:ln>
          <a:effectLst/>
        </p:spPr>
      </p:cxnSp>
      <p:cxnSp>
        <p:nvCxnSpPr>
          <p:cNvPr id="8" name="Straight Connector 5">
            <a:extLst>
              <a:ext uri="{FF2B5EF4-FFF2-40B4-BE49-F238E27FC236}">
                <a16:creationId xmlns:a16="http://schemas.microsoft.com/office/drawing/2014/main" id="{246324F3-BF2F-46DD-B4DC-6B5EE61E0781}"/>
              </a:ext>
            </a:extLst>
          </p:cNvPr>
          <p:cNvCxnSpPr/>
          <p:nvPr/>
        </p:nvCxnSpPr>
        <p:spPr bwMode="auto">
          <a:xfrm rot="5400000">
            <a:off x="3998371" y="5142706"/>
            <a:ext cx="1143000" cy="1588"/>
          </a:xfrm>
          <a:prstGeom prst="line">
            <a:avLst/>
          </a:prstGeom>
          <a:noFill/>
          <a:ln w="57150" cap="flat" cmpd="sng" algn="ctr">
            <a:solidFill>
              <a:schemeClr val="tx1">
                <a:lumMod val="50000"/>
                <a:lumOff val="50000"/>
              </a:schemeClr>
            </a:solidFill>
            <a:prstDash val="solid"/>
            <a:round/>
            <a:headEnd type="none" w="med" len="med"/>
            <a:tailEnd type="none" w="med" len="med"/>
          </a:ln>
          <a:effectLst/>
        </p:spPr>
      </p:cxnSp>
      <p:sp>
        <p:nvSpPr>
          <p:cNvPr id="9" name="TextBox 6">
            <a:extLst>
              <a:ext uri="{FF2B5EF4-FFF2-40B4-BE49-F238E27FC236}">
                <a16:creationId xmlns:a16="http://schemas.microsoft.com/office/drawing/2014/main" id="{1CDAF7B6-74C7-4A34-88C1-07461FAEF5A6}"/>
              </a:ext>
            </a:extLst>
          </p:cNvPr>
          <p:cNvSpPr txBox="1"/>
          <p:nvPr/>
        </p:nvSpPr>
        <p:spPr>
          <a:xfrm>
            <a:off x="2087560" y="5242573"/>
            <a:ext cx="240772" cy="369332"/>
          </a:xfrm>
          <a:prstGeom prst="rect">
            <a:avLst/>
          </a:prstGeom>
          <a:noFill/>
        </p:spPr>
        <p:txBody>
          <a:bodyPr wrap="none" rtlCol="0">
            <a:spAutoFit/>
          </a:bodyPr>
          <a:lstStyle/>
          <a:p>
            <a:r>
              <a:rPr lang="en-US" sz="1800" dirty="0" err="1">
                <a:latin typeface="Calibri" pitchFamily="34" charset="0"/>
              </a:rPr>
              <a:t>i</a:t>
            </a:r>
            <a:endParaRPr lang="en-US" sz="1800" dirty="0">
              <a:latin typeface="Calibri" pitchFamily="34" charset="0"/>
            </a:endParaRPr>
          </a:p>
        </p:txBody>
      </p:sp>
      <p:sp>
        <p:nvSpPr>
          <p:cNvPr id="10" name="TextBox 7">
            <a:extLst>
              <a:ext uri="{FF2B5EF4-FFF2-40B4-BE49-F238E27FC236}">
                <a16:creationId xmlns:a16="http://schemas.microsoft.com/office/drawing/2014/main" id="{36847E92-2DC4-444B-A181-3394E5DB5CED}"/>
              </a:ext>
            </a:extLst>
          </p:cNvPr>
          <p:cNvSpPr txBox="1"/>
          <p:nvPr/>
        </p:nvSpPr>
        <p:spPr>
          <a:xfrm>
            <a:off x="4470399" y="3936999"/>
            <a:ext cx="243978" cy="369332"/>
          </a:xfrm>
          <a:prstGeom prst="rect">
            <a:avLst/>
          </a:prstGeom>
          <a:noFill/>
        </p:spPr>
        <p:txBody>
          <a:bodyPr wrap="none" rtlCol="0">
            <a:spAutoFit/>
          </a:bodyPr>
          <a:lstStyle/>
          <a:p>
            <a:r>
              <a:rPr lang="en-US" sz="1800" dirty="0">
                <a:latin typeface="Calibri" pitchFamily="34" charset="0"/>
              </a:rPr>
              <a:t>j</a:t>
            </a:r>
          </a:p>
        </p:txBody>
      </p:sp>
      <p:sp>
        <p:nvSpPr>
          <p:cNvPr id="11" name="TextBox 8">
            <a:extLst>
              <a:ext uri="{FF2B5EF4-FFF2-40B4-BE49-F238E27FC236}">
                <a16:creationId xmlns:a16="http://schemas.microsoft.com/office/drawing/2014/main" id="{22A4DA5B-DF5D-4A02-B961-AB507A15C31B}"/>
              </a:ext>
            </a:extLst>
          </p:cNvPr>
          <p:cNvSpPr txBox="1"/>
          <p:nvPr/>
        </p:nvSpPr>
        <p:spPr>
          <a:xfrm>
            <a:off x="3469997" y="4986292"/>
            <a:ext cx="389850" cy="584775"/>
          </a:xfrm>
          <a:prstGeom prst="rect">
            <a:avLst/>
          </a:prstGeom>
          <a:noFill/>
        </p:spPr>
        <p:txBody>
          <a:bodyPr wrap="none" rtlCol="0">
            <a:spAutoFit/>
          </a:bodyPr>
          <a:lstStyle/>
          <a:p>
            <a:r>
              <a:rPr lang="en-US" sz="3200" dirty="0">
                <a:latin typeface="Calibri" pitchFamily="34" charset="0"/>
              </a:rPr>
              <a:t>*</a:t>
            </a:r>
          </a:p>
        </p:txBody>
      </p:sp>
      <p:sp>
        <p:nvSpPr>
          <p:cNvPr id="12" name="Rectangle 9">
            <a:extLst>
              <a:ext uri="{FF2B5EF4-FFF2-40B4-BE49-F238E27FC236}">
                <a16:creationId xmlns:a16="http://schemas.microsoft.com/office/drawing/2014/main" id="{5C1ADCD1-92BD-459F-90B5-8C6D7EB09A86}"/>
              </a:ext>
            </a:extLst>
          </p:cNvPr>
          <p:cNvSpPr/>
          <p:nvPr/>
        </p:nvSpPr>
        <p:spPr bwMode="auto">
          <a:xfrm>
            <a:off x="499532" y="4572000"/>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c</a:t>
            </a:r>
          </a:p>
        </p:txBody>
      </p:sp>
      <p:sp>
        <p:nvSpPr>
          <p:cNvPr id="13" name="TextBox 10">
            <a:extLst>
              <a:ext uri="{FF2B5EF4-FFF2-40B4-BE49-F238E27FC236}">
                <a16:creationId xmlns:a16="http://schemas.microsoft.com/office/drawing/2014/main" id="{E9741A06-65F8-431F-97A6-000AB853A2F5}"/>
              </a:ext>
            </a:extLst>
          </p:cNvPr>
          <p:cNvSpPr txBox="1"/>
          <p:nvPr/>
        </p:nvSpPr>
        <p:spPr>
          <a:xfrm>
            <a:off x="1765782" y="4876800"/>
            <a:ext cx="389850" cy="584775"/>
          </a:xfrm>
          <a:prstGeom prst="rect">
            <a:avLst/>
          </a:prstGeom>
          <a:noFill/>
        </p:spPr>
        <p:txBody>
          <a:bodyPr wrap="none" rtlCol="0">
            <a:spAutoFit/>
          </a:bodyPr>
          <a:lstStyle/>
          <a:p>
            <a:r>
              <a:rPr lang="en-US" sz="3200" dirty="0">
                <a:latin typeface="Calibri" pitchFamily="34" charset="0"/>
              </a:rPr>
              <a:t>=</a:t>
            </a:r>
          </a:p>
        </p:txBody>
      </p:sp>
      <p:sp>
        <p:nvSpPr>
          <p:cNvPr id="14" name="Rectangle 11">
            <a:extLst>
              <a:ext uri="{FF2B5EF4-FFF2-40B4-BE49-F238E27FC236}">
                <a16:creationId xmlns:a16="http://schemas.microsoft.com/office/drawing/2014/main" id="{96D43CD9-8CF0-4673-8A59-E2314B17FDD7}"/>
              </a:ext>
            </a:extLst>
          </p:cNvPr>
          <p:cNvSpPr/>
          <p:nvPr/>
        </p:nvSpPr>
        <p:spPr bwMode="auto">
          <a:xfrm>
            <a:off x="1185332" y="5410200"/>
            <a:ext cx="76200" cy="76200"/>
          </a:xfrm>
          <a:prstGeom prst="rect">
            <a:avLst/>
          </a:prstGeom>
          <a:solidFill>
            <a:schemeClr val="tx1">
              <a:lumMod val="50000"/>
              <a:lumOff val="50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5" name="Rectangle 7">
            <a:extLst>
              <a:ext uri="{FF2B5EF4-FFF2-40B4-BE49-F238E27FC236}">
                <a16:creationId xmlns:a16="http://schemas.microsoft.com/office/drawing/2014/main" id="{4271D893-25AF-4D30-BEEA-D949D75D4C52}"/>
              </a:ext>
            </a:extLst>
          </p:cNvPr>
          <p:cNvSpPr>
            <a:spLocks noChangeArrowheads="1"/>
          </p:cNvSpPr>
          <p:nvPr/>
        </p:nvSpPr>
        <p:spPr bwMode="auto">
          <a:xfrm>
            <a:off x="499532" y="1413396"/>
            <a:ext cx="6893212" cy="2798202"/>
          </a:xfrm>
          <a:prstGeom prst="rect">
            <a:avLst/>
          </a:prstGeom>
          <a:solidFill>
            <a:srgbClr val="F6F5BD"/>
          </a:solidFill>
          <a:ln w="12700" cmpd="thickThin">
            <a:solidFill>
              <a:schemeClr val="tx1"/>
            </a:solidFill>
            <a:miter lim="800000"/>
            <a:headEnd/>
            <a:tailEnd/>
          </a:ln>
          <a:effectLst/>
        </p:spPr>
        <p:txBody>
          <a:bodyPr wrap="none" lIns="90487" tIns="44450" rIns="90487" bIns="44450">
            <a:spAutoFit/>
          </a:bodyPr>
          <a:lstStyle/>
          <a:p>
            <a:pPr algn="l">
              <a:lnSpc>
                <a:spcPct val="100000"/>
              </a:lnSpc>
            </a:pPr>
            <a:r>
              <a:rPr lang="en-US" sz="1600" dirty="0">
                <a:latin typeface="Courier New" pitchFamily="49" charset="0"/>
              </a:rPr>
              <a:t>c = (double *) </a:t>
            </a:r>
            <a:r>
              <a:rPr lang="en-US" sz="1600" dirty="0" err="1">
                <a:latin typeface="Courier New" pitchFamily="49" charset="0"/>
              </a:rPr>
              <a:t>calloc</a:t>
            </a:r>
            <a:r>
              <a:rPr lang="en-US" sz="1600" dirty="0">
                <a:latin typeface="Courier New" pitchFamily="49" charset="0"/>
              </a:rPr>
              <a:t>(</a:t>
            </a:r>
            <a:r>
              <a:rPr lang="en-US" sz="1600" dirty="0" err="1">
                <a:latin typeface="Courier New" pitchFamily="49" charset="0"/>
              </a:rPr>
              <a:t>sizeof</a:t>
            </a:r>
            <a:r>
              <a:rPr lang="en-US" sz="1600" dirty="0">
                <a:latin typeface="Courier New" pitchFamily="49" charset="0"/>
              </a:rPr>
              <a:t>(double), n*n);</a:t>
            </a:r>
          </a:p>
          <a:p>
            <a:pPr algn="l">
              <a:lnSpc>
                <a:spcPct val="100000"/>
              </a:lnSpc>
            </a:pPr>
            <a:endParaRPr lang="en-US" sz="1600" dirty="0">
              <a:latin typeface="Courier New" pitchFamily="49" charset="0"/>
            </a:endParaRPr>
          </a:p>
          <a:p>
            <a:pPr algn="l">
              <a:lnSpc>
                <a:spcPct val="100000"/>
              </a:lnSpc>
            </a:pPr>
            <a:r>
              <a:rPr lang="en-US" sz="1600" dirty="0">
                <a:solidFill>
                  <a:srgbClr val="990000"/>
                </a:solidFill>
                <a:latin typeface="Courier New" pitchFamily="49" charset="0"/>
              </a:rPr>
              <a:t>/* Multiply n x n matrices a and b  */</a:t>
            </a:r>
          </a:p>
          <a:p>
            <a:pPr algn="l">
              <a:lnSpc>
                <a:spcPct val="100000"/>
              </a:lnSpc>
            </a:pPr>
            <a:r>
              <a:rPr lang="en-US" sz="1600" dirty="0">
                <a:latin typeface="Courier New" pitchFamily="49" charset="0"/>
              </a:rPr>
              <a:t>void </a:t>
            </a:r>
            <a:r>
              <a:rPr lang="en-US" sz="1600" dirty="0" err="1">
                <a:latin typeface="Courier New" pitchFamily="49" charset="0"/>
              </a:rPr>
              <a:t>mmm</a:t>
            </a:r>
            <a:r>
              <a:rPr lang="en-US" sz="1600" dirty="0">
                <a:latin typeface="Courier New" pitchFamily="49" charset="0"/>
              </a:rPr>
              <a:t>(double *a, double *b, double *c, </a:t>
            </a:r>
            <a:r>
              <a:rPr lang="en-US" sz="1600" dirty="0" err="1">
                <a:latin typeface="Courier New" pitchFamily="49" charset="0"/>
              </a:rPr>
              <a:t>int</a:t>
            </a:r>
            <a:r>
              <a:rPr lang="en-US" sz="1600" dirty="0">
                <a:latin typeface="Courier New" pitchFamily="49" charset="0"/>
              </a:rPr>
              <a:t> n) {</a:t>
            </a:r>
          </a:p>
          <a:p>
            <a:pPr algn="l">
              <a:lnSpc>
                <a:spcPct val="100000"/>
              </a:lnSpc>
            </a:pPr>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i</a:t>
            </a:r>
            <a:r>
              <a:rPr lang="en-US" sz="1600" dirty="0">
                <a:latin typeface="Courier New" pitchFamily="49" charset="0"/>
              </a:rPr>
              <a:t>, j, k;</a:t>
            </a:r>
          </a:p>
          <a:p>
            <a:pPr algn="l">
              <a:lnSpc>
                <a:spcPct val="100000"/>
              </a:lnSpc>
            </a:pPr>
            <a:r>
              <a:rPr lang="en-US" sz="1600" dirty="0">
                <a:latin typeface="Courier New" pitchFamily="49" charset="0"/>
              </a:rPr>
              <a:t>    for (</a:t>
            </a:r>
            <a:r>
              <a:rPr lang="en-US" sz="1600" dirty="0" err="1">
                <a:latin typeface="Courier New" pitchFamily="49" charset="0"/>
              </a:rPr>
              <a:t>i</a:t>
            </a:r>
            <a:r>
              <a:rPr lang="en-US" sz="1600" dirty="0">
                <a:latin typeface="Courier New" pitchFamily="49" charset="0"/>
              </a:rPr>
              <a:t> = 0; </a:t>
            </a:r>
            <a:r>
              <a:rPr lang="en-US" sz="1600" dirty="0" err="1">
                <a:latin typeface="Courier New" pitchFamily="49" charset="0"/>
              </a:rPr>
              <a:t>i</a:t>
            </a:r>
            <a:r>
              <a:rPr lang="en-US" sz="1600" dirty="0">
                <a:latin typeface="Courier New" pitchFamily="49" charset="0"/>
              </a:rPr>
              <a:t> &lt; n; </a:t>
            </a:r>
            <a:r>
              <a:rPr lang="en-US" sz="1600" dirty="0" err="1">
                <a:latin typeface="Courier New" pitchFamily="49" charset="0"/>
              </a:rPr>
              <a:t>i</a:t>
            </a:r>
            <a:r>
              <a:rPr lang="en-US" sz="1600" dirty="0">
                <a:latin typeface="Courier New" pitchFamily="49" charset="0"/>
              </a:rPr>
              <a:t>++)</a:t>
            </a:r>
          </a:p>
          <a:p>
            <a:pPr algn="l">
              <a:lnSpc>
                <a:spcPct val="100000"/>
              </a:lnSpc>
            </a:pPr>
            <a:r>
              <a:rPr lang="en-US" sz="1600" dirty="0">
                <a:latin typeface="Courier New" pitchFamily="49" charset="0"/>
              </a:rPr>
              <a:t>	for (j = 0; j &lt; n; j++)</a:t>
            </a:r>
          </a:p>
          <a:p>
            <a:pPr algn="l">
              <a:lnSpc>
                <a:spcPct val="100000"/>
              </a:lnSpc>
            </a:pPr>
            <a:r>
              <a:rPr lang="en-US" sz="1600" dirty="0">
                <a:latin typeface="Courier New" pitchFamily="49" charset="0"/>
              </a:rPr>
              <a:t>             for (k = 0; k &lt; n; k++)</a:t>
            </a:r>
          </a:p>
          <a:p>
            <a:pPr algn="l">
              <a:lnSpc>
                <a:spcPct val="100000"/>
              </a:lnSpc>
            </a:pPr>
            <a:r>
              <a:rPr lang="en-US" sz="1600" dirty="0">
                <a:latin typeface="Courier New" pitchFamily="49" charset="0"/>
              </a:rPr>
              <a:t>	         c[</a:t>
            </a:r>
            <a:r>
              <a:rPr lang="en-US" sz="1600" dirty="0" err="1">
                <a:latin typeface="Courier New" pitchFamily="49" charset="0"/>
              </a:rPr>
              <a:t>i</a:t>
            </a:r>
            <a:r>
              <a:rPr lang="en-US" sz="1600" dirty="0">
                <a:latin typeface="Courier New" pitchFamily="49" charset="0"/>
              </a:rPr>
              <a:t>*n + j] += a[</a:t>
            </a:r>
            <a:r>
              <a:rPr lang="en-US" sz="1600" dirty="0" err="1">
                <a:latin typeface="Courier New" pitchFamily="49" charset="0"/>
              </a:rPr>
              <a:t>i</a:t>
            </a:r>
            <a:r>
              <a:rPr lang="en-US" sz="1600" dirty="0">
                <a:latin typeface="Courier New" pitchFamily="49" charset="0"/>
              </a:rPr>
              <a:t>*n + k] * b[k*n + j];</a:t>
            </a:r>
          </a:p>
          <a:p>
            <a:pPr algn="l">
              <a:lnSpc>
                <a:spcPct val="100000"/>
              </a:lnSpc>
            </a:pPr>
            <a:r>
              <a:rPr lang="en-US" sz="1600" dirty="0">
                <a:latin typeface="Courier New" pitchFamily="49" charset="0"/>
              </a:rPr>
              <a:t>}</a:t>
            </a:r>
          </a:p>
          <a:p>
            <a:pPr algn="l">
              <a:lnSpc>
                <a:spcPct val="100000"/>
              </a:lnSpc>
            </a:pPr>
            <a:endParaRPr lang="en-US" sz="1600" dirty="0">
              <a:latin typeface="Courier New" pitchFamily="49" charset="0"/>
            </a:endParaRPr>
          </a:p>
        </p:txBody>
      </p:sp>
    </p:spTree>
    <p:extLst>
      <p:ext uri="{BB962C8B-B14F-4D97-AF65-F5344CB8AC3E}">
        <p14:creationId xmlns:p14="http://schemas.microsoft.com/office/powerpoint/2010/main" val="9701448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2A7BD-313F-4E1E-99CA-CCB9A7D6481E}"/>
              </a:ext>
            </a:extLst>
          </p:cNvPr>
          <p:cNvSpPr>
            <a:spLocks noGrp="1"/>
          </p:cNvSpPr>
          <p:nvPr>
            <p:ph type="title"/>
          </p:nvPr>
        </p:nvSpPr>
        <p:spPr/>
        <p:txBody>
          <a:bodyPr>
            <a:normAutofit fontScale="90000"/>
          </a:bodyPr>
          <a:lstStyle/>
          <a:p>
            <a:r>
              <a:rPr lang="zh-CN" altLang="en-US" dirty="0"/>
              <a:t>基于缓存块的矩阵乘</a:t>
            </a:r>
          </a:p>
        </p:txBody>
      </p:sp>
      <p:sp>
        <p:nvSpPr>
          <p:cNvPr id="4" name="灯片编号占位符 3">
            <a:extLst>
              <a:ext uri="{FF2B5EF4-FFF2-40B4-BE49-F238E27FC236}">
                <a16:creationId xmlns:a16="http://schemas.microsoft.com/office/drawing/2014/main" id="{773E276B-9F71-4138-B1D0-50FA223D9FA2}"/>
              </a:ext>
            </a:extLst>
          </p:cNvPr>
          <p:cNvSpPr>
            <a:spLocks noGrp="1"/>
          </p:cNvSpPr>
          <p:nvPr>
            <p:ph type="sldNum" sz="quarter" idx="12"/>
          </p:nvPr>
        </p:nvSpPr>
        <p:spPr/>
        <p:txBody>
          <a:bodyPr/>
          <a:lstStyle/>
          <a:p>
            <a:fld id="{6D62327B-ED8D-4CFC-ADD0-A75FA5CBE281}" type="slidenum">
              <a:rPr lang="zh-CN" altLang="en-US" smtClean="0"/>
              <a:pPr/>
              <a:t>193</a:t>
            </a:fld>
            <a:endParaRPr lang="zh-CN" altLang="en-US" dirty="0"/>
          </a:p>
        </p:txBody>
      </p:sp>
      <p:sp>
        <p:nvSpPr>
          <p:cNvPr id="5" name="Rectangle 7">
            <a:extLst>
              <a:ext uri="{FF2B5EF4-FFF2-40B4-BE49-F238E27FC236}">
                <a16:creationId xmlns:a16="http://schemas.microsoft.com/office/drawing/2014/main" id="{D6871BF0-429B-4DAC-A537-E00EB219387A}"/>
              </a:ext>
            </a:extLst>
          </p:cNvPr>
          <p:cNvSpPr>
            <a:spLocks noChangeArrowheads="1"/>
          </p:cNvSpPr>
          <p:nvPr/>
        </p:nvSpPr>
        <p:spPr bwMode="auto">
          <a:xfrm>
            <a:off x="205009" y="936650"/>
            <a:ext cx="8839200" cy="3536865"/>
          </a:xfrm>
          <a:prstGeom prst="rect">
            <a:avLst/>
          </a:prstGeom>
          <a:solidFill>
            <a:srgbClr val="F6F5BD"/>
          </a:solidFill>
          <a:ln w="12700" cmpd="thickThin">
            <a:solidFill>
              <a:schemeClr val="tx1"/>
            </a:solidFill>
            <a:miter lim="800000"/>
            <a:headEnd/>
            <a:tailEnd/>
          </a:ln>
          <a:effectLst/>
        </p:spPr>
        <p:txBody>
          <a:bodyPr wrap="square" lIns="90487" tIns="44450" rIns="90487" bIns="44450">
            <a:spAutoFit/>
          </a:bodyPr>
          <a:lstStyle/>
          <a:p>
            <a:pPr algn="l">
              <a:lnSpc>
                <a:spcPct val="100000"/>
              </a:lnSpc>
            </a:pPr>
            <a:r>
              <a:rPr lang="en-US" sz="1600" dirty="0">
                <a:latin typeface="Courier New" pitchFamily="49" charset="0"/>
              </a:rPr>
              <a:t>c = (double *) </a:t>
            </a:r>
            <a:r>
              <a:rPr lang="en-US" sz="1600" dirty="0" err="1">
                <a:latin typeface="Courier New" pitchFamily="49" charset="0"/>
              </a:rPr>
              <a:t>calloc</a:t>
            </a:r>
            <a:r>
              <a:rPr lang="en-US" sz="1600" dirty="0">
                <a:latin typeface="Courier New" pitchFamily="49" charset="0"/>
              </a:rPr>
              <a:t>(</a:t>
            </a:r>
            <a:r>
              <a:rPr lang="en-US" sz="1600" dirty="0" err="1">
                <a:latin typeface="Courier New" pitchFamily="49" charset="0"/>
              </a:rPr>
              <a:t>sizeof</a:t>
            </a:r>
            <a:r>
              <a:rPr lang="en-US" sz="1600" dirty="0">
                <a:latin typeface="Courier New" pitchFamily="49" charset="0"/>
              </a:rPr>
              <a:t>(double), n*n);</a:t>
            </a:r>
          </a:p>
          <a:p>
            <a:pPr algn="l">
              <a:lnSpc>
                <a:spcPct val="100000"/>
              </a:lnSpc>
            </a:pPr>
            <a:endParaRPr lang="en-US" sz="1600" dirty="0">
              <a:latin typeface="Courier New" pitchFamily="49" charset="0"/>
            </a:endParaRPr>
          </a:p>
          <a:p>
            <a:pPr algn="l">
              <a:lnSpc>
                <a:spcPct val="100000"/>
              </a:lnSpc>
            </a:pPr>
            <a:r>
              <a:rPr lang="en-US" sz="1600" dirty="0">
                <a:solidFill>
                  <a:srgbClr val="990000"/>
                </a:solidFill>
                <a:latin typeface="Courier New" pitchFamily="49" charset="0"/>
              </a:rPr>
              <a:t>/* Multiply n x n matrices a and b  */</a:t>
            </a:r>
          </a:p>
          <a:p>
            <a:pPr algn="l">
              <a:lnSpc>
                <a:spcPct val="100000"/>
              </a:lnSpc>
            </a:pPr>
            <a:r>
              <a:rPr lang="en-US" sz="1600" dirty="0">
                <a:latin typeface="Courier New" pitchFamily="49" charset="0"/>
              </a:rPr>
              <a:t>void </a:t>
            </a:r>
            <a:r>
              <a:rPr lang="en-US" sz="1600" dirty="0" err="1">
                <a:latin typeface="Courier New" pitchFamily="49" charset="0"/>
              </a:rPr>
              <a:t>mmm</a:t>
            </a:r>
            <a:r>
              <a:rPr lang="en-US" sz="1600" dirty="0">
                <a:latin typeface="Courier New" pitchFamily="49" charset="0"/>
              </a:rPr>
              <a:t>(double *a, double *b, double *c, </a:t>
            </a:r>
            <a:r>
              <a:rPr lang="en-US" sz="1600" dirty="0" err="1">
                <a:latin typeface="Courier New" pitchFamily="49" charset="0"/>
              </a:rPr>
              <a:t>int</a:t>
            </a:r>
            <a:r>
              <a:rPr lang="en-US" sz="1600" dirty="0">
                <a:latin typeface="Courier New" pitchFamily="49" charset="0"/>
              </a:rPr>
              <a:t> n) {</a:t>
            </a:r>
          </a:p>
          <a:p>
            <a:pPr algn="l">
              <a:lnSpc>
                <a:spcPct val="100000"/>
              </a:lnSpc>
            </a:pPr>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i</a:t>
            </a:r>
            <a:r>
              <a:rPr lang="en-US" sz="1600" dirty="0">
                <a:latin typeface="Courier New" pitchFamily="49" charset="0"/>
              </a:rPr>
              <a:t>, j, k;</a:t>
            </a:r>
          </a:p>
          <a:p>
            <a:pPr algn="l">
              <a:lnSpc>
                <a:spcPct val="100000"/>
              </a:lnSpc>
            </a:pPr>
            <a:r>
              <a:rPr lang="en-US" sz="1600" dirty="0">
                <a:latin typeface="Courier New" pitchFamily="49" charset="0"/>
              </a:rPr>
              <a:t>    for (</a:t>
            </a:r>
            <a:r>
              <a:rPr lang="en-US" sz="1600" dirty="0" err="1">
                <a:latin typeface="Courier New" pitchFamily="49" charset="0"/>
              </a:rPr>
              <a:t>i</a:t>
            </a:r>
            <a:r>
              <a:rPr lang="en-US" sz="1600" dirty="0">
                <a:latin typeface="Courier New" pitchFamily="49" charset="0"/>
              </a:rPr>
              <a:t> = 0; </a:t>
            </a:r>
            <a:r>
              <a:rPr lang="en-US" sz="1600" dirty="0" err="1">
                <a:latin typeface="Courier New" pitchFamily="49" charset="0"/>
              </a:rPr>
              <a:t>i</a:t>
            </a:r>
            <a:r>
              <a:rPr lang="en-US" sz="1600" dirty="0">
                <a:latin typeface="Courier New" pitchFamily="49" charset="0"/>
              </a:rPr>
              <a:t> &lt; n; </a:t>
            </a:r>
            <a:r>
              <a:rPr lang="en-US" sz="1600" dirty="0" err="1">
                <a:latin typeface="Courier New" pitchFamily="49" charset="0"/>
              </a:rPr>
              <a:t>i</a:t>
            </a:r>
            <a:r>
              <a:rPr lang="en-US" sz="1600" dirty="0">
                <a:latin typeface="Courier New" pitchFamily="49" charset="0"/>
              </a:rPr>
              <a:t>+=B)</a:t>
            </a:r>
          </a:p>
          <a:p>
            <a:pPr algn="l">
              <a:lnSpc>
                <a:spcPct val="100000"/>
              </a:lnSpc>
            </a:pPr>
            <a:r>
              <a:rPr lang="en-US" sz="1600" dirty="0">
                <a:latin typeface="Courier New" pitchFamily="49" charset="0"/>
              </a:rPr>
              <a:t>	for (j = 0; j &lt; n; j+=B)</a:t>
            </a:r>
          </a:p>
          <a:p>
            <a:pPr algn="l">
              <a:lnSpc>
                <a:spcPct val="100000"/>
              </a:lnSpc>
            </a:pPr>
            <a:r>
              <a:rPr lang="en-US" sz="1600" dirty="0">
                <a:latin typeface="Courier New" pitchFamily="49" charset="0"/>
              </a:rPr>
              <a:t>             for (k = 0; k &lt; n; k+=B)</a:t>
            </a:r>
          </a:p>
          <a:p>
            <a:pPr algn="l">
              <a:lnSpc>
                <a:spcPct val="100000"/>
              </a:lnSpc>
            </a:pPr>
            <a:r>
              <a:rPr lang="en-US" sz="1600" dirty="0">
                <a:latin typeface="Courier New" pitchFamily="49" charset="0"/>
              </a:rPr>
              <a:t>		 </a:t>
            </a:r>
            <a:r>
              <a:rPr lang="en-US" sz="1600" dirty="0">
                <a:solidFill>
                  <a:srgbClr val="990000"/>
                </a:solidFill>
                <a:latin typeface="Courier New" pitchFamily="49" charset="0"/>
              </a:rPr>
              <a:t>/* B x B mini matrix multiplications */</a:t>
            </a:r>
          </a:p>
          <a:p>
            <a:pPr algn="l">
              <a:lnSpc>
                <a:spcPct val="100000"/>
              </a:lnSpc>
            </a:pPr>
            <a:r>
              <a:rPr lang="en-US" sz="1600" dirty="0">
                <a:latin typeface="Courier New" pitchFamily="49" charset="0"/>
              </a:rPr>
              <a:t>                  for (i1 = </a:t>
            </a:r>
            <a:r>
              <a:rPr lang="en-US" sz="1600" dirty="0" err="1">
                <a:latin typeface="Courier New" pitchFamily="49" charset="0"/>
              </a:rPr>
              <a:t>i</a:t>
            </a:r>
            <a:r>
              <a:rPr lang="en-US" sz="1600" dirty="0">
                <a:latin typeface="Courier New" pitchFamily="49" charset="0"/>
              </a:rPr>
              <a:t>; i1 &lt; </a:t>
            </a:r>
            <a:r>
              <a:rPr lang="en-US" sz="1600" dirty="0" err="1">
                <a:latin typeface="Courier New" pitchFamily="49" charset="0"/>
              </a:rPr>
              <a:t>i+B</a:t>
            </a:r>
            <a:r>
              <a:rPr lang="en-US" sz="1600" dirty="0">
                <a:latin typeface="Courier New" pitchFamily="49" charset="0"/>
              </a:rPr>
              <a:t> &amp;&amp; i1&lt;n; i1++)</a:t>
            </a:r>
          </a:p>
          <a:p>
            <a:r>
              <a:rPr lang="en-US" sz="1600" dirty="0">
                <a:latin typeface="Courier New" pitchFamily="49" charset="0"/>
              </a:rPr>
              <a:t>                      for (j1 = j; j1 &lt; </a:t>
            </a:r>
            <a:r>
              <a:rPr lang="en-US" sz="1600" dirty="0" err="1">
                <a:latin typeface="Courier New" pitchFamily="49" charset="0"/>
              </a:rPr>
              <a:t>j+B</a:t>
            </a:r>
            <a:r>
              <a:rPr lang="en-US" sz="1600" dirty="0">
                <a:latin typeface="Courier New" pitchFamily="49" charset="0"/>
              </a:rPr>
              <a:t> &amp;&amp; j1&lt;n; j1++)</a:t>
            </a:r>
          </a:p>
          <a:p>
            <a:r>
              <a:rPr lang="en-US" sz="1600" dirty="0">
                <a:latin typeface="Courier New" pitchFamily="49" charset="0"/>
              </a:rPr>
              <a:t>                          for (k1 = k; k1 &lt; </a:t>
            </a:r>
            <a:r>
              <a:rPr lang="en-US" sz="1600" dirty="0" err="1">
                <a:latin typeface="Courier New" pitchFamily="49" charset="0"/>
              </a:rPr>
              <a:t>k+B</a:t>
            </a:r>
            <a:r>
              <a:rPr lang="en-US" sz="1600" dirty="0">
                <a:latin typeface="Courier New" pitchFamily="49" charset="0"/>
              </a:rPr>
              <a:t> &amp;&amp; k1&lt;n; k1++)</a:t>
            </a:r>
          </a:p>
          <a:p>
            <a:pPr algn="l">
              <a:lnSpc>
                <a:spcPct val="100000"/>
              </a:lnSpc>
            </a:pPr>
            <a:r>
              <a:rPr lang="en-US" sz="1600" dirty="0">
                <a:latin typeface="Courier New" pitchFamily="49" charset="0"/>
              </a:rPr>
              <a:t>	                      c[i1*n+j1] += a[i1*n + k1]*b[k1*n + j1];</a:t>
            </a:r>
          </a:p>
          <a:p>
            <a:pPr algn="l">
              <a:lnSpc>
                <a:spcPct val="100000"/>
              </a:lnSpc>
            </a:pPr>
            <a:r>
              <a:rPr lang="en-US" sz="1600" dirty="0">
                <a:latin typeface="Courier New" pitchFamily="49" charset="0"/>
              </a:rPr>
              <a:t>}</a:t>
            </a:r>
          </a:p>
        </p:txBody>
      </p:sp>
      <p:sp>
        <p:nvSpPr>
          <p:cNvPr id="6" name="Rectangle 4">
            <a:extLst>
              <a:ext uri="{FF2B5EF4-FFF2-40B4-BE49-F238E27FC236}">
                <a16:creationId xmlns:a16="http://schemas.microsoft.com/office/drawing/2014/main" id="{66308E2D-2CB6-4DA2-96F0-3B979984C843}"/>
              </a:ext>
            </a:extLst>
          </p:cNvPr>
          <p:cNvSpPr/>
          <p:nvPr/>
        </p:nvSpPr>
        <p:spPr bwMode="auto">
          <a:xfrm>
            <a:off x="2284665" y="4939217"/>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a</a:t>
            </a:r>
          </a:p>
        </p:txBody>
      </p:sp>
      <p:sp>
        <p:nvSpPr>
          <p:cNvPr id="7" name="Rectangle 5">
            <a:extLst>
              <a:ext uri="{FF2B5EF4-FFF2-40B4-BE49-F238E27FC236}">
                <a16:creationId xmlns:a16="http://schemas.microsoft.com/office/drawing/2014/main" id="{D01A874A-B3F3-412D-8227-CB537CC2AB59}"/>
              </a:ext>
            </a:extLst>
          </p:cNvPr>
          <p:cNvSpPr/>
          <p:nvPr/>
        </p:nvSpPr>
        <p:spPr bwMode="auto">
          <a:xfrm>
            <a:off x="3884865" y="4939217"/>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b</a:t>
            </a:r>
          </a:p>
        </p:txBody>
      </p:sp>
      <p:sp>
        <p:nvSpPr>
          <p:cNvPr id="8" name="TextBox 8">
            <a:extLst>
              <a:ext uri="{FF2B5EF4-FFF2-40B4-BE49-F238E27FC236}">
                <a16:creationId xmlns:a16="http://schemas.microsoft.com/office/drawing/2014/main" id="{F76105E9-012B-4A49-85EE-F27E58A526C3}"/>
              </a:ext>
            </a:extLst>
          </p:cNvPr>
          <p:cNvSpPr txBox="1"/>
          <p:nvPr/>
        </p:nvSpPr>
        <p:spPr>
          <a:xfrm>
            <a:off x="1981200" y="5609790"/>
            <a:ext cx="357790" cy="369332"/>
          </a:xfrm>
          <a:prstGeom prst="rect">
            <a:avLst/>
          </a:prstGeom>
          <a:noFill/>
        </p:spPr>
        <p:txBody>
          <a:bodyPr wrap="none" rtlCol="0">
            <a:spAutoFit/>
          </a:bodyPr>
          <a:lstStyle/>
          <a:p>
            <a:r>
              <a:rPr lang="en-US" sz="1800" dirty="0">
                <a:latin typeface="Calibri" pitchFamily="34" charset="0"/>
              </a:rPr>
              <a:t>i1</a:t>
            </a:r>
          </a:p>
        </p:txBody>
      </p:sp>
      <p:sp>
        <p:nvSpPr>
          <p:cNvPr id="9" name="TextBox 9">
            <a:extLst>
              <a:ext uri="{FF2B5EF4-FFF2-40B4-BE49-F238E27FC236}">
                <a16:creationId xmlns:a16="http://schemas.microsoft.com/office/drawing/2014/main" id="{B493FBD5-8B0A-4867-AE45-5ABF6EAE47F5}"/>
              </a:ext>
            </a:extLst>
          </p:cNvPr>
          <p:cNvSpPr txBox="1"/>
          <p:nvPr/>
        </p:nvSpPr>
        <p:spPr>
          <a:xfrm>
            <a:off x="4394196" y="4417485"/>
            <a:ext cx="360996" cy="369332"/>
          </a:xfrm>
          <a:prstGeom prst="rect">
            <a:avLst/>
          </a:prstGeom>
          <a:noFill/>
        </p:spPr>
        <p:txBody>
          <a:bodyPr wrap="none" rtlCol="0">
            <a:spAutoFit/>
          </a:bodyPr>
          <a:lstStyle/>
          <a:p>
            <a:r>
              <a:rPr lang="en-US" sz="1800" dirty="0">
                <a:latin typeface="Calibri" pitchFamily="34" charset="0"/>
              </a:rPr>
              <a:t>j1</a:t>
            </a:r>
          </a:p>
        </p:txBody>
      </p:sp>
      <p:sp>
        <p:nvSpPr>
          <p:cNvPr id="10" name="TextBox 11">
            <a:extLst>
              <a:ext uri="{FF2B5EF4-FFF2-40B4-BE49-F238E27FC236}">
                <a16:creationId xmlns:a16="http://schemas.microsoft.com/office/drawing/2014/main" id="{0E424881-777C-4FCC-883B-98A5A1B3556D}"/>
              </a:ext>
            </a:extLst>
          </p:cNvPr>
          <p:cNvSpPr txBox="1"/>
          <p:nvPr/>
        </p:nvSpPr>
        <p:spPr>
          <a:xfrm>
            <a:off x="3469997" y="5353509"/>
            <a:ext cx="389850" cy="584775"/>
          </a:xfrm>
          <a:prstGeom prst="rect">
            <a:avLst/>
          </a:prstGeom>
          <a:noFill/>
        </p:spPr>
        <p:txBody>
          <a:bodyPr wrap="none" rtlCol="0">
            <a:spAutoFit/>
          </a:bodyPr>
          <a:lstStyle/>
          <a:p>
            <a:r>
              <a:rPr lang="en-US" sz="3200" dirty="0">
                <a:latin typeface="Calibri" pitchFamily="34" charset="0"/>
              </a:rPr>
              <a:t>*</a:t>
            </a:r>
          </a:p>
        </p:txBody>
      </p:sp>
      <p:sp>
        <p:nvSpPr>
          <p:cNvPr id="11" name="Rectangle 12">
            <a:extLst>
              <a:ext uri="{FF2B5EF4-FFF2-40B4-BE49-F238E27FC236}">
                <a16:creationId xmlns:a16="http://schemas.microsoft.com/office/drawing/2014/main" id="{4EA72062-1AD4-40A1-8A44-D0E466B0659C}"/>
              </a:ext>
            </a:extLst>
          </p:cNvPr>
          <p:cNvSpPr/>
          <p:nvPr/>
        </p:nvSpPr>
        <p:spPr bwMode="auto">
          <a:xfrm>
            <a:off x="499532" y="4939217"/>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c</a:t>
            </a:r>
          </a:p>
        </p:txBody>
      </p:sp>
      <p:sp>
        <p:nvSpPr>
          <p:cNvPr id="12" name="TextBox 13">
            <a:extLst>
              <a:ext uri="{FF2B5EF4-FFF2-40B4-BE49-F238E27FC236}">
                <a16:creationId xmlns:a16="http://schemas.microsoft.com/office/drawing/2014/main" id="{8EC117F4-2FA5-4218-923F-BB0BBBED0B2E}"/>
              </a:ext>
            </a:extLst>
          </p:cNvPr>
          <p:cNvSpPr txBox="1"/>
          <p:nvPr/>
        </p:nvSpPr>
        <p:spPr>
          <a:xfrm>
            <a:off x="1765782" y="5244017"/>
            <a:ext cx="389850" cy="584775"/>
          </a:xfrm>
          <a:prstGeom prst="rect">
            <a:avLst/>
          </a:prstGeom>
          <a:noFill/>
        </p:spPr>
        <p:txBody>
          <a:bodyPr wrap="none" rtlCol="0">
            <a:spAutoFit/>
          </a:bodyPr>
          <a:lstStyle/>
          <a:p>
            <a:r>
              <a:rPr lang="en-US" sz="3200" dirty="0">
                <a:latin typeface="Calibri" pitchFamily="34" charset="0"/>
              </a:rPr>
              <a:t>=</a:t>
            </a:r>
          </a:p>
        </p:txBody>
      </p:sp>
      <p:sp>
        <p:nvSpPr>
          <p:cNvPr id="13" name="Rectangle 15">
            <a:extLst>
              <a:ext uri="{FF2B5EF4-FFF2-40B4-BE49-F238E27FC236}">
                <a16:creationId xmlns:a16="http://schemas.microsoft.com/office/drawing/2014/main" id="{5F09D15A-1467-4AE2-8553-CEA45346A390}"/>
              </a:ext>
            </a:extLst>
          </p:cNvPr>
          <p:cNvSpPr/>
          <p:nvPr/>
        </p:nvSpPr>
        <p:spPr bwMode="auto">
          <a:xfrm>
            <a:off x="1143000" y="5726618"/>
            <a:ext cx="186268" cy="186268"/>
          </a:xfrm>
          <a:prstGeom prst="rect">
            <a:avLst/>
          </a:prstGeom>
          <a:solidFill>
            <a:schemeClr val="tx1">
              <a:lumMod val="50000"/>
              <a:lumOff val="50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4" name="Rectangle 16">
            <a:extLst>
              <a:ext uri="{FF2B5EF4-FFF2-40B4-BE49-F238E27FC236}">
                <a16:creationId xmlns:a16="http://schemas.microsoft.com/office/drawing/2014/main" id="{66809D1C-940F-4A45-B92F-5E7C1E7E2696}"/>
              </a:ext>
            </a:extLst>
          </p:cNvPr>
          <p:cNvSpPr/>
          <p:nvPr/>
        </p:nvSpPr>
        <p:spPr bwMode="auto">
          <a:xfrm>
            <a:off x="5528732" y="4939217"/>
            <a:ext cx="1143000" cy="1143000"/>
          </a:xfrm>
          <a:prstGeom prst="rect">
            <a:avLst/>
          </a:prstGeom>
          <a:solidFill>
            <a:schemeClr val="bg1">
              <a:lumMod val="85000"/>
            </a:schemeClr>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2000" dirty="0">
                <a:latin typeface="Courier New" pitchFamily="49" charset="0"/>
                <a:cs typeface="Courier New" pitchFamily="49" charset="0"/>
              </a:rPr>
              <a:t>c</a:t>
            </a:r>
          </a:p>
        </p:txBody>
      </p:sp>
      <p:sp>
        <p:nvSpPr>
          <p:cNvPr id="15" name="TextBox 17">
            <a:extLst>
              <a:ext uri="{FF2B5EF4-FFF2-40B4-BE49-F238E27FC236}">
                <a16:creationId xmlns:a16="http://schemas.microsoft.com/office/drawing/2014/main" id="{D7A96210-1D70-4931-9AC7-6D3D7B8D80D3}"/>
              </a:ext>
            </a:extLst>
          </p:cNvPr>
          <p:cNvSpPr txBox="1"/>
          <p:nvPr/>
        </p:nvSpPr>
        <p:spPr>
          <a:xfrm>
            <a:off x="5113864" y="5244017"/>
            <a:ext cx="389850" cy="584775"/>
          </a:xfrm>
          <a:prstGeom prst="rect">
            <a:avLst/>
          </a:prstGeom>
          <a:noFill/>
        </p:spPr>
        <p:txBody>
          <a:bodyPr wrap="none" rtlCol="0">
            <a:spAutoFit/>
          </a:bodyPr>
          <a:lstStyle/>
          <a:p>
            <a:r>
              <a:rPr lang="en-US" sz="3200" dirty="0">
                <a:latin typeface="Calibri" pitchFamily="34" charset="0"/>
              </a:rPr>
              <a:t>+</a:t>
            </a:r>
          </a:p>
        </p:txBody>
      </p:sp>
      <p:sp>
        <p:nvSpPr>
          <p:cNvPr id="16" name="Rectangle 18">
            <a:extLst>
              <a:ext uri="{FF2B5EF4-FFF2-40B4-BE49-F238E27FC236}">
                <a16:creationId xmlns:a16="http://schemas.microsoft.com/office/drawing/2014/main" id="{5BF7409D-8F78-477D-9CCD-AF45A825F4A5}"/>
              </a:ext>
            </a:extLst>
          </p:cNvPr>
          <p:cNvSpPr/>
          <p:nvPr/>
        </p:nvSpPr>
        <p:spPr bwMode="auto">
          <a:xfrm>
            <a:off x="2284665" y="5701217"/>
            <a:ext cx="1143000" cy="228600"/>
          </a:xfrm>
          <a:prstGeom prst="rect">
            <a:avLst/>
          </a:prstGeom>
          <a:solidFill>
            <a:schemeClr val="tx1">
              <a:lumMod val="50000"/>
              <a:lumOff val="50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7" name="Rectangle 19">
            <a:extLst>
              <a:ext uri="{FF2B5EF4-FFF2-40B4-BE49-F238E27FC236}">
                <a16:creationId xmlns:a16="http://schemas.microsoft.com/office/drawing/2014/main" id="{78F077C8-A658-4557-952C-E6E768AE7FC2}"/>
              </a:ext>
            </a:extLst>
          </p:cNvPr>
          <p:cNvSpPr/>
          <p:nvPr/>
        </p:nvSpPr>
        <p:spPr bwMode="auto">
          <a:xfrm rot="5400000">
            <a:off x="3996268" y="5396417"/>
            <a:ext cx="1143000" cy="228600"/>
          </a:xfrm>
          <a:prstGeom prst="rect">
            <a:avLst/>
          </a:prstGeom>
          <a:solidFill>
            <a:schemeClr val="tx1">
              <a:lumMod val="50000"/>
              <a:lumOff val="50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18" name="Straight Connector 22">
            <a:extLst>
              <a:ext uri="{FF2B5EF4-FFF2-40B4-BE49-F238E27FC236}">
                <a16:creationId xmlns:a16="http://schemas.microsoft.com/office/drawing/2014/main" id="{ECB3B3E4-0AD7-4AC6-A1D2-28997E35DA64}"/>
              </a:ext>
            </a:extLst>
          </p:cNvPr>
          <p:cNvCxnSpPr/>
          <p:nvPr/>
        </p:nvCxnSpPr>
        <p:spPr bwMode="auto">
          <a:xfrm rot="5400000">
            <a:off x="2848242" y="5806256"/>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19" name="Straight Connector 23">
            <a:extLst>
              <a:ext uri="{FF2B5EF4-FFF2-40B4-BE49-F238E27FC236}">
                <a16:creationId xmlns:a16="http://schemas.microsoft.com/office/drawing/2014/main" id="{58849D6C-2C4D-4B1B-9713-4BF26D1424C2}"/>
              </a:ext>
            </a:extLst>
          </p:cNvPr>
          <p:cNvCxnSpPr/>
          <p:nvPr/>
        </p:nvCxnSpPr>
        <p:spPr bwMode="auto">
          <a:xfrm rot="5400000">
            <a:off x="3085309" y="5806256"/>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20" name="Straight Connector 24">
            <a:extLst>
              <a:ext uri="{FF2B5EF4-FFF2-40B4-BE49-F238E27FC236}">
                <a16:creationId xmlns:a16="http://schemas.microsoft.com/office/drawing/2014/main" id="{1168D2D8-84DE-484A-BB4E-B6828DCEC5B2}"/>
              </a:ext>
            </a:extLst>
          </p:cNvPr>
          <p:cNvCxnSpPr/>
          <p:nvPr/>
        </p:nvCxnSpPr>
        <p:spPr bwMode="auto">
          <a:xfrm rot="5400000">
            <a:off x="2384163" y="5806256"/>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21" name="Straight Connector 25">
            <a:extLst>
              <a:ext uri="{FF2B5EF4-FFF2-40B4-BE49-F238E27FC236}">
                <a16:creationId xmlns:a16="http://schemas.microsoft.com/office/drawing/2014/main" id="{DFD7B704-B8AF-4D64-BA06-81F11A56AC8D}"/>
              </a:ext>
            </a:extLst>
          </p:cNvPr>
          <p:cNvCxnSpPr/>
          <p:nvPr/>
        </p:nvCxnSpPr>
        <p:spPr bwMode="auto">
          <a:xfrm rot="5400000">
            <a:off x="2612763" y="5806256"/>
            <a:ext cx="228600" cy="1588"/>
          </a:xfrm>
          <a:prstGeom prst="line">
            <a:avLst/>
          </a:prstGeom>
          <a:noFill/>
          <a:ln w="25400" cap="flat" cmpd="sng" algn="ctr">
            <a:solidFill>
              <a:schemeClr val="bg1"/>
            </a:solidFill>
            <a:prstDash val="solid"/>
            <a:round/>
            <a:headEnd type="none" w="med" len="med"/>
            <a:tailEnd type="none" w="med" len="med"/>
          </a:ln>
          <a:effectLst/>
        </p:spPr>
      </p:cxnSp>
      <p:grpSp>
        <p:nvGrpSpPr>
          <p:cNvPr id="22" name="Group 30">
            <a:extLst>
              <a:ext uri="{FF2B5EF4-FFF2-40B4-BE49-F238E27FC236}">
                <a16:creationId xmlns:a16="http://schemas.microsoft.com/office/drawing/2014/main" id="{C3124A0D-831B-4285-8A87-DA976C7384BA}"/>
              </a:ext>
            </a:extLst>
          </p:cNvPr>
          <p:cNvGrpSpPr/>
          <p:nvPr/>
        </p:nvGrpSpPr>
        <p:grpSpPr>
          <a:xfrm rot="5400000">
            <a:off x="4207934" y="5404884"/>
            <a:ext cx="702734" cy="228600"/>
            <a:chOff x="2650069" y="6316133"/>
            <a:chExt cx="702734" cy="228600"/>
          </a:xfrm>
        </p:grpSpPr>
        <p:cxnSp>
          <p:nvCxnSpPr>
            <p:cNvPr id="23" name="Straight Connector 26">
              <a:extLst>
                <a:ext uri="{FF2B5EF4-FFF2-40B4-BE49-F238E27FC236}">
                  <a16:creationId xmlns:a16="http://schemas.microsoft.com/office/drawing/2014/main" id="{3BCC53B7-4C74-4FBE-A19F-9EA4AD5815A3}"/>
                </a:ext>
              </a:extLst>
            </p:cNvPr>
            <p:cNvCxnSpPr/>
            <p:nvPr/>
          </p:nvCxnSpPr>
          <p:spPr bwMode="auto">
            <a:xfrm rot="5400000">
              <a:off x="3000642" y="6429639"/>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24" name="Straight Connector 27">
              <a:extLst>
                <a:ext uri="{FF2B5EF4-FFF2-40B4-BE49-F238E27FC236}">
                  <a16:creationId xmlns:a16="http://schemas.microsoft.com/office/drawing/2014/main" id="{1EC82723-877D-4627-8E5F-278172957D6C}"/>
                </a:ext>
              </a:extLst>
            </p:cNvPr>
            <p:cNvCxnSpPr/>
            <p:nvPr/>
          </p:nvCxnSpPr>
          <p:spPr bwMode="auto">
            <a:xfrm rot="5400000">
              <a:off x="3237709" y="6429639"/>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25" name="Straight Connector 28">
              <a:extLst>
                <a:ext uri="{FF2B5EF4-FFF2-40B4-BE49-F238E27FC236}">
                  <a16:creationId xmlns:a16="http://schemas.microsoft.com/office/drawing/2014/main" id="{41F36E3F-E4F3-4B67-8303-179249978F50}"/>
                </a:ext>
              </a:extLst>
            </p:cNvPr>
            <p:cNvCxnSpPr/>
            <p:nvPr/>
          </p:nvCxnSpPr>
          <p:spPr bwMode="auto">
            <a:xfrm rot="5400000">
              <a:off x="2536563" y="6429639"/>
              <a:ext cx="228600" cy="1588"/>
            </a:xfrm>
            <a:prstGeom prst="line">
              <a:avLst/>
            </a:prstGeom>
            <a:noFill/>
            <a:ln w="25400" cap="flat" cmpd="sng" algn="ctr">
              <a:solidFill>
                <a:schemeClr val="bg1"/>
              </a:solidFill>
              <a:prstDash val="solid"/>
              <a:round/>
              <a:headEnd type="none" w="med" len="med"/>
              <a:tailEnd type="none" w="med" len="med"/>
            </a:ln>
            <a:effectLst/>
          </p:spPr>
        </p:cxnSp>
        <p:cxnSp>
          <p:nvCxnSpPr>
            <p:cNvPr id="26" name="Straight Connector 29">
              <a:extLst>
                <a:ext uri="{FF2B5EF4-FFF2-40B4-BE49-F238E27FC236}">
                  <a16:creationId xmlns:a16="http://schemas.microsoft.com/office/drawing/2014/main" id="{E7A5B4D2-62D9-471D-81D3-852B67BD667F}"/>
                </a:ext>
              </a:extLst>
            </p:cNvPr>
            <p:cNvCxnSpPr/>
            <p:nvPr/>
          </p:nvCxnSpPr>
          <p:spPr bwMode="auto">
            <a:xfrm rot="5400000">
              <a:off x="2765163" y="6429639"/>
              <a:ext cx="228600" cy="1588"/>
            </a:xfrm>
            <a:prstGeom prst="line">
              <a:avLst/>
            </a:prstGeom>
            <a:noFill/>
            <a:ln w="25400" cap="flat" cmpd="sng" algn="ctr">
              <a:solidFill>
                <a:schemeClr val="bg1"/>
              </a:solidFill>
              <a:prstDash val="solid"/>
              <a:round/>
              <a:headEnd type="none" w="med" len="med"/>
              <a:tailEnd type="none" w="med" len="med"/>
            </a:ln>
            <a:effectLst/>
          </p:spPr>
        </p:cxnSp>
      </p:grpSp>
      <p:sp>
        <p:nvSpPr>
          <p:cNvPr id="27" name="TextBox 31">
            <a:extLst>
              <a:ext uri="{FF2B5EF4-FFF2-40B4-BE49-F238E27FC236}">
                <a16:creationId xmlns:a16="http://schemas.microsoft.com/office/drawing/2014/main" id="{35F75C35-73E9-4929-BF66-A1DBA5F6BF76}"/>
              </a:ext>
            </a:extLst>
          </p:cNvPr>
          <p:cNvSpPr txBox="1"/>
          <p:nvPr/>
        </p:nvSpPr>
        <p:spPr>
          <a:xfrm>
            <a:off x="3756917" y="6246285"/>
            <a:ext cx="1627882" cy="369332"/>
          </a:xfrm>
          <a:prstGeom prst="rect">
            <a:avLst/>
          </a:prstGeom>
          <a:solidFill>
            <a:schemeClr val="bg1"/>
          </a:solidFill>
        </p:spPr>
        <p:txBody>
          <a:bodyPr wrap="none" rtlCol="0">
            <a:spAutoFit/>
          </a:bodyPr>
          <a:lstStyle/>
          <a:p>
            <a:r>
              <a:rPr lang="en-US" sz="1800" dirty="0">
                <a:solidFill>
                  <a:schemeClr val="tx1">
                    <a:lumMod val="65000"/>
                    <a:lumOff val="35000"/>
                  </a:schemeClr>
                </a:solidFill>
                <a:latin typeface="Calibri" pitchFamily="34" charset="0"/>
              </a:rPr>
              <a:t>Block size B x B</a:t>
            </a:r>
          </a:p>
        </p:txBody>
      </p:sp>
      <p:cxnSp>
        <p:nvCxnSpPr>
          <p:cNvPr id="28" name="Straight Arrow Connector 33">
            <a:extLst>
              <a:ext uri="{FF2B5EF4-FFF2-40B4-BE49-F238E27FC236}">
                <a16:creationId xmlns:a16="http://schemas.microsoft.com/office/drawing/2014/main" id="{D2F75D77-2153-4188-A907-AC013B57D73B}"/>
              </a:ext>
            </a:extLst>
          </p:cNvPr>
          <p:cNvCxnSpPr>
            <a:stCxn id="27" idx="0"/>
            <a:endCxn id="17" idx="3"/>
          </p:cNvCxnSpPr>
          <p:nvPr/>
        </p:nvCxnSpPr>
        <p:spPr bwMode="auto">
          <a:xfrm flipH="1" flipV="1">
            <a:off x="4567768" y="6082217"/>
            <a:ext cx="3090" cy="164068"/>
          </a:xfrm>
          <a:prstGeom prst="straightConnector1">
            <a:avLst/>
          </a:prstGeom>
          <a:noFill/>
          <a:ln w="25400" cap="flat" cmpd="sng" algn="ctr">
            <a:solidFill>
              <a:schemeClr val="tx1"/>
            </a:solidFill>
            <a:prstDash val="solid"/>
            <a:round/>
            <a:headEnd type="none" w="med" len="med"/>
            <a:tailEnd type="arrow"/>
          </a:ln>
          <a:effectLst/>
        </p:spPr>
      </p:cxnSp>
      <p:sp>
        <p:nvSpPr>
          <p:cNvPr id="29" name="Rectangle 3">
            <a:extLst>
              <a:ext uri="{FF2B5EF4-FFF2-40B4-BE49-F238E27FC236}">
                <a16:creationId xmlns:a16="http://schemas.microsoft.com/office/drawing/2014/main" id="{3F6CC3C3-C3F3-47C8-B1A4-B5E66451C82C}"/>
              </a:ext>
            </a:extLst>
          </p:cNvPr>
          <p:cNvSpPr>
            <a:spLocks noChangeArrowheads="1"/>
          </p:cNvSpPr>
          <p:nvPr/>
        </p:nvSpPr>
        <p:spPr bwMode="auto">
          <a:xfrm>
            <a:off x="7010400" y="4101017"/>
            <a:ext cx="2036948" cy="357663"/>
          </a:xfrm>
          <a:prstGeom prst="rect">
            <a:avLst/>
          </a:prstGeom>
          <a:noFill/>
          <a:ln w="3240">
            <a:noFill/>
            <a:miter lim="800000"/>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i="1" dirty="0" err="1">
                <a:solidFill>
                  <a:schemeClr val="tx1">
                    <a:lumMod val="50000"/>
                    <a:lumOff val="50000"/>
                  </a:schemeClr>
                </a:solidFill>
                <a:latin typeface="Courier New" pitchFamily="49" charset="0"/>
                <a:ea typeface="msgothic" charset="0"/>
                <a:cs typeface="msgothic" charset="0"/>
              </a:rPr>
              <a:t>matmult</a:t>
            </a:r>
            <a:r>
              <a:rPr lang="en-GB" sz="1800" b="1" i="1" dirty="0">
                <a:solidFill>
                  <a:schemeClr val="tx1">
                    <a:lumMod val="50000"/>
                    <a:lumOff val="50000"/>
                  </a:schemeClr>
                </a:solidFill>
                <a:latin typeface="Courier New" pitchFamily="49" charset="0"/>
                <a:ea typeface="msgothic" charset="0"/>
                <a:cs typeface="msgothic" charset="0"/>
              </a:rPr>
              <a:t>/</a:t>
            </a:r>
            <a:r>
              <a:rPr lang="en-GB" sz="1800" b="1" i="1" dirty="0" err="1">
                <a:solidFill>
                  <a:schemeClr val="tx1">
                    <a:lumMod val="50000"/>
                    <a:lumOff val="50000"/>
                  </a:schemeClr>
                </a:solidFill>
                <a:latin typeface="Courier New" pitchFamily="49" charset="0"/>
                <a:ea typeface="msgothic" charset="0"/>
                <a:cs typeface="msgothic" charset="0"/>
              </a:rPr>
              <a:t>bmm.c</a:t>
            </a:r>
            <a:endParaRPr lang="en-GB" sz="1800" b="1" i="1" dirty="0">
              <a:solidFill>
                <a:schemeClr val="tx1">
                  <a:lumMod val="50000"/>
                  <a:lumOff val="50000"/>
                </a:schemeClr>
              </a:solidFill>
              <a:latin typeface="Courier New" pitchFamily="49" charset="0"/>
              <a:ea typeface="msgothic" charset="0"/>
              <a:cs typeface="msgothic" charset="0"/>
            </a:endParaRPr>
          </a:p>
        </p:txBody>
      </p:sp>
      <p:sp>
        <p:nvSpPr>
          <p:cNvPr id="30" name="AutoShape 16">
            <a:extLst>
              <a:ext uri="{FF2B5EF4-FFF2-40B4-BE49-F238E27FC236}">
                <a16:creationId xmlns:a16="http://schemas.microsoft.com/office/drawing/2014/main" id="{2CE8220C-D675-4E2E-B1D6-534A34C9B64B}"/>
              </a:ext>
            </a:extLst>
          </p:cNvPr>
          <p:cNvSpPr>
            <a:spLocks/>
          </p:cNvSpPr>
          <p:nvPr/>
        </p:nvSpPr>
        <p:spPr bwMode="auto">
          <a:xfrm rot="5400000" flipV="1">
            <a:off x="4339168" y="4270352"/>
            <a:ext cx="228600" cy="1143000"/>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sp>
        <p:nvSpPr>
          <p:cNvPr id="31" name="TextBox 51">
            <a:extLst>
              <a:ext uri="{FF2B5EF4-FFF2-40B4-BE49-F238E27FC236}">
                <a16:creationId xmlns:a16="http://schemas.microsoft.com/office/drawing/2014/main" id="{5202F162-C5C9-47BC-8A18-B0B2AAF42E59}"/>
              </a:ext>
            </a:extLst>
          </p:cNvPr>
          <p:cNvSpPr txBox="1"/>
          <p:nvPr/>
        </p:nvSpPr>
        <p:spPr>
          <a:xfrm>
            <a:off x="3265133" y="4510996"/>
            <a:ext cx="1189428" cy="369332"/>
          </a:xfrm>
          <a:prstGeom prst="rect">
            <a:avLst/>
          </a:prstGeom>
          <a:noFill/>
        </p:spPr>
        <p:txBody>
          <a:bodyPr wrap="none" rtlCol="0">
            <a:spAutoFit/>
          </a:bodyPr>
          <a:lstStyle/>
          <a:p>
            <a:r>
              <a:rPr lang="en-US" sz="1800" dirty="0">
                <a:latin typeface="Calibri" pitchFamily="34" charset="0"/>
              </a:rPr>
              <a:t>n/B blocks</a:t>
            </a:r>
          </a:p>
        </p:txBody>
      </p:sp>
      <p:sp>
        <p:nvSpPr>
          <p:cNvPr id="32" name="矩形 31">
            <a:extLst>
              <a:ext uri="{FF2B5EF4-FFF2-40B4-BE49-F238E27FC236}">
                <a16:creationId xmlns:a16="http://schemas.microsoft.com/office/drawing/2014/main" id="{83B55FAB-A397-4B47-8D8B-27A701C0D201}"/>
              </a:ext>
            </a:extLst>
          </p:cNvPr>
          <p:cNvSpPr/>
          <p:nvPr/>
        </p:nvSpPr>
        <p:spPr>
          <a:xfrm>
            <a:off x="6850436" y="4956152"/>
            <a:ext cx="720080" cy="72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E9AEE60E-71D0-4BFB-8946-624796FBA4D7}"/>
              </a:ext>
            </a:extLst>
          </p:cNvPr>
          <p:cNvSpPr/>
          <p:nvPr/>
        </p:nvSpPr>
        <p:spPr>
          <a:xfrm>
            <a:off x="8089970" y="4941223"/>
            <a:ext cx="720080" cy="72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1D52FCF9-6D8D-4468-8F83-BABDB95283CB}"/>
              </a:ext>
            </a:extLst>
          </p:cNvPr>
          <p:cNvSpPr/>
          <p:nvPr/>
        </p:nvSpPr>
        <p:spPr>
          <a:xfrm>
            <a:off x="8089970" y="4943160"/>
            <a:ext cx="180000" cy="720000"/>
          </a:xfrm>
          <a:prstGeom prst="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E35A1C8C-B080-46C5-BC20-7C2180340DAC}"/>
              </a:ext>
            </a:extLst>
          </p:cNvPr>
          <p:cNvSpPr/>
          <p:nvPr/>
        </p:nvSpPr>
        <p:spPr>
          <a:xfrm>
            <a:off x="8269970" y="4941223"/>
            <a:ext cx="180000" cy="72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B1DB0DAA-10EE-4EF3-B03A-504869DF2A69}"/>
              </a:ext>
            </a:extLst>
          </p:cNvPr>
          <p:cNvSpPr/>
          <p:nvPr/>
        </p:nvSpPr>
        <p:spPr>
          <a:xfrm>
            <a:off x="8448674" y="4941223"/>
            <a:ext cx="180000" cy="72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E0151F62-0F6B-4B54-B649-07FF3846C172}"/>
              </a:ext>
            </a:extLst>
          </p:cNvPr>
          <p:cNvSpPr/>
          <p:nvPr/>
        </p:nvSpPr>
        <p:spPr>
          <a:xfrm>
            <a:off x="6850436" y="4956068"/>
            <a:ext cx="720000" cy="180000"/>
          </a:xfrm>
          <a:prstGeom prst="rect">
            <a:avLst/>
          </a:prstGeom>
          <a:solidFill>
            <a:schemeClr val="accent3">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7B4B5D09-200F-4FDA-B725-42A40DEF2299}"/>
              </a:ext>
            </a:extLst>
          </p:cNvPr>
          <p:cNvSpPr/>
          <p:nvPr/>
        </p:nvSpPr>
        <p:spPr>
          <a:xfrm>
            <a:off x="6850436" y="5132233"/>
            <a:ext cx="720000" cy="18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3B65BE22-2DEE-45E6-8077-71E8FBEAC977}"/>
              </a:ext>
            </a:extLst>
          </p:cNvPr>
          <p:cNvSpPr/>
          <p:nvPr/>
        </p:nvSpPr>
        <p:spPr>
          <a:xfrm>
            <a:off x="6850436" y="5306417"/>
            <a:ext cx="720000" cy="18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8E91EE7F-0070-4503-A0AC-CF5B799A0F79}"/>
              </a:ext>
            </a:extLst>
          </p:cNvPr>
          <p:cNvSpPr/>
          <p:nvPr/>
        </p:nvSpPr>
        <p:spPr>
          <a:xfrm>
            <a:off x="8090050" y="4942331"/>
            <a:ext cx="720000" cy="163636"/>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3D716AFA-F9E8-4C7E-9E3F-FBBC9B93FCC0}"/>
              </a:ext>
            </a:extLst>
          </p:cNvPr>
          <p:cNvSpPr/>
          <p:nvPr/>
        </p:nvSpPr>
        <p:spPr>
          <a:xfrm>
            <a:off x="8090050" y="5276982"/>
            <a:ext cx="720000" cy="163636"/>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对话气泡: 矩形 44">
            <a:extLst>
              <a:ext uri="{FF2B5EF4-FFF2-40B4-BE49-F238E27FC236}">
                <a16:creationId xmlns:a16="http://schemas.microsoft.com/office/drawing/2014/main" id="{553AAFC9-1475-4E72-A10C-EBB6496F2D56}"/>
              </a:ext>
            </a:extLst>
          </p:cNvPr>
          <p:cNvSpPr/>
          <p:nvPr/>
        </p:nvSpPr>
        <p:spPr>
          <a:xfrm>
            <a:off x="7956376" y="5828792"/>
            <a:ext cx="889103" cy="468393"/>
          </a:xfrm>
          <a:prstGeom prst="wedgeRectCallout">
            <a:avLst>
              <a:gd name="adj1" fmla="val 1123"/>
              <a:gd name="adj2" fmla="val -83367"/>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列取数据利用</a:t>
            </a:r>
          </a:p>
        </p:txBody>
      </p:sp>
    </p:spTree>
    <p:extLst>
      <p:ext uri="{BB962C8B-B14F-4D97-AF65-F5344CB8AC3E}">
        <p14:creationId xmlns:p14="http://schemas.microsoft.com/office/powerpoint/2010/main" val="367381618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1CEE0B24-A83D-45BD-A190-14627B6F43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560" y="4725144"/>
            <a:ext cx="3571679" cy="1802582"/>
          </a:xfrm>
          <a:prstGeom prst="rect">
            <a:avLst/>
          </a:prstGeom>
          <a:noFill/>
          <a:extLst>
            <a:ext uri="{909E8E84-426E-40DD-AFC4-6F175D3DCCD1}">
              <a14:hiddenFill xmlns:a14="http://schemas.microsoft.com/office/drawing/2010/main">
                <a:solidFill>
                  <a:srgbClr val="FFFFFF"/>
                </a:solidFill>
              </a14:hiddenFill>
            </a:ext>
          </a:extLst>
        </p:spPr>
      </p:pic>
      <p:sp>
        <p:nvSpPr>
          <p:cNvPr id="13" name="对话气泡: 矩形 12">
            <a:extLst>
              <a:ext uri="{FF2B5EF4-FFF2-40B4-BE49-F238E27FC236}">
                <a16:creationId xmlns:a16="http://schemas.microsoft.com/office/drawing/2014/main" id="{3CA9F48F-93EC-4976-924F-686CA10218A3}"/>
              </a:ext>
            </a:extLst>
          </p:cNvPr>
          <p:cNvSpPr/>
          <p:nvPr/>
        </p:nvSpPr>
        <p:spPr>
          <a:xfrm>
            <a:off x="6807760" y="1849738"/>
            <a:ext cx="2156728" cy="2808312"/>
          </a:xfrm>
          <a:prstGeom prst="wedgeRectCallout">
            <a:avLst>
              <a:gd name="adj1" fmla="val -4795"/>
              <a:gd name="adj2" fmla="val 5706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pic>
        <p:nvPicPr>
          <p:cNvPr id="2052" name="Picture 4">
            <a:extLst>
              <a:ext uri="{FF2B5EF4-FFF2-40B4-BE49-F238E27FC236}">
                <a16:creationId xmlns:a16="http://schemas.microsoft.com/office/drawing/2014/main" id="{0273F9E5-D4EE-457E-A4F9-72A35EE6E8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969387"/>
            <a:ext cx="3923928" cy="1625433"/>
          </a:xfrm>
          <a:prstGeom prst="rect">
            <a:avLst/>
          </a:prstGeom>
          <a:noFill/>
          <a:extLst>
            <a:ext uri="{909E8E84-426E-40DD-AFC4-6F175D3DCCD1}">
              <a14:hiddenFill xmlns:a14="http://schemas.microsoft.com/office/drawing/2010/main">
                <a:solidFill>
                  <a:srgbClr val="FFFFFF"/>
                </a:solidFill>
              </a14:hiddenFill>
            </a:ext>
          </a:extLst>
        </p:spPr>
      </p:pic>
      <p:sp>
        <p:nvSpPr>
          <p:cNvPr id="8" name="对话气泡: 矩形 7">
            <a:extLst>
              <a:ext uri="{FF2B5EF4-FFF2-40B4-BE49-F238E27FC236}">
                <a16:creationId xmlns:a16="http://schemas.microsoft.com/office/drawing/2014/main" id="{C207750C-9C8D-4A00-AD7C-A73C1C56404A}"/>
              </a:ext>
            </a:extLst>
          </p:cNvPr>
          <p:cNvSpPr/>
          <p:nvPr/>
        </p:nvSpPr>
        <p:spPr>
          <a:xfrm>
            <a:off x="323528" y="2474229"/>
            <a:ext cx="2016224" cy="2466939"/>
          </a:xfrm>
          <a:prstGeom prst="wedgeRectCallout">
            <a:avLst>
              <a:gd name="adj1" fmla="val 46775"/>
              <a:gd name="adj2" fmla="val 5768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B08F16F-9CF7-4D34-8844-AA4813A514D5}"/>
              </a:ext>
            </a:extLst>
          </p:cNvPr>
          <p:cNvSpPr>
            <a:spLocks noGrp="1"/>
          </p:cNvSpPr>
          <p:nvPr>
            <p:ph type="title"/>
          </p:nvPr>
        </p:nvSpPr>
        <p:spPr/>
        <p:txBody>
          <a:bodyPr>
            <a:normAutofit fontScale="90000"/>
          </a:bodyPr>
          <a:lstStyle/>
          <a:p>
            <a:r>
              <a:rPr lang="zh-CN" altLang="en-US" dirty="0"/>
              <a:t>矩阵乘法加速技术</a:t>
            </a:r>
          </a:p>
        </p:txBody>
      </p:sp>
      <p:pic>
        <p:nvPicPr>
          <p:cNvPr id="6" name="内容占位符 5">
            <a:extLst>
              <a:ext uri="{FF2B5EF4-FFF2-40B4-BE49-F238E27FC236}">
                <a16:creationId xmlns:a16="http://schemas.microsoft.com/office/drawing/2014/main" id="{ADAEC1D7-E5FA-48DD-B6E6-A4CABBD0D16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6777" y="678011"/>
            <a:ext cx="5276850" cy="1466850"/>
          </a:xfrm>
        </p:spPr>
      </p:pic>
      <p:sp>
        <p:nvSpPr>
          <p:cNvPr id="4" name="灯片编号占位符 3">
            <a:extLst>
              <a:ext uri="{FF2B5EF4-FFF2-40B4-BE49-F238E27FC236}">
                <a16:creationId xmlns:a16="http://schemas.microsoft.com/office/drawing/2014/main" id="{E8A59EC9-DDA0-4408-80E0-918666F973BE}"/>
              </a:ext>
            </a:extLst>
          </p:cNvPr>
          <p:cNvSpPr>
            <a:spLocks noGrp="1"/>
          </p:cNvSpPr>
          <p:nvPr>
            <p:ph type="sldNum" sz="quarter" idx="12"/>
          </p:nvPr>
        </p:nvSpPr>
        <p:spPr/>
        <p:txBody>
          <a:bodyPr/>
          <a:lstStyle/>
          <a:p>
            <a:fld id="{6D62327B-ED8D-4CFC-ADD0-A75FA5CBE281}" type="slidenum">
              <a:rPr lang="zh-CN" altLang="en-US" smtClean="0"/>
              <a:pPr/>
              <a:t>194</a:t>
            </a:fld>
            <a:endParaRPr lang="zh-CN" altLang="en-US" dirty="0"/>
          </a:p>
        </p:txBody>
      </p:sp>
      <p:sp>
        <p:nvSpPr>
          <p:cNvPr id="7" name="箭头: 右 6">
            <a:extLst>
              <a:ext uri="{FF2B5EF4-FFF2-40B4-BE49-F238E27FC236}">
                <a16:creationId xmlns:a16="http://schemas.microsoft.com/office/drawing/2014/main" id="{2B8F4EF1-E8F5-4B9A-B2AC-C07921437DA2}"/>
              </a:ext>
            </a:extLst>
          </p:cNvPr>
          <p:cNvSpPr/>
          <p:nvPr/>
        </p:nvSpPr>
        <p:spPr>
          <a:xfrm>
            <a:off x="1639194" y="2075773"/>
            <a:ext cx="5184576" cy="432048"/>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400" dirty="0"/>
              <a:t>标量处理→向量处理→矩阵处理</a:t>
            </a:r>
          </a:p>
        </p:txBody>
      </p:sp>
      <p:pic>
        <p:nvPicPr>
          <p:cNvPr id="2050" name="Picture 2">
            <a:extLst>
              <a:ext uri="{FF2B5EF4-FFF2-40B4-BE49-F238E27FC236}">
                <a16:creationId xmlns:a16="http://schemas.microsoft.com/office/drawing/2014/main" id="{B4B6524A-334D-4272-888E-DB615A7BAE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564904"/>
            <a:ext cx="1868053" cy="23216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常见于HBM显存的2.5D封装技术，NVIDIA成为台积电CoWoS封装三大客户之一_显卡_什么值得买">
            <a:extLst>
              <a:ext uri="{FF2B5EF4-FFF2-40B4-BE49-F238E27FC236}">
                <a16:creationId xmlns:a16="http://schemas.microsoft.com/office/drawing/2014/main" id="{1EBF7F8F-2E4A-40B5-A1C8-5B5A29547E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5946" y="1916832"/>
            <a:ext cx="2016223" cy="266934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F1E73E1D-C131-4243-B69A-F957326BEA9A}"/>
              </a:ext>
            </a:extLst>
          </p:cNvPr>
          <p:cNvPicPr>
            <a:picLocks noChangeAspect="1"/>
          </p:cNvPicPr>
          <p:nvPr/>
        </p:nvPicPr>
        <p:blipFill>
          <a:blip r:embed="rId7"/>
          <a:stretch>
            <a:fillRect/>
          </a:stretch>
        </p:blipFill>
        <p:spPr>
          <a:xfrm>
            <a:off x="2627784" y="2728824"/>
            <a:ext cx="4018640" cy="1627598"/>
          </a:xfrm>
          <a:prstGeom prst="rect">
            <a:avLst/>
          </a:prstGeom>
        </p:spPr>
      </p:pic>
    </p:spTree>
    <p:extLst>
      <p:ext uri="{BB962C8B-B14F-4D97-AF65-F5344CB8AC3E}">
        <p14:creationId xmlns:p14="http://schemas.microsoft.com/office/powerpoint/2010/main" val="216805497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性能测试结果</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195</a:t>
            </a:fld>
            <a:endParaRPr lang="zh-CN" altLang="en-US" dirty="0"/>
          </a:p>
        </p:txBody>
      </p:sp>
      <p:pic>
        <p:nvPicPr>
          <p:cNvPr id="6" name="图片 5"/>
          <p:cNvPicPr>
            <a:picLocks noChangeAspect="1"/>
          </p:cNvPicPr>
          <p:nvPr/>
        </p:nvPicPr>
        <p:blipFill>
          <a:blip r:embed="rId2"/>
          <a:stretch>
            <a:fillRect/>
          </a:stretch>
        </p:blipFill>
        <p:spPr>
          <a:xfrm>
            <a:off x="169440" y="952596"/>
            <a:ext cx="4342317" cy="2907356"/>
          </a:xfrm>
          <a:prstGeom prst="rect">
            <a:avLst/>
          </a:prstGeom>
        </p:spPr>
      </p:pic>
      <p:pic>
        <p:nvPicPr>
          <p:cNvPr id="7" name="图片 6"/>
          <p:cNvPicPr>
            <a:picLocks noChangeAspect="1"/>
          </p:cNvPicPr>
          <p:nvPr/>
        </p:nvPicPr>
        <p:blipFill>
          <a:blip r:embed="rId3"/>
          <a:stretch>
            <a:fillRect/>
          </a:stretch>
        </p:blipFill>
        <p:spPr>
          <a:xfrm>
            <a:off x="4617751" y="952596"/>
            <a:ext cx="4354777" cy="2907356"/>
          </a:xfrm>
          <a:prstGeom prst="rect">
            <a:avLst/>
          </a:prstGeom>
        </p:spPr>
      </p:pic>
      <p:pic>
        <p:nvPicPr>
          <p:cNvPr id="8" name="图片 7"/>
          <p:cNvPicPr>
            <a:picLocks noChangeAspect="1"/>
          </p:cNvPicPr>
          <p:nvPr/>
        </p:nvPicPr>
        <p:blipFill>
          <a:blip r:embed="rId4"/>
          <a:stretch>
            <a:fillRect/>
          </a:stretch>
        </p:blipFill>
        <p:spPr>
          <a:xfrm>
            <a:off x="2483768" y="3892631"/>
            <a:ext cx="4392488" cy="2933930"/>
          </a:xfrm>
          <a:prstGeom prst="rect">
            <a:avLst/>
          </a:prstGeom>
        </p:spPr>
      </p:pic>
      <p:pic>
        <p:nvPicPr>
          <p:cNvPr id="9" name="图片 8">
            <a:extLst>
              <a:ext uri="{FF2B5EF4-FFF2-40B4-BE49-F238E27FC236}">
                <a16:creationId xmlns:a16="http://schemas.microsoft.com/office/drawing/2014/main" id="{5DA32FAB-8C99-470E-8538-8CDCCAF29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384" y="4509120"/>
            <a:ext cx="1031746" cy="1023039"/>
          </a:xfrm>
          <a:prstGeom prst="rect">
            <a:avLst/>
          </a:prstGeom>
        </p:spPr>
      </p:pic>
    </p:spTree>
    <p:extLst>
      <p:ext uri="{BB962C8B-B14F-4D97-AF65-F5344CB8AC3E}">
        <p14:creationId xmlns:p14="http://schemas.microsoft.com/office/powerpoint/2010/main" val="15645816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B1E297-F85F-4D1C-B0ED-88DF78C724C2}"/>
              </a:ext>
            </a:extLst>
          </p:cNvPr>
          <p:cNvSpPr>
            <a:spLocks noGrp="1"/>
          </p:cNvSpPr>
          <p:nvPr>
            <p:ph type="title"/>
          </p:nvPr>
        </p:nvSpPr>
        <p:spPr/>
        <p:txBody>
          <a:bodyPr>
            <a:normAutofit fontScale="90000"/>
          </a:bodyPr>
          <a:lstStyle/>
          <a:p>
            <a:r>
              <a:rPr lang="zh-CN" altLang="en-US" dirty="0"/>
              <a:t>实验测试结果</a:t>
            </a:r>
          </a:p>
        </p:txBody>
      </p:sp>
      <p:graphicFrame>
        <p:nvGraphicFramePr>
          <p:cNvPr id="6" name="内容占位符 5">
            <a:extLst>
              <a:ext uri="{FF2B5EF4-FFF2-40B4-BE49-F238E27FC236}">
                <a16:creationId xmlns:a16="http://schemas.microsoft.com/office/drawing/2014/main" id="{F20DAD1D-CF6A-44C0-AC8C-056E1F3767EB}"/>
              </a:ext>
            </a:extLst>
          </p:cNvPr>
          <p:cNvGraphicFramePr>
            <a:graphicFrameLocks noGrp="1"/>
          </p:cNvGraphicFramePr>
          <p:nvPr>
            <p:ph idx="1"/>
            <p:extLst>
              <p:ext uri="{D42A27DB-BD31-4B8C-83A1-F6EECF244321}">
                <p14:modId xmlns:p14="http://schemas.microsoft.com/office/powerpoint/2010/main" val="771980499"/>
              </p:ext>
            </p:extLst>
          </p:nvPr>
        </p:nvGraphicFramePr>
        <p:xfrm>
          <a:off x="150101" y="1723067"/>
          <a:ext cx="3845835" cy="3800475"/>
        </p:xfrm>
        <a:graphic>
          <a:graphicData uri="http://schemas.openxmlformats.org/drawingml/2006/table">
            <a:tbl>
              <a:tblPr>
                <a:tableStyleId>{69CF1AB2-1976-4502-BF36-3FF5EA218861}</a:tableStyleId>
              </a:tblPr>
              <a:tblGrid>
                <a:gridCol w="488950">
                  <a:extLst>
                    <a:ext uri="{9D8B030D-6E8A-4147-A177-3AD203B41FA5}">
                      <a16:colId xmlns:a16="http://schemas.microsoft.com/office/drawing/2014/main" val="3174357311"/>
                    </a:ext>
                  </a:extLst>
                </a:gridCol>
                <a:gridCol w="306387">
                  <a:extLst>
                    <a:ext uri="{9D8B030D-6E8A-4147-A177-3AD203B41FA5}">
                      <a16:colId xmlns:a16="http://schemas.microsoft.com/office/drawing/2014/main" val="3988134863"/>
                    </a:ext>
                  </a:extLst>
                </a:gridCol>
                <a:gridCol w="306387">
                  <a:extLst>
                    <a:ext uri="{9D8B030D-6E8A-4147-A177-3AD203B41FA5}">
                      <a16:colId xmlns:a16="http://schemas.microsoft.com/office/drawing/2014/main" val="206353730"/>
                    </a:ext>
                  </a:extLst>
                </a:gridCol>
                <a:gridCol w="377825">
                  <a:extLst>
                    <a:ext uri="{9D8B030D-6E8A-4147-A177-3AD203B41FA5}">
                      <a16:colId xmlns:a16="http://schemas.microsoft.com/office/drawing/2014/main" val="1811831418"/>
                    </a:ext>
                  </a:extLst>
                </a:gridCol>
                <a:gridCol w="377825">
                  <a:extLst>
                    <a:ext uri="{9D8B030D-6E8A-4147-A177-3AD203B41FA5}">
                      <a16:colId xmlns:a16="http://schemas.microsoft.com/office/drawing/2014/main" val="902591722"/>
                    </a:ext>
                  </a:extLst>
                </a:gridCol>
                <a:gridCol w="377825">
                  <a:extLst>
                    <a:ext uri="{9D8B030D-6E8A-4147-A177-3AD203B41FA5}">
                      <a16:colId xmlns:a16="http://schemas.microsoft.com/office/drawing/2014/main" val="823887787"/>
                    </a:ext>
                  </a:extLst>
                </a:gridCol>
                <a:gridCol w="377825">
                  <a:extLst>
                    <a:ext uri="{9D8B030D-6E8A-4147-A177-3AD203B41FA5}">
                      <a16:colId xmlns:a16="http://schemas.microsoft.com/office/drawing/2014/main" val="1180068837"/>
                    </a:ext>
                  </a:extLst>
                </a:gridCol>
                <a:gridCol w="454025">
                  <a:extLst>
                    <a:ext uri="{9D8B030D-6E8A-4147-A177-3AD203B41FA5}">
                      <a16:colId xmlns:a16="http://schemas.microsoft.com/office/drawing/2014/main" val="3923380707"/>
                    </a:ext>
                  </a:extLst>
                </a:gridCol>
                <a:gridCol w="778786">
                  <a:extLst>
                    <a:ext uri="{9D8B030D-6E8A-4147-A177-3AD203B41FA5}">
                      <a16:colId xmlns:a16="http://schemas.microsoft.com/office/drawing/2014/main" val="31600643"/>
                    </a:ext>
                  </a:extLst>
                </a:gridCol>
              </a:tblGrid>
              <a:tr h="180975">
                <a:tc>
                  <a:txBody>
                    <a:bodyPr/>
                    <a:lstStyle/>
                    <a:p>
                      <a:pPr algn="l" fontAlgn="ctr"/>
                      <a:r>
                        <a:rPr lang="en-US" sz="1100" u="none" strike="noStrike">
                          <a:effectLst/>
                          <a:latin typeface="Times New Roman" panose="02020603050405020304" pitchFamily="18" charset="0"/>
                          <a:cs typeface="Times New Roman" panose="02020603050405020304" pitchFamily="18" charset="0"/>
                        </a:rPr>
                        <a:t>M_size </a:t>
                      </a:r>
                      <a:endParaRPr 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ijk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jik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jki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kji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kij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ikj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mmm </a:t>
                      </a:r>
                      <a:endParaRPr lang="en-US"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100" u="none" strike="noStrike">
                          <a:effectLst/>
                          <a:latin typeface="Times New Roman" panose="02020603050405020304" pitchFamily="18" charset="0"/>
                          <a:cs typeface="Times New Roman" panose="02020603050405020304" pitchFamily="18" charset="0"/>
                        </a:rPr>
                        <a:t> mmm_block </a:t>
                      </a:r>
                      <a:endParaRPr lang="en-US"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260640830"/>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4.05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12.95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12.9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12.84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12.92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6.86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288816562"/>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3.68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7.46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12.05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11.81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11.06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10.93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3.91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5.24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615931323"/>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5.68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9.47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8.64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7.95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3.61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804450113"/>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3.05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8.64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8.01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7.19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7.01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3.48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84000577"/>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8.63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8.25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7.01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3.51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698445062"/>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2.22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6.43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6.01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4.42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403976291"/>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5.91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5.77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406448583"/>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2.18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6.58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6.14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2.42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018309538"/>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2.25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6.23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5.92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147716886"/>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6.42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5.97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4190845443"/>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4.43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4.89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8.75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8.83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4.45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2.27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466799925"/>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6.56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5.99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54032611"/>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2.47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7.13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6.93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022031714"/>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6.63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091760750"/>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750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3.79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10.06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10.04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3.85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778650779"/>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8.24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8.02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563656307"/>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850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2.84</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9.23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9.15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3872752067"/>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2.61</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9.46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9.35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2.36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465132651"/>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950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3.55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3.85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11.23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11.23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3.62</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2.27</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424097659"/>
                  </a:ext>
                </a:extLst>
              </a:tr>
              <a:tr h="180975">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1000</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2.66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2.59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9.99</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9.86</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4.33</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4.28</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a:effectLst/>
                          <a:latin typeface="Times New Roman" panose="02020603050405020304" pitchFamily="18" charset="0"/>
                          <a:cs typeface="Times New Roman" panose="02020603050405020304" pitchFamily="18" charset="0"/>
                        </a:rPr>
                        <a:t>2.75</a:t>
                      </a:r>
                      <a:endParaRPr lang="en-US" altLang="zh-CN" sz="11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100" u="none" strike="noStrike" dirty="0">
                          <a:effectLst/>
                          <a:latin typeface="Times New Roman" panose="02020603050405020304" pitchFamily="18" charset="0"/>
                          <a:cs typeface="Times New Roman" panose="02020603050405020304" pitchFamily="18" charset="0"/>
                        </a:rPr>
                        <a:t>2.39</a:t>
                      </a:r>
                      <a:endParaRPr lang="en-US" altLang="zh-CN" sz="11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555323155"/>
                  </a:ext>
                </a:extLst>
              </a:tr>
            </a:tbl>
          </a:graphicData>
        </a:graphic>
      </p:graphicFrame>
      <p:sp>
        <p:nvSpPr>
          <p:cNvPr id="4" name="灯片编号占位符 3">
            <a:extLst>
              <a:ext uri="{FF2B5EF4-FFF2-40B4-BE49-F238E27FC236}">
                <a16:creationId xmlns:a16="http://schemas.microsoft.com/office/drawing/2014/main" id="{97614A7E-F6E6-4DC6-A11B-0BE369508895}"/>
              </a:ext>
            </a:extLst>
          </p:cNvPr>
          <p:cNvSpPr>
            <a:spLocks noGrp="1"/>
          </p:cNvSpPr>
          <p:nvPr>
            <p:ph type="sldNum" sz="quarter" idx="12"/>
          </p:nvPr>
        </p:nvSpPr>
        <p:spPr/>
        <p:txBody>
          <a:bodyPr/>
          <a:lstStyle/>
          <a:p>
            <a:fld id="{6D62327B-ED8D-4CFC-ADD0-A75FA5CBE281}" type="slidenum">
              <a:rPr lang="zh-CN" altLang="en-US" smtClean="0"/>
              <a:pPr/>
              <a:t>196</a:t>
            </a:fld>
            <a:endParaRPr lang="zh-CN" altLang="en-US" dirty="0"/>
          </a:p>
        </p:txBody>
      </p:sp>
      <p:graphicFrame>
        <p:nvGraphicFramePr>
          <p:cNvPr id="7" name="图表 6">
            <a:extLst>
              <a:ext uri="{FF2B5EF4-FFF2-40B4-BE49-F238E27FC236}">
                <a16:creationId xmlns:a16="http://schemas.microsoft.com/office/drawing/2014/main" id="{EA63915B-443D-4347-A0C4-0BE7B9A643B2}"/>
              </a:ext>
            </a:extLst>
          </p:cNvPr>
          <p:cNvGraphicFramePr>
            <a:graphicFrameLocks/>
          </p:cNvGraphicFramePr>
          <p:nvPr>
            <p:extLst>
              <p:ext uri="{D42A27DB-BD31-4B8C-83A1-F6EECF244321}">
                <p14:modId xmlns:p14="http://schemas.microsoft.com/office/powerpoint/2010/main" val="1736475806"/>
              </p:ext>
            </p:extLst>
          </p:nvPr>
        </p:nvGraphicFramePr>
        <p:xfrm>
          <a:off x="3902950" y="908721"/>
          <a:ext cx="5241050" cy="5686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89771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6CC297-6289-4C59-A832-8BD9515B24B6}"/>
              </a:ext>
            </a:extLst>
          </p:cNvPr>
          <p:cNvSpPr>
            <a:spLocks noGrp="1"/>
          </p:cNvSpPr>
          <p:nvPr>
            <p:ph type="title"/>
          </p:nvPr>
        </p:nvSpPr>
        <p:spPr/>
        <p:txBody>
          <a:bodyPr>
            <a:normAutofit fontScale="90000"/>
          </a:bodyPr>
          <a:lstStyle/>
          <a:p>
            <a:r>
              <a:rPr lang="en-US" altLang="zh-CN" dirty="0"/>
              <a:t>6.6.3 </a:t>
            </a:r>
            <a:r>
              <a:rPr lang="zh-CN" altLang="en-US" dirty="0"/>
              <a:t>在程序中利用局部性</a:t>
            </a:r>
          </a:p>
        </p:txBody>
      </p:sp>
      <p:sp>
        <p:nvSpPr>
          <p:cNvPr id="3" name="内容占位符 2">
            <a:extLst>
              <a:ext uri="{FF2B5EF4-FFF2-40B4-BE49-F238E27FC236}">
                <a16:creationId xmlns:a16="http://schemas.microsoft.com/office/drawing/2014/main" id="{5963910E-54A4-438D-A17A-2CB224843707}"/>
              </a:ext>
            </a:extLst>
          </p:cNvPr>
          <p:cNvSpPr>
            <a:spLocks noGrp="1"/>
          </p:cNvSpPr>
          <p:nvPr>
            <p:ph idx="1"/>
          </p:nvPr>
        </p:nvSpPr>
        <p:spPr/>
        <p:txBody>
          <a:bodyPr/>
          <a:lstStyle/>
          <a:p>
            <a:r>
              <a:rPr lang="zh-CN" altLang="en-US" dirty="0"/>
              <a:t>存储层次之间延迟性能达到数量级</a:t>
            </a:r>
            <a:endParaRPr lang="en-US" altLang="zh-CN" dirty="0"/>
          </a:p>
          <a:p>
            <a:pPr lvl="1"/>
            <a:r>
              <a:rPr lang="zh-CN" altLang="en-US" dirty="0"/>
              <a:t>基本策略：良好局部性程序从</a:t>
            </a:r>
            <a:r>
              <a:rPr lang="en-US" altLang="zh-CN" dirty="0"/>
              <a:t>cache</a:t>
            </a:r>
            <a:r>
              <a:rPr lang="zh-CN" altLang="en-US" dirty="0"/>
              <a:t>中访问大部分数据</a:t>
            </a:r>
            <a:endParaRPr lang="en-US" altLang="zh-CN" dirty="0"/>
          </a:p>
          <a:p>
            <a:r>
              <a:rPr lang="zh-CN" altLang="en-US" dirty="0"/>
              <a:t>优化策略：</a:t>
            </a:r>
            <a:endParaRPr lang="en-US" altLang="zh-CN" dirty="0"/>
          </a:p>
          <a:p>
            <a:pPr lvl="1"/>
            <a:r>
              <a:rPr lang="zh-CN" altLang="en-US" dirty="0"/>
              <a:t>关注内循环优化</a:t>
            </a:r>
            <a:endParaRPr lang="en-US" altLang="zh-CN" dirty="0"/>
          </a:p>
          <a:p>
            <a:pPr lvl="1"/>
            <a:r>
              <a:rPr lang="zh-CN" altLang="en-US" dirty="0"/>
              <a:t>内存顺序访问、步长为</a:t>
            </a:r>
            <a:r>
              <a:rPr lang="en-US" altLang="zh-CN" dirty="0"/>
              <a:t>1</a:t>
            </a:r>
            <a:r>
              <a:rPr lang="zh-CN" altLang="en-US" dirty="0"/>
              <a:t>提高程序空间局部性</a:t>
            </a:r>
            <a:endParaRPr lang="en-US" altLang="zh-CN" dirty="0"/>
          </a:p>
          <a:p>
            <a:pPr lvl="1"/>
            <a:r>
              <a:rPr lang="zh-CN" altLang="en-US" dirty="0"/>
              <a:t>从存储读的数据最大化使用</a:t>
            </a:r>
          </a:p>
        </p:txBody>
      </p:sp>
      <p:sp>
        <p:nvSpPr>
          <p:cNvPr id="4" name="灯片编号占位符 3">
            <a:extLst>
              <a:ext uri="{FF2B5EF4-FFF2-40B4-BE49-F238E27FC236}">
                <a16:creationId xmlns:a16="http://schemas.microsoft.com/office/drawing/2014/main" id="{42247A6D-643F-4719-97E9-3E7738439BF1}"/>
              </a:ext>
            </a:extLst>
          </p:cNvPr>
          <p:cNvSpPr>
            <a:spLocks noGrp="1"/>
          </p:cNvSpPr>
          <p:nvPr>
            <p:ph type="sldNum" sz="quarter" idx="12"/>
          </p:nvPr>
        </p:nvSpPr>
        <p:spPr/>
        <p:txBody>
          <a:bodyPr/>
          <a:lstStyle/>
          <a:p>
            <a:fld id="{6D62327B-ED8D-4CFC-ADD0-A75FA5CBE281}" type="slidenum">
              <a:rPr lang="zh-CN" altLang="en-US" smtClean="0"/>
              <a:pPr/>
              <a:t>197</a:t>
            </a:fld>
            <a:endParaRPr lang="zh-CN" altLang="en-US" dirty="0"/>
          </a:p>
        </p:txBody>
      </p:sp>
      <p:pic>
        <p:nvPicPr>
          <p:cNvPr id="6" name="图片 5">
            <a:extLst>
              <a:ext uri="{FF2B5EF4-FFF2-40B4-BE49-F238E27FC236}">
                <a16:creationId xmlns:a16="http://schemas.microsoft.com/office/drawing/2014/main" id="{7F48EB89-C689-4EB6-9332-89F3F0151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2" y="3247277"/>
            <a:ext cx="5308149" cy="3113218"/>
          </a:xfrm>
          <a:prstGeom prst="rect">
            <a:avLst/>
          </a:prstGeom>
        </p:spPr>
      </p:pic>
      <p:pic>
        <p:nvPicPr>
          <p:cNvPr id="8" name="图片 7">
            <a:extLst>
              <a:ext uri="{FF2B5EF4-FFF2-40B4-BE49-F238E27FC236}">
                <a16:creationId xmlns:a16="http://schemas.microsoft.com/office/drawing/2014/main" id="{44D19720-C067-4802-80A3-19618C27E25F}"/>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t="4208" r="29425" b="3553"/>
          <a:stretch/>
        </p:blipFill>
        <p:spPr>
          <a:xfrm>
            <a:off x="6228184" y="2780928"/>
            <a:ext cx="2458615" cy="3672408"/>
          </a:xfrm>
          <a:prstGeom prst="rect">
            <a:avLst/>
          </a:prstGeom>
        </p:spPr>
      </p:pic>
    </p:spTree>
    <p:extLst>
      <p:ext uri="{BB962C8B-B14F-4D97-AF65-F5344CB8AC3E}">
        <p14:creationId xmlns:p14="http://schemas.microsoft.com/office/powerpoint/2010/main" val="16909825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chemeClr val="bg1">
                    <a:lumMod val="65000"/>
                  </a:schemeClr>
                </a:solidFill>
              </a:rPr>
              <a:t>作业</a:t>
            </a:r>
            <a:r>
              <a:rPr lang="en-US" altLang="zh-CN" dirty="0">
                <a:solidFill>
                  <a:schemeClr val="bg1">
                    <a:lumMod val="65000"/>
                  </a:schemeClr>
                </a:solidFill>
              </a:rPr>
              <a:t>-10</a:t>
            </a:r>
            <a:endParaRPr lang="zh-CN" altLang="en-US" dirty="0">
              <a:solidFill>
                <a:schemeClr val="bg1">
                  <a:lumMod val="65000"/>
                </a:schemeClr>
              </a:solidFill>
            </a:endParaRPr>
          </a:p>
        </p:txBody>
      </p:sp>
      <p:sp>
        <p:nvSpPr>
          <p:cNvPr id="3" name="内容占位符 2"/>
          <p:cNvSpPr>
            <a:spLocks noGrp="1"/>
          </p:cNvSpPr>
          <p:nvPr>
            <p:ph idx="1"/>
          </p:nvPr>
        </p:nvSpPr>
        <p:spPr>
          <a:xfrm>
            <a:off x="457200" y="837032"/>
            <a:ext cx="8229600" cy="3528071"/>
          </a:xfrm>
        </p:spPr>
        <p:txBody>
          <a:bodyPr>
            <a:normAutofit/>
          </a:bodyPr>
          <a:lstStyle/>
          <a:p>
            <a:r>
              <a:rPr lang="en-US" altLang="zh-CN" dirty="0"/>
              <a:t>P458</a:t>
            </a:r>
          </a:p>
          <a:p>
            <a:r>
              <a:rPr lang="en-US" altLang="zh-CN" dirty="0"/>
              <a:t>6.46</a:t>
            </a:r>
          </a:p>
          <a:p>
            <a:pPr lvl="1"/>
            <a:r>
              <a:rPr lang="zh-CN" altLang="en-US" dirty="0"/>
              <a:t>目标：</a:t>
            </a:r>
            <a:endParaRPr lang="en-US" altLang="zh-CN" dirty="0"/>
          </a:p>
          <a:p>
            <a:pPr lvl="2"/>
            <a:r>
              <a:rPr lang="zh-CN" altLang="en-US" dirty="0"/>
              <a:t>算法优化</a:t>
            </a:r>
            <a:endParaRPr lang="en-US" altLang="zh-CN" dirty="0"/>
          </a:p>
          <a:p>
            <a:pPr lvl="2"/>
            <a:r>
              <a:rPr lang="zh-CN" altLang="en-US" dirty="0"/>
              <a:t>实现优化的算法，与</a:t>
            </a:r>
            <a:r>
              <a:rPr lang="en-US" altLang="zh-CN" dirty="0"/>
              <a:t>naïve</a:t>
            </a:r>
            <a:r>
              <a:rPr lang="zh-CN" altLang="en-US" dirty="0"/>
              <a:t>算法进行</a:t>
            </a:r>
            <a:r>
              <a:rPr lang="en-US" altLang="zh-CN" dirty="0"/>
              <a:t>CPE</a:t>
            </a:r>
            <a:r>
              <a:rPr lang="zh-CN" altLang="en-US" dirty="0"/>
              <a:t>性能对比</a:t>
            </a:r>
            <a:endParaRPr lang="en-US" altLang="zh-CN" dirty="0"/>
          </a:p>
          <a:p>
            <a:pPr lvl="2"/>
            <a:r>
              <a:rPr lang="zh-CN" altLang="en-US" dirty="0"/>
              <a:t>通过</a:t>
            </a:r>
            <a:r>
              <a:rPr lang="en-US" altLang="zh-CN" dirty="0"/>
              <a:t>perf</a:t>
            </a:r>
            <a:r>
              <a:rPr lang="zh-CN" altLang="en-US" dirty="0"/>
              <a:t>的</a:t>
            </a:r>
            <a:r>
              <a:rPr lang="en-US" altLang="zh-CN" dirty="0"/>
              <a:t>cache</a:t>
            </a:r>
            <a:r>
              <a:rPr lang="zh-CN" altLang="en-US" dirty="0"/>
              <a:t>测试工具测试两个算法的关键</a:t>
            </a:r>
            <a:r>
              <a:rPr lang="en-US" altLang="zh-CN" dirty="0"/>
              <a:t>cache</a:t>
            </a:r>
            <a:r>
              <a:rPr lang="zh-CN" altLang="en-US" dirty="0"/>
              <a:t>性能指标</a:t>
            </a:r>
            <a:endParaRPr lang="en-US" altLang="zh-CN" dirty="0"/>
          </a:p>
          <a:p>
            <a:pPr lvl="2"/>
            <a:r>
              <a:rPr lang="zh-CN" altLang="en-US" dirty="0"/>
              <a:t>说明算法优化的原理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198</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7743664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3E572-DD3C-4BA5-9021-516492C96F37}"/>
              </a:ext>
            </a:extLst>
          </p:cNvPr>
          <p:cNvSpPr>
            <a:spLocks noGrp="1"/>
          </p:cNvSpPr>
          <p:nvPr>
            <p:ph type="title"/>
          </p:nvPr>
        </p:nvSpPr>
        <p:spPr/>
        <p:txBody>
          <a:bodyPr>
            <a:normAutofit fontScale="90000"/>
          </a:bodyPr>
          <a:lstStyle/>
          <a:p>
            <a:r>
              <a:rPr lang="en-US" altLang="zh-CN" dirty="0"/>
              <a:t>6.7 </a:t>
            </a:r>
            <a:r>
              <a:rPr lang="zh-CN" altLang="en-US" dirty="0"/>
              <a:t>小结</a:t>
            </a:r>
          </a:p>
        </p:txBody>
      </p:sp>
      <p:sp>
        <p:nvSpPr>
          <p:cNvPr id="3" name="内容占位符 2">
            <a:extLst>
              <a:ext uri="{FF2B5EF4-FFF2-40B4-BE49-F238E27FC236}">
                <a16:creationId xmlns:a16="http://schemas.microsoft.com/office/drawing/2014/main" id="{C1E38839-6C81-447A-AD92-DB16BE4491FD}"/>
              </a:ext>
            </a:extLst>
          </p:cNvPr>
          <p:cNvSpPr>
            <a:spLocks noGrp="1"/>
          </p:cNvSpPr>
          <p:nvPr>
            <p:ph idx="1"/>
          </p:nvPr>
        </p:nvSpPr>
        <p:spPr/>
        <p:txBody>
          <a:bodyPr>
            <a:normAutofit/>
          </a:bodyPr>
          <a:lstStyle/>
          <a:p>
            <a:r>
              <a:rPr lang="en-US" altLang="zh-CN" sz="2000" dirty="0"/>
              <a:t>DRAM</a:t>
            </a:r>
            <a:r>
              <a:rPr lang="zh-CN" altLang="en-US" sz="2000" dirty="0"/>
              <a:t>和</a:t>
            </a:r>
            <a:r>
              <a:rPr lang="en-US" altLang="zh-CN" sz="2000" dirty="0"/>
              <a:t>SRAM</a:t>
            </a:r>
            <a:r>
              <a:rPr lang="zh-CN" altLang="en-US" sz="2000" dirty="0"/>
              <a:t>取决于芯片物理架构和成本</a:t>
            </a:r>
            <a:r>
              <a:rPr lang="en-US" altLang="zh-CN" sz="2000" dirty="0"/>
              <a:t>/</a:t>
            </a:r>
            <a:r>
              <a:rPr lang="zh-CN" altLang="en-US" sz="2000" dirty="0"/>
              <a:t>性能考虑</a:t>
            </a:r>
            <a:endParaRPr lang="en-US" altLang="zh-CN" sz="2000" dirty="0"/>
          </a:p>
          <a:p>
            <a:r>
              <a:rPr lang="en-US" altLang="zh-CN" sz="2000" dirty="0"/>
              <a:t>CPU</a:t>
            </a:r>
            <a:r>
              <a:rPr lang="zh-CN" altLang="en-US" sz="2000" dirty="0"/>
              <a:t>与</a:t>
            </a:r>
            <a:r>
              <a:rPr lang="en-US" altLang="zh-CN" sz="2000" dirty="0"/>
              <a:t>DRAM</a:t>
            </a:r>
            <a:r>
              <a:rPr lang="zh-CN" altLang="en-US" sz="2000" dirty="0"/>
              <a:t>之间</a:t>
            </a:r>
            <a:r>
              <a:rPr lang="en-US" altLang="zh-CN" sz="2000" dirty="0"/>
              <a:t>performance gap</a:t>
            </a:r>
            <a:r>
              <a:rPr lang="zh-CN" altLang="en-US" sz="2000" dirty="0"/>
              <a:t>加大使</a:t>
            </a:r>
            <a:r>
              <a:rPr lang="en-US" altLang="zh-CN" sz="2000" dirty="0"/>
              <a:t>cache</a:t>
            </a:r>
            <a:r>
              <a:rPr lang="zh-CN" altLang="en-US" sz="2000" dirty="0"/>
              <a:t>成为重要的优化手段</a:t>
            </a:r>
            <a:endParaRPr lang="en-US" altLang="zh-CN" sz="2000" dirty="0"/>
          </a:p>
          <a:p>
            <a:r>
              <a:rPr lang="zh-CN" altLang="en-US" sz="2000" dirty="0"/>
              <a:t>存储器层次结构强调局部性优化技术</a:t>
            </a:r>
            <a:endParaRPr lang="en-US" altLang="zh-CN" sz="2000" dirty="0"/>
          </a:p>
          <a:p>
            <a:pPr lvl="1"/>
            <a:r>
              <a:rPr lang="zh-CN" altLang="en-US" sz="2000" dirty="0"/>
              <a:t>良好的时间局部性优化：内循环优化</a:t>
            </a:r>
            <a:endParaRPr lang="en-US" altLang="zh-CN" sz="2000" dirty="0"/>
          </a:p>
          <a:p>
            <a:pPr lvl="1"/>
            <a:r>
              <a:rPr lang="zh-CN" altLang="en-US" sz="2000" dirty="0"/>
              <a:t>良好的空间局部性优化：步长为</a:t>
            </a:r>
            <a:r>
              <a:rPr lang="en-US" altLang="zh-CN" sz="2000" dirty="0"/>
              <a:t>1</a:t>
            </a:r>
            <a:r>
              <a:rPr lang="zh-CN" altLang="en-US" sz="2000" dirty="0"/>
              <a:t>顺序访问</a:t>
            </a:r>
            <a:endParaRPr lang="en-US" altLang="zh-CN" sz="2000" dirty="0"/>
          </a:p>
          <a:p>
            <a:pPr lvl="1"/>
            <a:r>
              <a:rPr lang="en-US" altLang="zh-CN" sz="2000"/>
              <a:t>Hot dataset </a:t>
            </a:r>
            <a:r>
              <a:rPr lang="en-US" altLang="zh-CN" sz="2000">
                <a:sym typeface="Wingdings 3" panose="05040102010807070707" pitchFamily="18" charset="2"/>
              </a:rPr>
              <a:t> cache </a:t>
            </a:r>
            <a:r>
              <a:rPr lang="en-US" altLang="zh-CN" sz="2000" dirty="0">
                <a:sym typeface="Wingdings 3" panose="05040102010807070707" pitchFamily="18" charset="2"/>
              </a:rPr>
              <a:t>resident</a:t>
            </a:r>
          </a:p>
          <a:p>
            <a:r>
              <a:rPr lang="zh-CN" altLang="en-US" sz="2000" dirty="0">
                <a:sym typeface="Wingdings 3" panose="05040102010807070707" pitchFamily="18" charset="2"/>
              </a:rPr>
              <a:t>不同处理器架构硬件特征及相应优化策略：</a:t>
            </a:r>
            <a:endParaRPr lang="en-US" altLang="zh-CN" sz="2000" dirty="0">
              <a:sym typeface="Wingdings 3" panose="05040102010807070707" pitchFamily="18" charset="2"/>
            </a:endParaRPr>
          </a:p>
          <a:p>
            <a:pPr lvl="1"/>
            <a:r>
              <a:rPr lang="en-US" altLang="zh-CN" sz="2000" dirty="0"/>
              <a:t> CPU</a:t>
            </a:r>
            <a:r>
              <a:rPr lang="zh-CN" altLang="en-US" sz="2000" dirty="0"/>
              <a:t>：</a:t>
            </a:r>
            <a:r>
              <a:rPr lang="en-US" altLang="zh-CN" sz="2000" dirty="0"/>
              <a:t>cache-centric</a:t>
            </a:r>
            <a:r>
              <a:rPr lang="zh-CN" altLang="en-US" sz="2000" dirty="0"/>
              <a:t>优化策略</a:t>
            </a:r>
            <a:endParaRPr lang="en-US" altLang="zh-CN" sz="2000" dirty="0"/>
          </a:p>
          <a:p>
            <a:pPr lvl="1"/>
            <a:r>
              <a:rPr lang="en-US" altLang="zh-CN" sz="2000" dirty="0"/>
              <a:t>Xeon Phi</a:t>
            </a:r>
            <a:r>
              <a:rPr lang="zh-CN" altLang="en-US" sz="2000" dirty="0"/>
              <a:t>：</a:t>
            </a:r>
            <a:r>
              <a:rPr lang="en-US" altLang="zh-CN" sz="2000" dirty="0"/>
              <a:t>moderate in-core cache and big on-board cache</a:t>
            </a:r>
          </a:p>
          <a:p>
            <a:pPr lvl="1"/>
            <a:r>
              <a:rPr lang="en-US" altLang="zh-CN" sz="2000" dirty="0"/>
              <a:t>GPU</a:t>
            </a:r>
            <a:r>
              <a:rPr lang="zh-CN" altLang="en-US" sz="2000" dirty="0"/>
              <a:t>：</a:t>
            </a:r>
            <a:r>
              <a:rPr lang="en-US" altLang="zh-CN" sz="2000" dirty="0"/>
              <a:t>SIMT to</a:t>
            </a:r>
            <a:r>
              <a:rPr lang="zh-CN" altLang="en-US" sz="2000" dirty="0"/>
              <a:t> </a:t>
            </a:r>
            <a:r>
              <a:rPr lang="en-US" altLang="zh-CN" sz="2000" dirty="0"/>
              <a:t>overlap memory access latency</a:t>
            </a:r>
          </a:p>
          <a:p>
            <a:endParaRPr lang="zh-CN" altLang="en-US" sz="2000" dirty="0"/>
          </a:p>
        </p:txBody>
      </p:sp>
      <p:sp>
        <p:nvSpPr>
          <p:cNvPr id="4" name="灯片编号占位符 3">
            <a:extLst>
              <a:ext uri="{FF2B5EF4-FFF2-40B4-BE49-F238E27FC236}">
                <a16:creationId xmlns:a16="http://schemas.microsoft.com/office/drawing/2014/main" id="{A3162E98-3981-4346-800B-5832AD3E12CB}"/>
              </a:ext>
            </a:extLst>
          </p:cNvPr>
          <p:cNvSpPr>
            <a:spLocks noGrp="1"/>
          </p:cNvSpPr>
          <p:nvPr>
            <p:ph type="sldNum" sz="quarter" idx="12"/>
          </p:nvPr>
        </p:nvSpPr>
        <p:spPr/>
        <p:txBody>
          <a:bodyPr/>
          <a:lstStyle/>
          <a:p>
            <a:fld id="{6D62327B-ED8D-4CFC-ADD0-A75FA5CBE281}" type="slidenum">
              <a:rPr lang="zh-CN" altLang="en-US" smtClean="0"/>
              <a:pPr/>
              <a:t>199</a:t>
            </a:fld>
            <a:endParaRPr lang="zh-CN" altLang="en-US" dirty="0"/>
          </a:p>
        </p:txBody>
      </p:sp>
      <p:pic>
        <p:nvPicPr>
          <p:cNvPr id="6" name="图片 5">
            <a:extLst>
              <a:ext uri="{FF2B5EF4-FFF2-40B4-BE49-F238E27FC236}">
                <a16:creationId xmlns:a16="http://schemas.microsoft.com/office/drawing/2014/main" id="{1D987568-96D6-4A01-8342-9AC951C7E1F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9662" l="0" r="100000"/>
                    </a14:imgEffect>
                  </a14:imgLayer>
                </a14:imgProps>
              </a:ext>
              <a:ext uri="{28A0092B-C50C-407E-A947-70E740481C1C}">
                <a14:useLocalDpi xmlns:a14="http://schemas.microsoft.com/office/drawing/2010/main" val="0"/>
              </a:ext>
            </a:extLst>
          </a:blip>
          <a:stretch>
            <a:fillRect/>
          </a:stretch>
        </p:blipFill>
        <p:spPr>
          <a:xfrm>
            <a:off x="405306" y="4477983"/>
            <a:ext cx="2688531" cy="2273729"/>
          </a:xfrm>
          <a:prstGeom prst="rect">
            <a:avLst/>
          </a:prstGeom>
        </p:spPr>
      </p:pic>
      <p:pic>
        <p:nvPicPr>
          <p:cNvPr id="8" name="图片 7">
            <a:extLst>
              <a:ext uri="{FF2B5EF4-FFF2-40B4-BE49-F238E27FC236}">
                <a16:creationId xmlns:a16="http://schemas.microsoft.com/office/drawing/2014/main" id="{39011651-8BBC-4177-8691-729771D47D8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250" b="98125" l="1042" r="98698">
                        <a14:foregroundMark x1="3698" y1="71094" x2="75260" y2="93984"/>
                      </a14:backgroundRemoval>
                    </a14:imgEffect>
                  </a14:imgLayer>
                </a14:imgProps>
              </a:ext>
              <a:ext uri="{28A0092B-C50C-407E-A947-70E740481C1C}">
                <a14:useLocalDpi xmlns:a14="http://schemas.microsoft.com/office/drawing/2010/main" val="0"/>
              </a:ext>
            </a:extLst>
          </a:blip>
          <a:stretch>
            <a:fillRect/>
          </a:stretch>
        </p:blipFill>
        <p:spPr>
          <a:xfrm>
            <a:off x="6031782" y="4460849"/>
            <a:ext cx="3275856" cy="2183904"/>
          </a:xfrm>
          <a:prstGeom prst="rect">
            <a:avLst/>
          </a:prstGeom>
        </p:spPr>
      </p:pic>
      <p:pic>
        <p:nvPicPr>
          <p:cNvPr id="2050" name="Picture 2" descr="See the source image">
            <a:extLst>
              <a:ext uri="{FF2B5EF4-FFF2-40B4-BE49-F238E27FC236}">
                <a16:creationId xmlns:a16="http://schemas.microsoft.com/office/drawing/2014/main" id="{78ABC9BA-45FD-44DA-8B6E-3F45D2267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2701" y="4666661"/>
            <a:ext cx="2688531" cy="17722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21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28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626B7-3FD4-4782-B754-CB048D82B96D}"/>
              </a:ext>
            </a:extLst>
          </p:cNvPr>
          <p:cNvSpPr>
            <a:spLocks noGrp="1"/>
          </p:cNvSpPr>
          <p:nvPr>
            <p:ph type="title"/>
          </p:nvPr>
        </p:nvSpPr>
        <p:spPr/>
        <p:txBody>
          <a:bodyPr>
            <a:normAutofit fontScale="90000"/>
          </a:bodyPr>
          <a:lstStyle/>
          <a:p>
            <a:r>
              <a:rPr lang="en-US" altLang="zh-CN" dirty="0"/>
              <a:t>7. </a:t>
            </a:r>
            <a:r>
              <a:rPr lang="zh-CN" altLang="en-US" dirty="0"/>
              <a:t>访问主存</a:t>
            </a:r>
          </a:p>
        </p:txBody>
      </p:sp>
      <p:sp>
        <p:nvSpPr>
          <p:cNvPr id="3" name="内容占位符 2">
            <a:extLst>
              <a:ext uri="{FF2B5EF4-FFF2-40B4-BE49-F238E27FC236}">
                <a16:creationId xmlns:a16="http://schemas.microsoft.com/office/drawing/2014/main" id="{1D0B6639-CFF1-4DE0-8607-E4352AA50673}"/>
              </a:ext>
            </a:extLst>
          </p:cNvPr>
          <p:cNvSpPr>
            <a:spLocks noGrp="1"/>
          </p:cNvSpPr>
          <p:nvPr>
            <p:ph idx="1"/>
          </p:nvPr>
        </p:nvSpPr>
        <p:spPr>
          <a:xfrm>
            <a:off x="457200" y="837034"/>
            <a:ext cx="8229600" cy="2634407"/>
          </a:xfrm>
        </p:spPr>
        <p:txBody>
          <a:bodyPr>
            <a:normAutofit fontScale="62500" lnSpcReduction="20000"/>
          </a:bodyPr>
          <a:lstStyle/>
          <a:p>
            <a:pPr>
              <a:lnSpc>
                <a:spcPct val="120000"/>
              </a:lnSpc>
            </a:pPr>
            <a:r>
              <a:rPr lang="zh-CN" altLang="en-US" dirty="0"/>
              <a:t>总线</a:t>
            </a:r>
            <a:r>
              <a:rPr lang="en-US" altLang="zh-CN" dirty="0"/>
              <a:t>(bus)</a:t>
            </a:r>
            <a:r>
              <a:rPr lang="zh-CN" altLang="en-US" dirty="0"/>
              <a:t>：在处理器和</a:t>
            </a:r>
            <a:r>
              <a:rPr lang="en-US" altLang="zh-CN" dirty="0"/>
              <a:t>DRAM</a:t>
            </a:r>
            <a:r>
              <a:rPr lang="zh-CN" altLang="en-US" dirty="0"/>
              <a:t>主存之间传输数据流的共享电子电路</a:t>
            </a:r>
            <a:endParaRPr lang="en-US" altLang="zh-CN" dirty="0"/>
          </a:p>
          <a:p>
            <a:pPr>
              <a:lnSpc>
                <a:spcPct val="120000"/>
              </a:lnSpc>
            </a:pPr>
            <a:r>
              <a:rPr lang="zh-CN" altLang="en-US" dirty="0"/>
              <a:t>总线事务</a:t>
            </a:r>
            <a:r>
              <a:rPr lang="en-US" altLang="zh-CN" dirty="0"/>
              <a:t>(bus transaction)</a:t>
            </a:r>
            <a:r>
              <a:rPr lang="zh-CN" altLang="en-US" dirty="0"/>
              <a:t>：</a:t>
            </a:r>
            <a:r>
              <a:rPr lang="en-US" altLang="zh-CN" dirty="0"/>
              <a:t>CPU</a:t>
            </a:r>
            <a:r>
              <a:rPr lang="zh-CN" altLang="en-US" dirty="0"/>
              <a:t>和主存之间传送数据的一系列步骤</a:t>
            </a:r>
            <a:endParaRPr lang="en-US" altLang="zh-CN" dirty="0"/>
          </a:p>
          <a:p>
            <a:pPr lvl="1">
              <a:lnSpc>
                <a:spcPct val="120000"/>
              </a:lnSpc>
            </a:pPr>
            <a:r>
              <a:rPr lang="zh-CN" altLang="en-US" dirty="0"/>
              <a:t>读事务</a:t>
            </a:r>
            <a:r>
              <a:rPr lang="en-US" altLang="zh-CN" dirty="0"/>
              <a:t>(read transaction)</a:t>
            </a:r>
            <a:r>
              <a:rPr lang="zh-CN" altLang="en-US" dirty="0"/>
              <a:t>：从主存传送数据到</a:t>
            </a:r>
            <a:r>
              <a:rPr lang="en-US" altLang="zh-CN" dirty="0"/>
              <a:t>CPU</a:t>
            </a:r>
          </a:p>
          <a:p>
            <a:pPr lvl="1">
              <a:lnSpc>
                <a:spcPct val="120000"/>
              </a:lnSpc>
            </a:pPr>
            <a:r>
              <a:rPr lang="zh-CN" altLang="en-US" dirty="0"/>
              <a:t>写事务</a:t>
            </a:r>
            <a:r>
              <a:rPr lang="en-US" altLang="zh-CN" dirty="0"/>
              <a:t>(write transaction)</a:t>
            </a:r>
            <a:r>
              <a:rPr lang="zh-CN" altLang="en-US" dirty="0"/>
              <a:t>：从</a:t>
            </a:r>
            <a:r>
              <a:rPr lang="en-US" altLang="zh-CN" dirty="0"/>
              <a:t>CPU</a:t>
            </a:r>
            <a:r>
              <a:rPr lang="zh-CN" altLang="en-US" dirty="0"/>
              <a:t>传送数据到主存</a:t>
            </a:r>
            <a:endParaRPr lang="en-US" altLang="zh-CN" dirty="0"/>
          </a:p>
          <a:p>
            <a:pPr>
              <a:lnSpc>
                <a:spcPct val="120000"/>
              </a:lnSpc>
            </a:pPr>
            <a:r>
              <a:rPr lang="zh-CN" altLang="en-US" dirty="0"/>
              <a:t>总线是一组并行的导线，能够携带地址、数据和控制信号；两个以上的设备也能共享同一总线；控制线携带的信号会同步事务，并标识出当前正在被执行事务的类型</a:t>
            </a:r>
            <a:endParaRPr lang="en-US" altLang="zh-CN" dirty="0"/>
          </a:p>
          <a:p>
            <a:pPr>
              <a:lnSpc>
                <a:spcPct val="120000"/>
              </a:lnSpc>
            </a:pPr>
            <a:r>
              <a:rPr lang="zh-CN" altLang="en-US" dirty="0"/>
              <a:t>系统总线：连接</a:t>
            </a:r>
            <a:r>
              <a:rPr lang="en-US" altLang="zh-CN" dirty="0"/>
              <a:t>CPU</a:t>
            </a:r>
            <a:r>
              <a:rPr lang="zh-CN" altLang="en-US" dirty="0"/>
              <a:t>和</a:t>
            </a:r>
            <a:r>
              <a:rPr lang="en-US" altLang="zh-CN" dirty="0"/>
              <a:t>I/O</a:t>
            </a:r>
            <a:r>
              <a:rPr lang="zh-CN" altLang="en-US" dirty="0"/>
              <a:t>桥接器</a:t>
            </a:r>
            <a:r>
              <a:rPr lang="en-US" altLang="zh-CN" dirty="0"/>
              <a:t>(I/O</a:t>
            </a:r>
            <a:r>
              <a:rPr lang="zh-CN" altLang="en-US" dirty="0"/>
              <a:t>桥接器芯片组包括内存控制器</a:t>
            </a:r>
            <a:r>
              <a:rPr lang="en-US" altLang="zh-CN" dirty="0"/>
              <a:t>)</a:t>
            </a:r>
          </a:p>
          <a:p>
            <a:pPr>
              <a:lnSpc>
                <a:spcPct val="120000"/>
              </a:lnSpc>
            </a:pPr>
            <a:r>
              <a:rPr lang="zh-CN" altLang="en-US" dirty="0"/>
              <a:t>内存总线：连接</a:t>
            </a:r>
            <a:r>
              <a:rPr lang="en-US" altLang="zh-CN" dirty="0"/>
              <a:t>I/O</a:t>
            </a:r>
            <a:r>
              <a:rPr lang="zh-CN" altLang="en-US" dirty="0"/>
              <a:t>桥接器和主存</a:t>
            </a:r>
            <a:endParaRPr lang="en-US" altLang="zh-CN" dirty="0"/>
          </a:p>
          <a:p>
            <a:pPr>
              <a:lnSpc>
                <a:spcPct val="120000"/>
              </a:lnSpc>
            </a:pPr>
            <a:r>
              <a:rPr lang="en-US" altLang="zh-CN" dirty="0"/>
              <a:t>I/O</a:t>
            </a:r>
            <a:r>
              <a:rPr lang="zh-CN" altLang="en-US" dirty="0"/>
              <a:t>桥接器：将系统总线的电子信号翻译成内存总线的电子信号；将系统总线和内存总线连接到</a:t>
            </a:r>
            <a:r>
              <a:rPr lang="en-US" altLang="zh-CN" dirty="0"/>
              <a:t>I/O</a:t>
            </a:r>
            <a:r>
              <a:rPr lang="zh-CN" altLang="en-US" dirty="0"/>
              <a:t>总线</a:t>
            </a:r>
          </a:p>
        </p:txBody>
      </p:sp>
      <p:sp>
        <p:nvSpPr>
          <p:cNvPr id="4" name="灯片编号占位符 3">
            <a:extLst>
              <a:ext uri="{FF2B5EF4-FFF2-40B4-BE49-F238E27FC236}">
                <a16:creationId xmlns:a16="http://schemas.microsoft.com/office/drawing/2014/main" id="{5E56DD51-3CA1-49F9-8CB2-53FCE7D9FB9A}"/>
              </a:ext>
            </a:extLst>
          </p:cNvPr>
          <p:cNvSpPr>
            <a:spLocks noGrp="1"/>
          </p:cNvSpPr>
          <p:nvPr>
            <p:ph type="sldNum" sz="quarter" idx="12"/>
          </p:nvPr>
        </p:nvSpPr>
        <p:spPr/>
        <p:txBody>
          <a:bodyPr/>
          <a:lstStyle/>
          <a:p>
            <a:fld id="{6D62327B-ED8D-4CFC-ADD0-A75FA5CBE281}" type="slidenum">
              <a:rPr lang="zh-CN" altLang="en-US" smtClean="0"/>
              <a:pPr/>
              <a:t>20</a:t>
            </a:fld>
            <a:endParaRPr lang="zh-CN" altLang="en-US" dirty="0"/>
          </a:p>
        </p:txBody>
      </p:sp>
      <p:sp>
        <p:nvSpPr>
          <p:cNvPr id="5" name="Rectangle 5">
            <a:extLst>
              <a:ext uri="{FF2B5EF4-FFF2-40B4-BE49-F238E27FC236}">
                <a16:creationId xmlns:a16="http://schemas.microsoft.com/office/drawing/2014/main" id="{E74374CC-AC08-4E2D-AF86-0CEA9A122D00}"/>
              </a:ext>
            </a:extLst>
          </p:cNvPr>
          <p:cNvSpPr>
            <a:spLocks noChangeAspect="1" noChangeArrowheads="1"/>
          </p:cNvSpPr>
          <p:nvPr/>
        </p:nvSpPr>
        <p:spPr bwMode="auto">
          <a:xfrm>
            <a:off x="7637462" y="5493916"/>
            <a:ext cx="1049337" cy="10541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Main</a:t>
            </a:r>
          </a:p>
          <a:p>
            <a:pPr algn="ctr">
              <a:lnSpc>
                <a:spcPct val="100000"/>
              </a:lnSpc>
            </a:pPr>
            <a:r>
              <a:rPr lang="en-US" sz="1600" dirty="0"/>
              <a:t>Memory</a:t>
            </a:r>
          </a:p>
          <a:p>
            <a:pPr algn="ctr">
              <a:lnSpc>
                <a:spcPct val="100000"/>
              </a:lnSpc>
            </a:pPr>
            <a:r>
              <a:rPr lang="zh-CN" altLang="en-US" sz="1600" dirty="0"/>
              <a:t>主存</a:t>
            </a:r>
            <a:endParaRPr lang="en-US" sz="1600" dirty="0"/>
          </a:p>
        </p:txBody>
      </p:sp>
      <p:sp>
        <p:nvSpPr>
          <p:cNvPr id="6" name="AutoShape 6">
            <a:extLst>
              <a:ext uri="{FF2B5EF4-FFF2-40B4-BE49-F238E27FC236}">
                <a16:creationId xmlns:a16="http://schemas.microsoft.com/office/drawing/2014/main" id="{160DB3F3-D66F-4F82-B4AF-4AA476C36144}"/>
              </a:ext>
            </a:extLst>
          </p:cNvPr>
          <p:cNvSpPr>
            <a:spLocks noChangeAspect="1" noChangeArrowheads="1"/>
          </p:cNvSpPr>
          <p:nvPr/>
        </p:nvSpPr>
        <p:spPr bwMode="auto">
          <a:xfrm>
            <a:off x="5880099" y="5668541"/>
            <a:ext cx="1720850" cy="615950"/>
          </a:xfrm>
          <a:prstGeom prst="leftRightArrow">
            <a:avLst>
              <a:gd name="adj1" fmla="val 50000"/>
              <a:gd name="adj2" fmla="val 55876"/>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 name="Rectangle 7">
            <a:extLst>
              <a:ext uri="{FF2B5EF4-FFF2-40B4-BE49-F238E27FC236}">
                <a16:creationId xmlns:a16="http://schemas.microsoft.com/office/drawing/2014/main" id="{0CB96299-25CF-4402-8544-0B58CC6E048D}"/>
              </a:ext>
            </a:extLst>
          </p:cNvPr>
          <p:cNvSpPr>
            <a:spLocks noChangeAspect="1" noChangeArrowheads="1"/>
          </p:cNvSpPr>
          <p:nvPr/>
        </p:nvSpPr>
        <p:spPr bwMode="auto">
          <a:xfrm>
            <a:off x="4824412" y="5705054"/>
            <a:ext cx="1049337" cy="6667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I/O bridge</a:t>
            </a:r>
          </a:p>
          <a:p>
            <a:pPr algn="ctr">
              <a:lnSpc>
                <a:spcPct val="100000"/>
              </a:lnSpc>
            </a:pPr>
            <a:r>
              <a:rPr lang="en-US" altLang="zh-CN" sz="1600" dirty="0"/>
              <a:t>I/O</a:t>
            </a:r>
            <a:r>
              <a:rPr lang="zh-CN" altLang="en-US" sz="1600" dirty="0"/>
              <a:t>桥</a:t>
            </a:r>
            <a:endParaRPr lang="en-US" sz="1600" dirty="0"/>
          </a:p>
        </p:txBody>
      </p:sp>
      <p:sp>
        <p:nvSpPr>
          <p:cNvPr id="8" name="AutoShape 8">
            <a:extLst>
              <a:ext uri="{FF2B5EF4-FFF2-40B4-BE49-F238E27FC236}">
                <a16:creationId xmlns:a16="http://schemas.microsoft.com/office/drawing/2014/main" id="{81F3342A-D080-443B-BC1E-15311393BC4C}"/>
              </a:ext>
            </a:extLst>
          </p:cNvPr>
          <p:cNvSpPr>
            <a:spLocks noChangeAspect="1" noChangeArrowheads="1"/>
          </p:cNvSpPr>
          <p:nvPr/>
        </p:nvSpPr>
        <p:spPr bwMode="auto">
          <a:xfrm>
            <a:off x="3143249" y="5668541"/>
            <a:ext cx="1676400" cy="615950"/>
          </a:xfrm>
          <a:prstGeom prst="leftRightArrow">
            <a:avLst>
              <a:gd name="adj1" fmla="val 50000"/>
              <a:gd name="adj2" fmla="val 54433"/>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9">
            <a:extLst>
              <a:ext uri="{FF2B5EF4-FFF2-40B4-BE49-F238E27FC236}">
                <a16:creationId xmlns:a16="http://schemas.microsoft.com/office/drawing/2014/main" id="{2E6B780E-32BF-4979-90A5-B03032741337}"/>
              </a:ext>
            </a:extLst>
          </p:cNvPr>
          <p:cNvSpPr>
            <a:spLocks noChangeAspect="1" noChangeArrowheads="1"/>
          </p:cNvSpPr>
          <p:nvPr/>
        </p:nvSpPr>
        <p:spPr bwMode="auto">
          <a:xfrm>
            <a:off x="950912" y="5705054"/>
            <a:ext cx="2162175" cy="6667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a:p>
            <a:pPr algn="ctr">
              <a:lnSpc>
                <a:spcPct val="100000"/>
              </a:lnSpc>
            </a:pPr>
            <a:r>
              <a:rPr lang="zh-CN" altLang="en-US" sz="1600" dirty="0"/>
              <a:t>总线接口</a:t>
            </a:r>
            <a:endParaRPr lang="en-US" sz="1600" dirty="0"/>
          </a:p>
        </p:txBody>
      </p:sp>
      <p:sp>
        <p:nvSpPr>
          <p:cNvPr id="10" name="Rectangle 10">
            <a:extLst>
              <a:ext uri="{FF2B5EF4-FFF2-40B4-BE49-F238E27FC236}">
                <a16:creationId xmlns:a16="http://schemas.microsoft.com/office/drawing/2014/main" id="{4BF6B825-8DC5-43EA-8D2D-B3027EE4E98A}"/>
              </a:ext>
            </a:extLst>
          </p:cNvPr>
          <p:cNvSpPr>
            <a:spLocks noChangeAspect="1" noChangeArrowheads="1"/>
          </p:cNvSpPr>
          <p:nvPr/>
        </p:nvSpPr>
        <p:spPr bwMode="auto">
          <a:xfrm>
            <a:off x="2008187" y="4174704"/>
            <a:ext cx="788987" cy="176212"/>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1">
            <a:extLst>
              <a:ext uri="{FF2B5EF4-FFF2-40B4-BE49-F238E27FC236}">
                <a16:creationId xmlns:a16="http://schemas.microsoft.com/office/drawing/2014/main" id="{F13076DF-18DE-4AE1-98D5-1EC8AAACC90F}"/>
              </a:ext>
            </a:extLst>
          </p:cNvPr>
          <p:cNvSpPr>
            <a:spLocks noChangeAspect="1" noChangeArrowheads="1"/>
          </p:cNvSpPr>
          <p:nvPr/>
        </p:nvSpPr>
        <p:spPr bwMode="auto">
          <a:xfrm>
            <a:off x="2008187" y="4350916"/>
            <a:ext cx="788987" cy="176213"/>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2">
            <a:extLst>
              <a:ext uri="{FF2B5EF4-FFF2-40B4-BE49-F238E27FC236}">
                <a16:creationId xmlns:a16="http://schemas.microsoft.com/office/drawing/2014/main" id="{1EB2E6A2-C76B-49A0-87C4-4E00B5B51DAA}"/>
              </a:ext>
            </a:extLst>
          </p:cNvPr>
          <p:cNvSpPr>
            <a:spLocks noChangeAspect="1" noChangeArrowheads="1"/>
          </p:cNvSpPr>
          <p:nvPr/>
        </p:nvSpPr>
        <p:spPr bwMode="auto">
          <a:xfrm>
            <a:off x="2008187" y="4527129"/>
            <a:ext cx="788987" cy="174625"/>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3">
            <a:extLst>
              <a:ext uri="{FF2B5EF4-FFF2-40B4-BE49-F238E27FC236}">
                <a16:creationId xmlns:a16="http://schemas.microsoft.com/office/drawing/2014/main" id="{1B396A72-1C82-4780-BE58-01AD136A3013}"/>
              </a:ext>
            </a:extLst>
          </p:cNvPr>
          <p:cNvSpPr>
            <a:spLocks noChangeAspect="1" noChangeArrowheads="1"/>
          </p:cNvSpPr>
          <p:nvPr/>
        </p:nvSpPr>
        <p:spPr bwMode="auto">
          <a:xfrm>
            <a:off x="2008187" y="4701754"/>
            <a:ext cx="788987" cy="176212"/>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Rectangle 14">
            <a:extLst>
              <a:ext uri="{FF2B5EF4-FFF2-40B4-BE49-F238E27FC236}">
                <a16:creationId xmlns:a16="http://schemas.microsoft.com/office/drawing/2014/main" id="{2C6703D4-7241-4439-BBA5-DF92AACA73C6}"/>
              </a:ext>
            </a:extLst>
          </p:cNvPr>
          <p:cNvSpPr>
            <a:spLocks noChangeAspect="1" noChangeArrowheads="1"/>
          </p:cNvSpPr>
          <p:nvPr/>
        </p:nvSpPr>
        <p:spPr bwMode="auto">
          <a:xfrm>
            <a:off x="2008187" y="4877966"/>
            <a:ext cx="788987" cy="176213"/>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5">
            <a:extLst>
              <a:ext uri="{FF2B5EF4-FFF2-40B4-BE49-F238E27FC236}">
                <a16:creationId xmlns:a16="http://schemas.microsoft.com/office/drawing/2014/main" id="{FC461DAF-D42E-443C-AFD2-675DB55A37CD}"/>
              </a:ext>
            </a:extLst>
          </p:cNvPr>
          <p:cNvSpPr>
            <a:spLocks noChangeAspect="1" noChangeArrowheads="1"/>
          </p:cNvSpPr>
          <p:nvPr/>
        </p:nvSpPr>
        <p:spPr bwMode="auto">
          <a:xfrm>
            <a:off x="2900362" y="4174704"/>
            <a:ext cx="512762" cy="439737"/>
          </a:xfrm>
          <a:prstGeom prst="rightArrow">
            <a:avLst>
              <a:gd name="adj1" fmla="val 50000"/>
              <a:gd name="adj2" fmla="val 291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AutoShape 16">
            <a:extLst>
              <a:ext uri="{FF2B5EF4-FFF2-40B4-BE49-F238E27FC236}">
                <a16:creationId xmlns:a16="http://schemas.microsoft.com/office/drawing/2014/main" id="{6ECCD9EA-FEA7-4853-8FB9-9171E2FC7D23}"/>
              </a:ext>
            </a:extLst>
          </p:cNvPr>
          <p:cNvSpPr>
            <a:spLocks noChangeAspect="1" noChangeArrowheads="1"/>
          </p:cNvSpPr>
          <p:nvPr/>
        </p:nvSpPr>
        <p:spPr bwMode="auto">
          <a:xfrm flipH="1">
            <a:off x="2797174" y="4614441"/>
            <a:ext cx="512763" cy="439738"/>
          </a:xfrm>
          <a:prstGeom prst="rightArrow">
            <a:avLst>
              <a:gd name="adj1" fmla="val 50000"/>
              <a:gd name="adj2" fmla="val 291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7" name="Rectangle 17">
            <a:extLst>
              <a:ext uri="{FF2B5EF4-FFF2-40B4-BE49-F238E27FC236}">
                <a16:creationId xmlns:a16="http://schemas.microsoft.com/office/drawing/2014/main" id="{0DD89B70-617F-4EF8-807B-4F1E5F6C7F6F}"/>
              </a:ext>
            </a:extLst>
          </p:cNvPr>
          <p:cNvSpPr>
            <a:spLocks noChangeAspect="1" noChangeArrowheads="1"/>
          </p:cNvSpPr>
          <p:nvPr/>
        </p:nvSpPr>
        <p:spPr bwMode="auto">
          <a:xfrm>
            <a:off x="3413124" y="4000079"/>
            <a:ext cx="614363" cy="1230312"/>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8" name="Text Box 18">
            <a:extLst>
              <a:ext uri="{FF2B5EF4-FFF2-40B4-BE49-F238E27FC236}">
                <a16:creationId xmlns:a16="http://schemas.microsoft.com/office/drawing/2014/main" id="{BA1590C0-28B8-484B-A634-FCF33ED5E49E}"/>
              </a:ext>
            </a:extLst>
          </p:cNvPr>
          <p:cNvSpPr txBox="1">
            <a:spLocks noChangeAspect="1" noChangeArrowheads="1"/>
          </p:cNvSpPr>
          <p:nvPr/>
        </p:nvSpPr>
        <p:spPr bwMode="auto">
          <a:xfrm>
            <a:off x="1838140" y="3657317"/>
            <a:ext cx="1210588"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a:p>
            <a:pPr algn="ctr">
              <a:lnSpc>
                <a:spcPct val="100000"/>
              </a:lnSpc>
            </a:pPr>
            <a:r>
              <a:rPr lang="zh-CN" altLang="en-US" sz="1600" dirty="0"/>
              <a:t>寄存器文件</a:t>
            </a:r>
            <a:endParaRPr lang="en-US" sz="1600" dirty="0"/>
          </a:p>
        </p:txBody>
      </p:sp>
      <p:sp>
        <p:nvSpPr>
          <p:cNvPr id="19" name="AutoShape 19">
            <a:extLst>
              <a:ext uri="{FF2B5EF4-FFF2-40B4-BE49-F238E27FC236}">
                <a16:creationId xmlns:a16="http://schemas.microsoft.com/office/drawing/2014/main" id="{89AF3E4D-F24F-41F5-8E06-DA5789101672}"/>
              </a:ext>
            </a:extLst>
          </p:cNvPr>
          <p:cNvSpPr>
            <a:spLocks noChangeAspect="1" noChangeArrowheads="1"/>
          </p:cNvSpPr>
          <p:nvPr/>
        </p:nvSpPr>
        <p:spPr bwMode="auto">
          <a:xfrm>
            <a:off x="2093912" y="5141491"/>
            <a:ext cx="703262" cy="52705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20">
            <a:extLst>
              <a:ext uri="{FF2B5EF4-FFF2-40B4-BE49-F238E27FC236}">
                <a16:creationId xmlns:a16="http://schemas.microsoft.com/office/drawing/2014/main" id="{382F6A1E-FB18-41AB-9C55-B8A357AD4C43}"/>
              </a:ext>
            </a:extLst>
          </p:cNvPr>
          <p:cNvSpPr>
            <a:spLocks noChangeAspect="1" noChangeArrowheads="1"/>
          </p:cNvSpPr>
          <p:nvPr/>
        </p:nvSpPr>
        <p:spPr bwMode="auto">
          <a:xfrm>
            <a:off x="776287" y="3734966"/>
            <a:ext cx="3427412" cy="281305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endParaRPr lang="en-US"/>
          </a:p>
        </p:txBody>
      </p:sp>
      <p:sp>
        <p:nvSpPr>
          <p:cNvPr id="21" name="Text Box 21">
            <a:extLst>
              <a:ext uri="{FF2B5EF4-FFF2-40B4-BE49-F238E27FC236}">
                <a16:creationId xmlns:a16="http://schemas.microsoft.com/office/drawing/2014/main" id="{B1285607-B201-4196-91A9-E8948F83B269}"/>
              </a:ext>
            </a:extLst>
          </p:cNvPr>
          <p:cNvSpPr txBox="1">
            <a:spLocks noChangeAspect="1" noChangeArrowheads="1"/>
          </p:cNvSpPr>
          <p:nvPr/>
        </p:nvSpPr>
        <p:spPr bwMode="auto">
          <a:xfrm>
            <a:off x="744537" y="3406939"/>
            <a:ext cx="94128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CPU</a:t>
            </a:r>
            <a:r>
              <a:rPr lang="zh-CN" altLang="en-US" sz="1600" dirty="0"/>
              <a:t>芯片</a:t>
            </a:r>
            <a:endParaRPr lang="en-US" sz="1600" dirty="0"/>
          </a:p>
        </p:txBody>
      </p:sp>
      <p:sp>
        <p:nvSpPr>
          <p:cNvPr id="22" name="Text Box 22">
            <a:extLst>
              <a:ext uri="{FF2B5EF4-FFF2-40B4-BE49-F238E27FC236}">
                <a16:creationId xmlns:a16="http://schemas.microsoft.com/office/drawing/2014/main" id="{965F0322-34DE-4AEC-9390-6A90D66AD1FD}"/>
              </a:ext>
            </a:extLst>
          </p:cNvPr>
          <p:cNvSpPr txBox="1">
            <a:spLocks noChangeAspect="1" noChangeArrowheads="1"/>
          </p:cNvSpPr>
          <p:nvPr/>
        </p:nvSpPr>
        <p:spPr bwMode="auto">
          <a:xfrm>
            <a:off x="4347124" y="4710163"/>
            <a:ext cx="1119922"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System bus</a:t>
            </a:r>
          </a:p>
          <a:p>
            <a:pPr algn="ctr">
              <a:lnSpc>
                <a:spcPct val="100000"/>
              </a:lnSpc>
            </a:pPr>
            <a:r>
              <a:rPr lang="zh-CN" altLang="en-US" sz="1600" dirty="0"/>
              <a:t>系统总线</a:t>
            </a:r>
            <a:endParaRPr lang="en-US" sz="1600" dirty="0"/>
          </a:p>
        </p:txBody>
      </p:sp>
      <p:sp>
        <p:nvSpPr>
          <p:cNvPr id="23" name="Line 23">
            <a:extLst>
              <a:ext uri="{FF2B5EF4-FFF2-40B4-BE49-F238E27FC236}">
                <a16:creationId xmlns:a16="http://schemas.microsoft.com/office/drawing/2014/main" id="{4021B96A-5F43-47F4-BE07-32EDBD3A5FAD}"/>
              </a:ext>
            </a:extLst>
          </p:cNvPr>
          <p:cNvSpPr>
            <a:spLocks noChangeAspect="1" noChangeShapeType="1"/>
          </p:cNvSpPr>
          <p:nvPr/>
        </p:nvSpPr>
        <p:spPr bwMode="auto">
          <a:xfrm flipH="1">
            <a:off x="4027487" y="5230391"/>
            <a:ext cx="792162" cy="52705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4" name="Text Box 24">
            <a:extLst>
              <a:ext uri="{FF2B5EF4-FFF2-40B4-BE49-F238E27FC236}">
                <a16:creationId xmlns:a16="http://schemas.microsoft.com/office/drawing/2014/main" id="{E154D7EB-1E6A-415E-8977-398CA752A6EA}"/>
              </a:ext>
            </a:extLst>
          </p:cNvPr>
          <p:cNvSpPr txBox="1">
            <a:spLocks noChangeAspect="1" noChangeArrowheads="1"/>
          </p:cNvSpPr>
          <p:nvPr/>
        </p:nvSpPr>
        <p:spPr bwMode="auto">
          <a:xfrm>
            <a:off x="6034718" y="4727704"/>
            <a:ext cx="1242071"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Memory bus</a:t>
            </a:r>
          </a:p>
          <a:p>
            <a:pPr algn="ctr">
              <a:lnSpc>
                <a:spcPct val="100000"/>
              </a:lnSpc>
            </a:pPr>
            <a:r>
              <a:rPr lang="zh-CN" altLang="en-US" sz="1600" dirty="0"/>
              <a:t>内存总线</a:t>
            </a:r>
            <a:endParaRPr lang="en-US" sz="1600" dirty="0"/>
          </a:p>
        </p:txBody>
      </p:sp>
      <p:sp>
        <p:nvSpPr>
          <p:cNvPr id="25" name="Line 25">
            <a:extLst>
              <a:ext uri="{FF2B5EF4-FFF2-40B4-BE49-F238E27FC236}">
                <a16:creationId xmlns:a16="http://schemas.microsoft.com/office/drawing/2014/main" id="{40FCFBBD-B325-4E0D-B050-029626C31286}"/>
              </a:ext>
            </a:extLst>
          </p:cNvPr>
          <p:cNvSpPr>
            <a:spLocks noChangeAspect="1" noChangeShapeType="1"/>
          </p:cNvSpPr>
          <p:nvPr/>
        </p:nvSpPr>
        <p:spPr bwMode="auto">
          <a:xfrm>
            <a:off x="6664324" y="5230391"/>
            <a:ext cx="0" cy="52705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8046892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flipH="1">
            <a:off x="1" y="4248677"/>
            <a:ext cx="3023549" cy="1648425"/>
            <a:chOff x="5917425" y="3435846"/>
            <a:chExt cx="3226575" cy="1707654"/>
          </a:xfrm>
        </p:grpSpPr>
        <p:pic>
          <p:nvPicPr>
            <p:cNvPr id="13"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组合 14"/>
          <p:cNvGrpSpPr/>
          <p:nvPr/>
        </p:nvGrpSpPr>
        <p:grpSpPr>
          <a:xfrm>
            <a:off x="5936075" y="4219416"/>
            <a:ext cx="3225240" cy="1706947"/>
            <a:chOff x="5917425" y="3435846"/>
            <a:chExt cx="3226575" cy="1707654"/>
          </a:xfrm>
        </p:grpSpPr>
        <p:pic>
          <p:nvPicPr>
            <p:cNvPr id="16"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5917425" y="3435846"/>
              <a:ext cx="3226575" cy="170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矩形 17"/>
          <p:cNvSpPr/>
          <p:nvPr/>
        </p:nvSpPr>
        <p:spPr>
          <a:xfrm>
            <a:off x="1710485" y="2403155"/>
            <a:ext cx="7450831" cy="1816263"/>
          </a:xfrm>
          <a:prstGeom prst="rect">
            <a:avLst/>
          </a:prstGeom>
          <a:solidFill>
            <a:schemeClr val="bg1">
              <a:lumMod val="50000"/>
              <a:alpha val="1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矩形 20"/>
          <p:cNvSpPr/>
          <p:nvPr/>
        </p:nvSpPr>
        <p:spPr>
          <a:xfrm flipH="1">
            <a:off x="-3" y="2403153"/>
            <a:ext cx="9142812" cy="1943710"/>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矩形 21"/>
          <p:cNvSpPr/>
          <p:nvPr/>
        </p:nvSpPr>
        <p:spPr>
          <a:xfrm flipH="1">
            <a:off x="-2" y="5803939"/>
            <a:ext cx="9144001" cy="2166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TextBox 7"/>
          <p:cNvSpPr>
            <a:spLocks noChangeArrowheads="1"/>
          </p:cNvSpPr>
          <p:nvPr/>
        </p:nvSpPr>
        <p:spPr bwMode="auto">
          <a:xfrm>
            <a:off x="2466316" y="3096343"/>
            <a:ext cx="4102914" cy="7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en-US" sz="4949" b="1" dirty="0">
                <a:solidFill>
                  <a:schemeClr val="bg1"/>
                </a:solidFill>
                <a:latin typeface="微软雅黑" pitchFamily="34" charset="-122"/>
                <a:ea typeface="微软雅黑" pitchFamily="34" charset="-122"/>
                <a:sym typeface="微软雅黑" pitchFamily="34" charset="-122"/>
              </a:rPr>
              <a:t>谢谢</a:t>
            </a:r>
          </a:p>
        </p:txBody>
      </p:sp>
      <p:sp>
        <p:nvSpPr>
          <p:cNvPr id="20" name="TextBox 7"/>
          <p:cNvSpPr>
            <a:spLocks noChangeArrowheads="1"/>
          </p:cNvSpPr>
          <p:nvPr/>
        </p:nvSpPr>
        <p:spPr bwMode="auto">
          <a:xfrm>
            <a:off x="2412323" y="2889081"/>
            <a:ext cx="4157379"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en-US" altLang="zh-CN" sz="1575" dirty="0">
                <a:solidFill>
                  <a:schemeClr val="bg1"/>
                </a:solidFill>
                <a:latin typeface="方正兰亭黑简体" panose="02000000000000000000" pitchFamily="2" charset="-122"/>
                <a:ea typeface="方正兰亭黑简体" panose="02000000000000000000" pitchFamily="2" charset="-122"/>
                <a:cs typeface="LilyUPC" pitchFamily="34" charset="-34"/>
                <a:sym typeface="微软雅黑" pitchFamily="34" charset="-122"/>
              </a:rPr>
              <a:t>THANK YOU</a:t>
            </a:r>
            <a:endParaRPr lang="zh-CN" altLang="en-US" sz="1575" dirty="0">
              <a:solidFill>
                <a:schemeClr val="bg1"/>
              </a:solidFill>
              <a:latin typeface="方正兰亭黑简体" panose="02000000000000000000" pitchFamily="2" charset="-122"/>
              <a:ea typeface="方正兰亭黑简体" panose="02000000000000000000" pitchFamily="2" charset="-122"/>
              <a:cs typeface="LilyUPC" pitchFamily="34" charset="-34"/>
              <a:sym typeface="微软雅黑" pitchFamily="34" charset="-122"/>
            </a:endParaRPr>
          </a:p>
        </p:txBody>
      </p:sp>
      <p:sp>
        <p:nvSpPr>
          <p:cNvPr id="3" name="灯片编号占位符 2">
            <a:extLst>
              <a:ext uri="{FF2B5EF4-FFF2-40B4-BE49-F238E27FC236}">
                <a16:creationId xmlns:a16="http://schemas.microsoft.com/office/drawing/2014/main" id="{35572FF6-99EA-4905-911A-8171DB6F070C}"/>
              </a:ext>
            </a:extLst>
          </p:cNvPr>
          <p:cNvSpPr>
            <a:spLocks noGrp="1"/>
          </p:cNvSpPr>
          <p:nvPr>
            <p:ph type="sldNum" sz="quarter" idx="12"/>
          </p:nvPr>
        </p:nvSpPr>
        <p:spPr/>
        <p:txBody>
          <a:bodyPr/>
          <a:lstStyle/>
          <a:p>
            <a:fld id="{DE9075AC-DC2A-4E45-86D6-88AB8D4F5B0A}" type="slidenum">
              <a:rPr lang="zh-CN" altLang="en-US" smtClean="0"/>
              <a:t>200</a:t>
            </a:fld>
            <a:endParaRPr lang="zh-CN" altLang="en-US"/>
          </a:p>
        </p:txBody>
      </p:sp>
      <p:pic>
        <p:nvPicPr>
          <p:cNvPr id="4" name="图片 3">
            <a:extLst>
              <a:ext uri="{FF2B5EF4-FFF2-40B4-BE49-F238E27FC236}">
                <a16:creationId xmlns:a16="http://schemas.microsoft.com/office/drawing/2014/main" id="{4E3C35E0-1CB5-404A-82F1-3E2335FE1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316" y="71402"/>
            <a:ext cx="3612569" cy="2331749"/>
          </a:xfrm>
          <a:prstGeom prst="rect">
            <a:avLst/>
          </a:prstGeom>
        </p:spPr>
      </p:pic>
    </p:spTree>
    <p:extLst>
      <p:ext uri="{BB962C8B-B14F-4D97-AF65-F5344CB8AC3E}">
        <p14:creationId xmlns:p14="http://schemas.microsoft.com/office/powerpoint/2010/main" val="36472294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38" presetClass="entr" presetSubtype="0" accel="50000" fill="hold" grpId="0" nodeType="afterEffect">
                                  <p:stCondLst>
                                    <p:cond delay="0"/>
                                  </p:stCondLst>
                                  <p:iterate type="lt">
                                    <p:tmPct val="50000"/>
                                  </p:iterate>
                                  <p:childTnLst>
                                    <p:set>
                                      <p:cBhvr>
                                        <p:cTn id="11" dur="1" fill="hold">
                                          <p:stCondLst>
                                            <p:cond delay="0"/>
                                          </p:stCondLst>
                                        </p:cTn>
                                        <p:tgtEl>
                                          <p:spTgt spid="20"/>
                                        </p:tgtEl>
                                        <p:attrNameLst>
                                          <p:attrName>style.visibility</p:attrName>
                                        </p:attrNameLst>
                                      </p:cBhvr>
                                      <p:to>
                                        <p:strVal val="visible"/>
                                      </p:to>
                                    </p:set>
                                    <p:set>
                                      <p:cBhvr>
                                        <p:cTn id="12" dur="114" fill="hold">
                                          <p:stCondLst>
                                            <p:cond delay="0"/>
                                          </p:stCondLst>
                                        </p:cTn>
                                        <p:tgtEl>
                                          <p:spTgt spid="20"/>
                                        </p:tgtEl>
                                        <p:attrNameLst>
                                          <p:attrName>style.rotation</p:attrName>
                                        </p:attrNameLst>
                                      </p:cBhvr>
                                      <p:to>
                                        <p:strVal val="-45.0"/>
                                      </p:to>
                                    </p:set>
                                    <p:anim calcmode="lin" valueType="num">
                                      <p:cBhvr>
                                        <p:cTn id="13" dur="114" fill="hold">
                                          <p:stCondLst>
                                            <p:cond delay="114"/>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17" fill="hold">
                            <p:stCondLst>
                              <p:cond delay="2625"/>
                            </p:stCondLst>
                            <p:childTnLst>
                              <p:par>
                                <p:cTn id="18" presetID="52" presetClass="entr" presetSubtype="0" fill="hold" grpId="0" nodeType="after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Scale>
                                      <p:cBhvr>
                                        <p:cTn id="2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9"/>
                                        </p:tgtEl>
                                        <p:attrNameLst>
                                          <p:attrName>ppt_x</p:attrName>
                                          <p:attrName>ppt_y</p:attrName>
                                        </p:attrNameLst>
                                      </p:cBhvr>
                                    </p:animMotion>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内存加载操作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p:txBody>
          <a:bodyPr/>
          <a:lstStyle/>
          <a:p>
            <a:r>
              <a:rPr lang="en-US" altLang="zh-CN" dirty="0" err="1"/>
              <a:t>Movq</a:t>
            </a:r>
            <a:r>
              <a:rPr lang="en-US" altLang="zh-CN" dirty="0"/>
              <a:t> A, </a:t>
            </a:r>
            <a:r>
              <a:rPr lang="en-US" altLang="zh-CN"/>
              <a:t>%rax</a:t>
            </a:r>
            <a:endParaRPr lang="en-US" altLang="zh-CN" dirty="0"/>
          </a:p>
          <a:p>
            <a:r>
              <a:rPr lang="zh-CN" altLang="en-US" dirty="0"/>
              <a:t>读事务的三个操作步骤：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21</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9" name="Line 18">
            <a:extLst>
              <a:ext uri="{FF2B5EF4-FFF2-40B4-BE49-F238E27FC236}">
                <a16:creationId xmlns:a16="http://schemas.microsoft.com/office/drawing/2014/main" id="{C25F101E-BBEA-4130-8B04-F83C2D2D3310}"/>
              </a:ext>
            </a:extLst>
          </p:cNvPr>
          <p:cNvSpPr>
            <a:spLocks noChangeShapeType="1"/>
          </p:cNvSpPr>
          <p:nvPr/>
        </p:nvSpPr>
        <p:spPr bwMode="auto">
          <a:xfrm>
            <a:off x="2845421" y="4687716"/>
            <a:ext cx="3962400" cy="0"/>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5829227" y="4229514"/>
            <a:ext cx="33793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i="1" dirty="0"/>
              <a:t>A</a:t>
            </a:r>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400"/>
              <a:t>x</a:t>
            </a: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28" name="Text Box 28">
            <a:extLst>
              <a:ext uri="{FF2B5EF4-FFF2-40B4-BE49-F238E27FC236}">
                <a16:creationId xmlns:a16="http://schemas.microsoft.com/office/drawing/2014/main" id="{904D91D4-6636-42EE-BFB2-85AEEBFA70C2}"/>
              </a:ext>
            </a:extLst>
          </p:cNvPr>
          <p:cNvSpPr txBox="1">
            <a:spLocks noChangeArrowheads="1"/>
          </p:cNvSpPr>
          <p:nvPr/>
        </p:nvSpPr>
        <p:spPr bwMode="auto">
          <a:xfrm>
            <a:off x="4701208" y="2858916"/>
            <a:ext cx="2984811" cy="584776"/>
          </a:xfrm>
          <a:prstGeom prst="rect">
            <a:avLst/>
          </a:prstGeom>
          <a:noFill/>
          <a:ln w="25400">
            <a:noFill/>
            <a:miter lim="800000"/>
            <a:headEnd/>
            <a:tailEnd/>
          </a:ln>
          <a:effectLst/>
        </p:spPr>
        <p:txBody>
          <a:bodyPr wrap="none">
            <a:prstTxWarp prst="textNoShape">
              <a:avLst/>
            </a:prstTxWarp>
            <a:spAutoFit/>
          </a:bodyPr>
          <a:lstStyle/>
          <a:p>
            <a:pPr algn="l">
              <a:lnSpc>
                <a:spcPct val="100000"/>
              </a:lnSpc>
            </a:pPr>
            <a:r>
              <a:rPr lang="en-US" sz="1600" dirty="0">
                <a:solidFill>
                  <a:srgbClr val="FF0000"/>
                </a:solidFill>
              </a:rPr>
              <a:t>Load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 </a:t>
            </a:r>
            <a:r>
              <a:rPr lang="en-US" sz="1600">
                <a:latin typeface="Courier New" charset="0"/>
              </a:rPr>
              <a:t>%rax</a:t>
            </a:r>
            <a:endParaRPr lang="en-US" sz="1600" dirty="0">
              <a:latin typeface="Times" charset="0"/>
            </a:endParaRPr>
          </a:p>
          <a:p>
            <a:pPr algn="l">
              <a:lnSpc>
                <a:spcPct val="100000"/>
              </a:lnSpc>
            </a:pPr>
            <a:endParaRPr lang="en-US" sz="1600" dirty="0"/>
          </a:p>
        </p:txBody>
      </p:sp>
    </p:spTree>
    <p:extLst>
      <p:ext uri="{BB962C8B-B14F-4D97-AF65-F5344CB8AC3E}">
        <p14:creationId xmlns:p14="http://schemas.microsoft.com/office/powerpoint/2010/main" val="374484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内存加载操作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p:txBody>
          <a:bodyPr/>
          <a:lstStyle/>
          <a:p>
            <a:r>
              <a:rPr lang="en-US" altLang="zh-CN" dirty="0" err="1"/>
              <a:t>Movq</a:t>
            </a:r>
            <a:r>
              <a:rPr lang="en-US" altLang="zh-CN" dirty="0"/>
              <a:t> A, </a:t>
            </a:r>
            <a:r>
              <a:rPr lang="en-US" altLang="zh-CN"/>
              <a:t>%rax</a:t>
            </a:r>
            <a:endParaRPr lang="en-US" altLang="zh-CN" dirty="0"/>
          </a:p>
          <a:p>
            <a:r>
              <a:rPr lang="zh-CN" altLang="en-US" dirty="0"/>
              <a:t>读事务的三个操作步骤：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endParaRPr lang="en-US" altLang="zh-CN" dirty="0"/>
          </a:p>
          <a:p>
            <a:pPr lvl="1"/>
            <a:r>
              <a:rPr lang="zh-CN" altLang="en-US" dirty="0"/>
              <a:t>主存从内存总线读地址，从</a:t>
            </a:r>
            <a:r>
              <a:rPr lang="en-US" altLang="zh-CN" dirty="0"/>
              <a:t>DRAM</a:t>
            </a:r>
            <a:r>
              <a:rPr lang="zh-CN" altLang="en-US" dirty="0"/>
              <a:t>取出数据，并写到内存总线</a:t>
            </a:r>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22</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9" name="Line 18">
            <a:extLst>
              <a:ext uri="{FF2B5EF4-FFF2-40B4-BE49-F238E27FC236}">
                <a16:creationId xmlns:a16="http://schemas.microsoft.com/office/drawing/2014/main" id="{C25F101E-BBEA-4130-8B04-F83C2D2D3310}"/>
              </a:ext>
            </a:extLst>
          </p:cNvPr>
          <p:cNvSpPr>
            <a:spLocks noChangeShapeType="1"/>
          </p:cNvSpPr>
          <p:nvPr/>
        </p:nvSpPr>
        <p:spPr bwMode="auto">
          <a:xfrm flipH="1">
            <a:off x="2916857" y="4687715"/>
            <a:ext cx="3890963" cy="15875"/>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5861780" y="4229514"/>
            <a:ext cx="272831"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i="1"/>
              <a:t>x</a:t>
            </a:r>
            <a:endParaRPr lang="en-US" sz="1600" i="1" dirty="0"/>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400"/>
              <a:t>x</a:t>
            </a: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28" name="Text Box 28">
            <a:extLst>
              <a:ext uri="{FF2B5EF4-FFF2-40B4-BE49-F238E27FC236}">
                <a16:creationId xmlns:a16="http://schemas.microsoft.com/office/drawing/2014/main" id="{904D91D4-6636-42EE-BFB2-85AEEBFA70C2}"/>
              </a:ext>
            </a:extLst>
          </p:cNvPr>
          <p:cNvSpPr txBox="1">
            <a:spLocks noChangeArrowheads="1"/>
          </p:cNvSpPr>
          <p:nvPr/>
        </p:nvSpPr>
        <p:spPr bwMode="auto">
          <a:xfrm>
            <a:off x="4701208" y="2858916"/>
            <a:ext cx="2984811" cy="584776"/>
          </a:xfrm>
          <a:prstGeom prst="rect">
            <a:avLst/>
          </a:prstGeom>
          <a:noFill/>
          <a:ln w="25400">
            <a:noFill/>
            <a:miter lim="800000"/>
            <a:headEnd/>
            <a:tailEnd/>
          </a:ln>
          <a:effectLst/>
        </p:spPr>
        <p:txBody>
          <a:bodyPr wrap="none">
            <a:prstTxWarp prst="textNoShape">
              <a:avLst/>
            </a:prstTxWarp>
            <a:spAutoFit/>
          </a:bodyPr>
          <a:lstStyle/>
          <a:p>
            <a:pPr algn="l">
              <a:lnSpc>
                <a:spcPct val="100000"/>
              </a:lnSpc>
            </a:pPr>
            <a:r>
              <a:rPr lang="en-US" sz="1600" dirty="0">
                <a:solidFill>
                  <a:srgbClr val="FF0000"/>
                </a:solidFill>
              </a:rPr>
              <a:t>Load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 </a:t>
            </a:r>
            <a:r>
              <a:rPr lang="en-US" sz="1600">
                <a:latin typeface="Courier New" charset="0"/>
              </a:rPr>
              <a:t>%rax</a:t>
            </a:r>
            <a:endParaRPr lang="en-US" sz="1600" dirty="0">
              <a:latin typeface="Times" charset="0"/>
            </a:endParaRPr>
          </a:p>
          <a:p>
            <a:pPr algn="l">
              <a:lnSpc>
                <a:spcPct val="100000"/>
              </a:lnSpc>
            </a:pPr>
            <a:endParaRPr lang="en-US" sz="1600" dirty="0"/>
          </a:p>
        </p:txBody>
      </p:sp>
    </p:spTree>
    <p:extLst>
      <p:ext uri="{BB962C8B-B14F-4D97-AF65-F5344CB8AC3E}">
        <p14:creationId xmlns:p14="http://schemas.microsoft.com/office/powerpoint/2010/main" val="34350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内存加载操作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p:txBody>
          <a:bodyPr/>
          <a:lstStyle/>
          <a:p>
            <a:r>
              <a:rPr lang="en-US" altLang="zh-CN" dirty="0" err="1"/>
              <a:t>Movq</a:t>
            </a:r>
            <a:r>
              <a:rPr lang="en-US" altLang="zh-CN" dirty="0"/>
              <a:t> A, </a:t>
            </a:r>
            <a:r>
              <a:rPr lang="en-US" altLang="zh-CN"/>
              <a:t>%rax</a:t>
            </a:r>
            <a:endParaRPr lang="en-US" altLang="zh-CN" dirty="0"/>
          </a:p>
          <a:p>
            <a:r>
              <a:rPr lang="zh-CN" altLang="en-US" dirty="0"/>
              <a:t>读事务的三个操作步骤：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endParaRPr lang="en-US" altLang="zh-CN" dirty="0"/>
          </a:p>
          <a:p>
            <a:pPr lvl="1"/>
            <a:r>
              <a:rPr lang="zh-CN" altLang="en-US" dirty="0"/>
              <a:t>主存从内存总线读地址，从</a:t>
            </a:r>
            <a:r>
              <a:rPr lang="en-US" altLang="zh-CN" dirty="0"/>
              <a:t>DRAM</a:t>
            </a:r>
            <a:r>
              <a:rPr lang="zh-CN" altLang="en-US" dirty="0"/>
              <a:t>取出数据，并写到内存总线</a:t>
            </a:r>
            <a:endParaRPr lang="en-US" altLang="zh-CN" dirty="0"/>
          </a:p>
          <a:p>
            <a:pPr lvl="1"/>
            <a:r>
              <a:rPr lang="en-US" altLang="zh-CN" dirty="0"/>
              <a:t>CPU</a:t>
            </a:r>
            <a:r>
              <a:rPr lang="zh-CN" altLang="en-US" dirty="0"/>
              <a:t>从系统总线上读数据，并复制到寄存器</a:t>
            </a:r>
            <a:r>
              <a:rPr lang="en-US" altLang="zh-CN"/>
              <a:t>%rax</a:t>
            </a:r>
            <a:r>
              <a:rPr lang="zh-CN" altLang="en-US"/>
              <a:t>中</a:t>
            </a:r>
            <a:endParaRPr lang="zh-CN" altLang="en-US" dirty="0"/>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23</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9" name="Line 18">
            <a:extLst>
              <a:ext uri="{FF2B5EF4-FFF2-40B4-BE49-F238E27FC236}">
                <a16:creationId xmlns:a16="http://schemas.microsoft.com/office/drawing/2014/main" id="{C25F101E-BBEA-4130-8B04-F83C2D2D3310}"/>
              </a:ext>
            </a:extLst>
          </p:cNvPr>
          <p:cNvSpPr>
            <a:spLocks noChangeShapeType="1"/>
          </p:cNvSpPr>
          <p:nvPr/>
        </p:nvSpPr>
        <p:spPr bwMode="auto">
          <a:xfrm rot="5400000" flipH="1">
            <a:off x="1988914" y="4047953"/>
            <a:ext cx="701675" cy="0"/>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2214220" y="3433016"/>
            <a:ext cx="272831"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i="1"/>
              <a:t>x</a:t>
            </a:r>
            <a:endParaRPr lang="en-US" sz="1600" i="1" dirty="0"/>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400"/>
              <a:t>x</a:t>
            </a: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28" name="Text Box 28">
            <a:extLst>
              <a:ext uri="{FF2B5EF4-FFF2-40B4-BE49-F238E27FC236}">
                <a16:creationId xmlns:a16="http://schemas.microsoft.com/office/drawing/2014/main" id="{904D91D4-6636-42EE-BFB2-85AEEBFA70C2}"/>
              </a:ext>
            </a:extLst>
          </p:cNvPr>
          <p:cNvSpPr txBox="1">
            <a:spLocks noChangeArrowheads="1"/>
          </p:cNvSpPr>
          <p:nvPr/>
        </p:nvSpPr>
        <p:spPr bwMode="auto">
          <a:xfrm>
            <a:off x="4701208" y="2858916"/>
            <a:ext cx="2984811" cy="584776"/>
          </a:xfrm>
          <a:prstGeom prst="rect">
            <a:avLst/>
          </a:prstGeom>
          <a:noFill/>
          <a:ln w="25400">
            <a:noFill/>
            <a:miter lim="800000"/>
            <a:headEnd/>
            <a:tailEnd/>
          </a:ln>
          <a:effectLst/>
        </p:spPr>
        <p:txBody>
          <a:bodyPr wrap="none">
            <a:prstTxWarp prst="textNoShape">
              <a:avLst/>
            </a:prstTxWarp>
            <a:spAutoFit/>
          </a:bodyPr>
          <a:lstStyle/>
          <a:p>
            <a:pPr algn="l">
              <a:lnSpc>
                <a:spcPct val="100000"/>
              </a:lnSpc>
            </a:pPr>
            <a:r>
              <a:rPr lang="en-US" sz="1600" dirty="0">
                <a:solidFill>
                  <a:srgbClr val="FF0000"/>
                </a:solidFill>
              </a:rPr>
              <a:t>Load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 </a:t>
            </a:r>
            <a:r>
              <a:rPr lang="en-US" sz="1600">
                <a:latin typeface="Courier New" charset="0"/>
              </a:rPr>
              <a:t>%rax</a:t>
            </a:r>
            <a:endParaRPr lang="en-US" sz="1600" dirty="0">
              <a:latin typeface="Times" charset="0"/>
            </a:endParaRPr>
          </a:p>
          <a:p>
            <a:pPr algn="l">
              <a:lnSpc>
                <a:spcPct val="100000"/>
              </a:lnSpc>
            </a:pPr>
            <a:endParaRPr lang="en-US" sz="1600" dirty="0"/>
          </a:p>
        </p:txBody>
      </p:sp>
    </p:spTree>
    <p:extLst>
      <p:ext uri="{BB962C8B-B14F-4D97-AF65-F5344CB8AC3E}">
        <p14:creationId xmlns:p14="http://schemas.microsoft.com/office/powerpoint/2010/main" val="11769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内存存储操作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a:xfrm>
            <a:off x="457200" y="837034"/>
            <a:ext cx="8229600" cy="1945682"/>
          </a:xfrm>
        </p:spPr>
        <p:txBody>
          <a:bodyPr/>
          <a:lstStyle/>
          <a:p>
            <a:r>
              <a:rPr lang="en-US" altLang="zh-CN" dirty="0" err="1"/>
              <a:t>Movq</a:t>
            </a:r>
            <a:r>
              <a:rPr lang="en-US" altLang="zh-CN" dirty="0"/>
              <a:t> </a:t>
            </a:r>
            <a:r>
              <a:rPr lang="en-US" altLang="zh-CN"/>
              <a:t>%rax, </a:t>
            </a:r>
            <a:r>
              <a:rPr lang="en-US" altLang="zh-CN" dirty="0"/>
              <a:t>A</a:t>
            </a:r>
          </a:p>
          <a:p>
            <a:r>
              <a:rPr lang="zh-CN" altLang="en-US" dirty="0"/>
              <a:t>写事务的三个操作步骤：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24</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400" dirty="0"/>
              <a:t>y</a:t>
            </a:r>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9" name="Line 18">
            <a:extLst>
              <a:ext uri="{FF2B5EF4-FFF2-40B4-BE49-F238E27FC236}">
                <a16:creationId xmlns:a16="http://schemas.microsoft.com/office/drawing/2014/main" id="{C25F101E-BBEA-4130-8B04-F83C2D2D3310}"/>
              </a:ext>
            </a:extLst>
          </p:cNvPr>
          <p:cNvSpPr>
            <a:spLocks noChangeShapeType="1"/>
          </p:cNvSpPr>
          <p:nvPr/>
        </p:nvSpPr>
        <p:spPr bwMode="auto">
          <a:xfrm>
            <a:off x="2845421" y="4687716"/>
            <a:ext cx="3962400" cy="0"/>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5829227" y="4229514"/>
            <a:ext cx="33793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i="1" dirty="0"/>
              <a:t>A</a:t>
            </a:r>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29" name="Text Box 28">
            <a:extLst>
              <a:ext uri="{FF2B5EF4-FFF2-40B4-BE49-F238E27FC236}">
                <a16:creationId xmlns:a16="http://schemas.microsoft.com/office/drawing/2014/main" id="{76A224F4-E75E-4F13-A0DD-A0C16769D454}"/>
              </a:ext>
            </a:extLst>
          </p:cNvPr>
          <p:cNvSpPr txBox="1">
            <a:spLocks noChangeArrowheads="1"/>
          </p:cNvSpPr>
          <p:nvPr/>
        </p:nvSpPr>
        <p:spPr bwMode="auto">
          <a:xfrm>
            <a:off x="4701208" y="2858916"/>
            <a:ext cx="3075265" cy="338554"/>
          </a:xfrm>
          <a:prstGeom prst="rect">
            <a:avLst/>
          </a:prstGeom>
          <a:noFill/>
          <a:ln w="25400">
            <a:noFill/>
            <a:miter lim="800000"/>
            <a:headEnd/>
            <a:tailEnd/>
          </a:ln>
          <a:effectLst/>
        </p:spPr>
        <p:txBody>
          <a:bodyPr wrap="none">
            <a:prstTxWarp prst="textNoShape">
              <a:avLst/>
            </a:prstTxWarp>
            <a:spAutoFit/>
          </a:bodyPr>
          <a:lstStyle/>
          <a:p>
            <a:r>
              <a:rPr lang="en-US" sz="1600" dirty="0">
                <a:solidFill>
                  <a:srgbClr val="FF0000"/>
                </a:solidFill>
              </a:rPr>
              <a:t>Store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t>
            </a:r>
            <a:r>
              <a:rPr lang="en-US" altLang="zh-CN" sz="1600">
                <a:latin typeface="Courier New" charset="0"/>
              </a:rPr>
              <a:t>%rax</a:t>
            </a:r>
            <a:r>
              <a:rPr lang="en-US" sz="1600">
                <a:latin typeface="Courier New" charset="0"/>
              </a:rPr>
              <a:t>, </a:t>
            </a:r>
            <a:r>
              <a:rPr lang="en-US" altLang="zh-CN" sz="1600" dirty="0">
                <a:latin typeface="Courier New" charset="0"/>
              </a:rPr>
              <a:t>A</a:t>
            </a:r>
            <a:endParaRPr lang="en-US" sz="1600" dirty="0"/>
          </a:p>
        </p:txBody>
      </p:sp>
    </p:spTree>
    <p:extLst>
      <p:ext uri="{BB962C8B-B14F-4D97-AF65-F5344CB8AC3E}">
        <p14:creationId xmlns:p14="http://schemas.microsoft.com/office/powerpoint/2010/main" val="38075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内存存储操作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a:xfrm>
            <a:off x="457200" y="837034"/>
            <a:ext cx="8229600" cy="1945682"/>
          </a:xfrm>
        </p:spPr>
        <p:txBody>
          <a:bodyPr/>
          <a:lstStyle/>
          <a:p>
            <a:r>
              <a:rPr lang="en-US" altLang="zh-CN" dirty="0" err="1"/>
              <a:t>Movq</a:t>
            </a:r>
            <a:r>
              <a:rPr lang="en-US" altLang="zh-CN" dirty="0"/>
              <a:t> </a:t>
            </a:r>
            <a:r>
              <a:rPr lang="en-US" altLang="zh-CN"/>
              <a:t>%rax, </a:t>
            </a:r>
            <a:r>
              <a:rPr lang="en-US" altLang="zh-CN" dirty="0"/>
              <a:t>A</a:t>
            </a:r>
          </a:p>
          <a:p>
            <a:r>
              <a:rPr lang="zh-CN" altLang="en-US" dirty="0"/>
              <a:t>写事务的三个操作步骤：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endParaRPr lang="en-US" altLang="zh-CN" dirty="0"/>
          </a:p>
          <a:p>
            <a:pPr lvl="1"/>
            <a:r>
              <a:rPr lang="en-US" altLang="zh-CN" dirty="0"/>
              <a:t>CPU</a:t>
            </a:r>
            <a:r>
              <a:rPr lang="zh-CN" altLang="en-US" dirty="0"/>
              <a:t>将</a:t>
            </a:r>
            <a:r>
              <a:rPr lang="en-US" altLang="zh-CN"/>
              <a:t>%rax</a:t>
            </a:r>
            <a:r>
              <a:rPr lang="zh-CN" altLang="en-US"/>
              <a:t>中</a:t>
            </a:r>
            <a:r>
              <a:rPr lang="zh-CN" altLang="en-US" dirty="0"/>
              <a:t>的数据复制到系统总线</a:t>
            </a:r>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25</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400" dirty="0"/>
              <a:t>y</a:t>
            </a:r>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9" name="Line 18">
            <a:extLst>
              <a:ext uri="{FF2B5EF4-FFF2-40B4-BE49-F238E27FC236}">
                <a16:creationId xmlns:a16="http://schemas.microsoft.com/office/drawing/2014/main" id="{C25F101E-BBEA-4130-8B04-F83C2D2D3310}"/>
              </a:ext>
            </a:extLst>
          </p:cNvPr>
          <p:cNvSpPr>
            <a:spLocks noChangeShapeType="1"/>
          </p:cNvSpPr>
          <p:nvPr/>
        </p:nvSpPr>
        <p:spPr bwMode="auto">
          <a:xfrm>
            <a:off x="2845421" y="4687716"/>
            <a:ext cx="3962400" cy="0"/>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5860177" y="4229514"/>
            <a:ext cx="27603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altLang="zh-CN" sz="1600" i="1" dirty="0"/>
              <a:t>y</a:t>
            </a:r>
            <a:endParaRPr lang="en-US" sz="1600" i="1" dirty="0"/>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29" name="Line 18">
            <a:extLst>
              <a:ext uri="{FF2B5EF4-FFF2-40B4-BE49-F238E27FC236}">
                <a16:creationId xmlns:a16="http://schemas.microsoft.com/office/drawing/2014/main" id="{45E1C7BC-A008-44BD-89BC-6FA3282B9505}"/>
              </a:ext>
            </a:extLst>
          </p:cNvPr>
          <p:cNvSpPr>
            <a:spLocks noChangeShapeType="1"/>
          </p:cNvSpPr>
          <p:nvPr/>
        </p:nvSpPr>
        <p:spPr bwMode="auto">
          <a:xfrm rot="16200000" flipH="1" flipV="1">
            <a:off x="1988914" y="4047953"/>
            <a:ext cx="701675" cy="0"/>
          </a:xfrm>
          <a:prstGeom prst="line">
            <a:avLst/>
          </a:prstGeom>
          <a:ln w="76200">
            <a:headEnd/>
            <a:tailEnd type="triangle" w="med" len="med"/>
          </a:ln>
        </p:spPr>
        <p:style>
          <a:lnRef idx="3">
            <a:schemeClr val="accent2"/>
          </a:lnRef>
          <a:fillRef idx="0">
            <a:schemeClr val="accent2"/>
          </a:fillRef>
          <a:effectRef idx="2">
            <a:schemeClr val="accent2"/>
          </a:effectRef>
          <a:fontRef idx="minor">
            <a:schemeClr val="tx1"/>
          </a:fontRef>
        </p:style>
        <p:txBody>
          <a:bodyPr wrap="none" anchor="ctr">
            <a:prstTxWarp prst="textNoShape">
              <a:avLst/>
            </a:prstTxWarp>
          </a:bodyPr>
          <a:lstStyle/>
          <a:p>
            <a:endParaRPr lang="en-US"/>
          </a:p>
        </p:txBody>
      </p:sp>
      <p:sp>
        <p:nvSpPr>
          <p:cNvPr id="31" name="Text Box 28">
            <a:extLst>
              <a:ext uri="{FF2B5EF4-FFF2-40B4-BE49-F238E27FC236}">
                <a16:creationId xmlns:a16="http://schemas.microsoft.com/office/drawing/2014/main" id="{E747A73A-BA24-45F6-B79C-FA586772058B}"/>
              </a:ext>
            </a:extLst>
          </p:cNvPr>
          <p:cNvSpPr txBox="1">
            <a:spLocks noChangeArrowheads="1"/>
          </p:cNvSpPr>
          <p:nvPr/>
        </p:nvSpPr>
        <p:spPr bwMode="auto">
          <a:xfrm>
            <a:off x="4701208" y="2858916"/>
            <a:ext cx="3075265" cy="338554"/>
          </a:xfrm>
          <a:prstGeom prst="rect">
            <a:avLst/>
          </a:prstGeom>
          <a:noFill/>
          <a:ln w="25400">
            <a:noFill/>
            <a:miter lim="800000"/>
            <a:headEnd/>
            <a:tailEnd/>
          </a:ln>
          <a:effectLst/>
        </p:spPr>
        <p:txBody>
          <a:bodyPr wrap="none">
            <a:prstTxWarp prst="textNoShape">
              <a:avLst/>
            </a:prstTxWarp>
            <a:spAutoFit/>
          </a:bodyPr>
          <a:lstStyle/>
          <a:p>
            <a:r>
              <a:rPr lang="en-US" sz="1600" dirty="0">
                <a:solidFill>
                  <a:srgbClr val="FF0000"/>
                </a:solidFill>
              </a:rPr>
              <a:t>Store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t>
            </a:r>
            <a:r>
              <a:rPr lang="en-US" altLang="zh-CN" sz="1600">
                <a:latin typeface="Courier New" charset="0"/>
              </a:rPr>
              <a:t>%rax</a:t>
            </a:r>
            <a:r>
              <a:rPr lang="en-US" sz="1600">
                <a:latin typeface="Courier New" charset="0"/>
              </a:rPr>
              <a:t>, </a:t>
            </a:r>
            <a:r>
              <a:rPr lang="en-US" altLang="zh-CN" sz="1600" dirty="0">
                <a:latin typeface="Courier New" charset="0"/>
              </a:rPr>
              <a:t>A</a:t>
            </a:r>
            <a:endParaRPr lang="en-US" sz="1600" dirty="0"/>
          </a:p>
        </p:txBody>
      </p:sp>
    </p:spTree>
    <p:extLst>
      <p:ext uri="{BB962C8B-B14F-4D97-AF65-F5344CB8AC3E}">
        <p14:creationId xmlns:p14="http://schemas.microsoft.com/office/powerpoint/2010/main" val="185747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19545A-B2E1-4CC1-A760-320B61F6C64D}"/>
              </a:ext>
            </a:extLst>
          </p:cNvPr>
          <p:cNvSpPr>
            <a:spLocks noGrp="1"/>
          </p:cNvSpPr>
          <p:nvPr>
            <p:ph type="title"/>
          </p:nvPr>
        </p:nvSpPr>
        <p:spPr/>
        <p:txBody>
          <a:bodyPr>
            <a:normAutofit fontScale="90000"/>
          </a:bodyPr>
          <a:lstStyle/>
          <a:p>
            <a:r>
              <a:rPr lang="zh-CN" altLang="en-US" dirty="0"/>
              <a:t>内存存储操作</a:t>
            </a:r>
          </a:p>
        </p:txBody>
      </p:sp>
      <p:sp>
        <p:nvSpPr>
          <p:cNvPr id="3" name="内容占位符 2">
            <a:extLst>
              <a:ext uri="{FF2B5EF4-FFF2-40B4-BE49-F238E27FC236}">
                <a16:creationId xmlns:a16="http://schemas.microsoft.com/office/drawing/2014/main" id="{81492180-D6DF-40FA-926A-52216B5674FD}"/>
              </a:ext>
            </a:extLst>
          </p:cNvPr>
          <p:cNvSpPr>
            <a:spLocks noGrp="1"/>
          </p:cNvSpPr>
          <p:nvPr>
            <p:ph idx="1"/>
          </p:nvPr>
        </p:nvSpPr>
        <p:spPr>
          <a:xfrm>
            <a:off x="457200" y="837033"/>
            <a:ext cx="8229600" cy="2053633"/>
          </a:xfrm>
        </p:spPr>
        <p:txBody>
          <a:bodyPr>
            <a:normAutofit/>
          </a:bodyPr>
          <a:lstStyle/>
          <a:p>
            <a:r>
              <a:rPr lang="en-US" altLang="zh-CN" dirty="0" err="1"/>
              <a:t>Movq</a:t>
            </a:r>
            <a:r>
              <a:rPr lang="en-US" altLang="zh-CN" dirty="0"/>
              <a:t> </a:t>
            </a:r>
            <a:r>
              <a:rPr lang="en-US" altLang="zh-CN"/>
              <a:t>%rax, </a:t>
            </a:r>
            <a:r>
              <a:rPr lang="en-US" altLang="zh-CN" dirty="0"/>
              <a:t>A</a:t>
            </a:r>
          </a:p>
          <a:p>
            <a:r>
              <a:rPr lang="zh-CN" altLang="en-US" dirty="0"/>
              <a:t>写事务的三个操作步骤：</a:t>
            </a:r>
            <a:endParaRPr lang="en-US" altLang="zh-CN" dirty="0"/>
          </a:p>
          <a:p>
            <a:pPr lvl="1"/>
            <a:r>
              <a:rPr lang="en-US" altLang="zh-CN" dirty="0"/>
              <a:t>CPU</a:t>
            </a:r>
            <a:r>
              <a:rPr lang="zh-CN" altLang="en-US" dirty="0"/>
              <a:t>将地址</a:t>
            </a:r>
            <a:r>
              <a:rPr lang="en-US" altLang="zh-CN" dirty="0"/>
              <a:t>A</a:t>
            </a:r>
            <a:r>
              <a:rPr lang="zh-CN" altLang="en-US" dirty="0"/>
              <a:t>放到系统总线上</a:t>
            </a:r>
            <a:endParaRPr lang="en-US" altLang="zh-CN" dirty="0"/>
          </a:p>
          <a:p>
            <a:pPr lvl="1"/>
            <a:r>
              <a:rPr lang="en-US" altLang="zh-CN" dirty="0"/>
              <a:t>CPU</a:t>
            </a:r>
            <a:r>
              <a:rPr lang="zh-CN" altLang="en-US" dirty="0"/>
              <a:t>将</a:t>
            </a:r>
            <a:r>
              <a:rPr lang="en-US" altLang="zh-CN"/>
              <a:t>%rax</a:t>
            </a:r>
            <a:r>
              <a:rPr lang="zh-CN" altLang="en-US"/>
              <a:t>中</a:t>
            </a:r>
            <a:r>
              <a:rPr lang="zh-CN" altLang="en-US" dirty="0"/>
              <a:t>的数据复制到系统总线</a:t>
            </a:r>
            <a:endParaRPr lang="en-US" altLang="zh-CN" dirty="0"/>
          </a:p>
          <a:p>
            <a:pPr lvl="1"/>
            <a:r>
              <a:rPr lang="zh-CN" altLang="en-US" dirty="0"/>
              <a:t>主存从内存总线读出数据，并将这些位存储到</a:t>
            </a:r>
            <a:r>
              <a:rPr lang="en-US" altLang="zh-CN" dirty="0"/>
              <a:t>DRAM</a:t>
            </a:r>
            <a:r>
              <a:rPr lang="zh-CN" altLang="en-US" dirty="0"/>
              <a:t>中</a:t>
            </a:r>
          </a:p>
        </p:txBody>
      </p:sp>
      <p:sp>
        <p:nvSpPr>
          <p:cNvPr id="4" name="灯片编号占位符 3">
            <a:extLst>
              <a:ext uri="{FF2B5EF4-FFF2-40B4-BE49-F238E27FC236}">
                <a16:creationId xmlns:a16="http://schemas.microsoft.com/office/drawing/2014/main" id="{77262763-8E42-407B-8BD0-C628A2F17D9C}"/>
              </a:ext>
            </a:extLst>
          </p:cNvPr>
          <p:cNvSpPr>
            <a:spLocks noGrp="1"/>
          </p:cNvSpPr>
          <p:nvPr>
            <p:ph type="sldNum" sz="quarter" idx="12"/>
          </p:nvPr>
        </p:nvSpPr>
        <p:spPr/>
        <p:txBody>
          <a:bodyPr/>
          <a:lstStyle/>
          <a:p>
            <a:fld id="{6D62327B-ED8D-4CFC-ADD0-A75FA5CBE281}" type="slidenum">
              <a:rPr lang="zh-CN" altLang="en-US" smtClean="0"/>
              <a:pPr/>
              <a:t>26</a:t>
            </a:fld>
            <a:endParaRPr lang="zh-CN" altLang="en-US" dirty="0"/>
          </a:p>
        </p:txBody>
      </p:sp>
      <p:sp>
        <p:nvSpPr>
          <p:cNvPr id="5" name="Rectangle 4">
            <a:extLst>
              <a:ext uri="{FF2B5EF4-FFF2-40B4-BE49-F238E27FC236}">
                <a16:creationId xmlns:a16="http://schemas.microsoft.com/office/drawing/2014/main" id="{59C25D5C-6EAA-4749-8E78-A0377C644F60}"/>
              </a:ext>
            </a:extLst>
          </p:cNvPr>
          <p:cNvSpPr>
            <a:spLocks noChangeArrowheads="1"/>
          </p:cNvSpPr>
          <p:nvPr/>
        </p:nvSpPr>
        <p:spPr bwMode="auto">
          <a:xfrm>
            <a:off x="6839571" y="4230516"/>
            <a:ext cx="909637" cy="9144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6" name="AutoShape 5">
            <a:extLst>
              <a:ext uri="{FF2B5EF4-FFF2-40B4-BE49-F238E27FC236}">
                <a16:creationId xmlns:a16="http://schemas.microsoft.com/office/drawing/2014/main" id="{4C8048F3-67E4-45E0-9B60-4064220AB3F2}"/>
              </a:ext>
            </a:extLst>
          </p:cNvPr>
          <p:cNvSpPr>
            <a:spLocks noChangeArrowheads="1"/>
          </p:cNvSpPr>
          <p:nvPr/>
        </p:nvSpPr>
        <p:spPr bwMode="auto">
          <a:xfrm>
            <a:off x="5315571" y="4421016"/>
            <a:ext cx="1492250" cy="533400"/>
          </a:xfrm>
          <a:prstGeom prst="leftRightArrow">
            <a:avLst>
              <a:gd name="adj1" fmla="val 50000"/>
              <a:gd name="adj2" fmla="val 55952"/>
            </a:avLst>
          </a:prstGeom>
          <a:solidFill>
            <a:srgbClr val="F7F5CD"/>
          </a:solidFill>
          <a:ln w="12700">
            <a:solidFill>
              <a:schemeClr val="tx1"/>
            </a:solidFill>
            <a:miter lim="800000"/>
            <a:headEnd/>
            <a:tailEnd/>
          </a:ln>
          <a:effectLst/>
        </p:spPr>
        <p:txBody>
          <a:bodyPr wrap="none" anchor="ctr">
            <a:prstTxWarp prst="textNoShape">
              <a:avLst/>
            </a:prstTxWarp>
          </a:bodyPr>
          <a:lstStyle/>
          <a:p>
            <a:pPr>
              <a:lnSpc>
                <a:spcPct val="100000"/>
              </a:lnSpc>
            </a:pPr>
            <a:endParaRPr lang="en-US" sz="1600"/>
          </a:p>
        </p:txBody>
      </p:sp>
      <p:sp>
        <p:nvSpPr>
          <p:cNvPr id="7" name="Rectangle 6">
            <a:extLst>
              <a:ext uri="{FF2B5EF4-FFF2-40B4-BE49-F238E27FC236}">
                <a16:creationId xmlns:a16="http://schemas.microsoft.com/office/drawing/2014/main" id="{C3D0C695-2259-40DE-BFC7-06F3170FC6F9}"/>
              </a:ext>
            </a:extLst>
          </p:cNvPr>
          <p:cNvSpPr>
            <a:spLocks noChangeArrowheads="1"/>
          </p:cNvSpPr>
          <p:nvPr/>
        </p:nvSpPr>
        <p:spPr bwMode="auto">
          <a:xfrm>
            <a:off x="4401171" y="4398791"/>
            <a:ext cx="909637" cy="57785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 </a:t>
            </a:r>
          </a:p>
          <a:p>
            <a:pPr>
              <a:lnSpc>
                <a:spcPct val="100000"/>
              </a:lnSpc>
            </a:pPr>
            <a:endParaRPr lang="en-US" sz="1600"/>
          </a:p>
        </p:txBody>
      </p:sp>
      <p:sp>
        <p:nvSpPr>
          <p:cNvPr id="8" name="AutoShape 7">
            <a:extLst>
              <a:ext uri="{FF2B5EF4-FFF2-40B4-BE49-F238E27FC236}">
                <a16:creationId xmlns:a16="http://schemas.microsoft.com/office/drawing/2014/main" id="{0D7E234D-F2FA-4FCC-A84D-0ED94D5A061E}"/>
              </a:ext>
            </a:extLst>
          </p:cNvPr>
          <p:cNvSpPr>
            <a:spLocks noChangeArrowheads="1"/>
          </p:cNvSpPr>
          <p:nvPr/>
        </p:nvSpPr>
        <p:spPr bwMode="auto">
          <a:xfrm>
            <a:off x="2943846" y="4421016"/>
            <a:ext cx="1452562" cy="533400"/>
          </a:xfrm>
          <a:prstGeom prst="leftRightArrow">
            <a:avLst>
              <a:gd name="adj1" fmla="val 50000"/>
              <a:gd name="adj2" fmla="val 54464"/>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4E614854-7276-481D-9998-B2F656200A86}"/>
              </a:ext>
            </a:extLst>
          </p:cNvPr>
          <p:cNvSpPr>
            <a:spLocks noChangeArrowheads="1"/>
          </p:cNvSpPr>
          <p:nvPr/>
        </p:nvSpPr>
        <p:spPr bwMode="auto">
          <a:xfrm>
            <a:off x="1959596" y="30875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0" name="Rectangle 9">
            <a:extLst>
              <a:ext uri="{FF2B5EF4-FFF2-40B4-BE49-F238E27FC236}">
                <a16:creationId xmlns:a16="http://schemas.microsoft.com/office/drawing/2014/main" id="{E0ED8D9A-8E5E-40DB-AF26-9DE23A75988B}"/>
              </a:ext>
            </a:extLst>
          </p:cNvPr>
          <p:cNvSpPr>
            <a:spLocks noChangeArrowheads="1"/>
          </p:cNvSpPr>
          <p:nvPr/>
        </p:nvSpPr>
        <p:spPr bwMode="auto">
          <a:xfrm>
            <a:off x="1959596" y="32399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87C6DEF5-57B4-4C65-AEBF-593EF4A959A6}"/>
              </a:ext>
            </a:extLst>
          </p:cNvPr>
          <p:cNvSpPr>
            <a:spLocks noChangeArrowheads="1"/>
          </p:cNvSpPr>
          <p:nvPr/>
        </p:nvSpPr>
        <p:spPr bwMode="auto">
          <a:xfrm>
            <a:off x="1959596" y="33923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3ED0B9BD-CB55-4B6F-9EE0-9DC6E364A4D3}"/>
              </a:ext>
            </a:extLst>
          </p:cNvPr>
          <p:cNvSpPr>
            <a:spLocks noChangeArrowheads="1"/>
          </p:cNvSpPr>
          <p:nvPr/>
        </p:nvSpPr>
        <p:spPr bwMode="auto">
          <a:xfrm>
            <a:off x="1959596" y="35447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400" dirty="0"/>
              <a:t>y</a:t>
            </a:r>
          </a:p>
        </p:txBody>
      </p:sp>
      <p:sp>
        <p:nvSpPr>
          <p:cNvPr id="13" name="Rectangle 12">
            <a:extLst>
              <a:ext uri="{FF2B5EF4-FFF2-40B4-BE49-F238E27FC236}">
                <a16:creationId xmlns:a16="http://schemas.microsoft.com/office/drawing/2014/main" id="{53EF77A7-66BB-4A4C-9C1B-AB0C8A9C97D2}"/>
              </a:ext>
            </a:extLst>
          </p:cNvPr>
          <p:cNvSpPr>
            <a:spLocks noChangeArrowheads="1"/>
          </p:cNvSpPr>
          <p:nvPr/>
        </p:nvSpPr>
        <p:spPr bwMode="auto">
          <a:xfrm>
            <a:off x="1959596" y="3697116"/>
            <a:ext cx="684212"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AutoShape 13">
            <a:extLst>
              <a:ext uri="{FF2B5EF4-FFF2-40B4-BE49-F238E27FC236}">
                <a16:creationId xmlns:a16="http://schemas.microsoft.com/office/drawing/2014/main" id="{EDF7E296-A604-4C6B-89DB-0E5E450D051C}"/>
              </a:ext>
            </a:extLst>
          </p:cNvPr>
          <p:cNvSpPr>
            <a:spLocks noChangeArrowheads="1"/>
          </p:cNvSpPr>
          <p:nvPr/>
        </p:nvSpPr>
        <p:spPr bwMode="auto">
          <a:xfrm>
            <a:off x="2732708" y="3087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DC95BA6F-C251-488D-B38D-3E9AA565EC73}"/>
              </a:ext>
            </a:extLst>
          </p:cNvPr>
          <p:cNvSpPr>
            <a:spLocks noChangeArrowheads="1"/>
          </p:cNvSpPr>
          <p:nvPr/>
        </p:nvSpPr>
        <p:spPr bwMode="auto">
          <a:xfrm flipH="1">
            <a:off x="2643808" y="3468516"/>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Rectangle 15">
            <a:extLst>
              <a:ext uri="{FF2B5EF4-FFF2-40B4-BE49-F238E27FC236}">
                <a16:creationId xmlns:a16="http://schemas.microsoft.com/office/drawing/2014/main" id="{3CC71B45-BE9A-44BA-845F-2ECFEBA393E8}"/>
              </a:ext>
            </a:extLst>
          </p:cNvPr>
          <p:cNvSpPr>
            <a:spLocks noChangeArrowheads="1"/>
          </p:cNvSpPr>
          <p:nvPr/>
        </p:nvSpPr>
        <p:spPr bwMode="auto">
          <a:xfrm>
            <a:off x="3177208" y="2935116"/>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ALU</a:t>
            </a:r>
          </a:p>
        </p:txBody>
      </p:sp>
      <p:sp>
        <p:nvSpPr>
          <p:cNvPr id="17" name="Text Box 16">
            <a:extLst>
              <a:ext uri="{FF2B5EF4-FFF2-40B4-BE49-F238E27FC236}">
                <a16:creationId xmlns:a16="http://schemas.microsoft.com/office/drawing/2014/main" id="{045337D0-0F5F-4DA4-94E3-6F1509A83F34}"/>
              </a:ext>
            </a:extLst>
          </p:cNvPr>
          <p:cNvSpPr txBox="1">
            <a:spLocks noChangeArrowheads="1"/>
          </p:cNvSpPr>
          <p:nvPr/>
        </p:nvSpPr>
        <p:spPr bwMode="auto">
          <a:xfrm>
            <a:off x="1748458" y="2765839"/>
            <a:ext cx="1147770"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Register file</a:t>
            </a:r>
          </a:p>
        </p:txBody>
      </p:sp>
      <p:sp>
        <p:nvSpPr>
          <p:cNvPr id="18" name="AutoShape 17">
            <a:extLst>
              <a:ext uri="{FF2B5EF4-FFF2-40B4-BE49-F238E27FC236}">
                <a16:creationId xmlns:a16="http://schemas.microsoft.com/office/drawing/2014/main" id="{77A48333-5CD5-4F24-B5EE-2F82F17E01A6}"/>
              </a:ext>
            </a:extLst>
          </p:cNvPr>
          <p:cNvSpPr>
            <a:spLocks noChangeArrowheads="1"/>
          </p:cNvSpPr>
          <p:nvPr/>
        </p:nvSpPr>
        <p:spPr bwMode="auto">
          <a:xfrm>
            <a:off x="2034208" y="3925716"/>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265E099C-B388-4E96-A18E-66094F566EAB}"/>
              </a:ext>
            </a:extLst>
          </p:cNvPr>
          <p:cNvSpPr>
            <a:spLocks noChangeArrowheads="1"/>
          </p:cNvSpPr>
          <p:nvPr/>
        </p:nvSpPr>
        <p:spPr bwMode="auto">
          <a:xfrm>
            <a:off x="1043608" y="4398791"/>
            <a:ext cx="1873250" cy="57785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Bus interface</a:t>
            </a:r>
          </a:p>
        </p:txBody>
      </p:sp>
      <p:sp>
        <p:nvSpPr>
          <p:cNvPr id="21" name="Text Box 20">
            <a:extLst>
              <a:ext uri="{FF2B5EF4-FFF2-40B4-BE49-F238E27FC236}">
                <a16:creationId xmlns:a16="http://schemas.microsoft.com/office/drawing/2014/main" id="{0F2CB684-6AAB-42F5-AE7D-526C69A761C3}"/>
              </a:ext>
            </a:extLst>
          </p:cNvPr>
          <p:cNvSpPr txBox="1">
            <a:spLocks noChangeArrowheads="1"/>
          </p:cNvSpPr>
          <p:nvPr/>
        </p:nvSpPr>
        <p:spPr bwMode="auto">
          <a:xfrm>
            <a:off x="7181906" y="4583201"/>
            <a:ext cx="27603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altLang="zh-CN" sz="1600" i="1" dirty="0"/>
              <a:t>y</a:t>
            </a:r>
            <a:endParaRPr lang="en-US" sz="1600" i="1" dirty="0"/>
          </a:p>
        </p:txBody>
      </p:sp>
      <p:sp>
        <p:nvSpPr>
          <p:cNvPr id="22" name="Text Box 21">
            <a:extLst>
              <a:ext uri="{FF2B5EF4-FFF2-40B4-BE49-F238E27FC236}">
                <a16:creationId xmlns:a16="http://schemas.microsoft.com/office/drawing/2014/main" id="{A4E0D362-85DE-4078-BC73-6F7F364E1369}"/>
              </a:ext>
            </a:extLst>
          </p:cNvPr>
          <p:cNvSpPr txBox="1">
            <a:spLocks noChangeArrowheads="1"/>
          </p:cNvSpPr>
          <p:nvPr/>
        </p:nvSpPr>
        <p:spPr bwMode="auto">
          <a:xfrm>
            <a:off x="7746033" y="4108279"/>
            <a:ext cx="296863"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0</a:t>
            </a:r>
          </a:p>
        </p:txBody>
      </p:sp>
      <p:sp>
        <p:nvSpPr>
          <p:cNvPr id="23" name="Text Box 22">
            <a:extLst>
              <a:ext uri="{FF2B5EF4-FFF2-40B4-BE49-F238E27FC236}">
                <a16:creationId xmlns:a16="http://schemas.microsoft.com/office/drawing/2014/main" id="{9DD83F4D-5A4A-4FAD-ACC6-82DBF96412DD}"/>
              </a:ext>
            </a:extLst>
          </p:cNvPr>
          <p:cNvSpPr txBox="1">
            <a:spLocks noChangeArrowheads="1"/>
          </p:cNvSpPr>
          <p:nvPr/>
        </p:nvSpPr>
        <p:spPr bwMode="auto">
          <a:xfrm>
            <a:off x="7730158" y="4611516"/>
            <a:ext cx="330200" cy="336550"/>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a:t>A</a:t>
            </a:r>
          </a:p>
        </p:txBody>
      </p:sp>
      <p:sp>
        <p:nvSpPr>
          <p:cNvPr id="24" name="Rectangle 23">
            <a:extLst>
              <a:ext uri="{FF2B5EF4-FFF2-40B4-BE49-F238E27FC236}">
                <a16:creationId xmlns:a16="http://schemas.microsoft.com/office/drawing/2014/main" id="{C994B078-972F-4C5A-B816-74C6478FADE4}"/>
              </a:ext>
            </a:extLst>
          </p:cNvPr>
          <p:cNvSpPr>
            <a:spLocks noChangeArrowheads="1"/>
          </p:cNvSpPr>
          <p:nvPr/>
        </p:nvSpPr>
        <p:spPr bwMode="auto">
          <a:xfrm>
            <a:off x="6834808" y="4703591"/>
            <a:ext cx="914400" cy="152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endParaRPr lang="en-US" sz="1400" dirty="0"/>
          </a:p>
        </p:txBody>
      </p:sp>
      <p:sp>
        <p:nvSpPr>
          <p:cNvPr id="25" name="Text Box 24">
            <a:extLst>
              <a:ext uri="{FF2B5EF4-FFF2-40B4-BE49-F238E27FC236}">
                <a16:creationId xmlns:a16="http://schemas.microsoft.com/office/drawing/2014/main" id="{6E055C85-F6CC-45E3-B2A8-AA5B20941060}"/>
              </a:ext>
            </a:extLst>
          </p:cNvPr>
          <p:cNvSpPr txBox="1">
            <a:spLocks noChangeArrowheads="1"/>
          </p:cNvSpPr>
          <p:nvPr/>
        </p:nvSpPr>
        <p:spPr bwMode="auto">
          <a:xfrm>
            <a:off x="6625258" y="3892964"/>
            <a:ext cx="126929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Main memory</a:t>
            </a:r>
          </a:p>
        </p:txBody>
      </p:sp>
      <p:sp>
        <p:nvSpPr>
          <p:cNvPr id="26" name="Text Box 25">
            <a:extLst>
              <a:ext uri="{FF2B5EF4-FFF2-40B4-BE49-F238E27FC236}">
                <a16:creationId xmlns:a16="http://schemas.microsoft.com/office/drawing/2014/main" id="{C4DC3323-1B66-4CD2-9B47-02059C21A781}"/>
              </a:ext>
            </a:extLst>
          </p:cNvPr>
          <p:cNvSpPr txBox="1">
            <a:spLocks noChangeArrowheads="1"/>
          </p:cNvSpPr>
          <p:nvPr/>
        </p:nvSpPr>
        <p:spPr bwMode="auto">
          <a:xfrm>
            <a:off x="4374096" y="4121564"/>
            <a:ext cx="970137"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I/O bridge</a:t>
            </a:r>
          </a:p>
        </p:txBody>
      </p:sp>
      <p:sp>
        <p:nvSpPr>
          <p:cNvPr id="27" name="Text Box 26">
            <a:extLst>
              <a:ext uri="{FF2B5EF4-FFF2-40B4-BE49-F238E27FC236}">
                <a16:creationId xmlns:a16="http://schemas.microsoft.com/office/drawing/2014/main" id="{7D5C1614-97DB-4DD5-8DBA-6BE8194230F7}"/>
              </a:ext>
            </a:extLst>
          </p:cNvPr>
          <p:cNvSpPr txBox="1">
            <a:spLocks noChangeArrowheads="1"/>
          </p:cNvSpPr>
          <p:nvPr/>
        </p:nvSpPr>
        <p:spPr bwMode="auto">
          <a:xfrm>
            <a:off x="1319317" y="3419889"/>
            <a:ext cx="5868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a:t>%rax</a:t>
            </a:r>
            <a:endParaRPr lang="en-US" sz="1600" dirty="0"/>
          </a:p>
        </p:txBody>
      </p:sp>
      <p:sp>
        <p:nvSpPr>
          <p:cNvPr id="30" name="Text Box 28">
            <a:extLst>
              <a:ext uri="{FF2B5EF4-FFF2-40B4-BE49-F238E27FC236}">
                <a16:creationId xmlns:a16="http://schemas.microsoft.com/office/drawing/2014/main" id="{EDC18D82-ECD2-44D1-829F-1071B4DC85AB}"/>
              </a:ext>
            </a:extLst>
          </p:cNvPr>
          <p:cNvSpPr txBox="1">
            <a:spLocks noChangeArrowheads="1"/>
          </p:cNvSpPr>
          <p:nvPr/>
        </p:nvSpPr>
        <p:spPr bwMode="auto">
          <a:xfrm>
            <a:off x="4701208" y="2858916"/>
            <a:ext cx="3075265" cy="338554"/>
          </a:xfrm>
          <a:prstGeom prst="rect">
            <a:avLst/>
          </a:prstGeom>
          <a:noFill/>
          <a:ln w="25400">
            <a:noFill/>
            <a:miter lim="800000"/>
            <a:headEnd/>
            <a:tailEnd/>
          </a:ln>
          <a:effectLst/>
        </p:spPr>
        <p:txBody>
          <a:bodyPr wrap="none">
            <a:prstTxWarp prst="textNoShape">
              <a:avLst/>
            </a:prstTxWarp>
            <a:spAutoFit/>
          </a:bodyPr>
          <a:lstStyle/>
          <a:p>
            <a:r>
              <a:rPr lang="en-US" sz="1600" dirty="0">
                <a:solidFill>
                  <a:srgbClr val="FF0000"/>
                </a:solidFill>
              </a:rPr>
              <a:t>Store operation</a:t>
            </a:r>
            <a:r>
              <a:rPr lang="en-US" sz="1600" dirty="0"/>
              <a:t>:</a:t>
            </a:r>
            <a:r>
              <a:rPr lang="en-US" sz="1600" dirty="0">
                <a:latin typeface="Times" charset="0"/>
              </a:rPr>
              <a:t> </a:t>
            </a:r>
            <a:r>
              <a:rPr lang="en-US" sz="1600" dirty="0" err="1">
                <a:latin typeface="Courier New" charset="0"/>
              </a:rPr>
              <a:t>movq</a:t>
            </a:r>
            <a:r>
              <a:rPr lang="en-US" sz="1600" dirty="0">
                <a:latin typeface="Courier New" charset="0"/>
              </a:rPr>
              <a:t> </a:t>
            </a:r>
            <a:r>
              <a:rPr lang="en-US" altLang="zh-CN" sz="1600">
                <a:latin typeface="Courier New" charset="0"/>
              </a:rPr>
              <a:t>%rax</a:t>
            </a:r>
            <a:r>
              <a:rPr lang="en-US" sz="1600">
                <a:latin typeface="Courier New" charset="0"/>
              </a:rPr>
              <a:t>, </a:t>
            </a:r>
            <a:r>
              <a:rPr lang="en-US" altLang="zh-CN" sz="1600" dirty="0">
                <a:latin typeface="Courier New" charset="0"/>
              </a:rPr>
              <a:t>A</a:t>
            </a:r>
            <a:endParaRPr lang="en-US" sz="1600" dirty="0"/>
          </a:p>
        </p:txBody>
      </p:sp>
    </p:spTree>
    <p:extLst>
      <p:ext uri="{BB962C8B-B14F-4D97-AF65-F5344CB8AC3E}">
        <p14:creationId xmlns:p14="http://schemas.microsoft.com/office/powerpoint/2010/main" val="214033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1\appdata\roaming\360se6\USERDA~1\Temp\FSB-VS~1.GIF">
            <a:extLst>
              <a:ext uri="{FF2B5EF4-FFF2-40B4-BE49-F238E27FC236}">
                <a16:creationId xmlns:a16="http://schemas.microsoft.com/office/drawing/2014/main" id="{98A637B2-40AC-4C06-B282-539D48439C0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10493" y="718787"/>
            <a:ext cx="5274310" cy="2861945"/>
          </a:xfrm>
          <a:prstGeom prst="rect">
            <a:avLst/>
          </a:prstGeom>
          <a:noFill/>
          <a:ln>
            <a:noFill/>
          </a:ln>
        </p:spPr>
      </p:pic>
      <p:sp>
        <p:nvSpPr>
          <p:cNvPr id="2" name="标题 1">
            <a:extLst>
              <a:ext uri="{FF2B5EF4-FFF2-40B4-BE49-F238E27FC236}">
                <a16:creationId xmlns:a16="http://schemas.microsoft.com/office/drawing/2014/main" id="{60A539F1-1809-4A92-BE4F-E4649EEE2A75}"/>
              </a:ext>
            </a:extLst>
          </p:cNvPr>
          <p:cNvSpPr>
            <a:spLocks noGrp="1"/>
          </p:cNvSpPr>
          <p:nvPr>
            <p:ph type="title"/>
          </p:nvPr>
        </p:nvSpPr>
        <p:spPr/>
        <p:txBody>
          <a:bodyPr>
            <a:normAutofit fontScale="90000"/>
          </a:bodyPr>
          <a:lstStyle/>
          <a:p>
            <a:r>
              <a:rPr lang="zh-CN" altLang="en-US" dirty="0"/>
              <a:t>总线类型</a:t>
            </a:r>
          </a:p>
        </p:txBody>
      </p:sp>
      <p:pic>
        <p:nvPicPr>
          <p:cNvPr id="6" name="内容占位符 5">
            <a:extLst>
              <a:ext uri="{FF2B5EF4-FFF2-40B4-BE49-F238E27FC236}">
                <a16:creationId xmlns:a16="http://schemas.microsoft.com/office/drawing/2014/main" id="{1F1F8E66-AEB1-4E52-9222-067C11EBBA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188" t="2432" r="11687" b="3131"/>
          <a:stretch/>
        </p:blipFill>
        <p:spPr>
          <a:xfrm>
            <a:off x="3966729" y="3172984"/>
            <a:ext cx="5016943" cy="3111937"/>
          </a:xfrm>
        </p:spPr>
      </p:pic>
      <p:sp>
        <p:nvSpPr>
          <p:cNvPr id="4" name="灯片编号占位符 3">
            <a:extLst>
              <a:ext uri="{FF2B5EF4-FFF2-40B4-BE49-F238E27FC236}">
                <a16:creationId xmlns:a16="http://schemas.microsoft.com/office/drawing/2014/main" id="{F37A9D6C-4907-47D7-A30A-7C7C10A1E24C}"/>
              </a:ext>
            </a:extLst>
          </p:cNvPr>
          <p:cNvSpPr>
            <a:spLocks noGrp="1"/>
          </p:cNvSpPr>
          <p:nvPr>
            <p:ph type="sldNum" sz="quarter" idx="12"/>
          </p:nvPr>
        </p:nvSpPr>
        <p:spPr/>
        <p:txBody>
          <a:bodyPr/>
          <a:lstStyle/>
          <a:p>
            <a:fld id="{6D62327B-ED8D-4CFC-ADD0-A75FA5CBE281}" type="slidenum">
              <a:rPr lang="zh-CN" altLang="en-US" smtClean="0"/>
              <a:pPr/>
              <a:t>27</a:t>
            </a:fld>
            <a:endParaRPr lang="zh-CN" altLang="en-US" dirty="0"/>
          </a:p>
        </p:txBody>
      </p:sp>
      <p:pic>
        <p:nvPicPr>
          <p:cNvPr id="1026" name="Picture 2" descr="https://timgsa.baidu.com/timg?image&amp;quality=80&amp;size=b9999_10000&amp;sec=1531893414546&amp;di=eff20a95dee606308b96d4eef58dc2cd&amp;imgtype=0&amp;src=http%3A%2F%2Fstatic-news.17house.com%2Fweb%2Farticle%2F38%2F0%2F20150513_8e6c7d5ead85fbdd1d95Q2iqeYu4cJOy.png">
            <a:extLst>
              <a:ext uri="{FF2B5EF4-FFF2-40B4-BE49-F238E27FC236}">
                <a16:creationId xmlns:a16="http://schemas.microsoft.com/office/drawing/2014/main" id="{7186526B-1E06-4116-959B-03C99AFDB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8843" y="992710"/>
            <a:ext cx="2741412" cy="22434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0">
            <a:extLst>
              <a:ext uri="{FF2B5EF4-FFF2-40B4-BE49-F238E27FC236}">
                <a16:creationId xmlns:a16="http://schemas.microsoft.com/office/drawing/2014/main" id="{1C3A3A0E-F4A4-4C8E-9827-1B37B550CF53}"/>
              </a:ext>
            </a:extLst>
          </p:cNvPr>
          <p:cNvSpPr/>
          <p:nvPr/>
        </p:nvSpPr>
        <p:spPr>
          <a:xfrm>
            <a:off x="99942" y="3335953"/>
            <a:ext cx="3839437" cy="1104533"/>
          </a:xfrm>
          <a:prstGeom prst="rect">
            <a:avLst/>
          </a:prstGeom>
          <a:effectLst/>
        </p:spPr>
        <p:txBody>
          <a:bodyPr wrap="square">
            <a:spAutoFit/>
          </a:bodyPr>
          <a:lstStyle/>
          <a:p>
            <a:pPr>
              <a:lnSpc>
                <a:spcPct val="120000"/>
              </a:lnSpc>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快速通道互联</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(Quick Path Interconnect, QPI)</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一种点对点互联结构</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CPU</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可直接通过内存控制器访问内存资源</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实现多核处理器内部的直接互联</a:t>
            </a:r>
          </a:p>
        </p:txBody>
      </p:sp>
      <p:sp>
        <p:nvSpPr>
          <p:cNvPr id="8" name="Rectangle 60">
            <a:extLst>
              <a:ext uri="{FF2B5EF4-FFF2-40B4-BE49-F238E27FC236}">
                <a16:creationId xmlns:a16="http://schemas.microsoft.com/office/drawing/2014/main" id="{635FAB97-3C83-469E-A08E-BF83E1E9EBBE}"/>
              </a:ext>
            </a:extLst>
          </p:cNvPr>
          <p:cNvSpPr/>
          <p:nvPr/>
        </p:nvSpPr>
        <p:spPr>
          <a:xfrm>
            <a:off x="5364088" y="102150"/>
            <a:ext cx="3699157" cy="1104533"/>
          </a:xfrm>
          <a:prstGeom prst="rect">
            <a:avLst/>
          </a:prstGeom>
          <a:effectLst/>
        </p:spPr>
        <p:txBody>
          <a:bodyPr wrap="square">
            <a:spAutoFit/>
          </a:bodyPr>
          <a:lstStyle/>
          <a:p>
            <a:pPr>
              <a:lnSpc>
                <a:spcPct val="120000"/>
              </a:lnSpc>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前端总线</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(Front Side Bus, FSB)</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北桥芯片负责与</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CPU</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的联系并控制内存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南桥芯片负责</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I/O</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总线之间的通信</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a:p>
            <a:pPr marL="285750" indent="-285750">
              <a:lnSpc>
                <a:spcPct val="120000"/>
              </a:lnSpc>
              <a:spcBef>
                <a:spcPct val="0"/>
              </a:spcBef>
              <a:buFont typeface="Wingdings" panose="05000000000000000000" pitchFamily="2" charset="2"/>
              <a:buChar char="u"/>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FSB</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将</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CPU</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连接到北桥</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p:txBody>
      </p:sp>
      <p:pic>
        <p:nvPicPr>
          <p:cNvPr id="12" name="图片 11">
            <a:extLst>
              <a:ext uri="{FF2B5EF4-FFF2-40B4-BE49-F238E27FC236}">
                <a16:creationId xmlns:a16="http://schemas.microsoft.com/office/drawing/2014/main" id="{4F5F8C3F-607B-486D-B6EA-61B8B6F95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99" y="4440486"/>
            <a:ext cx="3562146" cy="1971463"/>
          </a:xfrm>
          <a:prstGeom prst="rect">
            <a:avLst/>
          </a:prstGeom>
        </p:spPr>
      </p:pic>
      <p:sp>
        <p:nvSpPr>
          <p:cNvPr id="13" name="矩形 12">
            <a:extLst>
              <a:ext uri="{FF2B5EF4-FFF2-40B4-BE49-F238E27FC236}">
                <a16:creationId xmlns:a16="http://schemas.microsoft.com/office/drawing/2014/main" id="{261FD41E-77A7-414C-9E09-57E4E4478C23}"/>
              </a:ext>
            </a:extLst>
          </p:cNvPr>
          <p:cNvSpPr/>
          <p:nvPr/>
        </p:nvSpPr>
        <p:spPr>
          <a:xfrm>
            <a:off x="-6424" y="6210845"/>
            <a:ext cx="4074368" cy="430887"/>
          </a:xfrm>
          <a:prstGeom prst="rect">
            <a:avLst/>
          </a:prstGeom>
        </p:spPr>
        <p:txBody>
          <a:bodyPr wrap="square">
            <a:spAutoFit/>
          </a:bodyPr>
          <a:lstStyle/>
          <a:p>
            <a:r>
              <a:rPr lang="zh-CN" altLang="en-US" sz="1100" dirty="0"/>
              <a:t>https://www.intel.cn/content/www/cn/zh/io/quickpath-technology/quick-path-interconnect-introduction-paper.html</a:t>
            </a:r>
          </a:p>
        </p:txBody>
      </p:sp>
      <p:sp>
        <p:nvSpPr>
          <p:cNvPr id="14" name="矩形 13">
            <a:extLst>
              <a:ext uri="{FF2B5EF4-FFF2-40B4-BE49-F238E27FC236}">
                <a16:creationId xmlns:a16="http://schemas.microsoft.com/office/drawing/2014/main" id="{F9258E24-106D-42AD-A20E-B9E58800DFB4}"/>
              </a:ext>
            </a:extLst>
          </p:cNvPr>
          <p:cNvSpPr/>
          <p:nvPr/>
        </p:nvSpPr>
        <p:spPr>
          <a:xfrm>
            <a:off x="4061660" y="6238029"/>
            <a:ext cx="4945060" cy="461665"/>
          </a:xfrm>
          <a:prstGeom prst="rect">
            <a:avLst/>
          </a:prstGeom>
        </p:spPr>
        <p:txBody>
          <a:bodyPr wrap="square">
            <a:spAutoFit/>
          </a:bodyPr>
          <a:lstStyle/>
          <a:p>
            <a:r>
              <a:rPr lang="zh-CN" altLang="en-US" sz="1200" dirty="0"/>
              <a:t>https://www.intel.com/content/dam/www/public/us/en/documents/product-</a:t>
            </a:r>
            <a:r>
              <a:rPr lang="zh-CN" altLang="en-US" sz="1200"/>
              <a:t>briefs/xeon</a:t>
            </a:r>
            <a:r>
              <a:rPr lang="zh-CN" altLang="en-US" sz="1200" dirty="0"/>
              <a:t>-scalable-platform-brief.pdf</a:t>
            </a:r>
          </a:p>
        </p:txBody>
      </p:sp>
      <p:sp>
        <p:nvSpPr>
          <p:cNvPr id="3" name="椭圆 2">
            <a:extLst>
              <a:ext uri="{FF2B5EF4-FFF2-40B4-BE49-F238E27FC236}">
                <a16:creationId xmlns:a16="http://schemas.microsoft.com/office/drawing/2014/main" id="{0B32732F-2BDA-4045-B9A8-3F90B0193EE5}"/>
              </a:ext>
            </a:extLst>
          </p:cNvPr>
          <p:cNvSpPr/>
          <p:nvPr/>
        </p:nvSpPr>
        <p:spPr>
          <a:xfrm>
            <a:off x="3939379" y="4365104"/>
            <a:ext cx="200573" cy="504056"/>
          </a:xfrm>
          <a:prstGeom prst="ellipse">
            <a:avLst/>
          </a:prstGeom>
          <a:no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4BB9BC8C-7A03-47CC-ABB8-F0100C548CAA}"/>
              </a:ext>
            </a:extLst>
          </p:cNvPr>
          <p:cNvSpPr/>
          <p:nvPr/>
        </p:nvSpPr>
        <p:spPr>
          <a:xfrm>
            <a:off x="8782112" y="4360981"/>
            <a:ext cx="200573" cy="504056"/>
          </a:xfrm>
          <a:prstGeom prst="ellipse">
            <a:avLst/>
          </a:prstGeom>
          <a:no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96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胶水多核和原生多核</a:t>
            </a:r>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4526" y="761428"/>
            <a:ext cx="3320902" cy="2955603"/>
          </a:xfrm>
        </p:spPr>
      </p:pic>
      <p:sp>
        <p:nvSpPr>
          <p:cNvPr id="4" name="灯片编号占位符 3"/>
          <p:cNvSpPr>
            <a:spLocks noGrp="1"/>
          </p:cNvSpPr>
          <p:nvPr>
            <p:ph type="sldNum" sz="quarter" idx="12"/>
          </p:nvPr>
        </p:nvSpPr>
        <p:spPr/>
        <p:txBody>
          <a:bodyPr/>
          <a:lstStyle/>
          <a:p>
            <a:fld id="{6D62327B-ED8D-4CFC-ADD0-A75FA5CBE281}" type="slidenum">
              <a:rPr lang="zh-CN" altLang="en-US" smtClean="0"/>
              <a:pPr/>
              <a:t>28</a:t>
            </a:fld>
            <a:endParaRPr lang="zh-CN" altLang="en-US" dirty="0"/>
          </a:p>
        </p:txBody>
      </p:sp>
      <p:sp>
        <p:nvSpPr>
          <p:cNvPr id="6" name="矩形 5"/>
          <p:cNvSpPr/>
          <p:nvPr/>
        </p:nvSpPr>
        <p:spPr>
          <a:xfrm>
            <a:off x="4572000" y="3760691"/>
            <a:ext cx="4572000" cy="954107"/>
          </a:xfrm>
          <a:prstGeom prst="rect">
            <a:avLst/>
          </a:prstGeom>
        </p:spPr>
        <p:txBody>
          <a:bodyPr>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AMD 7nm</a:t>
            </a:r>
            <a:r>
              <a:rPr lang="zh-CN" altLang="en-US" sz="1400" dirty="0">
                <a:solidFill>
                  <a:srgbClr val="222222"/>
                </a:solidFill>
                <a:latin typeface="Times New Roman" panose="02020603050405020304" pitchFamily="18" charset="0"/>
                <a:cs typeface="Times New Roman" panose="02020603050405020304" pitchFamily="18" charset="0"/>
              </a:rPr>
              <a:t>罗马处理器的</a:t>
            </a:r>
            <a:r>
              <a:rPr lang="en-US" altLang="zh-CN" sz="1400" dirty="0">
                <a:solidFill>
                  <a:srgbClr val="222222"/>
                </a:solidFill>
                <a:latin typeface="Times New Roman" panose="02020603050405020304" pitchFamily="18" charset="0"/>
                <a:cs typeface="Times New Roman" panose="02020603050405020304" pitchFamily="18" charset="0"/>
              </a:rPr>
              <a:t>MCM</a:t>
            </a:r>
            <a:r>
              <a:rPr lang="zh-CN" altLang="en-US" sz="1400" dirty="0">
                <a:solidFill>
                  <a:srgbClr val="222222"/>
                </a:solidFill>
                <a:latin typeface="Times New Roman" panose="02020603050405020304" pitchFamily="18" charset="0"/>
                <a:cs typeface="Times New Roman" panose="02020603050405020304" pitchFamily="18" charset="0"/>
              </a:rPr>
              <a:t>是</a:t>
            </a:r>
            <a:r>
              <a:rPr lang="en-US" altLang="zh-CN" sz="1400" dirty="0">
                <a:solidFill>
                  <a:srgbClr val="222222"/>
                </a:solidFill>
                <a:latin typeface="Times New Roman" panose="02020603050405020304" pitchFamily="18" charset="0"/>
                <a:cs typeface="Times New Roman" panose="02020603050405020304" pitchFamily="18" charset="0"/>
              </a:rPr>
              <a:t>8+1</a:t>
            </a:r>
            <a:r>
              <a:rPr lang="zh-CN" altLang="en-US" sz="1400" dirty="0">
                <a:solidFill>
                  <a:srgbClr val="222222"/>
                </a:solidFill>
                <a:latin typeface="Times New Roman" panose="02020603050405020304" pitchFamily="18" charset="0"/>
                <a:cs typeface="Times New Roman" panose="02020603050405020304" pitchFamily="18" charset="0"/>
              </a:rPr>
              <a:t>架构，在</a:t>
            </a:r>
            <a:r>
              <a:rPr lang="en-US" altLang="zh-CN" sz="1400" dirty="0">
                <a:solidFill>
                  <a:srgbClr val="222222"/>
                </a:solidFill>
                <a:latin typeface="Times New Roman" panose="02020603050405020304" pitchFamily="18" charset="0"/>
                <a:cs typeface="Times New Roman" panose="02020603050405020304" pitchFamily="18" charset="0"/>
              </a:rPr>
              <a:t>MCM</a:t>
            </a:r>
            <a:r>
              <a:rPr lang="zh-CN" altLang="en-US" sz="1400" dirty="0">
                <a:solidFill>
                  <a:srgbClr val="222222"/>
                </a:solidFill>
                <a:latin typeface="Times New Roman" panose="02020603050405020304" pitchFamily="18" charset="0"/>
                <a:cs typeface="Times New Roman" panose="02020603050405020304" pitchFamily="18" charset="0"/>
              </a:rPr>
              <a:t>多芯片架构中，</a:t>
            </a:r>
            <a:r>
              <a:rPr lang="en-US" altLang="zh-CN" sz="1400" dirty="0">
                <a:solidFill>
                  <a:srgbClr val="222222"/>
                </a:solidFill>
                <a:latin typeface="Times New Roman" panose="02020603050405020304" pitchFamily="18" charset="0"/>
                <a:cs typeface="Times New Roman" panose="02020603050405020304" pitchFamily="18" charset="0"/>
              </a:rPr>
              <a:t>AMD</a:t>
            </a:r>
            <a:r>
              <a:rPr lang="zh-CN" altLang="en-US" sz="1400" dirty="0">
                <a:solidFill>
                  <a:srgbClr val="222222"/>
                </a:solidFill>
                <a:latin typeface="Times New Roman" panose="02020603050405020304" pitchFamily="18" charset="0"/>
                <a:cs typeface="Times New Roman" panose="02020603050405020304" pitchFamily="18" charset="0"/>
              </a:rPr>
              <a:t>将</a:t>
            </a:r>
            <a:r>
              <a:rPr lang="en-US" altLang="zh-CN" sz="1400" dirty="0">
                <a:solidFill>
                  <a:srgbClr val="222222"/>
                </a:solidFill>
                <a:latin typeface="Times New Roman" panose="02020603050405020304" pitchFamily="18" charset="0"/>
                <a:cs typeface="Times New Roman" panose="02020603050405020304" pitchFamily="18" charset="0"/>
              </a:rPr>
              <a:t>CPU</a:t>
            </a:r>
            <a:r>
              <a:rPr lang="zh-CN" altLang="en-US" sz="1400" dirty="0">
                <a:solidFill>
                  <a:srgbClr val="222222"/>
                </a:solidFill>
                <a:latin typeface="Times New Roman" panose="02020603050405020304" pitchFamily="18" charset="0"/>
                <a:cs typeface="Times New Roman" panose="02020603050405020304" pitchFamily="18" charset="0"/>
              </a:rPr>
              <a:t>内核与</a:t>
            </a:r>
            <a:r>
              <a:rPr lang="en-US" altLang="zh-CN" sz="1400" dirty="0">
                <a:solidFill>
                  <a:srgbClr val="222222"/>
                </a:solidFill>
                <a:latin typeface="Times New Roman" panose="02020603050405020304" pitchFamily="18" charset="0"/>
                <a:cs typeface="Times New Roman" panose="02020603050405020304" pitchFamily="18" charset="0"/>
              </a:rPr>
              <a:t>IO</a:t>
            </a:r>
            <a:r>
              <a:rPr lang="zh-CN" altLang="en-US" sz="1400" dirty="0">
                <a:solidFill>
                  <a:srgbClr val="222222"/>
                </a:solidFill>
                <a:latin typeface="Times New Roman" panose="02020603050405020304" pitchFamily="18" charset="0"/>
                <a:cs typeface="Times New Roman" panose="02020603050405020304" pitchFamily="18" charset="0"/>
              </a:rPr>
              <a:t>单元分离，四周的</a:t>
            </a:r>
            <a:r>
              <a:rPr lang="en-US" altLang="zh-CN" sz="1400" dirty="0">
                <a:solidFill>
                  <a:srgbClr val="222222"/>
                </a:solidFill>
                <a:latin typeface="Times New Roman" panose="02020603050405020304" pitchFamily="18" charset="0"/>
                <a:cs typeface="Times New Roman" panose="02020603050405020304" pitchFamily="18" charset="0"/>
              </a:rPr>
              <a:t>8</a:t>
            </a:r>
            <a:r>
              <a:rPr lang="zh-CN" altLang="en-US" sz="1400" dirty="0">
                <a:solidFill>
                  <a:srgbClr val="222222"/>
                </a:solidFill>
                <a:latin typeface="Times New Roman" panose="02020603050405020304" pitchFamily="18" charset="0"/>
                <a:cs typeface="Times New Roman" panose="02020603050405020304" pitchFamily="18" charset="0"/>
              </a:rPr>
              <a:t>个小核心是纯</a:t>
            </a:r>
            <a:r>
              <a:rPr lang="en-US" altLang="zh-CN" sz="1400" dirty="0">
                <a:solidFill>
                  <a:srgbClr val="222222"/>
                </a:solidFill>
                <a:latin typeface="Times New Roman" panose="02020603050405020304" pitchFamily="18" charset="0"/>
                <a:cs typeface="Times New Roman" panose="02020603050405020304" pitchFamily="18" charset="0"/>
              </a:rPr>
              <a:t>CPU</a:t>
            </a:r>
            <a:r>
              <a:rPr lang="zh-CN" altLang="en-US" sz="1400" dirty="0">
                <a:solidFill>
                  <a:srgbClr val="222222"/>
                </a:solidFill>
                <a:latin typeface="Times New Roman" panose="02020603050405020304" pitchFamily="18" charset="0"/>
                <a:cs typeface="Times New Roman" panose="02020603050405020304" pitchFamily="18" charset="0"/>
              </a:rPr>
              <a:t>内核，而</a:t>
            </a:r>
            <a:r>
              <a:rPr lang="en-US" altLang="zh-CN" sz="1400" dirty="0">
                <a:solidFill>
                  <a:srgbClr val="222222"/>
                </a:solidFill>
                <a:latin typeface="Times New Roman" panose="02020603050405020304" pitchFamily="18" charset="0"/>
                <a:cs typeface="Times New Roman" panose="02020603050405020304" pitchFamily="18" charset="0"/>
              </a:rPr>
              <a:t>DDR</a:t>
            </a:r>
            <a:r>
              <a:rPr lang="zh-CN" altLang="en-US" sz="1400" dirty="0">
                <a:solidFill>
                  <a:srgbClr val="222222"/>
                </a:solidFill>
                <a:latin typeface="Times New Roman" panose="02020603050405020304" pitchFamily="18" charset="0"/>
                <a:cs typeface="Times New Roman" panose="02020603050405020304" pitchFamily="18" charset="0"/>
              </a:rPr>
              <a:t>内存控制器、</a:t>
            </a:r>
            <a:r>
              <a:rPr lang="en-US" altLang="zh-CN" sz="1400" dirty="0" err="1">
                <a:solidFill>
                  <a:srgbClr val="222222"/>
                </a:solidFill>
                <a:latin typeface="Times New Roman" panose="02020603050405020304" pitchFamily="18" charset="0"/>
                <a:cs typeface="Times New Roman" panose="02020603050405020304" pitchFamily="18" charset="0"/>
              </a:rPr>
              <a:t>PCIe</a:t>
            </a:r>
            <a:r>
              <a:rPr lang="zh-CN" altLang="en-US" sz="1400" dirty="0">
                <a:solidFill>
                  <a:srgbClr val="222222"/>
                </a:solidFill>
                <a:latin typeface="Times New Roman" panose="02020603050405020304" pitchFamily="18" charset="0"/>
                <a:cs typeface="Times New Roman" panose="02020603050405020304" pitchFamily="18" charset="0"/>
              </a:rPr>
              <a:t>控制器、</a:t>
            </a:r>
            <a:r>
              <a:rPr lang="en-US" altLang="zh-CN" sz="1400" dirty="0">
                <a:solidFill>
                  <a:srgbClr val="222222"/>
                </a:solidFill>
                <a:latin typeface="Times New Roman" panose="02020603050405020304" pitchFamily="18" charset="0"/>
                <a:cs typeface="Times New Roman" panose="02020603050405020304" pitchFamily="18" charset="0"/>
              </a:rPr>
              <a:t>IF</a:t>
            </a:r>
            <a:r>
              <a:rPr lang="zh-CN" altLang="en-US" sz="1400" dirty="0">
                <a:solidFill>
                  <a:srgbClr val="222222"/>
                </a:solidFill>
                <a:latin typeface="Times New Roman" panose="02020603050405020304" pitchFamily="18" charset="0"/>
                <a:cs typeface="Times New Roman" panose="02020603050405020304" pitchFamily="18" charset="0"/>
              </a:rPr>
              <a:t>控制器等</a:t>
            </a:r>
            <a:r>
              <a:rPr lang="en-US" altLang="zh-CN" sz="1400" dirty="0">
                <a:solidFill>
                  <a:srgbClr val="222222"/>
                </a:solidFill>
                <a:latin typeface="Times New Roman" panose="02020603050405020304" pitchFamily="18" charset="0"/>
                <a:cs typeface="Times New Roman" panose="02020603050405020304" pitchFamily="18" charset="0"/>
              </a:rPr>
              <a:t>IO</a:t>
            </a:r>
            <a:r>
              <a:rPr lang="zh-CN" altLang="en-US" sz="1400" dirty="0">
                <a:solidFill>
                  <a:srgbClr val="222222"/>
                </a:solidFill>
                <a:latin typeface="Times New Roman" panose="02020603050405020304" pitchFamily="18" charset="0"/>
                <a:cs typeface="Times New Roman" panose="02020603050405020304" pitchFamily="18" charset="0"/>
              </a:rPr>
              <a:t>单元单独做成了一个核心。</a:t>
            </a:r>
            <a:endParaRPr lang="zh-CN" altLang="en-US" sz="14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4827308"/>
            <a:ext cx="2451821" cy="174079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908720"/>
            <a:ext cx="3883132" cy="2181026"/>
          </a:xfrm>
          <a:prstGeom prst="rect">
            <a:avLst/>
          </a:prstGeom>
        </p:spPr>
      </p:pic>
      <p:sp>
        <p:nvSpPr>
          <p:cNvPr id="10" name="矩形 9"/>
          <p:cNvSpPr/>
          <p:nvPr/>
        </p:nvSpPr>
        <p:spPr>
          <a:xfrm>
            <a:off x="279428" y="5805264"/>
            <a:ext cx="4572000" cy="307777"/>
          </a:xfrm>
          <a:prstGeom prst="rect">
            <a:avLst/>
          </a:prstGeom>
        </p:spPr>
        <p:txBody>
          <a:bodyPr>
            <a:spAutoFit/>
          </a:bodyPr>
          <a:lstStyle/>
          <a:p>
            <a:r>
              <a:rPr lang="zh-CN" altLang="en-US" sz="1400" dirty="0">
                <a:solidFill>
                  <a:srgbClr val="222222"/>
                </a:solidFill>
                <a:latin typeface="Times New Roman" panose="02020603050405020304" pitchFamily="18" charset="0"/>
                <a:cs typeface="Times New Roman" panose="02020603050405020304" pitchFamily="18" charset="0"/>
              </a:rPr>
              <a:t>英特尔</a:t>
            </a:r>
            <a:r>
              <a:rPr lang="en-US" altLang="zh-CN" sz="1400" dirty="0">
                <a:solidFill>
                  <a:srgbClr val="222222"/>
                </a:solidFill>
                <a:latin typeface="Times New Roman" panose="02020603050405020304" pitchFamily="18" charset="0"/>
                <a:cs typeface="Times New Roman" panose="02020603050405020304" pitchFamily="18" charset="0"/>
              </a:rPr>
              <a:t>sapphire rapids</a:t>
            </a:r>
            <a:r>
              <a:rPr lang="zh-CN" altLang="en-US" sz="1400" dirty="0">
                <a:solidFill>
                  <a:srgbClr val="222222"/>
                </a:solidFill>
                <a:latin typeface="Times New Roman" panose="02020603050405020304" pitchFamily="18" charset="0"/>
                <a:cs typeface="Times New Roman" panose="02020603050405020304" pitchFamily="18" charset="0"/>
              </a:rPr>
              <a:t>多</a:t>
            </a:r>
            <a:r>
              <a:rPr lang="en-US" altLang="zh-CN" sz="1400" dirty="0">
                <a:solidFill>
                  <a:srgbClr val="222222"/>
                </a:solidFill>
                <a:latin typeface="Times New Roman" panose="02020603050405020304" pitchFamily="18" charset="0"/>
                <a:cs typeface="Times New Roman" panose="02020603050405020304" pitchFamily="18" charset="0"/>
              </a:rPr>
              <a:t>die</a:t>
            </a:r>
            <a:r>
              <a:rPr lang="zh-CN" altLang="en-US" sz="1400" dirty="0">
                <a:solidFill>
                  <a:srgbClr val="222222"/>
                </a:solidFill>
                <a:latin typeface="Times New Roman" panose="02020603050405020304" pitchFamily="18" charset="0"/>
                <a:cs typeface="Times New Roman" panose="02020603050405020304" pitchFamily="18" charset="0"/>
              </a:rPr>
              <a:t>结构</a:t>
            </a:r>
          </a:p>
        </p:txBody>
      </p:sp>
      <p:pic>
        <p:nvPicPr>
          <p:cNvPr id="2050" name="Picture 2" descr="Intel Fully Details Next-Gen Sapphire Rapids-SP Xeon CPUs With Multi ...">
            <a:extLst>
              <a:ext uri="{FF2B5EF4-FFF2-40B4-BE49-F238E27FC236}">
                <a16:creationId xmlns:a16="http://schemas.microsoft.com/office/drawing/2014/main" id="{C92DC1ED-B05F-4220-A2CE-4885451CF1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900" y="3386665"/>
            <a:ext cx="4188195" cy="2357314"/>
          </a:xfrm>
          <a:prstGeom prst="rect">
            <a:avLst/>
          </a:prstGeom>
          <a:noFill/>
          <a:extLst>
            <a:ext uri="{909E8E84-426E-40DD-AFC4-6F175D3DCCD1}">
              <a14:hiddenFill xmlns:a14="http://schemas.microsoft.com/office/drawing/2010/main">
                <a:solidFill>
                  <a:srgbClr val="FFFFFF"/>
                </a:solidFill>
              </a14:hiddenFill>
            </a:ext>
          </a:extLst>
        </p:spPr>
      </p:pic>
      <p:sp>
        <p:nvSpPr>
          <p:cNvPr id="11" name="椭圆 10">
            <a:extLst>
              <a:ext uri="{FF2B5EF4-FFF2-40B4-BE49-F238E27FC236}">
                <a16:creationId xmlns:a16="http://schemas.microsoft.com/office/drawing/2014/main" id="{D104DBCE-4E40-49C3-9341-F6890CF8214A}"/>
              </a:ext>
            </a:extLst>
          </p:cNvPr>
          <p:cNvSpPr/>
          <p:nvPr/>
        </p:nvSpPr>
        <p:spPr>
          <a:xfrm>
            <a:off x="1259632" y="4293097"/>
            <a:ext cx="576064" cy="144016"/>
          </a:xfrm>
          <a:prstGeom prst="ellipse">
            <a:avLst/>
          </a:prstGeom>
          <a:noFill/>
          <a:ln w="952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4625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428A65-043E-4374-82A1-DFD4A57F63A6}"/>
              </a:ext>
            </a:extLst>
          </p:cNvPr>
          <p:cNvSpPr>
            <a:spLocks noGrp="1"/>
          </p:cNvSpPr>
          <p:nvPr>
            <p:ph type="title"/>
          </p:nvPr>
        </p:nvSpPr>
        <p:spPr/>
        <p:txBody>
          <a:bodyPr>
            <a:normAutofit fontScale="90000"/>
          </a:bodyPr>
          <a:lstStyle/>
          <a:p>
            <a:r>
              <a:rPr lang="en-US" altLang="zh-CN" dirty="0"/>
              <a:t>6.1.2 </a:t>
            </a:r>
            <a:r>
              <a:rPr lang="zh-CN" altLang="en-US" dirty="0"/>
              <a:t>磁盘存储</a:t>
            </a:r>
          </a:p>
        </p:txBody>
      </p:sp>
      <p:sp>
        <p:nvSpPr>
          <p:cNvPr id="3" name="内容占位符 2">
            <a:extLst>
              <a:ext uri="{FF2B5EF4-FFF2-40B4-BE49-F238E27FC236}">
                <a16:creationId xmlns:a16="http://schemas.microsoft.com/office/drawing/2014/main" id="{94A32468-6610-447B-B226-3925D9C8E807}"/>
              </a:ext>
            </a:extLst>
          </p:cNvPr>
          <p:cNvSpPr>
            <a:spLocks noGrp="1"/>
          </p:cNvSpPr>
          <p:nvPr>
            <p:ph idx="1"/>
          </p:nvPr>
        </p:nvSpPr>
        <p:spPr/>
        <p:txBody>
          <a:bodyPr/>
          <a:lstStyle/>
          <a:p>
            <a:r>
              <a:rPr lang="en-US" altLang="zh-CN" dirty="0"/>
              <a:t>1.</a:t>
            </a:r>
            <a:r>
              <a:rPr lang="zh-CN" altLang="en-US" dirty="0"/>
              <a:t>磁盘构造</a:t>
            </a:r>
          </a:p>
        </p:txBody>
      </p:sp>
      <p:sp>
        <p:nvSpPr>
          <p:cNvPr id="4" name="灯片编号占位符 3">
            <a:extLst>
              <a:ext uri="{FF2B5EF4-FFF2-40B4-BE49-F238E27FC236}">
                <a16:creationId xmlns:a16="http://schemas.microsoft.com/office/drawing/2014/main" id="{2899E972-EA5D-47DB-B1CD-22EC8C97908F}"/>
              </a:ext>
            </a:extLst>
          </p:cNvPr>
          <p:cNvSpPr>
            <a:spLocks noGrp="1"/>
          </p:cNvSpPr>
          <p:nvPr>
            <p:ph type="sldNum" sz="quarter" idx="12"/>
          </p:nvPr>
        </p:nvSpPr>
        <p:spPr/>
        <p:txBody>
          <a:bodyPr/>
          <a:lstStyle/>
          <a:p>
            <a:fld id="{6D62327B-ED8D-4CFC-ADD0-A75FA5CBE281}" type="slidenum">
              <a:rPr lang="zh-CN" altLang="en-US" smtClean="0"/>
              <a:pPr/>
              <a:t>29</a:t>
            </a:fld>
            <a:endParaRPr lang="zh-CN" altLang="en-US" dirty="0"/>
          </a:p>
        </p:txBody>
      </p:sp>
      <p:pic>
        <p:nvPicPr>
          <p:cNvPr id="5" name="Picture 2" descr="disk">
            <a:extLst>
              <a:ext uri="{FF2B5EF4-FFF2-40B4-BE49-F238E27FC236}">
                <a16:creationId xmlns:a16="http://schemas.microsoft.com/office/drawing/2014/main" id="{C7641E45-89D3-4393-A185-DE503ACF50CF}"/>
              </a:ext>
            </a:extLst>
          </p:cNvPr>
          <p:cNvPicPr>
            <a:picLocks noChangeAspect="1" noChangeArrowheads="1"/>
          </p:cNvPicPr>
          <p:nvPr/>
        </p:nvPicPr>
        <p:blipFill>
          <a:blip r:embed="rId2"/>
          <a:srcRect l="11427" t="11632" b="8240"/>
          <a:stretch>
            <a:fillRect/>
          </a:stretch>
        </p:blipFill>
        <p:spPr bwMode="auto">
          <a:xfrm>
            <a:off x="1323975" y="1870420"/>
            <a:ext cx="6496050" cy="4724400"/>
          </a:xfrm>
          <a:prstGeom prst="rect">
            <a:avLst/>
          </a:prstGeom>
          <a:noFill/>
        </p:spPr>
      </p:pic>
      <p:sp>
        <p:nvSpPr>
          <p:cNvPr id="6" name="Text Box 4">
            <a:extLst>
              <a:ext uri="{FF2B5EF4-FFF2-40B4-BE49-F238E27FC236}">
                <a16:creationId xmlns:a16="http://schemas.microsoft.com/office/drawing/2014/main" id="{D353AE7E-BE41-4515-96FB-ABBBE2A2A46D}"/>
              </a:ext>
            </a:extLst>
          </p:cNvPr>
          <p:cNvSpPr txBox="1">
            <a:spLocks noChangeArrowheads="1"/>
          </p:cNvSpPr>
          <p:nvPr/>
        </p:nvSpPr>
        <p:spPr bwMode="auto">
          <a:xfrm>
            <a:off x="2878948" y="1930310"/>
            <a:ext cx="2262158" cy="369332"/>
          </a:xfrm>
          <a:prstGeom prst="rect">
            <a:avLst/>
          </a:prstGeom>
          <a:noFill/>
          <a:ln w="12700">
            <a:noFill/>
            <a:miter lim="800000"/>
            <a:headEnd/>
            <a:tailEnd/>
          </a:ln>
          <a:effectLst/>
        </p:spPr>
        <p:txBody>
          <a:bodyPr wrap="none">
            <a:prstTxWarp prst="textNoShape">
              <a:avLst/>
            </a:prstTxWarp>
            <a:spAutoFit/>
          </a:bodyPr>
          <a:lstStyle/>
          <a:p>
            <a:pPr>
              <a:lnSpc>
                <a:spcPct val="100000"/>
              </a:lnSpc>
              <a:buClrTx/>
              <a:buSzTx/>
              <a:buFontTx/>
              <a:buNone/>
            </a:pPr>
            <a:r>
              <a:rPr lang="zh-CN" altLang="en-US" dirty="0">
                <a:solidFill>
                  <a:schemeClr val="tx1"/>
                </a:solidFill>
                <a:latin typeface="Arial" charset="0"/>
              </a:rPr>
              <a:t>主轴：固定速率旋转</a:t>
            </a:r>
            <a:endParaRPr lang="en-US" dirty="0">
              <a:solidFill>
                <a:schemeClr val="tx1"/>
              </a:solidFill>
              <a:latin typeface="Arial" charset="0"/>
            </a:endParaRPr>
          </a:p>
        </p:txBody>
      </p:sp>
      <p:sp>
        <p:nvSpPr>
          <p:cNvPr id="7" name="Line 5">
            <a:extLst>
              <a:ext uri="{FF2B5EF4-FFF2-40B4-BE49-F238E27FC236}">
                <a16:creationId xmlns:a16="http://schemas.microsoft.com/office/drawing/2014/main" id="{CBE85037-B990-4943-8E15-00282BF59F4A}"/>
              </a:ext>
            </a:extLst>
          </p:cNvPr>
          <p:cNvSpPr>
            <a:spLocks noChangeShapeType="1"/>
          </p:cNvSpPr>
          <p:nvPr/>
        </p:nvSpPr>
        <p:spPr bwMode="auto">
          <a:xfrm>
            <a:off x="2085975" y="2403820"/>
            <a:ext cx="1828800" cy="160020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endParaRPr lang="en-US"/>
          </a:p>
        </p:txBody>
      </p:sp>
      <p:sp>
        <p:nvSpPr>
          <p:cNvPr id="8" name="Text Box 6">
            <a:extLst>
              <a:ext uri="{FF2B5EF4-FFF2-40B4-BE49-F238E27FC236}">
                <a16:creationId xmlns:a16="http://schemas.microsoft.com/office/drawing/2014/main" id="{B0F2CE00-15A6-4EF8-BC19-4B088CAB6700}"/>
              </a:ext>
            </a:extLst>
          </p:cNvPr>
          <p:cNvSpPr txBox="1">
            <a:spLocks noChangeArrowheads="1"/>
          </p:cNvSpPr>
          <p:nvPr/>
        </p:nvSpPr>
        <p:spPr bwMode="auto">
          <a:xfrm>
            <a:off x="155126" y="1777224"/>
            <a:ext cx="2723822" cy="646331"/>
          </a:xfrm>
          <a:prstGeom prst="rect">
            <a:avLst/>
          </a:prstGeom>
          <a:noFill/>
          <a:ln w="12700">
            <a:noFill/>
            <a:miter lim="800000"/>
            <a:headEnd/>
            <a:tailEnd/>
          </a:ln>
          <a:effectLst/>
        </p:spPr>
        <p:txBody>
          <a:bodyPr wrap="square">
            <a:prstTxWarp prst="textNoShape">
              <a:avLst/>
            </a:prstTxWarp>
            <a:spAutoFit/>
          </a:bodyPr>
          <a:lstStyle/>
          <a:p>
            <a:pPr>
              <a:lnSpc>
                <a:spcPct val="100000"/>
              </a:lnSpc>
              <a:buClrTx/>
              <a:buSzTx/>
              <a:buFontTx/>
              <a:buNone/>
            </a:pPr>
            <a:r>
              <a:rPr lang="zh-CN" altLang="en-US" dirty="0">
                <a:solidFill>
                  <a:schemeClr val="tx1"/>
                </a:solidFill>
                <a:latin typeface="Arial" charset="0"/>
              </a:rPr>
              <a:t>磁头臂：</a:t>
            </a:r>
            <a:r>
              <a:rPr lang="zh-CN" altLang="en-US" dirty="0">
                <a:latin typeface="Arial" charset="0"/>
              </a:rPr>
              <a:t>操作硬盘磁头在介质表面进行数据读写</a:t>
            </a:r>
            <a:endParaRPr lang="en-US" dirty="0">
              <a:solidFill>
                <a:schemeClr val="tx1"/>
              </a:solidFill>
              <a:latin typeface="Arial" charset="0"/>
            </a:endParaRPr>
          </a:p>
        </p:txBody>
      </p:sp>
      <p:sp>
        <p:nvSpPr>
          <p:cNvPr id="9" name="Line 7">
            <a:extLst>
              <a:ext uri="{FF2B5EF4-FFF2-40B4-BE49-F238E27FC236}">
                <a16:creationId xmlns:a16="http://schemas.microsoft.com/office/drawing/2014/main" id="{FE5AF4A5-8B4C-4ACF-8C2C-92EEE675A600}"/>
              </a:ext>
            </a:extLst>
          </p:cNvPr>
          <p:cNvSpPr>
            <a:spLocks noChangeShapeType="1"/>
          </p:cNvSpPr>
          <p:nvPr/>
        </p:nvSpPr>
        <p:spPr bwMode="auto">
          <a:xfrm>
            <a:off x="1095375" y="3470620"/>
            <a:ext cx="2209800" cy="60960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endParaRPr lang="en-US"/>
          </a:p>
        </p:txBody>
      </p:sp>
      <p:sp>
        <p:nvSpPr>
          <p:cNvPr id="10" name="Text Box 8">
            <a:extLst>
              <a:ext uri="{FF2B5EF4-FFF2-40B4-BE49-F238E27FC236}">
                <a16:creationId xmlns:a16="http://schemas.microsoft.com/office/drawing/2014/main" id="{5E79646D-7F88-4F4F-895C-3C49B5B31653}"/>
              </a:ext>
            </a:extLst>
          </p:cNvPr>
          <p:cNvSpPr txBox="1">
            <a:spLocks noChangeArrowheads="1"/>
          </p:cNvSpPr>
          <p:nvPr/>
        </p:nvSpPr>
        <p:spPr bwMode="auto">
          <a:xfrm>
            <a:off x="-104760" y="3083453"/>
            <a:ext cx="2954655" cy="369332"/>
          </a:xfrm>
          <a:prstGeom prst="rect">
            <a:avLst/>
          </a:prstGeom>
          <a:noFill/>
          <a:ln w="12700">
            <a:noFill/>
            <a:miter lim="800000"/>
            <a:headEnd/>
            <a:tailEnd/>
          </a:ln>
          <a:effectLst/>
        </p:spPr>
        <p:txBody>
          <a:bodyPr wrap="none">
            <a:prstTxWarp prst="textNoShape">
              <a:avLst/>
            </a:prstTxWarp>
            <a:spAutoFit/>
          </a:bodyPr>
          <a:lstStyle/>
          <a:p>
            <a:pPr>
              <a:lnSpc>
                <a:spcPct val="100000"/>
              </a:lnSpc>
              <a:buClrTx/>
              <a:buSzTx/>
              <a:buFontTx/>
              <a:buNone/>
            </a:pPr>
            <a:r>
              <a:rPr lang="zh-CN" altLang="en-US" dirty="0">
                <a:latin typeface="Arial" charset="0"/>
              </a:rPr>
              <a:t>驱动电机：驱动磁盘臂定位</a:t>
            </a:r>
            <a:endParaRPr lang="en-US" dirty="0">
              <a:solidFill>
                <a:schemeClr val="tx1"/>
              </a:solidFill>
              <a:latin typeface="Arial" charset="0"/>
            </a:endParaRPr>
          </a:p>
        </p:txBody>
      </p:sp>
      <p:sp>
        <p:nvSpPr>
          <p:cNvPr id="11" name="Line 9">
            <a:extLst>
              <a:ext uri="{FF2B5EF4-FFF2-40B4-BE49-F238E27FC236}">
                <a16:creationId xmlns:a16="http://schemas.microsoft.com/office/drawing/2014/main" id="{5862042B-204A-4F05-8289-FBE6733A8A2C}"/>
              </a:ext>
            </a:extLst>
          </p:cNvPr>
          <p:cNvSpPr>
            <a:spLocks noChangeShapeType="1"/>
          </p:cNvSpPr>
          <p:nvPr/>
        </p:nvSpPr>
        <p:spPr bwMode="auto">
          <a:xfrm flipH="1">
            <a:off x="6124575" y="2632420"/>
            <a:ext cx="914400" cy="60960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endParaRPr lang="en-US"/>
          </a:p>
        </p:txBody>
      </p:sp>
      <p:sp>
        <p:nvSpPr>
          <p:cNvPr id="12" name="Text Box 10">
            <a:extLst>
              <a:ext uri="{FF2B5EF4-FFF2-40B4-BE49-F238E27FC236}">
                <a16:creationId xmlns:a16="http://schemas.microsoft.com/office/drawing/2014/main" id="{A978A0D8-7247-43F8-9B96-009EF25646A8}"/>
              </a:ext>
            </a:extLst>
          </p:cNvPr>
          <p:cNvSpPr txBox="1">
            <a:spLocks noChangeArrowheads="1"/>
          </p:cNvSpPr>
          <p:nvPr/>
        </p:nvSpPr>
        <p:spPr bwMode="auto">
          <a:xfrm>
            <a:off x="6485664" y="2160456"/>
            <a:ext cx="2723823" cy="369332"/>
          </a:xfrm>
          <a:prstGeom prst="rect">
            <a:avLst/>
          </a:prstGeom>
          <a:noFill/>
          <a:ln w="12700">
            <a:noFill/>
            <a:miter lim="800000"/>
            <a:headEnd/>
            <a:tailEnd/>
          </a:ln>
          <a:effectLst/>
        </p:spPr>
        <p:txBody>
          <a:bodyPr wrap="none">
            <a:prstTxWarp prst="textNoShape">
              <a:avLst/>
            </a:prstTxWarp>
            <a:spAutoFit/>
          </a:bodyPr>
          <a:lstStyle/>
          <a:p>
            <a:pPr>
              <a:lnSpc>
                <a:spcPct val="100000"/>
              </a:lnSpc>
              <a:buClrTx/>
              <a:buSzTx/>
              <a:buFontTx/>
              <a:buNone/>
            </a:pPr>
            <a:r>
              <a:rPr lang="zh-CN" altLang="en-US" dirty="0">
                <a:solidFill>
                  <a:schemeClr val="tx1"/>
                </a:solidFill>
                <a:latin typeface="Arial" charset="0"/>
              </a:rPr>
              <a:t>盘片：表面覆盖磁性材料</a:t>
            </a:r>
            <a:endParaRPr lang="en-US" dirty="0">
              <a:solidFill>
                <a:schemeClr val="tx1"/>
              </a:solidFill>
              <a:latin typeface="Arial" charset="0"/>
            </a:endParaRPr>
          </a:p>
        </p:txBody>
      </p:sp>
      <p:sp>
        <p:nvSpPr>
          <p:cNvPr id="13" name="Line 11">
            <a:extLst>
              <a:ext uri="{FF2B5EF4-FFF2-40B4-BE49-F238E27FC236}">
                <a16:creationId xmlns:a16="http://schemas.microsoft.com/office/drawing/2014/main" id="{9DC06466-4C3F-46EF-BF95-720DF3B9F250}"/>
              </a:ext>
            </a:extLst>
          </p:cNvPr>
          <p:cNvSpPr>
            <a:spLocks noChangeShapeType="1"/>
          </p:cNvSpPr>
          <p:nvPr/>
        </p:nvSpPr>
        <p:spPr bwMode="auto">
          <a:xfrm flipV="1">
            <a:off x="1781175" y="5223220"/>
            <a:ext cx="228600" cy="60960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endParaRPr lang="en-US"/>
          </a:p>
        </p:txBody>
      </p:sp>
      <p:sp>
        <p:nvSpPr>
          <p:cNvPr id="14" name="AutoShape 12">
            <a:extLst>
              <a:ext uri="{FF2B5EF4-FFF2-40B4-BE49-F238E27FC236}">
                <a16:creationId xmlns:a16="http://schemas.microsoft.com/office/drawing/2014/main" id="{63D96BD0-F21F-4194-B611-D454CC7D5E19}"/>
              </a:ext>
            </a:extLst>
          </p:cNvPr>
          <p:cNvSpPr>
            <a:spLocks noChangeArrowheads="1"/>
          </p:cNvSpPr>
          <p:nvPr/>
        </p:nvSpPr>
        <p:spPr bwMode="auto">
          <a:xfrm flipH="1">
            <a:off x="5133975" y="5375620"/>
            <a:ext cx="1200498" cy="609600"/>
          </a:xfrm>
          <a:prstGeom prst="curvedUpArrow">
            <a:avLst>
              <a:gd name="adj1" fmla="val 57500"/>
              <a:gd name="adj2" fmla="val 98466"/>
              <a:gd name="adj3" fmla="val 33333"/>
            </a:avLst>
          </a:prstGeom>
          <a:solidFill>
            <a:srgbClr val="CCFFCC"/>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 name="Text Box 13">
            <a:extLst>
              <a:ext uri="{FF2B5EF4-FFF2-40B4-BE49-F238E27FC236}">
                <a16:creationId xmlns:a16="http://schemas.microsoft.com/office/drawing/2014/main" id="{D7F3B871-D875-4AB4-8C5F-5889A766AE51}"/>
              </a:ext>
            </a:extLst>
          </p:cNvPr>
          <p:cNvSpPr txBox="1">
            <a:spLocks noChangeArrowheads="1"/>
          </p:cNvSpPr>
          <p:nvPr/>
        </p:nvSpPr>
        <p:spPr bwMode="auto">
          <a:xfrm>
            <a:off x="6334473" y="4843808"/>
            <a:ext cx="2219778" cy="1569660"/>
          </a:xfrm>
          <a:prstGeom prst="rect">
            <a:avLst/>
          </a:prstGeom>
          <a:noFill/>
          <a:ln w="12700">
            <a:noFill/>
            <a:miter lim="800000"/>
            <a:headEnd/>
            <a:tailEnd/>
          </a:ln>
          <a:effectLst/>
        </p:spPr>
        <p:txBody>
          <a:bodyPr wrap="none">
            <a:prstTxWarp prst="textNoShape">
              <a:avLst/>
            </a:prstTxWarp>
            <a:spAutoFit/>
          </a:bodyPr>
          <a:lstStyle/>
          <a:p>
            <a:pPr>
              <a:lnSpc>
                <a:spcPct val="100000"/>
              </a:lnSpc>
              <a:buClrTx/>
              <a:buSzTx/>
              <a:buFontTx/>
              <a:buNone/>
            </a:pPr>
            <a:r>
              <a:rPr lang="en-US" dirty="0">
                <a:solidFill>
                  <a:schemeClr val="tx1"/>
                </a:solidFill>
                <a:latin typeface="Arial" charset="0"/>
              </a:rPr>
              <a:t>Electronics</a:t>
            </a:r>
          </a:p>
          <a:p>
            <a:pPr>
              <a:lnSpc>
                <a:spcPct val="100000"/>
              </a:lnSpc>
              <a:buClrTx/>
              <a:buSzTx/>
              <a:buFontTx/>
              <a:buNone/>
            </a:pPr>
            <a:r>
              <a:rPr lang="en-US" dirty="0">
                <a:latin typeface="Arial" charset="0"/>
              </a:rPr>
              <a:t>(including a </a:t>
            </a:r>
          </a:p>
          <a:p>
            <a:pPr>
              <a:lnSpc>
                <a:spcPct val="100000"/>
              </a:lnSpc>
              <a:buClrTx/>
              <a:buSzTx/>
              <a:buFontTx/>
              <a:buNone/>
            </a:pPr>
            <a:r>
              <a:rPr lang="en-US" dirty="0">
                <a:latin typeface="Arial" charset="0"/>
              </a:rPr>
              <a:t>processor </a:t>
            </a:r>
          </a:p>
          <a:p>
            <a:pPr>
              <a:lnSpc>
                <a:spcPct val="100000"/>
              </a:lnSpc>
              <a:buClrTx/>
              <a:buSzTx/>
              <a:buFontTx/>
              <a:buNone/>
            </a:pPr>
            <a:r>
              <a:rPr lang="en-US" dirty="0">
                <a:latin typeface="Arial" charset="0"/>
              </a:rPr>
              <a:t>and memory!)</a:t>
            </a:r>
            <a:endParaRPr lang="en-US" dirty="0">
              <a:solidFill>
                <a:schemeClr val="tx1"/>
              </a:solidFill>
              <a:latin typeface="Arial" charset="0"/>
            </a:endParaRPr>
          </a:p>
        </p:txBody>
      </p:sp>
      <p:sp>
        <p:nvSpPr>
          <p:cNvPr id="16" name="Line 14">
            <a:extLst>
              <a:ext uri="{FF2B5EF4-FFF2-40B4-BE49-F238E27FC236}">
                <a16:creationId xmlns:a16="http://schemas.microsoft.com/office/drawing/2014/main" id="{D398C7D8-0E35-4526-A3C6-15A3B857B3B3}"/>
              </a:ext>
            </a:extLst>
          </p:cNvPr>
          <p:cNvSpPr>
            <a:spLocks noChangeShapeType="1"/>
          </p:cNvSpPr>
          <p:nvPr/>
        </p:nvSpPr>
        <p:spPr bwMode="auto">
          <a:xfrm>
            <a:off x="3914775" y="2327620"/>
            <a:ext cx="1219200" cy="106680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endParaRPr lang="en-US"/>
          </a:p>
        </p:txBody>
      </p:sp>
      <p:sp>
        <p:nvSpPr>
          <p:cNvPr id="17" name="Text Box 15">
            <a:extLst>
              <a:ext uri="{FF2B5EF4-FFF2-40B4-BE49-F238E27FC236}">
                <a16:creationId xmlns:a16="http://schemas.microsoft.com/office/drawing/2014/main" id="{7F87E67D-C11F-4242-9BE2-33C645AB8D6B}"/>
              </a:ext>
            </a:extLst>
          </p:cNvPr>
          <p:cNvSpPr txBox="1">
            <a:spLocks noChangeArrowheads="1"/>
          </p:cNvSpPr>
          <p:nvPr/>
        </p:nvSpPr>
        <p:spPr bwMode="auto">
          <a:xfrm>
            <a:off x="1419537" y="5832820"/>
            <a:ext cx="723275" cy="646331"/>
          </a:xfrm>
          <a:prstGeom prst="rect">
            <a:avLst/>
          </a:prstGeom>
          <a:noFill/>
          <a:ln w="12700">
            <a:noFill/>
            <a:miter lim="800000"/>
            <a:headEnd/>
            <a:tailEnd/>
          </a:ln>
          <a:effectLst/>
        </p:spPr>
        <p:txBody>
          <a:bodyPr wrap="none">
            <a:prstTxWarp prst="textNoShape">
              <a:avLst/>
            </a:prstTxWarp>
            <a:spAutoFit/>
          </a:bodyPr>
          <a:lstStyle/>
          <a:p>
            <a:pPr algn="ctr">
              <a:lnSpc>
                <a:spcPct val="100000"/>
              </a:lnSpc>
              <a:buClrTx/>
              <a:buSzTx/>
              <a:buFontTx/>
              <a:buNone/>
            </a:pPr>
            <a:r>
              <a:rPr lang="en-US" dirty="0">
                <a:solidFill>
                  <a:schemeClr val="tx1"/>
                </a:solidFill>
                <a:latin typeface="Arial" charset="0"/>
              </a:rPr>
              <a:t>SCSI</a:t>
            </a:r>
          </a:p>
          <a:p>
            <a:pPr algn="ctr">
              <a:lnSpc>
                <a:spcPct val="100000"/>
              </a:lnSpc>
              <a:buClrTx/>
              <a:buSzTx/>
              <a:buFontTx/>
              <a:buNone/>
            </a:pPr>
            <a:r>
              <a:rPr lang="zh-CN" altLang="en-US" dirty="0">
                <a:solidFill>
                  <a:schemeClr val="tx1"/>
                </a:solidFill>
                <a:latin typeface="Arial" charset="0"/>
              </a:rPr>
              <a:t>接口</a:t>
            </a:r>
            <a:endParaRPr lang="en-US" dirty="0">
              <a:solidFill>
                <a:schemeClr val="tx1"/>
              </a:solidFill>
              <a:latin typeface="Arial" charset="0"/>
            </a:endParaRPr>
          </a:p>
        </p:txBody>
      </p:sp>
    </p:spTree>
    <p:extLst>
      <p:ext uri="{BB962C8B-B14F-4D97-AF65-F5344CB8AC3E}">
        <p14:creationId xmlns:p14="http://schemas.microsoft.com/office/powerpoint/2010/main" val="2312375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93D8D422-7D5B-4CC7-854B-6420D7BBF70E}"/>
              </a:ext>
            </a:extLst>
          </p:cNvPr>
          <p:cNvSpPr/>
          <p:nvPr/>
        </p:nvSpPr>
        <p:spPr>
          <a:xfrm rot="2919292">
            <a:off x="4646075" y="2998098"/>
            <a:ext cx="597509" cy="548919"/>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5">
            <a:extLst>
              <a:ext uri="{FF2B5EF4-FFF2-40B4-BE49-F238E27FC236}">
                <a16:creationId xmlns:a16="http://schemas.microsoft.com/office/drawing/2014/main" id="{9E752071-778D-4A44-9D93-D33011EA3DC2}"/>
              </a:ext>
            </a:extLst>
          </p:cNvPr>
          <p:cNvSpPr/>
          <p:nvPr/>
        </p:nvSpPr>
        <p:spPr>
          <a:xfrm rot="18719445">
            <a:off x="3796307" y="2948496"/>
            <a:ext cx="597509" cy="548919"/>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5" name="组合 4">
            <a:extLst>
              <a:ext uri="{FF2B5EF4-FFF2-40B4-BE49-F238E27FC236}">
                <a16:creationId xmlns:a16="http://schemas.microsoft.com/office/drawing/2014/main" id="{984289B7-6B22-414F-A7F8-F99D22E65911}"/>
              </a:ext>
            </a:extLst>
          </p:cNvPr>
          <p:cNvGrpSpPr/>
          <p:nvPr/>
        </p:nvGrpSpPr>
        <p:grpSpPr>
          <a:xfrm>
            <a:off x="3386213" y="2543011"/>
            <a:ext cx="755887" cy="755887"/>
            <a:chOff x="4416945" y="2276872"/>
            <a:chExt cx="1008112" cy="1008112"/>
          </a:xfrm>
        </p:grpSpPr>
        <p:sp>
          <p:nvSpPr>
            <p:cNvPr id="6" name="椭圆 5">
              <a:extLst>
                <a:ext uri="{FF2B5EF4-FFF2-40B4-BE49-F238E27FC236}">
                  <a16:creationId xmlns:a16="http://schemas.microsoft.com/office/drawing/2014/main" id="{FA561BB3-5429-419A-BF1F-55384AE94DA7}"/>
                </a:ext>
              </a:extLst>
            </p:cNvPr>
            <p:cNvSpPr/>
            <p:nvPr/>
          </p:nvSpPr>
          <p:spPr>
            <a:xfrm>
              <a:off x="4416945" y="2276872"/>
              <a:ext cx="1008112" cy="1008112"/>
            </a:xfrm>
            <a:prstGeom prst="ellipse">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Freeform 92">
              <a:extLst>
                <a:ext uri="{FF2B5EF4-FFF2-40B4-BE49-F238E27FC236}">
                  <a16:creationId xmlns:a16="http://schemas.microsoft.com/office/drawing/2014/main" id="{556C2095-7687-48A4-980C-C3C0411F998D}"/>
                </a:ext>
              </a:extLst>
            </p:cNvPr>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sz="1350"/>
            </a:p>
          </p:txBody>
        </p:sp>
      </p:grpSp>
      <p:grpSp>
        <p:nvGrpSpPr>
          <p:cNvPr id="8" name="组合 7">
            <a:extLst>
              <a:ext uri="{FF2B5EF4-FFF2-40B4-BE49-F238E27FC236}">
                <a16:creationId xmlns:a16="http://schemas.microsoft.com/office/drawing/2014/main" id="{80CCF6BD-B921-48B4-82BA-8EDFCFAC9818}"/>
              </a:ext>
            </a:extLst>
          </p:cNvPr>
          <p:cNvGrpSpPr/>
          <p:nvPr/>
        </p:nvGrpSpPr>
        <p:grpSpPr>
          <a:xfrm>
            <a:off x="4041208" y="3136923"/>
            <a:ext cx="964112" cy="964112"/>
            <a:chOff x="5290496" y="3068960"/>
            <a:chExt cx="1285817" cy="1285817"/>
          </a:xfrm>
        </p:grpSpPr>
        <p:sp>
          <p:nvSpPr>
            <p:cNvPr id="9" name="椭圆 8">
              <a:extLst>
                <a:ext uri="{FF2B5EF4-FFF2-40B4-BE49-F238E27FC236}">
                  <a16:creationId xmlns:a16="http://schemas.microsoft.com/office/drawing/2014/main" id="{113EDFD3-07AE-4767-BE63-DCC17E6B6055}"/>
                </a:ext>
              </a:extLst>
            </p:cNvPr>
            <p:cNvSpPr/>
            <p:nvPr/>
          </p:nvSpPr>
          <p:spPr>
            <a:xfrm>
              <a:off x="5290496" y="3068960"/>
              <a:ext cx="1285817" cy="1285817"/>
            </a:xfrm>
            <a:prstGeom prst="ellipse">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Freeform 90">
              <a:extLst>
                <a:ext uri="{FF2B5EF4-FFF2-40B4-BE49-F238E27FC236}">
                  <a16:creationId xmlns:a16="http://schemas.microsoft.com/office/drawing/2014/main" id="{AFAF651D-F4C7-4C2D-A52E-2FCED9D43EA6}"/>
                </a:ext>
              </a:extLst>
            </p:cNvPr>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sz="1350"/>
            </a:p>
          </p:txBody>
        </p:sp>
      </p:grpSp>
      <p:grpSp>
        <p:nvGrpSpPr>
          <p:cNvPr id="11" name="组合 10">
            <a:extLst>
              <a:ext uri="{FF2B5EF4-FFF2-40B4-BE49-F238E27FC236}">
                <a16:creationId xmlns:a16="http://schemas.microsoft.com/office/drawing/2014/main" id="{1D300F70-1671-4F46-A76D-C9733175B48E}"/>
              </a:ext>
            </a:extLst>
          </p:cNvPr>
          <p:cNvGrpSpPr/>
          <p:nvPr/>
        </p:nvGrpSpPr>
        <p:grpSpPr>
          <a:xfrm>
            <a:off x="4916327" y="2243774"/>
            <a:ext cx="1133831" cy="1133831"/>
            <a:chOff x="6457627" y="1877786"/>
            <a:chExt cx="1512168" cy="1512168"/>
          </a:xfrm>
        </p:grpSpPr>
        <p:sp>
          <p:nvSpPr>
            <p:cNvPr id="12" name="椭圆 11">
              <a:extLst>
                <a:ext uri="{FF2B5EF4-FFF2-40B4-BE49-F238E27FC236}">
                  <a16:creationId xmlns:a16="http://schemas.microsoft.com/office/drawing/2014/main" id="{E6FB9DBD-AE8F-4B80-B02A-614951FDBD3B}"/>
                </a:ext>
              </a:extLst>
            </p:cNvPr>
            <p:cNvSpPr/>
            <p:nvPr/>
          </p:nvSpPr>
          <p:spPr>
            <a:xfrm>
              <a:off x="6457627" y="1877786"/>
              <a:ext cx="1512168" cy="1512168"/>
            </a:xfrm>
            <a:prstGeom prst="ellipse">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Freeform 96">
              <a:extLst>
                <a:ext uri="{FF2B5EF4-FFF2-40B4-BE49-F238E27FC236}">
                  <a16:creationId xmlns:a16="http://schemas.microsoft.com/office/drawing/2014/main" id="{E29065B4-A62B-4C80-BFD5-C422C2299B53}"/>
                </a:ext>
              </a:extLst>
            </p:cNvPr>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68562" tIns="34281" rIns="68562" bIns="34281" numCol="1" anchor="t" anchorCtr="0" compatLnSpc="1">
              <a:prstTxWarp prst="textNoShape">
                <a:avLst/>
              </a:prstTxWarp>
            </a:bodyPr>
            <a:lstStyle/>
            <a:p>
              <a:endParaRPr lang="zh-CN" altLang="en-US" sz="1350"/>
            </a:p>
          </p:txBody>
        </p:sp>
      </p:grpSp>
      <p:sp>
        <p:nvSpPr>
          <p:cNvPr id="14" name="弧形 13">
            <a:extLst>
              <a:ext uri="{FF2B5EF4-FFF2-40B4-BE49-F238E27FC236}">
                <a16:creationId xmlns:a16="http://schemas.microsoft.com/office/drawing/2014/main" id="{E8CAE42F-325E-4D10-B571-ECFE90348057}"/>
              </a:ext>
            </a:extLst>
          </p:cNvPr>
          <p:cNvSpPr/>
          <p:nvPr/>
        </p:nvSpPr>
        <p:spPr>
          <a:xfrm rot="15231781">
            <a:off x="3205954" y="2442204"/>
            <a:ext cx="996247" cy="996247"/>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5" name="弧形 14">
            <a:extLst>
              <a:ext uri="{FF2B5EF4-FFF2-40B4-BE49-F238E27FC236}">
                <a16:creationId xmlns:a16="http://schemas.microsoft.com/office/drawing/2014/main" id="{ADD98397-AF04-484D-97F7-4B4BDA5DE697}"/>
              </a:ext>
            </a:extLst>
          </p:cNvPr>
          <p:cNvSpPr/>
          <p:nvPr/>
        </p:nvSpPr>
        <p:spPr>
          <a:xfrm rot="8176387">
            <a:off x="3987746" y="3122436"/>
            <a:ext cx="1159712" cy="1159712"/>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16" name="椭圆 15">
            <a:extLst>
              <a:ext uri="{FF2B5EF4-FFF2-40B4-BE49-F238E27FC236}">
                <a16:creationId xmlns:a16="http://schemas.microsoft.com/office/drawing/2014/main" id="{AD705848-5B1E-48F5-B9DF-BFBA9672D2E5}"/>
              </a:ext>
            </a:extLst>
          </p:cNvPr>
          <p:cNvSpPr/>
          <p:nvPr/>
        </p:nvSpPr>
        <p:spPr>
          <a:xfrm>
            <a:off x="3569093" y="2342273"/>
            <a:ext cx="269960" cy="26996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标题 4">
            <a:extLst>
              <a:ext uri="{FF2B5EF4-FFF2-40B4-BE49-F238E27FC236}">
                <a16:creationId xmlns:a16="http://schemas.microsoft.com/office/drawing/2014/main" id="{BBEE6FA0-8CEA-4FB9-A957-75B0C714AA11}"/>
              </a:ext>
            </a:extLst>
          </p:cNvPr>
          <p:cNvSpPr txBox="1">
            <a:spLocks/>
          </p:cNvSpPr>
          <p:nvPr/>
        </p:nvSpPr>
        <p:spPr>
          <a:xfrm>
            <a:off x="3536945" y="2350299"/>
            <a:ext cx="334261" cy="2699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200" b="1" dirty="0">
                <a:solidFill>
                  <a:schemeClr val="bg1"/>
                </a:solidFill>
                <a:latin typeface="Impact MT Std" pitchFamily="34" charset="0"/>
                <a:ea typeface="微软雅黑" panose="020B0503020204020204" pitchFamily="34" charset="-122"/>
              </a:rPr>
              <a:t>01</a:t>
            </a:r>
          </a:p>
        </p:txBody>
      </p:sp>
      <p:sp>
        <p:nvSpPr>
          <p:cNvPr id="18" name="椭圆 17">
            <a:extLst>
              <a:ext uri="{FF2B5EF4-FFF2-40B4-BE49-F238E27FC236}">
                <a16:creationId xmlns:a16="http://schemas.microsoft.com/office/drawing/2014/main" id="{DAF61A6D-8551-4DFD-9EF8-9DBB27B5B2C4}"/>
              </a:ext>
            </a:extLst>
          </p:cNvPr>
          <p:cNvSpPr/>
          <p:nvPr/>
        </p:nvSpPr>
        <p:spPr>
          <a:xfrm>
            <a:off x="3966312" y="3830791"/>
            <a:ext cx="269960" cy="26996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标题 4">
            <a:extLst>
              <a:ext uri="{FF2B5EF4-FFF2-40B4-BE49-F238E27FC236}">
                <a16:creationId xmlns:a16="http://schemas.microsoft.com/office/drawing/2014/main" id="{BD9F78A5-A004-4585-BEBE-6383DD6B6A3A}"/>
              </a:ext>
            </a:extLst>
          </p:cNvPr>
          <p:cNvSpPr txBox="1">
            <a:spLocks/>
          </p:cNvSpPr>
          <p:nvPr/>
        </p:nvSpPr>
        <p:spPr>
          <a:xfrm>
            <a:off x="3934165" y="3838816"/>
            <a:ext cx="334261" cy="2699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200" b="1" dirty="0">
                <a:solidFill>
                  <a:schemeClr val="bg1"/>
                </a:solidFill>
                <a:latin typeface="Impact MT Std" pitchFamily="34" charset="0"/>
                <a:ea typeface="微软雅黑" panose="020B0503020204020204" pitchFamily="34" charset="-122"/>
              </a:rPr>
              <a:t>02</a:t>
            </a:r>
          </a:p>
        </p:txBody>
      </p:sp>
      <p:sp>
        <p:nvSpPr>
          <p:cNvPr id="20" name="椭圆 19">
            <a:extLst>
              <a:ext uri="{FF2B5EF4-FFF2-40B4-BE49-F238E27FC236}">
                <a16:creationId xmlns:a16="http://schemas.microsoft.com/office/drawing/2014/main" id="{03FB6826-3214-4A67-A1C5-4AA3D3306086}"/>
              </a:ext>
            </a:extLst>
          </p:cNvPr>
          <p:cNvSpPr/>
          <p:nvPr/>
        </p:nvSpPr>
        <p:spPr>
          <a:xfrm>
            <a:off x="5532078" y="2057082"/>
            <a:ext cx="269960" cy="26996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标题 4">
            <a:extLst>
              <a:ext uri="{FF2B5EF4-FFF2-40B4-BE49-F238E27FC236}">
                <a16:creationId xmlns:a16="http://schemas.microsoft.com/office/drawing/2014/main" id="{5F16F94D-F792-4F5C-BA79-5A5DE1BD1F21}"/>
              </a:ext>
            </a:extLst>
          </p:cNvPr>
          <p:cNvSpPr txBox="1">
            <a:spLocks/>
          </p:cNvSpPr>
          <p:nvPr/>
        </p:nvSpPr>
        <p:spPr>
          <a:xfrm>
            <a:off x="5499930" y="2065107"/>
            <a:ext cx="334261" cy="269960"/>
          </a:xfrm>
          <a:prstGeom prst="rect">
            <a:avLst/>
          </a:prstGeom>
        </p:spPr>
        <p:txBody>
          <a:bodyPr vert="horz" lIns="68562" tIns="34281" rIns="68562" bIns="3428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200" b="1" dirty="0">
                <a:solidFill>
                  <a:schemeClr val="bg1"/>
                </a:solidFill>
                <a:latin typeface="Impact MT Std" pitchFamily="34" charset="0"/>
                <a:ea typeface="微软雅黑" panose="020B0503020204020204" pitchFamily="34" charset="-122"/>
              </a:rPr>
              <a:t>03</a:t>
            </a:r>
          </a:p>
        </p:txBody>
      </p:sp>
      <p:sp>
        <p:nvSpPr>
          <p:cNvPr id="22" name="矩形 21">
            <a:extLst>
              <a:ext uri="{FF2B5EF4-FFF2-40B4-BE49-F238E27FC236}">
                <a16:creationId xmlns:a16="http://schemas.microsoft.com/office/drawing/2014/main" id="{CD316108-C02C-4ADD-B0B6-C04316656B1B}"/>
              </a:ext>
            </a:extLst>
          </p:cNvPr>
          <p:cNvSpPr/>
          <p:nvPr/>
        </p:nvSpPr>
        <p:spPr>
          <a:xfrm>
            <a:off x="1225015" y="2273050"/>
            <a:ext cx="1788668" cy="315447"/>
          </a:xfrm>
          <a:prstGeom prst="rect">
            <a:avLst/>
          </a:prstGeom>
        </p:spPr>
        <p:txBody>
          <a:bodyPr wrap="square" lIns="68555" tIns="34278" rIns="68555" bIns="34278">
            <a:spAutoFit/>
          </a:bodyPr>
          <a:lstStyle/>
          <a:p>
            <a:pPr>
              <a:spcBef>
                <a:spcPct val="0"/>
              </a:spcBef>
              <a:buFont typeface="Arial" charset="0"/>
              <a:buNone/>
            </a:pPr>
            <a:r>
              <a:rPr lang="zh-CN" altLang="en-US" sz="1600"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深入了解存储硬件</a:t>
            </a:r>
          </a:p>
        </p:txBody>
      </p:sp>
      <p:sp>
        <p:nvSpPr>
          <p:cNvPr id="23" name="矩形 47">
            <a:extLst>
              <a:ext uri="{FF2B5EF4-FFF2-40B4-BE49-F238E27FC236}">
                <a16:creationId xmlns:a16="http://schemas.microsoft.com/office/drawing/2014/main" id="{10531A0B-C24C-4DD1-997E-460EC0A4000F}"/>
              </a:ext>
            </a:extLst>
          </p:cNvPr>
          <p:cNvSpPr>
            <a:spLocks noChangeArrowheads="1"/>
          </p:cNvSpPr>
          <p:nvPr/>
        </p:nvSpPr>
        <p:spPr bwMode="auto">
          <a:xfrm>
            <a:off x="1225015" y="2583275"/>
            <a:ext cx="1727742" cy="71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50000"/>
                    <a:lumOff val="50000"/>
                  </a:schemeClr>
                </a:solidFill>
              </a:rPr>
              <a:t>掌握存储器硬件结构与工作原理，了解当前硬件发展趋势。</a:t>
            </a:r>
            <a:endParaRPr lang="zh-CN" altLang="en-US" sz="1200" dirty="0">
              <a:solidFill>
                <a:schemeClr val="tx1">
                  <a:lumMod val="50000"/>
                  <a:lumOff val="50000"/>
                </a:schemeClr>
              </a:solidFill>
              <a:sym typeface="微软雅黑" pitchFamily="34" charset="-122"/>
            </a:endParaRPr>
          </a:p>
        </p:txBody>
      </p:sp>
      <p:sp>
        <p:nvSpPr>
          <p:cNvPr id="24" name="矩形 23">
            <a:extLst>
              <a:ext uri="{FF2B5EF4-FFF2-40B4-BE49-F238E27FC236}">
                <a16:creationId xmlns:a16="http://schemas.microsoft.com/office/drawing/2014/main" id="{912282A2-EF7D-421A-8E5B-85E802DAB842}"/>
              </a:ext>
            </a:extLst>
          </p:cNvPr>
          <p:cNvSpPr/>
          <p:nvPr/>
        </p:nvSpPr>
        <p:spPr>
          <a:xfrm>
            <a:off x="2431926" y="4058964"/>
            <a:ext cx="1609283" cy="315447"/>
          </a:xfrm>
          <a:prstGeom prst="rect">
            <a:avLst/>
          </a:prstGeom>
        </p:spPr>
        <p:txBody>
          <a:bodyPr wrap="square" lIns="68555" tIns="34278" rIns="68555" bIns="34278">
            <a:spAutoFit/>
          </a:bodyPr>
          <a:lstStyle/>
          <a:p>
            <a:pPr>
              <a:spcBef>
                <a:spcPct val="0"/>
              </a:spcBef>
              <a:buFont typeface="Arial" charset="0"/>
              <a:buNone/>
            </a:pPr>
            <a:r>
              <a:rPr lang="zh-CN" altLang="en-US" sz="1600"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实践</a:t>
            </a:r>
          </a:p>
        </p:txBody>
      </p:sp>
      <p:sp>
        <p:nvSpPr>
          <p:cNvPr id="25" name="矩形 47">
            <a:extLst>
              <a:ext uri="{FF2B5EF4-FFF2-40B4-BE49-F238E27FC236}">
                <a16:creationId xmlns:a16="http://schemas.microsoft.com/office/drawing/2014/main" id="{2FAF6149-EC1E-47B0-9732-26211630D641}"/>
              </a:ext>
            </a:extLst>
          </p:cNvPr>
          <p:cNvSpPr>
            <a:spLocks noChangeArrowheads="1"/>
          </p:cNvSpPr>
          <p:nvPr/>
        </p:nvSpPr>
        <p:spPr bwMode="auto">
          <a:xfrm>
            <a:off x="2431411" y="4363650"/>
            <a:ext cx="2484916" cy="93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50000"/>
                    <a:lumOff val="50000"/>
                  </a:schemeClr>
                </a:solidFill>
              </a:rPr>
              <a:t>通过实验和测试深入掌握存储器硬件特性能程序性能的影响因素，学习</a:t>
            </a:r>
            <a:r>
              <a:rPr lang="en-US" altLang="zh-CN" sz="1200" dirty="0">
                <a:solidFill>
                  <a:schemeClr val="tx1">
                    <a:lumMod val="50000"/>
                    <a:lumOff val="50000"/>
                  </a:schemeClr>
                </a:solidFill>
              </a:rPr>
              <a:t>hardware-conscious</a:t>
            </a:r>
            <a:r>
              <a:rPr lang="zh-CN" altLang="en-US" sz="1200" dirty="0">
                <a:solidFill>
                  <a:schemeClr val="tx1">
                    <a:lumMod val="50000"/>
                    <a:lumOff val="50000"/>
                  </a:schemeClr>
                </a:solidFill>
              </a:rPr>
              <a:t>的程序设计方法</a:t>
            </a:r>
            <a:endParaRPr lang="zh-CN" altLang="en-US" sz="1200" dirty="0">
              <a:solidFill>
                <a:schemeClr val="tx1">
                  <a:lumMod val="50000"/>
                  <a:lumOff val="50000"/>
                </a:schemeClr>
              </a:solidFill>
              <a:sym typeface="微软雅黑" pitchFamily="34" charset="-122"/>
            </a:endParaRPr>
          </a:p>
        </p:txBody>
      </p:sp>
      <p:sp>
        <p:nvSpPr>
          <p:cNvPr id="26" name="矩形 25">
            <a:extLst>
              <a:ext uri="{FF2B5EF4-FFF2-40B4-BE49-F238E27FC236}">
                <a16:creationId xmlns:a16="http://schemas.microsoft.com/office/drawing/2014/main" id="{CB168FB5-86F0-4DCD-8903-28A7A9F9615C}"/>
              </a:ext>
            </a:extLst>
          </p:cNvPr>
          <p:cNvSpPr/>
          <p:nvPr/>
        </p:nvSpPr>
        <p:spPr>
          <a:xfrm>
            <a:off x="6320634" y="2979125"/>
            <a:ext cx="1706853" cy="315447"/>
          </a:xfrm>
          <a:prstGeom prst="rect">
            <a:avLst/>
          </a:prstGeom>
        </p:spPr>
        <p:txBody>
          <a:bodyPr wrap="square" lIns="68555" tIns="34278" rIns="68555" bIns="34278">
            <a:spAutoFit/>
          </a:bodyPr>
          <a:lstStyle/>
          <a:p>
            <a:pPr>
              <a:spcBef>
                <a:spcPct val="0"/>
              </a:spcBef>
              <a:buFont typeface="Arial" charset="0"/>
              <a:buNone/>
            </a:pPr>
            <a:r>
              <a:rPr lang="zh-CN" altLang="en-US" sz="1600" b="1" dirty="0">
                <a:solidFill>
                  <a:srgbClr val="2F5EB0"/>
                </a:solidFill>
                <a:latin typeface="微软雅黑" panose="020B0503020204020204" pitchFamily="34" charset="-122"/>
                <a:ea typeface="微软雅黑" panose="020B0503020204020204" pitchFamily="34" charset="-122"/>
                <a:cs typeface="Arial" panose="020B0604020202020204" pitchFamily="34" charset="0"/>
              </a:rPr>
              <a:t>扩展</a:t>
            </a:r>
          </a:p>
        </p:txBody>
      </p:sp>
      <p:sp>
        <p:nvSpPr>
          <p:cNvPr id="27" name="矩形 47">
            <a:extLst>
              <a:ext uri="{FF2B5EF4-FFF2-40B4-BE49-F238E27FC236}">
                <a16:creationId xmlns:a16="http://schemas.microsoft.com/office/drawing/2014/main" id="{F45B93BB-B422-4B73-B298-A677A9C3914F}"/>
              </a:ext>
            </a:extLst>
          </p:cNvPr>
          <p:cNvSpPr>
            <a:spLocks noChangeArrowheads="1"/>
          </p:cNvSpPr>
          <p:nvPr/>
        </p:nvSpPr>
        <p:spPr bwMode="auto">
          <a:xfrm>
            <a:off x="6306222" y="3299130"/>
            <a:ext cx="2370234" cy="71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200" dirty="0">
                <a:solidFill>
                  <a:schemeClr val="tx1">
                    <a:lumMod val="50000"/>
                    <a:lumOff val="50000"/>
                  </a:schemeClr>
                </a:solidFill>
              </a:rPr>
              <a:t>通过扩展论文研读与分析，理解当前数据库</a:t>
            </a:r>
            <a:r>
              <a:rPr lang="en-US" altLang="zh-CN" sz="1200" dirty="0">
                <a:solidFill>
                  <a:schemeClr val="tx1">
                    <a:lumMod val="50000"/>
                    <a:lumOff val="50000"/>
                  </a:schemeClr>
                </a:solidFill>
              </a:rPr>
              <a:t>hardware-conscious</a:t>
            </a:r>
            <a:r>
              <a:rPr lang="zh-CN" altLang="en-US" sz="1200" dirty="0">
                <a:solidFill>
                  <a:schemeClr val="tx1">
                    <a:lumMod val="50000"/>
                    <a:lumOff val="50000"/>
                  </a:schemeClr>
                </a:solidFill>
              </a:rPr>
              <a:t>优化技术的原理和基本方法</a:t>
            </a:r>
            <a:endParaRPr lang="zh-CN" altLang="en-US" sz="1200" dirty="0">
              <a:solidFill>
                <a:schemeClr val="tx1">
                  <a:lumMod val="50000"/>
                  <a:lumOff val="50000"/>
                </a:schemeClr>
              </a:solidFill>
              <a:sym typeface="微软雅黑" pitchFamily="34" charset="-122"/>
            </a:endParaRPr>
          </a:p>
        </p:txBody>
      </p:sp>
      <p:sp>
        <p:nvSpPr>
          <p:cNvPr id="29" name="文本框 13">
            <a:extLst>
              <a:ext uri="{FF2B5EF4-FFF2-40B4-BE49-F238E27FC236}">
                <a16:creationId xmlns:a16="http://schemas.microsoft.com/office/drawing/2014/main" id="{AA894C53-B325-4DF7-AEC6-A7C308764E12}"/>
              </a:ext>
            </a:extLst>
          </p:cNvPr>
          <p:cNvSpPr txBox="1"/>
          <p:nvPr/>
        </p:nvSpPr>
        <p:spPr>
          <a:xfrm>
            <a:off x="5260276" y="4747352"/>
            <a:ext cx="2739912" cy="407267"/>
          </a:xfrm>
          <a:prstGeom prst="rect">
            <a:avLst/>
          </a:prstGeom>
          <a:noFill/>
        </p:spPr>
        <p:txBody>
          <a:bodyPr wrap="square" lIns="68558" tIns="34278" rIns="68558" bIns="34278" rtlCol="0">
            <a:spAutoFit/>
          </a:bodyPr>
          <a:lstStyle/>
          <a:p>
            <a:pPr algn="just">
              <a:lnSpc>
                <a:spcPct val="120000"/>
              </a:lnSpc>
              <a:spcBef>
                <a:spcPct val="0"/>
              </a:spcBef>
              <a:buNone/>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目标：</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知其然，知其所以然</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30" name="Rectangle 49">
            <a:extLst>
              <a:ext uri="{FF2B5EF4-FFF2-40B4-BE49-F238E27FC236}">
                <a16:creationId xmlns:a16="http://schemas.microsoft.com/office/drawing/2014/main" id="{7959175B-F369-457B-995A-896D1A5DC24F}"/>
              </a:ext>
            </a:extLst>
          </p:cNvPr>
          <p:cNvSpPr/>
          <p:nvPr/>
        </p:nvSpPr>
        <p:spPr>
          <a:xfrm>
            <a:off x="683568" y="857758"/>
            <a:ext cx="2159678" cy="461537"/>
          </a:xfrm>
          <a:prstGeom prst="rect">
            <a:avLst/>
          </a:prstGeom>
          <a:effectLst/>
        </p:spPr>
        <p:txBody>
          <a:bodyPr wrap="square">
            <a:spAutoFit/>
          </a:bodyPr>
          <a:lstStyle/>
          <a:p>
            <a:pPr marL="0" lvl="1" algn="ctr"/>
            <a:r>
              <a:rPr lang="zh-CN" altLang="en-US" sz="2399" b="1" dirty="0">
                <a:solidFill>
                  <a:srgbClr val="2F5EB0"/>
                </a:solidFill>
                <a:latin typeface="微软雅黑" pitchFamily="34" charset="-122"/>
                <a:ea typeface="微软雅黑" pitchFamily="34" charset="-122"/>
              </a:rPr>
              <a:t>本章学习要求</a:t>
            </a:r>
            <a:endParaRPr lang="en-US" altLang="zh-CN" sz="2399" b="1" dirty="0">
              <a:solidFill>
                <a:srgbClr val="2F5EB0"/>
              </a:solidFill>
              <a:latin typeface="微软雅黑" pitchFamily="34" charset="-122"/>
              <a:ea typeface="微软雅黑" pitchFamily="34" charset="-122"/>
            </a:endParaRPr>
          </a:p>
        </p:txBody>
      </p:sp>
    </p:spTree>
    <p:extLst>
      <p:ext uri="{BB962C8B-B14F-4D97-AF65-F5344CB8AC3E}">
        <p14:creationId xmlns:p14="http://schemas.microsoft.com/office/powerpoint/2010/main" val="103202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14" presetClass="entr" presetSubtype="10" fill="hold" grpId="0" nodeType="withEffect">
                                  <p:stCondLst>
                                    <p:cond delay="200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400"/>
                                        <p:tgtEl>
                                          <p:spTgt spid="22"/>
                                        </p:tgtEl>
                                      </p:cBhvr>
                                    </p:animEffect>
                                  </p:childTnLst>
                                </p:cTn>
                              </p:par>
                              <p:par>
                                <p:cTn id="59" presetID="14" presetClass="entr" presetSubtype="10" fill="hold" grpId="0" nodeType="withEffect">
                                  <p:stCondLst>
                                    <p:cond delay="200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400"/>
                                        <p:tgtEl>
                                          <p:spTgt spid="23"/>
                                        </p:tgtEl>
                                      </p:cBhvr>
                                    </p:animEffect>
                                  </p:childTnLst>
                                </p:cTn>
                              </p:par>
                            </p:childTnLst>
                          </p:cTn>
                        </p:par>
                        <p:par>
                          <p:cTn id="62" fill="hold">
                            <p:stCondLst>
                              <p:cond delay="2400"/>
                            </p:stCondLst>
                            <p:childTnLst>
                              <p:par>
                                <p:cTn id="63" presetID="22" presetClass="entr" presetSubtype="1"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up)">
                                      <p:cBhvr>
                                        <p:cTn id="65" dur="500"/>
                                        <p:tgtEl>
                                          <p:spTgt spid="14"/>
                                        </p:tgtEl>
                                      </p:cBhvr>
                                    </p:animEffect>
                                  </p:childTnLst>
                                </p:cTn>
                              </p:par>
                              <p:par>
                                <p:cTn id="66" presetID="14" presetClass="entr" presetSubtype="10" fill="hold" grpId="0" nodeType="withEffect">
                                  <p:stCondLst>
                                    <p:cond delay="50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400"/>
                                        <p:tgtEl>
                                          <p:spTgt spid="24"/>
                                        </p:tgtEl>
                                      </p:cBhvr>
                                    </p:animEffect>
                                  </p:childTnLst>
                                </p:cTn>
                              </p:par>
                              <p:par>
                                <p:cTn id="69" presetID="14" presetClass="entr" presetSubtype="10" fill="hold" grpId="0" nodeType="withEffect">
                                  <p:stCondLst>
                                    <p:cond delay="500"/>
                                  </p:stCondLst>
                                  <p:childTnLst>
                                    <p:set>
                                      <p:cBhvr>
                                        <p:cTn id="70" dur="1" fill="hold">
                                          <p:stCondLst>
                                            <p:cond delay="0"/>
                                          </p:stCondLst>
                                        </p:cTn>
                                        <p:tgtEl>
                                          <p:spTgt spid="25"/>
                                        </p:tgtEl>
                                        <p:attrNameLst>
                                          <p:attrName>style.visibility</p:attrName>
                                        </p:attrNameLst>
                                      </p:cBhvr>
                                      <p:to>
                                        <p:strVal val="visible"/>
                                      </p:to>
                                    </p:set>
                                    <p:animEffect transition="in" filter="randombar(horizontal)">
                                      <p:cBhvr>
                                        <p:cTn id="71" dur="400"/>
                                        <p:tgtEl>
                                          <p:spTgt spid="25"/>
                                        </p:tgtEl>
                                      </p:cBhvr>
                                    </p:animEffect>
                                  </p:childTnLst>
                                </p:cTn>
                              </p:par>
                            </p:childTnLst>
                          </p:cTn>
                        </p:par>
                        <p:par>
                          <p:cTn id="72" fill="hold">
                            <p:stCondLst>
                              <p:cond delay="3300"/>
                            </p:stCondLst>
                            <p:childTnLst>
                              <p:par>
                                <p:cTn id="73" presetID="22" presetClass="entr" presetSubtype="8"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par>
                                <p:cTn id="76" presetID="14" presetClass="entr" presetSubtype="10" fill="hold" grpId="0" nodeType="withEffect">
                                  <p:stCondLst>
                                    <p:cond delay="500"/>
                                  </p:stCondLst>
                                  <p:childTnLst>
                                    <p:set>
                                      <p:cBhvr>
                                        <p:cTn id="77" dur="1" fill="hold">
                                          <p:stCondLst>
                                            <p:cond delay="0"/>
                                          </p:stCondLst>
                                        </p:cTn>
                                        <p:tgtEl>
                                          <p:spTgt spid="26"/>
                                        </p:tgtEl>
                                        <p:attrNameLst>
                                          <p:attrName>style.visibility</p:attrName>
                                        </p:attrNameLst>
                                      </p:cBhvr>
                                      <p:to>
                                        <p:strVal val="visible"/>
                                      </p:to>
                                    </p:set>
                                    <p:animEffect transition="in" filter="randombar(horizontal)">
                                      <p:cBhvr>
                                        <p:cTn id="78" dur="400"/>
                                        <p:tgtEl>
                                          <p:spTgt spid="26"/>
                                        </p:tgtEl>
                                      </p:cBhvr>
                                    </p:animEffect>
                                  </p:childTnLst>
                                </p:cTn>
                              </p:par>
                              <p:par>
                                <p:cTn id="79" presetID="14" presetClass="entr" presetSubtype="10" fill="hold" grpId="0" nodeType="withEffect">
                                  <p:stCondLst>
                                    <p:cond delay="500"/>
                                  </p:stCondLst>
                                  <p:childTnLst>
                                    <p:set>
                                      <p:cBhvr>
                                        <p:cTn id="80" dur="1" fill="hold">
                                          <p:stCondLst>
                                            <p:cond delay="0"/>
                                          </p:stCondLst>
                                        </p:cTn>
                                        <p:tgtEl>
                                          <p:spTgt spid="27"/>
                                        </p:tgtEl>
                                        <p:attrNameLst>
                                          <p:attrName>style.visibility</p:attrName>
                                        </p:attrNameLst>
                                      </p:cBhvr>
                                      <p:to>
                                        <p:strVal val="visible"/>
                                      </p:to>
                                    </p:set>
                                    <p:animEffect transition="in" filter="randombar(horizontal)">
                                      <p:cBhvr>
                                        <p:cTn id="81" dur="400"/>
                                        <p:tgtEl>
                                          <p:spTgt spid="27"/>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wipe(right)">
                                      <p:cBhvr>
                                        <p:cTn id="84" dur="750"/>
                                        <p:tgtEl>
                                          <p:spTgt spid="29"/>
                                        </p:tgtEl>
                                      </p:cBhvr>
                                    </p:animEffect>
                                  </p:childTnLst>
                                </p:cTn>
                              </p:par>
                              <p:par>
                                <p:cTn id="85" presetID="53" presetClass="entr" presetSubtype="16" fill="hold" grpId="0" nodeType="withEffect">
                                  <p:stCondLst>
                                    <p:cond delay="250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4" grpId="0" animBg="1"/>
      <p:bldP spid="15" grpId="0" animBg="1"/>
      <p:bldP spid="16" grpId="0" animBg="1"/>
      <p:bldP spid="17" grpId="0"/>
      <p:bldP spid="18" grpId="0" animBg="1"/>
      <p:bldP spid="19" grpId="0"/>
      <p:bldP spid="20" grpId="0" animBg="1"/>
      <p:bldP spid="21" grpId="0"/>
      <p:bldP spid="22" grpId="0"/>
      <p:bldP spid="23" grpId="0"/>
      <p:bldP spid="24" grpId="0"/>
      <p:bldP spid="25" grpId="0"/>
      <p:bldP spid="26" grpId="0"/>
      <p:bldP spid="27"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C0BC1C-20BD-4735-8FEA-07A6ACB53BB6}"/>
              </a:ext>
            </a:extLst>
          </p:cNvPr>
          <p:cNvSpPr>
            <a:spLocks noGrp="1"/>
          </p:cNvSpPr>
          <p:nvPr>
            <p:ph type="title"/>
          </p:nvPr>
        </p:nvSpPr>
        <p:spPr/>
        <p:txBody>
          <a:bodyPr>
            <a:normAutofit fontScale="90000"/>
          </a:bodyPr>
          <a:lstStyle/>
          <a:p>
            <a:r>
              <a:rPr lang="zh-CN" altLang="en-US" dirty="0"/>
              <a:t>硬件新技术：氦气填充硬盘</a:t>
            </a:r>
          </a:p>
        </p:txBody>
      </p:sp>
      <p:sp>
        <p:nvSpPr>
          <p:cNvPr id="4" name="灯片编号占位符 3">
            <a:extLst>
              <a:ext uri="{FF2B5EF4-FFF2-40B4-BE49-F238E27FC236}">
                <a16:creationId xmlns:a16="http://schemas.microsoft.com/office/drawing/2014/main" id="{FE6BF698-4018-4A98-A588-BF3FF86E118B}"/>
              </a:ext>
            </a:extLst>
          </p:cNvPr>
          <p:cNvSpPr>
            <a:spLocks noGrp="1"/>
          </p:cNvSpPr>
          <p:nvPr>
            <p:ph type="sldNum" sz="quarter" idx="12"/>
          </p:nvPr>
        </p:nvSpPr>
        <p:spPr/>
        <p:txBody>
          <a:bodyPr/>
          <a:lstStyle/>
          <a:p>
            <a:fld id="{6D62327B-ED8D-4CFC-ADD0-A75FA5CBE281}" type="slidenum">
              <a:rPr lang="zh-CN" altLang="en-US" smtClean="0"/>
              <a:pPr/>
              <a:t>30</a:t>
            </a:fld>
            <a:endParaRPr lang="zh-CN" altLang="en-US" dirty="0"/>
          </a:p>
        </p:txBody>
      </p:sp>
      <p:pic>
        <p:nvPicPr>
          <p:cNvPr id="5" name="图片 4">
            <a:extLst>
              <a:ext uri="{FF2B5EF4-FFF2-40B4-BE49-F238E27FC236}">
                <a16:creationId xmlns:a16="http://schemas.microsoft.com/office/drawing/2014/main" id="{B8892046-0415-4386-81A9-6740B2C9D1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9583" l="0" r="100000">
                        <a14:foregroundMark x1="36250" y1="86875" x2="93594" y2="22708"/>
                        <a14:foregroundMark x1="63906" y1="97500" x2="99844" y2="46667"/>
                        <a14:foregroundMark x1="77656" y1="77917" x2="77500" y2="32083"/>
                        <a14:foregroundMark x1="66094" y1="98333" x2="11719" y2="25000"/>
                        <a14:foregroundMark x1="63594" y1="94792" x2="4844" y2="86042"/>
                        <a14:foregroundMark x1="19063" y1="81250" x2="14531" y2="35208"/>
                        <a14:foregroundMark x1="14219" y1="71667" x2="8750" y2="34375"/>
                        <a14:foregroundMark x1="7500" y1="48750" x2="18125" y2="65625"/>
                        <a14:foregroundMark x1="6406" y1="44375" x2="22344" y2="47083"/>
                        <a14:foregroundMark x1="96094" y1="10625" x2="3281" y2="3958"/>
                        <a14:foregroundMark x1="18594" y1="11875" x2="70781" y2="5208"/>
                        <a14:foregroundMark x1="81250" y1="75000" x2="99375" y2="72917"/>
                        <a14:backgroundMark x1="75156" y1="96042" x2="94844" y2="92500"/>
                        <a14:backgroundMark x1="76250" y1="89375" x2="98438" y2="97292"/>
                        <a14:backgroundMark x1="75000" y1="97500" x2="80000" y2="87500"/>
                        <a14:backgroundMark x1="80000" y1="89167" x2="96250" y2="92292"/>
                        <a14:backgroundMark x1="77188" y1="97708" x2="77344" y2="88542"/>
                      </a14:backgroundRemoval>
                    </a14:imgEffect>
                  </a14:imgLayer>
                </a14:imgProps>
              </a:ext>
              <a:ext uri="{28A0092B-C50C-407E-A947-70E740481C1C}">
                <a14:useLocalDpi xmlns:a14="http://schemas.microsoft.com/office/drawing/2010/main" val="0"/>
              </a:ext>
            </a:extLst>
          </a:blip>
          <a:srcRect l="5990" t="17605" r="11799"/>
          <a:stretch/>
        </p:blipFill>
        <p:spPr>
          <a:xfrm>
            <a:off x="25152" y="1196752"/>
            <a:ext cx="6275040" cy="4716846"/>
          </a:xfrm>
          <a:prstGeom prst="rect">
            <a:avLst/>
          </a:prstGeom>
        </p:spPr>
      </p:pic>
      <p:sp>
        <p:nvSpPr>
          <p:cNvPr id="6" name="矩形 5">
            <a:extLst>
              <a:ext uri="{FF2B5EF4-FFF2-40B4-BE49-F238E27FC236}">
                <a16:creationId xmlns:a16="http://schemas.microsoft.com/office/drawing/2014/main" id="{7E054A5A-B379-4348-A7A8-279730E16119}"/>
              </a:ext>
            </a:extLst>
          </p:cNvPr>
          <p:cNvSpPr/>
          <p:nvPr/>
        </p:nvSpPr>
        <p:spPr>
          <a:xfrm>
            <a:off x="6325726" y="1219444"/>
            <a:ext cx="2699792" cy="4524315"/>
          </a:xfrm>
          <a:prstGeom prst="rect">
            <a:avLst/>
          </a:prstGeom>
        </p:spPr>
        <p:txBody>
          <a:bodyPr wrap="square">
            <a:spAutoFit/>
          </a:bodyPr>
          <a:lstStyle/>
          <a:p>
            <a:r>
              <a:rPr lang="zh-CN" altLang="en-US" dirty="0">
                <a:solidFill>
                  <a:srgbClr val="333333"/>
                </a:solidFill>
                <a:latin typeface="Microsoft Yahei" panose="020B0503020204020204" pitchFamily="34" charset="-122"/>
                <a:ea typeface="Microsoft Yahei" panose="020B0503020204020204" pitchFamily="34" charset="-122"/>
              </a:rPr>
              <a:t>空气填充硬盘：</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磁头依据空气动力学悬浮于磁盘碟片的表面</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容易产生盘抖动，空气阻力大</a:t>
            </a:r>
            <a:endParaRPr lang="en-US" altLang="zh-CN" dirty="0">
              <a:solidFill>
                <a:srgbClr val="333333"/>
              </a:solidFill>
              <a:latin typeface="Microsoft Yahei" panose="020B0503020204020204" pitchFamily="34" charset="-122"/>
              <a:ea typeface="Microsoft Yahei" panose="020B0503020204020204" pitchFamily="34" charset="-122"/>
            </a:endParaRPr>
          </a:p>
          <a:p>
            <a:r>
              <a:rPr lang="zh-CN" altLang="en-US" dirty="0">
                <a:solidFill>
                  <a:srgbClr val="333333"/>
                </a:solidFill>
                <a:latin typeface="Microsoft Yahei" panose="020B0503020204020204" pitchFamily="34" charset="-122"/>
                <a:ea typeface="Microsoft Yahei" panose="020B0503020204020204" pitchFamily="34" charset="-122"/>
              </a:rPr>
              <a:t>全封闭盘体氦气填充硬盘：</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氦气密度较低，减小磁盘转轴上的阻力</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流体流动力大幅减少，数据轨道也可以靠得更近</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容纳更多盘片</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w"/>
            </a:pPr>
            <a:r>
              <a:rPr lang="zh-CN" altLang="en-US" dirty="0">
                <a:solidFill>
                  <a:srgbClr val="333333"/>
                </a:solidFill>
                <a:latin typeface="Microsoft Yahei" panose="020B0503020204020204" pitchFamily="34" charset="-122"/>
                <a:ea typeface="Microsoft Yahei" panose="020B0503020204020204" pitchFamily="34" charset="-122"/>
              </a:rPr>
              <a:t>运行温度更低，噪音更小</a:t>
            </a:r>
            <a:endParaRPr lang="en-US" altLang="zh-CN" dirty="0">
              <a:solidFill>
                <a:srgbClr val="333333"/>
              </a:solidFill>
              <a:latin typeface="Microsoft Yahei" panose="020B0503020204020204" pitchFamily="34" charset="-122"/>
              <a:ea typeface="Microsoft Yahei" panose="020B0503020204020204" pitchFamily="34" charset="-122"/>
            </a:endParaRPr>
          </a:p>
          <a:p>
            <a:pPr marL="285750" indent="-285750">
              <a:buFont typeface="Wingdings" panose="05000000000000000000" pitchFamily="2" charset="2"/>
              <a:buChar char="u"/>
            </a:pPr>
            <a:endParaRPr lang="zh-CN" altLang="en-US" dirty="0"/>
          </a:p>
        </p:txBody>
      </p:sp>
    </p:spTree>
    <p:extLst>
      <p:ext uri="{BB962C8B-B14F-4D97-AF65-F5344CB8AC3E}">
        <p14:creationId xmlns:p14="http://schemas.microsoft.com/office/powerpoint/2010/main" val="2025927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7FC259-057E-4A00-AA83-476CAE6D6D14}"/>
              </a:ext>
            </a:extLst>
          </p:cNvPr>
          <p:cNvSpPr>
            <a:spLocks noGrp="1"/>
          </p:cNvSpPr>
          <p:nvPr>
            <p:ph type="title"/>
          </p:nvPr>
        </p:nvSpPr>
        <p:spPr/>
        <p:txBody>
          <a:bodyPr>
            <a:normAutofit fontScale="90000"/>
          </a:bodyPr>
          <a:lstStyle/>
          <a:p>
            <a:r>
              <a:rPr lang="zh-CN" altLang="en-US" dirty="0"/>
              <a:t>硬盘新技术：速度</a:t>
            </a:r>
            <a:r>
              <a:rPr lang="en-US" altLang="zh-CN" dirty="0"/>
              <a:t>&amp;</a:t>
            </a:r>
            <a:r>
              <a:rPr lang="zh-CN" altLang="en-US" dirty="0"/>
              <a:t>容量</a:t>
            </a:r>
          </a:p>
        </p:txBody>
      </p:sp>
      <p:pic>
        <p:nvPicPr>
          <p:cNvPr id="8" name="内容占位符 7">
            <a:extLst>
              <a:ext uri="{FF2B5EF4-FFF2-40B4-BE49-F238E27FC236}">
                <a16:creationId xmlns:a16="http://schemas.microsoft.com/office/drawing/2014/main" id="{288EB9B2-A57E-4894-80AE-D2DC7782B6D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432" b="100000" l="483" r="99759">
                        <a14:foregroundMark x1="64656" y1="97695" x2="50784" y2="89769"/>
                        <a14:foregroundMark x1="41616" y1="72190" x2="42581" y2="55620"/>
                        <a14:backgroundMark x1="42581" y1="90202" x2="58866" y2="99712"/>
                        <a14:backgroundMark x1="27021" y1="16138" x2="34017" y2="144"/>
                        <a14:backgroundMark x1="62123" y1="3026" x2="51870" y2="0"/>
                      </a14:backgroundRemoval>
                    </a14:imgEffect>
                  </a14:imgLayer>
                </a14:imgProps>
              </a:ext>
              <a:ext uri="{28A0092B-C50C-407E-A947-70E740481C1C}">
                <a14:useLocalDpi xmlns:a14="http://schemas.microsoft.com/office/drawing/2010/main" val="0"/>
              </a:ext>
            </a:extLst>
          </a:blip>
          <a:stretch>
            <a:fillRect/>
          </a:stretch>
        </p:blipFill>
        <p:spPr>
          <a:xfrm>
            <a:off x="820253" y="3146786"/>
            <a:ext cx="4118761" cy="3448034"/>
          </a:xfrm>
        </p:spPr>
      </p:pic>
      <p:sp>
        <p:nvSpPr>
          <p:cNvPr id="4" name="灯片编号占位符 3">
            <a:extLst>
              <a:ext uri="{FF2B5EF4-FFF2-40B4-BE49-F238E27FC236}">
                <a16:creationId xmlns:a16="http://schemas.microsoft.com/office/drawing/2014/main" id="{55C8719D-0308-40A9-B6C1-0DBA60EF0099}"/>
              </a:ext>
            </a:extLst>
          </p:cNvPr>
          <p:cNvSpPr>
            <a:spLocks noGrp="1"/>
          </p:cNvSpPr>
          <p:nvPr>
            <p:ph type="sldNum" sz="quarter" idx="12"/>
          </p:nvPr>
        </p:nvSpPr>
        <p:spPr/>
        <p:txBody>
          <a:bodyPr/>
          <a:lstStyle/>
          <a:p>
            <a:fld id="{6D62327B-ED8D-4CFC-ADD0-A75FA5CBE281}" type="slidenum">
              <a:rPr lang="zh-CN" altLang="en-US" smtClean="0"/>
              <a:pPr/>
              <a:t>31</a:t>
            </a:fld>
            <a:endParaRPr lang="zh-CN" altLang="en-US" dirty="0"/>
          </a:p>
        </p:txBody>
      </p:sp>
      <p:pic>
        <p:nvPicPr>
          <p:cNvPr id="5" name="图片 4">
            <a:extLst>
              <a:ext uri="{FF2B5EF4-FFF2-40B4-BE49-F238E27FC236}">
                <a16:creationId xmlns:a16="http://schemas.microsoft.com/office/drawing/2014/main" id="{C2D82E05-CD75-4B6B-9C91-74F16ECC7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088691"/>
            <a:ext cx="3577426" cy="2009321"/>
          </a:xfrm>
          <a:prstGeom prst="rect">
            <a:avLst/>
          </a:prstGeom>
        </p:spPr>
      </p:pic>
      <p:sp>
        <p:nvSpPr>
          <p:cNvPr id="6" name="矩形 5">
            <a:extLst>
              <a:ext uri="{FF2B5EF4-FFF2-40B4-BE49-F238E27FC236}">
                <a16:creationId xmlns:a16="http://schemas.microsoft.com/office/drawing/2014/main" id="{3A27126F-43B2-4CE0-A247-6A7B432D2E3C}"/>
              </a:ext>
            </a:extLst>
          </p:cNvPr>
          <p:cNvSpPr/>
          <p:nvPr/>
        </p:nvSpPr>
        <p:spPr>
          <a:xfrm>
            <a:off x="98403" y="3429000"/>
            <a:ext cx="1569660" cy="369332"/>
          </a:xfrm>
          <a:prstGeom prst="rect">
            <a:avLst/>
          </a:prstGeom>
        </p:spPr>
        <p:txBody>
          <a:bodyPr wrap="none">
            <a:spAutoFit/>
          </a:bodyPr>
          <a:lstStyle/>
          <a:p>
            <a:r>
              <a:rPr lang="zh-CN" altLang="en-US" dirty="0">
                <a:solidFill>
                  <a:srgbClr val="333333"/>
                </a:solidFill>
                <a:latin typeface="arial" panose="020B0604020202020204" pitchFamily="34" charset="0"/>
              </a:rPr>
              <a:t>多读写臂技术</a:t>
            </a:r>
            <a:endParaRPr lang="zh-CN" altLang="en-US" dirty="0"/>
          </a:p>
        </p:txBody>
      </p:sp>
      <p:pic>
        <p:nvPicPr>
          <p:cNvPr id="3" name="图片 2">
            <a:extLst>
              <a:ext uri="{FF2B5EF4-FFF2-40B4-BE49-F238E27FC236}">
                <a16:creationId xmlns:a16="http://schemas.microsoft.com/office/drawing/2014/main" id="{8500446A-9673-43DD-8D10-3741AEC11EB6}"/>
              </a:ext>
            </a:extLst>
          </p:cNvPr>
          <p:cNvPicPr>
            <a:picLocks noChangeAspect="1"/>
          </p:cNvPicPr>
          <p:nvPr/>
        </p:nvPicPr>
        <p:blipFill>
          <a:blip r:embed="rId5"/>
          <a:stretch>
            <a:fillRect/>
          </a:stretch>
        </p:blipFill>
        <p:spPr>
          <a:xfrm>
            <a:off x="5099032" y="2493199"/>
            <a:ext cx="3847621" cy="4101621"/>
          </a:xfrm>
          <a:prstGeom prst="rect">
            <a:avLst/>
          </a:prstGeom>
        </p:spPr>
      </p:pic>
      <p:sp>
        <p:nvSpPr>
          <p:cNvPr id="7" name="矩形 6">
            <a:extLst>
              <a:ext uri="{FF2B5EF4-FFF2-40B4-BE49-F238E27FC236}">
                <a16:creationId xmlns:a16="http://schemas.microsoft.com/office/drawing/2014/main" id="{46D16285-DE53-4C1F-8A85-BCB9B8F3B857}"/>
              </a:ext>
            </a:extLst>
          </p:cNvPr>
          <p:cNvSpPr/>
          <p:nvPr/>
        </p:nvSpPr>
        <p:spPr>
          <a:xfrm>
            <a:off x="4808595" y="1587862"/>
            <a:ext cx="1620957" cy="646331"/>
          </a:xfrm>
          <a:prstGeom prst="rect">
            <a:avLst/>
          </a:prstGeom>
        </p:spPr>
        <p:txBody>
          <a:bodyPr wrap="none">
            <a:spAutoFit/>
          </a:bodyPr>
          <a:lstStyle/>
          <a:p>
            <a:r>
              <a:rPr lang="zh-CN" altLang="en-US" dirty="0">
                <a:solidFill>
                  <a:srgbClr val="333333"/>
                </a:solidFill>
                <a:latin typeface="arial" panose="020B0604020202020204" pitchFamily="34" charset="0"/>
              </a:rPr>
              <a:t>叠瓦式磁记录</a:t>
            </a:r>
            <a:endParaRPr lang="en-US" altLang="zh-CN" dirty="0">
              <a:solidFill>
                <a:srgbClr val="333333"/>
              </a:solidFill>
              <a:latin typeface="arial" panose="020B0604020202020204" pitchFamily="34" charset="0"/>
            </a:endParaRPr>
          </a:p>
          <a:p>
            <a:r>
              <a:rPr lang="zh-CN" altLang="en-US" dirty="0">
                <a:solidFill>
                  <a:srgbClr val="333333"/>
                </a:solidFill>
                <a:latin typeface="arial" panose="020B0604020202020204" pitchFamily="34" charset="0"/>
              </a:rPr>
              <a:t>（</a:t>
            </a:r>
            <a:r>
              <a:rPr lang="en-US" altLang="zh-CN" dirty="0">
                <a:solidFill>
                  <a:srgbClr val="333333"/>
                </a:solidFill>
                <a:latin typeface="arial" panose="020B0604020202020204" pitchFamily="34" charset="0"/>
              </a:rPr>
              <a:t>SMR</a:t>
            </a:r>
            <a:r>
              <a:rPr lang="zh-CN" altLang="en-US" dirty="0">
                <a:solidFill>
                  <a:srgbClr val="333333"/>
                </a:solidFill>
                <a:latin typeface="arial" panose="020B0604020202020204" pitchFamily="34" charset="0"/>
              </a:rPr>
              <a:t>）技术</a:t>
            </a:r>
          </a:p>
        </p:txBody>
      </p:sp>
      <p:pic>
        <p:nvPicPr>
          <p:cNvPr id="10" name="图片 9">
            <a:extLst>
              <a:ext uri="{FF2B5EF4-FFF2-40B4-BE49-F238E27FC236}">
                <a16:creationId xmlns:a16="http://schemas.microsoft.com/office/drawing/2014/main" id="{75CA6187-2890-46BB-B27B-41B9595FC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0005" y="598957"/>
            <a:ext cx="2168105" cy="1876766"/>
          </a:xfrm>
          <a:prstGeom prst="rect">
            <a:avLst/>
          </a:prstGeom>
        </p:spPr>
      </p:pic>
    </p:spTree>
    <p:extLst>
      <p:ext uri="{BB962C8B-B14F-4D97-AF65-F5344CB8AC3E}">
        <p14:creationId xmlns:p14="http://schemas.microsoft.com/office/powerpoint/2010/main" val="1729530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81790B-D803-41FF-BB38-86E6141523D2}"/>
              </a:ext>
            </a:extLst>
          </p:cNvPr>
          <p:cNvSpPr>
            <a:spLocks noGrp="1"/>
          </p:cNvSpPr>
          <p:nvPr>
            <p:ph type="title"/>
          </p:nvPr>
        </p:nvSpPr>
        <p:spPr/>
        <p:txBody>
          <a:bodyPr>
            <a:normAutofit fontScale="90000"/>
          </a:bodyPr>
          <a:lstStyle/>
          <a:p>
            <a:r>
              <a:rPr lang="zh-CN" altLang="en-US" dirty="0"/>
              <a:t>磁盘结构</a:t>
            </a:r>
          </a:p>
        </p:txBody>
      </p:sp>
      <p:sp>
        <p:nvSpPr>
          <p:cNvPr id="3" name="内容占位符 2">
            <a:extLst>
              <a:ext uri="{FF2B5EF4-FFF2-40B4-BE49-F238E27FC236}">
                <a16:creationId xmlns:a16="http://schemas.microsoft.com/office/drawing/2014/main" id="{6A36A5EF-994B-4869-8FBA-3E4194B589ED}"/>
              </a:ext>
            </a:extLst>
          </p:cNvPr>
          <p:cNvSpPr>
            <a:spLocks noGrp="1"/>
          </p:cNvSpPr>
          <p:nvPr>
            <p:ph idx="1"/>
          </p:nvPr>
        </p:nvSpPr>
        <p:spPr>
          <a:xfrm>
            <a:off x="457200" y="837034"/>
            <a:ext cx="8229600" cy="5289136"/>
          </a:xfrm>
        </p:spPr>
        <p:txBody>
          <a:bodyPr/>
          <a:lstStyle/>
          <a:p>
            <a:r>
              <a:rPr lang="zh-CN" altLang="en-US" dirty="0"/>
              <a:t>磁盘由一组盘片构成，每个盘片有两个存储面</a:t>
            </a:r>
            <a:endParaRPr lang="en-US" altLang="zh-CN" dirty="0"/>
          </a:p>
          <a:p>
            <a:r>
              <a:rPr lang="zh-CN" altLang="en-US" dirty="0"/>
              <a:t>每个盘面由一系列同心圆磁道组成</a:t>
            </a:r>
            <a:endParaRPr lang="en-US" altLang="zh-CN" dirty="0"/>
          </a:p>
          <a:p>
            <a:r>
              <a:rPr lang="zh-CN" altLang="en-US" dirty="0"/>
              <a:t>每个磁道由一系列扇区组成，扇区之间由间隙分隔</a:t>
            </a:r>
            <a:endParaRPr lang="en-US" altLang="zh-CN" dirty="0"/>
          </a:p>
        </p:txBody>
      </p:sp>
      <p:sp>
        <p:nvSpPr>
          <p:cNvPr id="4" name="灯片编号占位符 3">
            <a:extLst>
              <a:ext uri="{FF2B5EF4-FFF2-40B4-BE49-F238E27FC236}">
                <a16:creationId xmlns:a16="http://schemas.microsoft.com/office/drawing/2014/main" id="{FCF877C1-A722-45A1-87EB-47550629A2AA}"/>
              </a:ext>
            </a:extLst>
          </p:cNvPr>
          <p:cNvSpPr>
            <a:spLocks noGrp="1"/>
          </p:cNvSpPr>
          <p:nvPr>
            <p:ph type="sldNum" sz="quarter" idx="12"/>
          </p:nvPr>
        </p:nvSpPr>
        <p:spPr/>
        <p:txBody>
          <a:bodyPr/>
          <a:lstStyle/>
          <a:p>
            <a:fld id="{6D62327B-ED8D-4CFC-ADD0-A75FA5CBE281}" type="slidenum">
              <a:rPr lang="zh-CN" altLang="en-US" smtClean="0"/>
              <a:pPr/>
              <a:t>32</a:t>
            </a:fld>
            <a:endParaRPr lang="zh-CN" altLang="en-US" dirty="0"/>
          </a:p>
        </p:txBody>
      </p:sp>
      <p:sp>
        <p:nvSpPr>
          <p:cNvPr id="5" name="Oval 4">
            <a:extLst>
              <a:ext uri="{FF2B5EF4-FFF2-40B4-BE49-F238E27FC236}">
                <a16:creationId xmlns:a16="http://schemas.microsoft.com/office/drawing/2014/main" id="{C8FC5E08-D42C-4E4C-A5E0-D985B2651925}"/>
              </a:ext>
            </a:extLst>
          </p:cNvPr>
          <p:cNvSpPr>
            <a:spLocks noChangeArrowheads="1"/>
          </p:cNvSpPr>
          <p:nvPr/>
        </p:nvSpPr>
        <p:spPr bwMode="auto">
          <a:xfrm>
            <a:off x="1051372" y="3466083"/>
            <a:ext cx="1851025" cy="1812925"/>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6" name="Oval 5">
            <a:extLst>
              <a:ext uri="{FF2B5EF4-FFF2-40B4-BE49-F238E27FC236}">
                <a16:creationId xmlns:a16="http://schemas.microsoft.com/office/drawing/2014/main" id="{FED27BC1-AB53-41FE-BF01-29AEE1C6CC8D}"/>
              </a:ext>
            </a:extLst>
          </p:cNvPr>
          <p:cNvSpPr>
            <a:spLocks noChangeArrowheads="1"/>
          </p:cNvSpPr>
          <p:nvPr/>
        </p:nvSpPr>
        <p:spPr bwMode="auto">
          <a:xfrm>
            <a:off x="81409" y="2516758"/>
            <a:ext cx="3790950" cy="3713163"/>
          </a:xfrm>
          <a:prstGeom prst="ellips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7" name="Oval 6">
            <a:extLst>
              <a:ext uri="{FF2B5EF4-FFF2-40B4-BE49-F238E27FC236}">
                <a16:creationId xmlns:a16="http://schemas.microsoft.com/office/drawing/2014/main" id="{4EB0E4A6-2241-4050-BBB4-D60287337947}"/>
              </a:ext>
            </a:extLst>
          </p:cNvPr>
          <p:cNvSpPr>
            <a:spLocks noChangeArrowheads="1"/>
          </p:cNvSpPr>
          <p:nvPr/>
        </p:nvSpPr>
        <p:spPr bwMode="auto">
          <a:xfrm>
            <a:off x="271909" y="2702496"/>
            <a:ext cx="3409950" cy="3340100"/>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8" name="Oval 7">
            <a:extLst>
              <a:ext uri="{FF2B5EF4-FFF2-40B4-BE49-F238E27FC236}">
                <a16:creationId xmlns:a16="http://schemas.microsoft.com/office/drawing/2014/main" id="{96754FA8-8A63-4D1F-AFA6-87572A804DF2}"/>
              </a:ext>
            </a:extLst>
          </p:cNvPr>
          <p:cNvSpPr>
            <a:spLocks noChangeArrowheads="1"/>
          </p:cNvSpPr>
          <p:nvPr/>
        </p:nvSpPr>
        <p:spPr bwMode="auto">
          <a:xfrm>
            <a:off x="462409" y="2888233"/>
            <a:ext cx="3030538" cy="2968625"/>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9" name="Oval 8">
            <a:extLst>
              <a:ext uri="{FF2B5EF4-FFF2-40B4-BE49-F238E27FC236}">
                <a16:creationId xmlns:a16="http://schemas.microsoft.com/office/drawing/2014/main" id="{3A9E81FD-34BF-4B15-814C-A10F8774E9BD}"/>
              </a:ext>
            </a:extLst>
          </p:cNvPr>
          <p:cNvSpPr>
            <a:spLocks noChangeArrowheads="1"/>
          </p:cNvSpPr>
          <p:nvPr/>
        </p:nvSpPr>
        <p:spPr bwMode="auto">
          <a:xfrm>
            <a:off x="652909" y="3075558"/>
            <a:ext cx="2649538" cy="2595563"/>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0" name="Oval 9">
            <a:extLst>
              <a:ext uri="{FF2B5EF4-FFF2-40B4-BE49-F238E27FC236}">
                <a16:creationId xmlns:a16="http://schemas.microsoft.com/office/drawing/2014/main" id="{50F1FD1B-E7B0-47A4-88B2-09390C327060}"/>
              </a:ext>
            </a:extLst>
          </p:cNvPr>
          <p:cNvSpPr>
            <a:spLocks noChangeArrowheads="1"/>
          </p:cNvSpPr>
          <p:nvPr/>
        </p:nvSpPr>
        <p:spPr bwMode="auto">
          <a:xfrm>
            <a:off x="841822" y="3261296"/>
            <a:ext cx="2270125" cy="2222500"/>
          </a:xfrm>
          <a:prstGeom prst="ellips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1" name="Oval 10">
            <a:extLst>
              <a:ext uri="{FF2B5EF4-FFF2-40B4-BE49-F238E27FC236}">
                <a16:creationId xmlns:a16="http://schemas.microsoft.com/office/drawing/2014/main" id="{0ED5AD9F-25C0-4A1E-B578-FB33D38E76DD}"/>
              </a:ext>
            </a:extLst>
          </p:cNvPr>
          <p:cNvSpPr>
            <a:spLocks noChangeArrowheads="1"/>
          </p:cNvSpPr>
          <p:nvPr/>
        </p:nvSpPr>
        <p:spPr bwMode="auto">
          <a:xfrm>
            <a:off x="1222822" y="3634358"/>
            <a:ext cx="1508125" cy="1477963"/>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2" name="Oval 11">
            <a:extLst>
              <a:ext uri="{FF2B5EF4-FFF2-40B4-BE49-F238E27FC236}">
                <a16:creationId xmlns:a16="http://schemas.microsoft.com/office/drawing/2014/main" id="{F327DC5C-3683-46AD-B6D2-5CE7D175FEEC}"/>
              </a:ext>
            </a:extLst>
          </p:cNvPr>
          <p:cNvSpPr>
            <a:spLocks noChangeArrowheads="1"/>
          </p:cNvSpPr>
          <p:nvPr/>
        </p:nvSpPr>
        <p:spPr bwMode="auto">
          <a:xfrm>
            <a:off x="1422847" y="3799458"/>
            <a:ext cx="1128712"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gn="ctr">
              <a:lnSpc>
                <a:spcPct val="100000"/>
              </a:lnSpc>
            </a:pPr>
            <a:r>
              <a:rPr lang="en-US" sz="1600" dirty="0"/>
              <a:t>Spindle</a:t>
            </a:r>
          </a:p>
          <a:p>
            <a:pPr algn="ctr">
              <a:lnSpc>
                <a:spcPct val="100000"/>
              </a:lnSpc>
            </a:pPr>
            <a:r>
              <a:rPr lang="zh-CN" altLang="en-US" sz="1600" dirty="0"/>
              <a:t>主轴</a:t>
            </a:r>
            <a:endParaRPr lang="en-US" sz="1600" dirty="0"/>
          </a:p>
        </p:txBody>
      </p:sp>
      <p:sp>
        <p:nvSpPr>
          <p:cNvPr id="13" name="Text Box 12">
            <a:extLst>
              <a:ext uri="{FF2B5EF4-FFF2-40B4-BE49-F238E27FC236}">
                <a16:creationId xmlns:a16="http://schemas.microsoft.com/office/drawing/2014/main" id="{0B445DD4-BA04-485B-BF37-7BAF670C8B0D}"/>
              </a:ext>
            </a:extLst>
          </p:cNvPr>
          <p:cNvSpPr txBox="1">
            <a:spLocks noChangeArrowheads="1"/>
          </p:cNvSpPr>
          <p:nvPr/>
        </p:nvSpPr>
        <p:spPr bwMode="auto">
          <a:xfrm>
            <a:off x="1549847" y="2843783"/>
            <a:ext cx="804195" cy="584775"/>
          </a:xfrm>
          <a:prstGeom prst="rect">
            <a:avLst/>
          </a:prstGeom>
          <a:solidFill>
            <a:schemeClr val="bg1"/>
          </a:solidFill>
          <a:ln w="25400">
            <a:noFill/>
            <a:miter lim="800000"/>
            <a:headEnd/>
            <a:tailEnd/>
          </a:ln>
          <a:effectLst/>
        </p:spPr>
        <p:txBody>
          <a:bodyPr wrap="none">
            <a:prstTxWarp prst="textNoShape">
              <a:avLst/>
            </a:prstTxWarp>
            <a:spAutoFit/>
          </a:bodyPr>
          <a:lstStyle/>
          <a:p>
            <a:pPr algn="ctr">
              <a:lnSpc>
                <a:spcPct val="100000"/>
              </a:lnSpc>
            </a:pPr>
            <a:r>
              <a:rPr lang="en-US" sz="1600" dirty="0"/>
              <a:t>Surface</a:t>
            </a:r>
          </a:p>
          <a:p>
            <a:pPr algn="ctr">
              <a:lnSpc>
                <a:spcPct val="100000"/>
              </a:lnSpc>
            </a:pPr>
            <a:r>
              <a:rPr lang="zh-CN" altLang="en-US" sz="1600" dirty="0"/>
              <a:t>面</a:t>
            </a:r>
            <a:endParaRPr lang="en-US" sz="1600" dirty="0"/>
          </a:p>
        </p:txBody>
      </p:sp>
      <p:sp>
        <p:nvSpPr>
          <p:cNvPr id="14" name="Line 13">
            <a:extLst>
              <a:ext uri="{FF2B5EF4-FFF2-40B4-BE49-F238E27FC236}">
                <a16:creationId xmlns:a16="http://schemas.microsoft.com/office/drawing/2014/main" id="{18080314-71C4-4C28-9268-85EBCE763E55}"/>
              </a:ext>
            </a:extLst>
          </p:cNvPr>
          <p:cNvSpPr>
            <a:spLocks noChangeShapeType="1"/>
          </p:cNvSpPr>
          <p:nvPr/>
        </p:nvSpPr>
        <p:spPr bwMode="auto">
          <a:xfrm>
            <a:off x="178247" y="2924746"/>
            <a:ext cx="990600" cy="676275"/>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15" name="Line 14">
            <a:extLst>
              <a:ext uri="{FF2B5EF4-FFF2-40B4-BE49-F238E27FC236}">
                <a16:creationId xmlns:a16="http://schemas.microsoft.com/office/drawing/2014/main" id="{39B33CB0-E507-4C7A-B454-51762F0C5D5B}"/>
              </a:ext>
            </a:extLst>
          </p:cNvPr>
          <p:cNvSpPr>
            <a:spLocks noChangeShapeType="1"/>
          </p:cNvSpPr>
          <p:nvPr/>
        </p:nvSpPr>
        <p:spPr bwMode="auto">
          <a:xfrm>
            <a:off x="451297" y="2924746"/>
            <a:ext cx="673100" cy="4445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16" name="Text Box 15">
            <a:extLst>
              <a:ext uri="{FF2B5EF4-FFF2-40B4-BE49-F238E27FC236}">
                <a16:creationId xmlns:a16="http://schemas.microsoft.com/office/drawing/2014/main" id="{36C6AB4F-F103-4751-85F5-A34C31D4CE92}"/>
              </a:ext>
            </a:extLst>
          </p:cNvPr>
          <p:cNvSpPr txBox="1">
            <a:spLocks noChangeArrowheads="1"/>
          </p:cNvSpPr>
          <p:nvPr/>
        </p:nvSpPr>
        <p:spPr bwMode="auto">
          <a:xfrm>
            <a:off x="-41007" y="2387032"/>
            <a:ext cx="694806"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Tracks</a:t>
            </a:r>
          </a:p>
          <a:p>
            <a:pPr algn="ctr">
              <a:lnSpc>
                <a:spcPct val="100000"/>
              </a:lnSpc>
            </a:pPr>
            <a:r>
              <a:rPr lang="zh-CN" altLang="en-US" sz="1600" dirty="0"/>
              <a:t>磁道</a:t>
            </a:r>
            <a:endParaRPr lang="en-US" sz="1600" dirty="0"/>
          </a:p>
        </p:txBody>
      </p:sp>
      <p:sp>
        <p:nvSpPr>
          <p:cNvPr id="17" name="Oval 16">
            <a:extLst>
              <a:ext uri="{FF2B5EF4-FFF2-40B4-BE49-F238E27FC236}">
                <a16:creationId xmlns:a16="http://schemas.microsoft.com/office/drawing/2014/main" id="{99D8902F-68B6-424E-8ECF-30FA412585D1}"/>
              </a:ext>
            </a:extLst>
          </p:cNvPr>
          <p:cNvSpPr>
            <a:spLocks noChangeArrowheads="1"/>
          </p:cNvSpPr>
          <p:nvPr/>
        </p:nvSpPr>
        <p:spPr bwMode="auto">
          <a:xfrm>
            <a:off x="4303190" y="3574296"/>
            <a:ext cx="1851025" cy="1812925"/>
          </a:xfrm>
          <a:prstGeom prst="ellipse">
            <a:avLst/>
          </a:prstGeom>
          <a:noFill/>
          <a:ln w="57150">
            <a:solidFill>
              <a:schemeClr val="tx1"/>
            </a:solidFill>
            <a:round/>
            <a:headEnd/>
            <a:tailEnd/>
          </a:ln>
          <a:effectLst/>
        </p:spPr>
        <p:txBody>
          <a:bodyPr wrap="none" anchor="ctr">
            <a:prstTxWarp prst="textNoShape">
              <a:avLst/>
            </a:prstTxWarp>
          </a:bodyPr>
          <a:lstStyle/>
          <a:p>
            <a:endParaRPr lang="en-US"/>
          </a:p>
        </p:txBody>
      </p:sp>
      <p:sp>
        <p:nvSpPr>
          <p:cNvPr id="18" name="Text Box 17">
            <a:extLst>
              <a:ext uri="{FF2B5EF4-FFF2-40B4-BE49-F238E27FC236}">
                <a16:creationId xmlns:a16="http://schemas.microsoft.com/office/drawing/2014/main" id="{78ED691C-84AC-4293-B2B1-FFE4C05298D1}"/>
              </a:ext>
            </a:extLst>
          </p:cNvPr>
          <p:cNvSpPr txBox="1">
            <a:spLocks noChangeArrowheads="1"/>
          </p:cNvSpPr>
          <p:nvPr/>
        </p:nvSpPr>
        <p:spPr bwMode="auto">
          <a:xfrm>
            <a:off x="4852465" y="3152021"/>
            <a:ext cx="734496" cy="338554"/>
          </a:xfrm>
          <a:prstGeom prst="rect">
            <a:avLst/>
          </a:prstGeom>
          <a:noFill/>
          <a:ln w="25400">
            <a:noFill/>
            <a:miter lim="800000"/>
            <a:headEnd/>
            <a:tailEnd/>
          </a:ln>
          <a:effectLst/>
        </p:spPr>
        <p:txBody>
          <a:bodyPr wrap="none">
            <a:prstTxWarp prst="textNoShape">
              <a:avLst/>
            </a:prstTxWarp>
            <a:spAutoFit/>
          </a:bodyPr>
          <a:lstStyle/>
          <a:p>
            <a:pPr algn="l">
              <a:lnSpc>
                <a:spcPct val="100000"/>
              </a:lnSpc>
            </a:pPr>
            <a:r>
              <a:rPr lang="zh-CN" altLang="en-US" sz="1600" dirty="0"/>
              <a:t>磁道</a:t>
            </a:r>
            <a:r>
              <a:rPr lang="en-US" sz="1600" dirty="0"/>
              <a:t> </a:t>
            </a:r>
            <a:r>
              <a:rPr lang="en-US" sz="1600" i="1" dirty="0"/>
              <a:t>k</a:t>
            </a:r>
          </a:p>
        </p:txBody>
      </p:sp>
      <p:grpSp>
        <p:nvGrpSpPr>
          <p:cNvPr id="19" name="Group 18">
            <a:extLst>
              <a:ext uri="{FF2B5EF4-FFF2-40B4-BE49-F238E27FC236}">
                <a16:creationId xmlns:a16="http://schemas.microsoft.com/office/drawing/2014/main" id="{9A47139F-C44E-4713-842D-0FF0A356BFC9}"/>
              </a:ext>
            </a:extLst>
          </p:cNvPr>
          <p:cNvGrpSpPr>
            <a:grpSpLocks/>
          </p:cNvGrpSpPr>
          <p:nvPr/>
        </p:nvGrpSpPr>
        <p:grpSpPr bwMode="auto">
          <a:xfrm>
            <a:off x="5239815" y="3518734"/>
            <a:ext cx="1066800" cy="990600"/>
            <a:chOff x="4320" y="690"/>
            <a:chExt cx="672" cy="624"/>
          </a:xfrm>
        </p:grpSpPr>
        <p:sp>
          <p:nvSpPr>
            <p:cNvPr id="20" name="Line 19">
              <a:extLst>
                <a:ext uri="{FF2B5EF4-FFF2-40B4-BE49-F238E27FC236}">
                  <a16:creationId xmlns:a16="http://schemas.microsoft.com/office/drawing/2014/main" id="{AD08C55F-FA17-4812-A90E-293418AC1A1E}"/>
                </a:ext>
              </a:extLst>
            </p:cNvPr>
            <p:cNvSpPr>
              <a:spLocks noChangeShapeType="1"/>
            </p:cNvSpPr>
            <p:nvPr/>
          </p:nvSpPr>
          <p:spPr bwMode="auto">
            <a:xfrm flipV="1">
              <a:off x="4320" y="690"/>
              <a:ext cx="0" cy="624"/>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1" name="Line 20">
              <a:extLst>
                <a:ext uri="{FF2B5EF4-FFF2-40B4-BE49-F238E27FC236}">
                  <a16:creationId xmlns:a16="http://schemas.microsoft.com/office/drawing/2014/main" id="{3BE7A026-10C2-4D67-BF51-9D0F85ACF0B5}"/>
                </a:ext>
              </a:extLst>
            </p:cNvPr>
            <p:cNvSpPr>
              <a:spLocks noChangeShapeType="1"/>
            </p:cNvSpPr>
            <p:nvPr/>
          </p:nvSpPr>
          <p:spPr bwMode="auto">
            <a:xfrm flipV="1">
              <a:off x="4320" y="720"/>
              <a:ext cx="336" cy="57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2" name="Line 21">
              <a:extLst>
                <a:ext uri="{FF2B5EF4-FFF2-40B4-BE49-F238E27FC236}">
                  <a16:creationId xmlns:a16="http://schemas.microsoft.com/office/drawing/2014/main" id="{F65223D1-BE1C-4C4F-A802-A04431B99508}"/>
                </a:ext>
              </a:extLst>
            </p:cNvPr>
            <p:cNvSpPr>
              <a:spLocks noChangeShapeType="1"/>
            </p:cNvSpPr>
            <p:nvPr/>
          </p:nvSpPr>
          <p:spPr bwMode="auto">
            <a:xfrm flipV="1">
              <a:off x="4320" y="1296"/>
              <a:ext cx="672" cy="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3" name="Line 22">
              <a:extLst>
                <a:ext uri="{FF2B5EF4-FFF2-40B4-BE49-F238E27FC236}">
                  <a16:creationId xmlns:a16="http://schemas.microsoft.com/office/drawing/2014/main" id="{3A6E1506-FB94-46D7-ACF3-D6FDA8A0652F}"/>
                </a:ext>
              </a:extLst>
            </p:cNvPr>
            <p:cNvSpPr>
              <a:spLocks noChangeShapeType="1"/>
            </p:cNvSpPr>
            <p:nvPr/>
          </p:nvSpPr>
          <p:spPr bwMode="auto">
            <a:xfrm flipV="1">
              <a:off x="4320" y="960"/>
              <a:ext cx="576" cy="336"/>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grpSp>
      <p:grpSp>
        <p:nvGrpSpPr>
          <p:cNvPr id="24" name="Group 23">
            <a:extLst>
              <a:ext uri="{FF2B5EF4-FFF2-40B4-BE49-F238E27FC236}">
                <a16:creationId xmlns:a16="http://schemas.microsoft.com/office/drawing/2014/main" id="{BA4801E1-6089-400B-B454-39BCAA0F3B1C}"/>
              </a:ext>
            </a:extLst>
          </p:cNvPr>
          <p:cNvGrpSpPr>
            <a:grpSpLocks/>
          </p:cNvGrpSpPr>
          <p:nvPr/>
        </p:nvGrpSpPr>
        <p:grpSpPr bwMode="auto">
          <a:xfrm flipV="1">
            <a:off x="5239815" y="4452184"/>
            <a:ext cx="1066800" cy="990600"/>
            <a:chOff x="4320" y="690"/>
            <a:chExt cx="672" cy="624"/>
          </a:xfrm>
        </p:grpSpPr>
        <p:sp>
          <p:nvSpPr>
            <p:cNvPr id="25" name="Line 24">
              <a:extLst>
                <a:ext uri="{FF2B5EF4-FFF2-40B4-BE49-F238E27FC236}">
                  <a16:creationId xmlns:a16="http://schemas.microsoft.com/office/drawing/2014/main" id="{52C941EF-8750-4A93-872F-951BECEFD718}"/>
                </a:ext>
              </a:extLst>
            </p:cNvPr>
            <p:cNvSpPr>
              <a:spLocks noChangeShapeType="1"/>
            </p:cNvSpPr>
            <p:nvPr/>
          </p:nvSpPr>
          <p:spPr bwMode="auto">
            <a:xfrm flipV="1">
              <a:off x="4320" y="690"/>
              <a:ext cx="0" cy="624"/>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6" name="Line 25">
              <a:extLst>
                <a:ext uri="{FF2B5EF4-FFF2-40B4-BE49-F238E27FC236}">
                  <a16:creationId xmlns:a16="http://schemas.microsoft.com/office/drawing/2014/main" id="{9E03F4C7-5660-4531-9F00-0588B34EF2C3}"/>
                </a:ext>
              </a:extLst>
            </p:cNvPr>
            <p:cNvSpPr>
              <a:spLocks noChangeShapeType="1"/>
            </p:cNvSpPr>
            <p:nvPr/>
          </p:nvSpPr>
          <p:spPr bwMode="auto">
            <a:xfrm flipV="1">
              <a:off x="4320" y="720"/>
              <a:ext cx="336" cy="57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7" name="Line 26">
              <a:extLst>
                <a:ext uri="{FF2B5EF4-FFF2-40B4-BE49-F238E27FC236}">
                  <a16:creationId xmlns:a16="http://schemas.microsoft.com/office/drawing/2014/main" id="{17B8D653-685E-466F-BF37-581A52AB7378}"/>
                </a:ext>
              </a:extLst>
            </p:cNvPr>
            <p:cNvSpPr>
              <a:spLocks noChangeShapeType="1"/>
            </p:cNvSpPr>
            <p:nvPr/>
          </p:nvSpPr>
          <p:spPr bwMode="auto">
            <a:xfrm flipV="1">
              <a:off x="4320" y="1296"/>
              <a:ext cx="672" cy="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28" name="Line 27">
              <a:extLst>
                <a:ext uri="{FF2B5EF4-FFF2-40B4-BE49-F238E27FC236}">
                  <a16:creationId xmlns:a16="http://schemas.microsoft.com/office/drawing/2014/main" id="{8B1E9638-6090-4D0D-BB1A-273005E3F243}"/>
                </a:ext>
              </a:extLst>
            </p:cNvPr>
            <p:cNvSpPr>
              <a:spLocks noChangeShapeType="1"/>
            </p:cNvSpPr>
            <p:nvPr/>
          </p:nvSpPr>
          <p:spPr bwMode="auto">
            <a:xfrm flipV="1">
              <a:off x="4320" y="960"/>
              <a:ext cx="576" cy="336"/>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grpSp>
      <p:grpSp>
        <p:nvGrpSpPr>
          <p:cNvPr id="29" name="Group 28">
            <a:extLst>
              <a:ext uri="{FF2B5EF4-FFF2-40B4-BE49-F238E27FC236}">
                <a16:creationId xmlns:a16="http://schemas.microsoft.com/office/drawing/2014/main" id="{F7FC31A3-AE61-4AF5-B202-BE1DFBA753F3}"/>
              </a:ext>
            </a:extLst>
          </p:cNvPr>
          <p:cNvGrpSpPr>
            <a:grpSpLocks/>
          </p:cNvGrpSpPr>
          <p:nvPr/>
        </p:nvGrpSpPr>
        <p:grpSpPr bwMode="auto">
          <a:xfrm flipH="1" flipV="1">
            <a:off x="4173015" y="4452184"/>
            <a:ext cx="1066800" cy="990600"/>
            <a:chOff x="4320" y="690"/>
            <a:chExt cx="672" cy="624"/>
          </a:xfrm>
        </p:grpSpPr>
        <p:sp>
          <p:nvSpPr>
            <p:cNvPr id="30" name="Line 29">
              <a:extLst>
                <a:ext uri="{FF2B5EF4-FFF2-40B4-BE49-F238E27FC236}">
                  <a16:creationId xmlns:a16="http://schemas.microsoft.com/office/drawing/2014/main" id="{A0425A09-DA6A-47F1-87F1-28B50478DA2E}"/>
                </a:ext>
              </a:extLst>
            </p:cNvPr>
            <p:cNvSpPr>
              <a:spLocks noChangeShapeType="1"/>
            </p:cNvSpPr>
            <p:nvPr/>
          </p:nvSpPr>
          <p:spPr bwMode="auto">
            <a:xfrm flipV="1">
              <a:off x="4320" y="690"/>
              <a:ext cx="0" cy="624"/>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1" name="Line 30">
              <a:extLst>
                <a:ext uri="{FF2B5EF4-FFF2-40B4-BE49-F238E27FC236}">
                  <a16:creationId xmlns:a16="http://schemas.microsoft.com/office/drawing/2014/main" id="{EBC6ED1B-B8C4-4963-AF72-97BBC796D3FB}"/>
                </a:ext>
              </a:extLst>
            </p:cNvPr>
            <p:cNvSpPr>
              <a:spLocks noChangeShapeType="1"/>
            </p:cNvSpPr>
            <p:nvPr/>
          </p:nvSpPr>
          <p:spPr bwMode="auto">
            <a:xfrm flipV="1">
              <a:off x="4320" y="720"/>
              <a:ext cx="336" cy="57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2" name="Line 31">
              <a:extLst>
                <a:ext uri="{FF2B5EF4-FFF2-40B4-BE49-F238E27FC236}">
                  <a16:creationId xmlns:a16="http://schemas.microsoft.com/office/drawing/2014/main" id="{1490031E-7C66-4406-994C-462284D6988C}"/>
                </a:ext>
              </a:extLst>
            </p:cNvPr>
            <p:cNvSpPr>
              <a:spLocks noChangeShapeType="1"/>
            </p:cNvSpPr>
            <p:nvPr/>
          </p:nvSpPr>
          <p:spPr bwMode="auto">
            <a:xfrm flipV="1">
              <a:off x="4320" y="1296"/>
              <a:ext cx="672" cy="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3" name="Line 32">
              <a:extLst>
                <a:ext uri="{FF2B5EF4-FFF2-40B4-BE49-F238E27FC236}">
                  <a16:creationId xmlns:a16="http://schemas.microsoft.com/office/drawing/2014/main" id="{960DE94A-412C-467E-874D-3CD33A1B54D0}"/>
                </a:ext>
              </a:extLst>
            </p:cNvPr>
            <p:cNvSpPr>
              <a:spLocks noChangeShapeType="1"/>
            </p:cNvSpPr>
            <p:nvPr/>
          </p:nvSpPr>
          <p:spPr bwMode="auto">
            <a:xfrm flipV="1">
              <a:off x="4320" y="960"/>
              <a:ext cx="576" cy="336"/>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grpSp>
      <p:grpSp>
        <p:nvGrpSpPr>
          <p:cNvPr id="34" name="Group 33">
            <a:extLst>
              <a:ext uri="{FF2B5EF4-FFF2-40B4-BE49-F238E27FC236}">
                <a16:creationId xmlns:a16="http://schemas.microsoft.com/office/drawing/2014/main" id="{E7395EB4-5321-4BCC-ABF7-D6D712739837}"/>
              </a:ext>
            </a:extLst>
          </p:cNvPr>
          <p:cNvGrpSpPr>
            <a:grpSpLocks/>
          </p:cNvGrpSpPr>
          <p:nvPr/>
        </p:nvGrpSpPr>
        <p:grpSpPr bwMode="auto">
          <a:xfrm flipH="1">
            <a:off x="4173015" y="3518734"/>
            <a:ext cx="1066800" cy="990600"/>
            <a:chOff x="4320" y="690"/>
            <a:chExt cx="672" cy="624"/>
          </a:xfrm>
        </p:grpSpPr>
        <p:sp>
          <p:nvSpPr>
            <p:cNvPr id="35" name="Line 34">
              <a:extLst>
                <a:ext uri="{FF2B5EF4-FFF2-40B4-BE49-F238E27FC236}">
                  <a16:creationId xmlns:a16="http://schemas.microsoft.com/office/drawing/2014/main" id="{0E96E2A4-0900-4027-9A97-DB3CE4533939}"/>
                </a:ext>
              </a:extLst>
            </p:cNvPr>
            <p:cNvSpPr>
              <a:spLocks noChangeShapeType="1"/>
            </p:cNvSpPr>
            <p:nvPr/>
          </p:nvSpPr>
          <p:spPr bwMode="auto">
            <a:xfrm flipV="1">
              <a:off x="4320" y="690"/>
              <a:ext cx="0" cy="624"/>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6" name="Line 35">
              <a:extLst>
                <a:ext uri="{FF2B5EF4-FFF2-40B4-BE49-F238E27FC236}">
                  <a16:creationId xmlns:a16="http://schemas.microsoft.com/office/drawing/2014/main" id="{F04ECFEA-2032-4E5F-939B-9ED8EFBD8D4E}"/>
                </a:ext>
              </a:extLst>
            </p:cNvPr>
            <p:cNvSpPr>
              <a:spLocks noChangeShapeType="1"/>
            </p:cNvSpPr>
            <p:nvPr/>
          </p:nvSpPr>
          <p:spPr bwMode="auto">
            <a:xfrm flipV="1">
              <a:off x="4320" y="720"/>
              <a:ext cx="336" cy="57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7" name="Line 36">
              <a:extLst>
                <a:ext uri="{FF2B5EF4-FFF2-40B4-BE49-F238E27FC236}">
                  <a16:creationId xmlns:a16="http://schemas.microsoft.com/office/drawing/2014/main" id="{084C6D5E-670E-44D6-97E1-73006652D0AF}"/>
                </a:ext>
              </a:extLst>
            </p:cNvPr>
            <p:cNvSpPr>
              <a:spLocks noChangeShapeType="1"/>
            </p:cNvSpPr>
            <p:nvPr/>
          </p:nvSpPr>
          <p:spPr bwMode="auto">
            <a:xfrm flipV="1">
              <a:off x="4320" y="1296"/>
              <a:ext cx="672" cy="0"/>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sp>
          <p:nvSpPr>
            <p:cNvPr id="38" name="Line 37">
              <a:extLst>
                <a:ext uri="{FF2B5EF4-FFF2-40B4-BE49-F238E27FC236}">
                  <a16:creationId xmlns:a16="http://schemas.microsoft.com/office/drawing/2014/main" id="{C257C033-FB3E-4E45-A71D-EDDA22E1068D}"/>
                </a:ext>
              </a:extLst>
            </p:cNvPr>
            <p:cNvSpPr>
              <a:spLocks noChangeShapeType="1"/>
            </p:cNvSpPr>
            <p:nvPr/>
          </p:nvSpPr>
          <p:spPr bwMode="auto">
            <a:xfrm flipV="1">
              <a:off x="4320" y="960"/>
              <a:ext cx="576" cy="336"/>
            </a:xfrm>
            <a:prstGeom prst="line">
              <a:avLst/>
            </a:prstGeom>
            <a:noFill/>
            <a:ln w="76200">
              <a:solidFill>
                <a:schemeClr val="bg1"/>
              </a:solidFill>
              <a:round/>
              <a:headEnd/>
              <a:tailEnd/>
            </a:ln>
            <a:effectLst/>
          </p:spPr>
          <p:txBody>
            <a:bodyPr anchor="ctr">
              <a:prstTxWarp prst="textNoShape">
                <a:avLst/>
              </a:prstTxWarp>
              <a:spAutoFit/>
            </a:bodyPr>
            <a:lstStyle/>
            <a:p>
              <a:endParaRPr lang="en-US"/>
            </a:p>
          </p:txBody>
        </p:sp>
      </p:grpSp>
      <p:sp>
        <p:nvSpPr>
          <p:cNvPr id="39" name="Text Box 38">
            <a:extLst>
              <a:ext uri="{FF2B5EF4-FFF2-40B4-BE49-F238E27FC236}">
                <a16:creationId xmlns:a16="http://schemas.microsoft.com/office/drawing/2014/main" id="{868FE902-BC7D-4852-856D-A33AF0298496}"/>
              </a:ext>
            </a:extLst>
          </p:cNvPr>
          <p:cNvSpPr txBox="1">
            <a:spLocks noChangeArrowheads="1"/>
          </p:cNvSpPr>
          <p:nvPr/>
        </p:nvSpPr>
        <p:spPr bwMode="auto">
          <a:xfrm>
            <a:off x="4777852" y="5728247"/>
            <a:ext cx="793102"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Sectors</a:t>
            </a:r>
          </a:p>
          <a:p>
            <a:pPr algn="ctr">
              <a:lnSpc>
                <a:spcPct val="100000"/>
              </a:lnSpc>
            </a:pPr>
            <a:r>
              <a:rPr lang="zh-CN" altLang="en-US" sz="1600" dirty="0"/>
              <a:t>扇区</a:t>
            </a:r>
            <a:endParaRPr lang="en-US" sz="1600" dirty="0"/>
          </a:p>
        </p:txBody>
      </p:sp>
      <p:sp>
        <p:nvSpPr>
          <p:cNvPr id="40" name="Line 39">
            <a:extLst>
              <a:ext uri="{FF2B5EF4-FFF2-40B4-BE49-F238E27FC236}">
                <a16:creationId xmlns:a16="http://schemas.microsoft.com/office/drawing/2014/main" id="{96C61580-1785-4531-BCE3-7EDB3CD16F08}"/>
              </a:ext>
            </a:extLst>
          </p:cNvPr>
          <p:cNvSpPr>
            <a:spLocks noChangeShapeType="1"/>
          </p:cNvSpPr>
          <p:nvPr/>
        </p:nvSpPr>
        <p:spPr bwMode="auto">
          <a:xfrm flipV="1">
            <a:off x="5011215" y="5395159"/>
            <a:ext cx="0" cy="4572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41" name="Line 40">
            <a:extLst>
              <a:ext uri="{FF2B5EF4-FFF2-40B4-BE49-F238E27FC236}">
                <a16:creationId xmlns:a16="http://schemas.microsoft.com/office/drawing/2014/main" id="{483A2480-3917-40D6-8D06-4B9A5754CE91}"/>
              </a:ext>
            </a:extLst>
          </p:cNvPr>
          <p:cNvSpPr>
            <a:spLocks noChangeShapeType="1"/>
          </p:cNvSpPr>
          <p:nvPr/>
        </p:nvSpPr>
        <p:spPr bwMode="auto">
          <a:xfrm flipV="1">
            <a:off x="5468415" y="5395159"/>
            <a:ext cx="0" cy="4572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42" name="AutoShape 41">
            <a:extLst>
              <a:ext uri="{FF2B5EF4-FFF2-40B4-BE49-F238E27FC236}">
                <a16:creationId xmlns:a16="http://schemas.microsoft.com/office/drawing/2014/main" id="{94800878-3BD7-4BD3-A6D9-7646A5C66DF5}"/>
              </a:ext>
            </a:extLst>
          </p:cNvPr>
          <p:cNvSpPr>
            <a:spLocks noChangeArrowheads="1"/>
          </p:cNvSpPr>
          <p:nvPr/>
        </p:nvSpPr>
        <p:spPr bwMode="auto">
          <a:xfrm>
            <a:off x="3904632" y="4318834"/>
            <a:ext cx="343518" cy="304800"/>
          </a:xfrm>
          <a:prstGeom prst="rightArrow">
            <a:avLst>
              <a:gd name="adj1" fmla="val 50000"/>
              <a:gd name="adj2" fmla="val 63461"/>
            </a:avLst>
          </a:prstGeom>
          <a:solidFill>
            <a:srgbClr val="FFFFFF"/>
          </a:solidFill>
          <a:ln w="12700">
            <a:solidFill>
              <a:schemeClr val="tx1"/>
            </a:solidFill>
            <a:miter lim="800000"/>
            <a:headEnd/>
            <a:tailEnd/>
          </a:ln>
          <a:effectLst/>
        </p:spPr>
        <p:txBody>
          <a:bodyPr wrap="square" anchor="ctr">
            <a:prstTxWarp prst="textNoShape">
              <a:avLst/>
            </a:prstTxWarp>
            <a:spAutoFit/>
          </a:bodyPr>
          <a:lstStyle/>
          <a:p>
            <a:endParaRPr lang="en-US"/>
          </a:p>
        </p:txBody>
      </p:sp>
      <p:sp>
        <p:nvSpPr>
          <p:cNvPr id="43" name="Text Box 42">
            <a:extLst>
              <a:ext uri="{FF2B5EF4-FFF2-40B4-BE49-F238E27FC236}">
                <a16:creationId xmlns:a16="http://schemas.microsoft.com/office/drawing/2014/main" id="{7AF80C58-9A4A-404F-80BC-2F6C035A15E2}"/>
              </a:ext>
            </a:extLst>
          </p:cNvPr>
          <p:cNvSpPr txBox="1">
            <a:spLocks noChangeArrowheads="1"/>
          </p:cNvSpPr>
          <p:nvPr/>
        </p:nvSpPr>
        <p:spPr bwMode="auto">
          <a:xfrm>
            <a:off x="5914502" y="3155782"/>
            <a:ext cx="605554"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间隙</a:t>
            </a:r>
            <a:endParaRPr lang="en-US" sz="1600" dirty="0"/>
          </a:p>
        </p:txBody>
      </p:sp>
      <p:sp>
        <p:nvSpPr>
          <p:cNvPr id="44" name="Line 43">
            <a:extLst>
              <a:ext uri="{FF2B5EF4-FFF2-40B4-BE49-F238E27FC236}">
                <a16:creationId xmlns:a16="http://schemas.microsoft.com/office/drawing/2014/main" id="{B4068DA9-4A7F-4D66-9A4B-74045799E22E}"/>
              </a:ext>
            </a:extLst>
          </p:cNvPr>
          <p:cNvSpPr>
            <a:spLocks noChangeShapeType="1"/>
          </p:cNvSpPr>
          <p:nvPr/>
        </p:nvSpPr>
        <p:spPr bwMode="auto">
          <a:xfrm flipH="1">
            <a:off x="5725590" y="3461584"/>
            <a:ext cx="247650" cy="219075"/>
          </a:xfrm>
          <a:prstGeom prst="line">
            <a:avLst/>
          </a:prstGeom>
          <a:noFill/>
          <a:ln w="12700">
            <a:solidFill>
              <a:schemeClr val="tx1"/>
            </a:solidFill>
            <a:round/>
            <a:headEnd/>
            <a:tailEnd type="triangle" w="med" len="med"/>
          </a:ln>
          <a:effectLst/>
        </p:spPr>
        <p:txBody>
          <a:bodyPr wrap="none" anchor="ctr">
            <a:prstTxWarp prst="textNoShape">
              <a:avLst/>
            </a:prstTxWarp>
            <a:spAutoFit/>
          </a:bodyPr>
          <a:lstStyle/>
          <a:p>
            <a:endParaRPr lang="en-US"/>
          </a:p>
        </p:txBody>
      </p:sp>
      <p:sp>
        <p:nvSpPr>
          <p:cNvPr id="45" name="Line 44">
            <a:extLst>
              <a:ext uri="{FF2B5EF4-FFF2-40B4-BE49-F238E27FC236}">
                <a16:creationId xmlns:a16="http://schemas.microsoft.com/office/drawing/2014/main" id="{215F61B8-3BCB-4B3C-B864-36821327BE53}"/>
              </a:ext>
            </a:extLst>
          </p:cNvPr>
          <p:cNvSpPr>
            <a:spLocks noChangeShapeType="1"/>
          </p:cNvSpPr>
          <p:nvPr/>
        </p:nvSpPr>
        <p:spPr bwMode="auto">
          <a:xfrm flipV="1">
            <a:off x="6049440" y="3509209"/>
            <a:ext cx="190500" cy="514350"/>
          </a:xfrm>
          <a:prstGeom prst="line">
            <a:avLst/>
          </a:prstGeom>
          <a:noFill/>
          <a:ln w="12700">
            <a:solidFill>
              <a:schemeClr val="tx1"/>
            </a:solidFill>
            <a:round/>
            <a:headEnd type="triangle" w="med" len="med"/>
            <a:tailEnd/>
          </a:ln>
          <a:effectLst/>
        </p:spPr>
        <p:txBody>
          <a:bodyPr anchor="ctr">
            <a:prstTxWarp prst="textNoShape">
              <a:avLst/>
            </a:prstTxWarp>
            <a:spAutoFit/>
          </a:bodyPr>
          <a:lstStyle/>
          <a:p>
            <a:endParaRPr lang="en-US"/>
          </a:p>
        </p:txBody>
      </p:sp>
      <p:pic>
        <p:nvPicPr>
          <p:cNvPr id="47" name="图片 46">
            <a:extLst>
              <a:ext uri="{FF2B5EF4-FFF2-40B4-BE49-F238E27FC236}">
                <a16:creationId xmlns:a16="http://schemas.microsoft.com/office/drawing/2014/main" id="{B9580673-4948-488B-83F5-747B8D8F0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344" y="2679419"/>
            <a:ext cx="2660347" cy="3854788"/>
          </a:xfrm>
          <a:prstGeom prst="rect">
            <a:avLst/>
          </a:prstGeom>
        </p:spPr>
      </p:pic>
    </p:spTree>
    <p:extLst>
      <p:ext uri="{BB962C8B-B14F-4D97-AF65-F5344CB8AC3E}">
        <p14:creationId xmlns:p14="http://schemas.microsoft.com/office/powerpoint/2010/main" val="1237791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CF5081-C344-4BB8-9385-1BB14D929C56}"/>
              </a:ext>
            </a:extLst>
          </p:cNvPr>
          <p:cNvSpPr>
            <a:spLocks noGrp="1"/>
          </p:cNvSpPr>
          <p:nvPr>
            <p:ph type="title"/>
          </p:nvPr>
        </p:nvSpPr>
        <p:spPr/>
        <p:txBody>
          <a:bodyPr>
            <a:normAutofit fontScale="90000"/>
          </a:bodyPr>
          <a:lstStyle/>
          <a:p>
            <a:r>
              <a:rPr lang="zh-CN" altLang="en-US" dirty="0"/>
              <a:t>磁盘结构</a:t>
            </a:r>
          </a:p>
        </p:txBody>
      </p:sp>
      <p:pic>
        <p:nvPicPr>
          <p:cNvPr id="36" name="内容占位符 35">
            <a:extLst>
              <a:ext uri="{FF2B5EF4-FFF2-40B4-BE49-F238E27FC236}">
                <a16:creationId xmlns:a16="http://schemas.microsoft.com/office/drawing/2014/main" id="{52B84468-8F23-4724-8BBB-C18E5C7729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76622" y="2902416"/>
            <a:ext cx="3552412" cy="2632591"/>
          </a:xfrm>
        </p:spPr>
      </p:pic>
      <p:sp>
        <p:nvSpPr>
          <p:cNvPr id="4" name="灯片编号占位符 3">
            <a:extLst>
              <a:ext uri="{FF2B5EF4-FFF2-40B4-BE49-F238E27FC236}">
                <a16:creationId xmlns:a16="http://schemas.microsoft.com/office/drawing/2014/main" id="{D444A52A-89CB-49ED-9283-4061AB5D6BC1}"/>
              </a:ext>
            </a:extLst>
          </p:cNvPr>
          <p:cNvSpPr>
            <a:spLocks noGrp="1"/>
          </p:cNvSpPr>
          <p:nvPr>
            <p:ph type="sldNum" sz="quarter" idx="12"/>
          </p:nvPr>
        </p:nvSpPr>
        <p:spPr/>
        <p:txBody>
          <a:bodyPr/>
          <a:lstStyle/>
          <a:p>
            <a:fld id="{6D62327B-ED8D-4CFC-ADD0-A75FA5CBE281}" type="slidenum">
              <a:rPr lang="zh-CN" altLang="en-US" smtClean="0"/>
              <a:pPr/>
              <a:t>33</a:t>
            </a:fld>
            <a:endParaRPr lang="zh-CN" altLang="en-US" dirty="0"/>
          </a:p>
        </p:txBody>
      </p:sp>
      <p:sp>
        <p:nvSpPr>
          <p:cNvPr id="5" name="Line 4">
            <a:extLst>
              <a:ext uri="{FF2B5EF4-FFF2-40B4-BE49-F238E27FC236}">
                <a16:creationId xmlns:a16="http://schemas.microsoft.com/office/drawing/2014/main" id="{8A6F42F5-FA83-40F7-9427-B0D917A85AF1}"/>
              </a:ext>
            </a:extLst>
          </p:cNvPr>
          <p:cNvSpPr>
            <a:spLocks noChangeShapeType="1"/>
          </p:cNvSpPr>
          <p:nvPr/>
        </p:nvSpPr>
        <p:spPr bwMode="auto">
          <a:xfrm flipV="1">
            <a:off x="1934483" y="42568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6" name="Line 5">
            <a:extLst>
              <a:ext uri="{FF2B5EF4-FFF2-40B4-BE49-F238E27FC236}">
                <a16:creationId xmlns:a16="http://schemas.microsoft.com/office/drawing/2014/main" id="{8583F67A-4392-4112-A9D8-65CB5A983145}"/>
              </a:ext>
            </a:extLst>
          </p:cNvPr>
          <p:cNvSpPr>
            <a:spLocks noChangeShapeType="1"/>
          </p:cNvSpPr>
          <p:nvPr/>
        </p:nvSpPr>
        <p:spPr bwMode="auto">
          <a:xfrm flipV="1">
            <a:off x="1934483" y="48410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7" name="AutoShape 6">
            <a:extLst>
              <a:ext uri="{FF2B5EF4-FFF2-40B4-BE49-F238E27FC236}">
                <a16:creationId xmlns:a16="http://schemas.microsoft.com/office/drawing/2014/main" id="{223F3D63-EDB5-4416-80F7-E9EB67AF3523}"/>
              </a:ext>
            </a:extLst>
          </p:cNvPr>
          <p:cNvSpPr>
            <a:spLocks noChangeArrowheads="1"/>
          </p:cNvSpPr>
          <p:nvPr/>
        </p:nvSpPr>
        <p:spPr bwMode="auto">
          <a:xfrm>
            <a:off x="3166383" y="479021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8" name="Oval 7">
            <a:extLst>
              <a:ext uri="{FF2B5EF4-FFF2-40B4-BE49-F238E27FC236}">
                <a16:creationId xmlns:a16="http://schemas.microsoft.com/office/drawing/2014/main" id="{8590A6A3-376A-480B-9F43-9EFEDC4BB182}"/>
              </a:ext>
            </a:extLst>
          </p:cNvPr>
          <p:cNvSpPr>
            <a:spLocks noChangeArrowheads="1"/>
          </p:cNvSpPr>
          <p:nvPr/>
        </p:nvSpPr>
        <p:spPr bwMode="auto">
          <a:xfrm>
            <a:off x="2137683" y="459971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9" name="Line 8">
            <a:extLst>
              <a:ext uri="{FF2B5EF4-FFF2-40B4-BE49-F238E27FC236}">
                <a16:creationId xmlns:a16="http://schemas.microsoft.com/office/drawing/2014/main" id="{8C858388-70AA-4FE6-B383-9E02154C8ACB}"/>
              </a:ext>
            </a:extLst>
          </p:cNvPr>
          <p:cNvSpPr>
            <a:spLocks noChangeShapeType="1"/>
          </p:cNvSpPr>
          <p:nvPr/>
        </p:nvSpPr>
        <p:spPr bwMode="auto">
          <a:xfrm flipV="1">
            <a:off x="1934483" y="36853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10" name="Text Box 9">
            <a:extLst>
              <a:ext uri="{FF2B5EF4-FFF2-40B4-BE49-F238E27FC236}">
                <a16:creationId xmlns:a16="http://schemas.microsoft.com/office/drawing/2014/main" id="{E05A1127-C19F-43AF-90E0-F728081BC7BB}"/>
              </a:ext>
            </a:extLst>
          </p:cNvPr>
          <p:cNvSpPr txBox="1">
            <a:spLocks noChangeArrowheads="1"/>
          </p:cNvSpPr>
          <p:nvPr/>
        </p:nvSpPr>
        <p:spPr bwMode="auto">
          <a:xfrm>
            <a:off x="886733" y="3161150"/>
            <a:ext cx="954877"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Surface 0</a:t>
            </a:r>
          </a:p>
          <a:p>
            <a:pPr algn="ctr">
              <a:lnSpc>
                <a:spcPct val="100000"/>
              </a:lnSpc>
            </a:pPr>
            <a:r>
              <a:rPr lang="zh-CN" altLang="en-US" sz="1600" dirty="0"/>
              <a:t>面 </a:t>
            </a:r>
            <a:r>
              <a:rPr lang="en-US" altLang="zh-CN" sz="1600" dirty="0"/>
              <a:t>0</a:t>
            </a:r>
            <a:endParaRPr lang="en-US" sz="1600" dirty="0"/>
          </a:p>
        </p:txBody>
      </p:sp>
      <p:sp>
        <p:nvSpPr>
          <p:cNvPr id="11" name="Text Box 10">
            <a:extLst>
              <a:ext uri="{FF2B5EF4-FFF2-40B4-BE49-F238E27FC236}">
                <a16:creationId xmlns:a16="http://schemas.microsoft.com/office/drawing/2014/main" id="{EB0226C6-C295-4DF7-81B7-3CA997B798BE}"/>
              </a:ext>
            </a:extLst>
          </p:cNvPr>
          <p:cNvSpPr txBox="1">
            <a:spLocks noChangeArrowheads="1"/>
          </p:cNvSpPr>
          <p:nvPr/>
        </p:nvSpPr>
        <p:spPr bwMode="auto">
          <a:xfrm>
            <a:off x="886733" y="3630335"/>
            <a:ext cx="942185"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Surface 1</a:t>
            </a:r>
          </a:p>
        </p:txBody>
      </p:sp>
      <p:sp>
        <p:nvSpPr>
          <p:cNvPr id="12" name="Text Box 11">
            <a:extLst>
              <a:ext uri="{FF2B5EF4-FFF2-40B4-BE49-F238E27FC236}">
                <a16:creationId xmlns:a16="http://schemas.microsoft.com/office/drawing/2014/main" id="{A41419AB-CA93-4FD6-96BF-2EB5C5E87C73}"/>
              </a:ext>
            </a:extLst>
          </p:cNvPr>
          <p:cNvSpPr txBox="1">
            <a:spLocks noChangeArrowheads="1"/>
          </p:cNvSpPr>
          <p:nvPr/>
        </p:nvSpPr>
        <p:spPr bwMode="auto">
          <a:xfrm>
            <a:off x="886733" y="3855760"/>
            <a:ext cx="942185"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Surface 2</a:t>
            </a:r>
          </a:p>
        </p:txBody>
      </p:sp>
      <p:sp>
        <p:nvSpPr>
          <p:cNvPr id="13" name="Text Box 12">
            <a:extLst>
              <a:ext uri="{FF2B5EF4-FFF2-40B4-BE49-F238E27FC236}">
                <a16:creationId xmlns:a16="http://schemas.microsoft.com/office/drawing/2014/main" id="{5B383482-2D22-4AB4-A45A-7317C52C7DA3}"/>
              </a:ext>
            </a:extLst>
          </p:cNvPr>
          <p:cNvSpPr txBox="1">
            <a:spLocks noChangeArrowheads="1"/>
          </p:cNvSpPr>
          <p:nvPr/>
        </p:nvSpPr>
        <p:spPr bwMode="auto">
          <a:xfrm>
            <a:off x="886733" y="4201835"/>
            <a:ext cx="942185"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Surface 3</a:t>
            </a:r>
          </a:p>
        </p:txBody>
      </p:sp>
      <p:sp>
        <p:nvSpPr>
          <p:cNvPr id="14" name="Text Box 13">
            <a:extLst>
              <a:ext uri="{FF2B5EF4-FFF2-40B4-BE49-F238E27FC236}">
                <a16:creationId xmlns:a16="http://schemas.microsoft.com/office/drawing/2014/main" id="{F4E26DD4-8903-4C62-B139-4F9E35CF0A81}"/>
              </a:ext>
            </a:extLst>
          </p:cNvPr>
          <p:cNvSpPr txBox="1">
            <a:spLocks noChangeArrowheads="1"/>
          </p:cNvSpPr>
          <p:nvPr/>
        </p:nvSpPr>
        <p:spPr bwMode="auto">
          <a:xfrm>
            <a:off x="886733" y="4439960"/>
            <a:ext cx="942185"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Surface 4</a:t>
            </a:r>
          </a:p>
        </p:txBody>
      </p:sp>
      <p:sp>
        <p:nvSpPr>
          <p:cNvPr id="15" name="Text Box 14">
            <a:extLst>
              <a:ext uri="{FF2B5EF4-FFF2-40B4-BE49-F238E27FC236}">
                <a16:creationId xmlns:a16="http://schemas.microsoft.com/office/drawing/2014/main" id="{E40F72B7-EE39-4C5D-850B-5482C9E54446}"/>
              </a:ext>
            </a:extLst>
          </p:cNvPr>
          <p:cNvSpPr txBox="1">
            <a:spLocks noChangeArrowheads="1"/>
          </p:cNvSpPr>
          <p:nvPr/>
        </p:nvSpPr>
        <p:spPr bwMode="auto">
          <a:xfrm>
            <a:off x="886733" y="4786035"/>
            <a:ext cx="942185"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Surface 5</a:t>
            </a:r>
          </a:p>
        </p:txBody>
      </p:sp>
      <p:sp>
        <p:nvSpPr>
          <p:cNvPr id="16" name="Line 15">
            <a:extLst>
              <a:ext uri="{FF2B5EF4-FFF2-40B4-BE49-F238E27FC236}">
                <a16:creationId xmlns:a16="http://schemas.microsoft.com/office/drawing/2014/main" id="{702C1C2D-FA92-4B0A-8AC0-C99B59441D04}"/>
              </a:ext>
            </a:extLst>
          </p:cNvPr>
          <p:cNvSpPr>
            <a:spLocks noChangeShapeType="1"/>
          </p:cNvSpPr>
          <p:nvPr/>
        </p:nvSpPr>
        <p:spPr bwMode="auto">
          <a:xfrm>
            <a:off x="1934483" y="45997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17" name="Oval 16">
            <a:extLst>
              <a:ext uri="{FF2B5EF4-FFF2-40B4-BE49-F238E27FC236}">
                <a16:creationId xmlns:a16="http://schemas.microsoft.com/office/drawing/2014/main" id="{6E7ED169-64E8-4E34-AD11-B9E32583A57C}"/>
              </a:ext>
            </a:extLst>
          </p:cNvPr>
          <p:cNvSpPr>
            <a:spLocks noChangeArrowheads="1"/>
          </p:cNvSpPr>
          <p:nvPr/>
        </p:nvSpPr>
        <p:spPr bwMode="auto">
          <a:xfrm>
            <a:off x="2785383" y="4752112"/>
            <a:ext cx="1193800" cy="165100"/>
          </a:xfrm>
          <a:prstGeom prst="ellipse">
            <a:avLst/>
          </a:prstGeom>
          <a:noFill/>
          <a:ln w="12700">
            <a:solidFill>
              <a:schemeClr val="tx1"/>
            </a:solidFill>
            <a:round/>
            <a:headEnd/>
            <a:tailEnd/>
          </a:ln>
          <a:effectLst/>
        </p:spPr>
        <p:txBody>
          <a:bodyPr wrap="none" anchor="ctr">
            <a:prstTxWarp prst="textNoShape">
              <a:avLst/>
            </a:prstTxWarp>
            <a:spAutoFit/>
          </a:bodyPr>
          <a:lstStyle/>
          <a:p>
            <a:endParaRPr lang="en-US"/>
          </a:p>
        </p:txBody>
      </p:sp>
      <p:sp>
        <p:nvSpPr>
          <p:cNvPr id="18" name="AutoShape 17">
            <a:extLst>
              <a:ext uri="{FF2B5EF4-FFF2-40B4-BE49-F238E27FC236}">
                <a16:creationId xmlns:a16="http://schemas.microsoft.com/office/drawing/2014/main" id="{38BD60AA-3CE9-4F78-8FDE-E698CA3913A2}"/>
              </a:ext>
            </a:extLst>
          </p:cNvPr>
          <p:cNvSpPr>
            <a:spLocks noChangeArrowheads="1"/>
          </p:cNvSpPr>
          <p:nvPr/>
        </p:nvSpPr>
        <p:spPr bwMode="auto">
          <a:xfrm>
            <a:off x="3166383" y="421871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19" name="Oval 18">
            <a:extLst>
              <a:ext uri="{FF2B5EF4-FFF2-40B4-BE49-F238E27FC236}">
                <a16:creationId xmlns:a16="http://schemas.microsoft.com/office/drawing/2014/main" id="{0FB885D6-131E-4FD1-8DA7-80210E77183B}"/>
              </a:ext>
            </a:extLst>
          </p:cNvPr>
          <p:cNvSpPr>
            <a:spLocks noChangeArrowheads="1"/>
          </p:cNvSpPr>
          <p:nvPr/>
        </p:nvSpPr>
        <p:spPr bwMode="auto">
          <a:xfrm>
            <a:off x="2163083" y="399011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20" name="Oval 19">
            <a:extLst>
              <a:ext uri="{FF2B5EF4-FFF2-40B4-BE49-F238E27FC236}">
                <a16:creationId xmlns:a16="http://schemas.microsoft.com/office/drawing/2014/main" id="{F0D2B007-62F8-4E20-BC6F-8960CBF29AD0}"/>
              </a:ext>
            </a:extLst>
          </p:cNvPr>
          <p:cNvSpPr>
            <a:spLocks noChangeArrowheads="1"/>
          </p:cNvSpPr>
          <p:nvPr/>
        </p:nvSpPr>
        <p:spPr bwMode="auto">
          <a:xfrm>
            <a:off x="2772683" y="4180612"/>
            <a:ext cx="1193800" cy="165100"/>
          </a:xfrm>
          <a:prstGeom prst="ellipse">
            <a:avLst/>
          </a:prstGeom>
          <a:noFill/>
          <a:ln w="12700">
            <a:solidFill>
              <a:schemeClr val="tx1"/>
            </a:solidFill>
            <a:round/>
            <a:headEnd/>
            <a:tailEnd/>
          </a:ln>
          <a:effectLst/>
        </p:spPr>
        <p:txBody>
          <a:bodyPr wrap="none" anchor="ctr">
            <a:prstTxWarp prst="textNoShape">
              <a:avLst/>
            </a:prstTxWarp>
            <a:spAutoFit/>
          </a:bodyPr>
          <a:lstStyle/>
          <a:p>
            <a:endParaRPr lang="en-US"/>
          </a:p>
        </p:txBody>
      </p:sp>
      <p:sp>
        <p:nvSpPr>
          <p:cNvPr id="21" name="AutoShape 20">
            <a:extLst>
              <a:ext uri="{FF2B5EF4-FFF2-40B4-BE49-F238E27FC236}">
                <a16:creationId xmlns:a16="http://schemas.microsoft.com/office/drawing/2014/main" id="{342729A7-A692-4B67-A8E1-F3145C2DB404}"/>
              </a:ext>
            </a:extLst>
          </p:cNvPr>
          <p:cNvSpPr>
            <a:spLocks noChangeArrowheads="1"/>
          </p:cNvSpPr>
          <p:nvPr/>
        </p:nvSpPr>
        <p:spPr bwMode="auto">
          <a:xfrm>
            <a:off x="3166383" y="364721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22" name="Oval 21">
            <a:extLst>
              <a:ext uri="{FF2B5EF4-FFF2-40B4-BE49-F238E27FC236}">
                <a16:creationId xmlns:a16="http://schemas.microsoft.com/office/drawing/2014/main" id="{55732BAE-775E-4343-A9A6-34E43E7419C7}"/>
              </a:ext>
            </a:extLst>
          </p:cNvPr>
          <p:cNvSpPr>
            <a:spLocks noChangeArrowheads="1"/>
          </p:cNvSpPr>
          <p:nvPr/>
        </p:nvSpPr>
        <p:spPr bwMode="auto">
          <a:xfrm>
            <a:off x="2124983" y="344401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23" name="Oval 22">
            <a:extLst>
              <a:ext uri="{FF2B5EF4-FFF2-40B4-BE49-F238E27FC236}">
                <a16:creationId xmlns:a16="http://schemas.microsoft.com/office/drawing/2014/main" id="{14BC2D29-AA1B-4A69-A9CF-A1C75C315B8C}"/>
              </a:ext>
            </a:extLst>
          </p:cNvPr>
          <p:cNvSpPr>
            <a:spLocks noChangeArrowheads="1"/>
          </p:cNvSpPr>
          <p:nvPr/>
        </p:nvSpPr>
        <p:spPr bwMode="auto">
          <a:xfrm>
            <a:off x="2772683" y="3571012"/>
            <a:ext cx="1193800" cy="165100"/>
          </a:xfrm>
          <a:prstGeom prst="ellipse">
            <a:avLst/>
          </a:prstGeom>
          <a:noFill/>
          <a:ln w="12700">
            <a:solidFill>
              <a:schemeClr val="tx1"/>
            </a:solidFill>
            <a:round/>
            <a:headEnd/>
            <a:tailEnd/>
          </a:ln>
          <a:effectLst/>
        </p:spPr>
        <p:txBody>
          <a:bodyPr wrap="none" anchor="ctr">
            <a:prstTxWarp prst="textNoShape">
              <a:avLst/>
            </a:prstTxWarp>
            <a:spAutoFit/>
          </a:bodyPr>
          <a:lstStyle/>
          <a:p>
            <a:endParaRPr lang="en-US"/>
          </a:p>
        </p:txBody>
      </p:sp>
      <p:sp>
        <p:nvSpPr>
          <p:cNvPr id="24" name="AutoShape 23">
            <a:extLst>
              <a:ext uri="{FF2B5EF4-FFF2-40B4-BE49-F238E27FC236}">
                <a16:creationId xmlns:a16="http://schemas.microsoft.com/office/drawing/2014/main" id="{48EAF39F-63C4-4523-AD9C-5288ADC85375}"/>
              </a:ext>
            </a:extLst>
          </p:cNvPr>
          <p:cNvSpPr>
            <a:spLocks noChangeArrowheads="1"/>
          </p:cNvSpPr>
          <p:nvPr/>
        </p:nvSpPr>
        <p:spPr bwMode="auto">
          <a:xfrm>
            <a:off x="3166383" y="305031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25" name="Line 24">
            <a:extLst>
              <a:ext uri="{FF2B5EF4-FFF2-40B4-BE49-F238E27FC236}">
                <a16:creationId xmlns:a16="http://schemas.microsoft.com/office/drawing/2014/main" id="{5A6FEFFF-17BE-43A4-AB38-F8F4D380727C}"/>
              </a:ext>
            </a:extLst>
          </p:cNvPr>
          <p:cNvSpPr>
            <a:spLocks noChangeShapeType="1"/>
          </p:cNvSpPr>
          <p:nvPr/>
        </p:nvSpPr>
        <p:spPr bwMode="auto">
          <a:xfrm>
            <a:off x="1934483" y="34440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26" name="Line 25">
            <a:extLst>
              <a:ext uri="{FF2B5EF4-FFF2-40B4-BE49-F238E27FC236}">
                <a16:creationId xmlns:a16="http://schemas.microsoft.com/office/drawing/2014/main" id="{DBC444FA-0155-47F3-A8CC-BC01DBEADEEA}"/>
              </a:ext>
            </a:extLst>
          </p:cNvPr>
          <p:cNvSpPr>
            <a:spLocks noChangeShapeType="1"/>
          </p:cNvSpPr>
          <p:nvPr/>
        </p:nvSpPr>
        <p:spPr bwMode="auto">
          <a:xfrm>
            <a:off x="1934483" y="4015512"/>
            <a:ext cx="520700" cy="12700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27" name="Line 26">
            <a:extLst>
              <a:ext uri="{FF2B5EF4-FFF2-40B4-BE49-F238E27FC236}">
                <a16:creationId xmlns:a16="http://schemas.microsoft.com/office/drawing/2014/main" id="{453CDC75-9C06-420E-B371-2E771D0B9861}"/>
              </a:ext>
            </a:extLst>
          </p:cNvPr>
          <p:cNvSpPr>
            <a:spLocks noChangeShapeType="1"/>
          </p:cNvSpPr>
          <p:nvPr/>
        </p:nvSpPr>
        <p:spPr bwMode="auto">
          <a:xfrm>
            <a:off x="2785383" y="3647212"/>
            <a:ext cx="0" cy="1193800"/>
          </a:xfrm>
          <a:prstGeom prst="line">
            <a:avLst/>
          </a:prstGeom>
          <a:noFill/>
          <a:ln w="12700" cap="rnd">
            <a:solidFill>
              <a:schemeClr val="tx1"/>
            </a:solidFill>
            <a:prstDash val="sysDot"/>
            <a:round/>
            <a:headEnd/>
            <a:tailEnd/>
          </a:ln>
          <a:effectLst/>
        </p:spPr>
        <p:txBody>
          <a:bodyPr wrap="none" anchor="ctr">
            <a:prstTxWarp prst="textNoShape">
              <a:avLst/>
            </a:prstTxWarp>
            <a:spAutoFit/>
          </a:bodyPr>
          <a:lstStyle/>
          <a:p>
            <a:endParaRPr lang="en-US"/>
          </a:p>
        </p:txBody>
      </p:sp>
      <p:sp>
        <p:nvSpPr>
          <p:cNvPr id="28" name="Line 27">
            <a:extLst>
              <a:ext uri="{FF2B5EF4-FFF2-40B4-BE49-F238E27FC236}">
                <a16:creationId xmlns:a16="http://schemas.microsoft.com/office/drawing/2014/main" id="{A68C5925-EDA0-4DF5-8F26-64BC71B08536}"/>
              </a:ext>
            </a:extLst>
          </p:cNvPr>
          <p:cNvSpPr>
            <a:spLocks noChangeShapeType="1"/>
          </p:cNvSpPr>
          <p:nvPr/>
        </p:nvSpPr>
        <p:spPr bwMode="auto">
          <a:xfrm>
            <a:off x="3966483" y="3659912"/>
            <a:ext cx="0" cy="1193800"/>
          </a:xfrm>
          <a:prstGeom prst="line">
            <a:avLst/>
          </a:prstGeom>
          <a:noFill/>
          <a:ln w="12700" cap="rnd">
            <a:solidFill>
              <a:schemeClr val="tx1"/>
            </a:solidFill>
            <a:prstDash val="sysDot"/>
            <a:round/>
            <a:headEnd/>
            <a:tailEnd/>
          </a:ln>
          <a:effectLst/>
        </p:spPr>
        <p:txBody>
          <a:bodyPr wrap="none" anchor="ctr">
            <a:prstTxWarp prst="textNoShape">
              <a:avLst/>
            </a:prstTxWarp>
            <a:spAutoFit/>
          </a:bodyPr>
          <a:lstStyle/>
          <a:p>
            <a:endParaRPr lang="en-US"/>
          </a:p>
        </p:txBody>
      </p:sp>
      <p:sp>
        <p:nvSpPr>
          <p:cNvPr id="29" name="Text Box 28">
            <a:extLst>
              <a:ext uri="{FF2B5EF4-FFF2-40B4-BE49-F238E27FC236}">
                <a16:creationId xmlns:a16="http://schemas.microsoft.com/office/drawing/2014/main" id="{A726485A-E77D-49BE-90E7-3382B518ED37}"/>
              </a:ext>
            </a:extLst>
          </p:cNvPr>
          <p:cNvSpPr txBox="1">
            <a:spLocks noChangeArrowheads="1"/>
          </p:cNvSpPr>
          <p:nvPr/>
        </p:nvSpPr>
        <p:spPr bwMode="auto">
          <a:xfrm>
            <a:off x="3415621" y="2529325"/>
            <a:ext cx="1095172"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latin typeface="Arial" charset="0"/>
              </a:rPr>
              <a:t>Cylinder </a:t>
            </a:r>
            <a:r>
              <a:rPr lang="en-US" sz="1600" i="1" dirty="0">
                <a:latin typeface="Arial" charset="0"/>
              </a:rPr>
              <a:t>k</a:t>
            </a:r>
          </a:p>
          <a:p>
            <a:pPr algn="ctr"/>
            <a:r>
              <a:rPr lang="zh-CN" altLang="en-US" sz="1600" dirty="0">
                <a:latin typeface="Arial" charset="0"/>
              </a:rPr>
              <a:t>柱面</a:t>
            </a:r>
            <a:r>
              <a:rPr lang="en-US" altLang="zh-CN" sz="1600" dirty="0">
                <a:latin typeface="Arial" charset="0"/>
              </a:rPr>
              <a:t> </a:t>
            </a:r>
            <a:r>
              <a:rPr lang="en-US" altLang="zh-CN" sz="1600" i="1" dirty="0">
                <a:latin typeface="Arial" charset="0"/>
              </a:rPr>
              <a:t>k</a:t>
            </a:r>
            <a:endParaRPr lang="en-US" sz="1600" dirty="0">
              <a:latin typeface="Arial" charset="0"/>
            </a:endParaRPr>
          </a:p>
        </p:txBody>
      </p:sp>
      <p:sp>
        <p:nvSpPr>
          <p:cNvPr id="30" name="Line 29">
            <a:extLst>
              <a:ext uri="{FF2B5EF4-FFF2-40B4-BE49-F238E27FC236}">
                <a16:creationId xmlns:a16="http://schemas.microsoft.com/office/drawing/2014/main" id="{E8FF0F10-D4EF-4792-ABAA-54A876F1C436}"/>
              </a:ext>
            </a:extLst>
          </p:cNvPr>
          <p:cNvSpPr>
            <a:spLocks noChangeShapeType="1"/>
          </p:cNvSpPr>
          <p:nvPr/>
        </p:nvSpPr>
        <p:spPr bwMode="auto">
          <a:xfrm flipH="1">
            <a:off x="3788683" y="3050312"/>
            <a:ext cx="177800" cy="520700"/>
          </a:xfrm>
          <a:prstGeom prst="line">
            <a:avLst/>
          </a:prstGeom>
          <a:noFill/>
          <a:ln w="12700">
            <a:solidFill>
              <a:schemeClr val="tx1"/>
            </a:solidFill>
            <a:round/>
            <a:headEnd/>
            <a:tailEnd type="triangle" w="med" len="med"/>
          </a:ln>
          <a:effectLst/>
        </p:spPr>
        <p:txBody>
          <a:bodyPr wrap="none" anchor="ctr">
            <a:prstTxWarp prst="textNoShape">
              <a:avLst/>
            </a:prstTxWarp>
            <a:spAutoFit/>
          </a:bodyPr>
          <a:lstStyle/>
          <a:p>
            <a:endParaRPr lang="en-US"/>
          </a:p>
        </p:txBody>
      </p:sp>
      <p:sp>
        <p:nvSpPr>
          <p:cNvPr id="31" name="Text Box 30">
            <a:extLst>
              <a:ext uri="{FF2B5EF4-FFF2-40B4-BE49-F238E27FC236}">
                <a16:creationId xmlns:a16="http://schemas.microsoft.com/office/drawing/2014/main" id="{3139F9F0-DE89-435C-B142-12532D135673}"/>
              </a:ext>
            </a:extLst>
          </p:cNvPr>
          <p:cNvSpPr txBox="1">
            <a:spLocks noChangeArrowheads="1"/>
          </p:cNvSpPr>
          <p:nvPr/>
        </p:nvSpPr>
        <p:spPr bwMode="auto">
          <a:xfrm>
            <a:off x="2983776" y="5425212"/>
            <a:ext cx="797013"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Spindle</a:t>
            </a:r>
          </a:p>
          <a:p>
            <a:pPr algn="ctr">
              <a:lnSpc>
                <a:spcPct val="100000"/>
              </a:lnSpc>
            </a:pPr>
            <a:r>
              <a:rPr lang="zh-CN" altLang="en-US" sz="1600" dirty="0"/>
              <a:t>主轴</a:t>
            </a:r>
            <a:endParaRPr lang="en-US" sz="1600" dirty="0"/>
          </a:p>
        </p:txBody>
      </p:sp>
      <p:sp>
        <p:nvSpPr>
          <p:cNvPr id="32" name="Text Box 31">
            <a:extLst>
              <a:ext uri="{FF2B5EF4-FFF2-40B4-BE49-F238E27FC236}">
                <a16:creationId xmlns:a16="http://schemas.microsoft.com/office/drawing/2014/main" id="{168A170C-2213-4EAF-BE5B-CC5C6C62D78A}"/>
              </a:ext>
            </a:extLst>
          </p:cNvPr>
          <p:cNvSpPr txBox="1">
            <a:spLocks noChangeArrowheads="1"/>
          </p:cNvSpPr>
          <p:nvPr/>
        </p:nvSpPr>
        <p:spPr bwMode="auto">
          <a:xfrm>
            <a:off x="4549096" y="3354825"/>
            <a:ext cx="891013"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Platter 0</a:t>
            </a:r>
          </a:p>
          <a:p>
            <a:pPr algn="ctr">
              <a:lnSpc>
                <a:spcPct val="100000"/>
              </a:lnSpc>
            </a:pPr>
            <a:r>
              <a:rPr lang="zh-CN" altLang="en-US" sz="1600" dirty="0"/>
              <a:t>盘片 </a:t>
            </a:r>
            <a:r>
              <a:rPr lang="en-US" altLang="zh-CN" sz="1600" dirty="0"/>
              <a:t>0</a:t>
            </a:r>
            <a:endParaRPr lang="en-US" sz="1600" dirty="0"/>
          </a:p>
        </p:txBody>
      </p:sp>
      <p:sp>
        <p:nvSpPr>
          <p:cNvPr id="33" name="Text Box 32">
            <a:extLst>
              <a:ext uri="{FF2B5EF4-FFF2-40B4-BE49-F238E27FC236}">
                <a16:creationId xmlns:a16="http://schemas.microsoft.com/office/drawing/2014/main" id="{B91FAFAE-1A87-484F-B445-3CF24B8C3D3E}"/>
              </a:ext>
            </a:extLst>
          </p:cNvPr>
          <p:cNvSpPr txBox="1">
            <a:spLocks noChangeArrowheads="1"/>
          </p:cNvSpPr>
          <p:nvPr/>
        </p:nvSpPr>
        <p:spPr bwMode="auto">
          <a:xfrm>
            <a:off x="4563383" y="3909447"/>
            <a:ext cx="891013" cy="584775"/>
          </a:xfrm>
          <a:prstGeom prst="rect">
            <a:avLst/>
          </a:prstGeom>
          <a:noFill/>
          <a:ln w="12700">
            <a:noFill/>
            <a:miter lim="800000"/>
            <a:headEnd/>
            <a:tailEnd/>
          </a:ln>
          <a:effectLst/>
        </p:spPr>
        <p:txBody>
          <a:bodyPr wrap="none" anchor="ctr">
            <a:prstTxWarp prst="textNoShape">
              <a:avLst/>
            </a:prstTxWarp>
            <a:spAutoFit/>
          </a:bodyPr>
          <a:lstStyle/>
          <a:p>
            <a:pPr algn="ctr"/>
            <a:r>
              <a:rPr lang="en-US" sz="1600" dirty="0"/>
              <a:t>Platter 1</a:t>
            </a:r>
          </a:p>
          <a:p>
            <a:pPr algn="ctr"/>
            <a:r>
              <a:rPr lang="zh-CN" altLang="en-US" sz="1600" dirty="0"/>
              <a:t>盘片</a:t>
            </a:r>
            <a:r>
              <a:rPr lang="en-US" altLang="zh-CN" sz="1600" dirty="0"/>
              <a:t>1</a:t>
            </a:r>
            <a:endParaRPr lang="en-US" sz="1600" dirty="0"/>
          </a:p>
        </p:txBody>
      </p:sp>
      <p:sp>
        <p:nvSpPr>
          <p:cNvPr id="34" name="Text Box 33">
            <a:extLst>
              <a:ext uri="{FF2B5EF4-FFF2-40B4-BE49-F238E27FC236}">
                <a16:creationId xmlns:a16="http://schemas.microsoft.com/office/drawing/2014/main" id="{5AF3C1EB-9448-48F8-9186-800F9ED3022F}"/>
              </a:ext>
            </a:extLst>
          </p:cNvPr>
          <p:cNvSpPr txBox="1">
            <a:spLocks noChangeArrowheads="1"/>
          </p:cNvSpPr>
          <p:nvPr/>
        </p:nvSpPr>
        <p:spPr bwMode="auto">
          <a:xfrm>
            <a:off x="4572000" y="4523224"/>
            <a:ext cx="891013"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en-US" sz="1600" dirty="0"/>
              <a:t>Platter 2</a:t>
            </a:r>
          </a:p>
          <a:p>
            <a:pPr algn="ctr"/>
            <a:r>
              <a:rPr lang="zh-CN" altLang="en-US" sz="1600" dirty="0"/>
              <a:t>盘片 </a:t>
            </a:r>
            <a:r>
              <a:rPr lang="en-US" altLang="zh-CN" sz="1600" dirty="0"/>
              <a:t>2</a:t>
            </a:r>
            <a:endParaRPr lang="en-US" sz="1600" dirty="0"/>
          </a:p>
        </p:txBody>
      </p:sp>
      <p:sp>
        <p:nvSpPr>
          <p:cNvPr id="37" name="内容占位符 2">
            <a:extLst>
              <a:ext uri="{FF2B5EF4-FFF2-40B4-BE49-F238E27FC236}">
                <a16:creationId xmlns:a16="http://schemas.microsoft.com/office/drawing/2014/main" id="{4CAC5E0A-ACFC-4704-AF1F-AEDB3BDEF30D}"/>
              </a:ext>
            </a:extLst>
          </p:cNvPr>
          <p:cNvSpPr txBox="1">
            <a:spLocks/>
          </p:cNvSpPr>
          <p:nvPr/>
        </p:nvSpPr>
        <p:spPr>
          <a:xfrm>
            <a:off x="457200" y="837034"/>
            <a:ext cx="8229600" cy="5289136"/>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柱面</a:t>
            </a:r>
            <a:r>
              <a:rPr lang="en-US" altLang="zh-CN" dirty="0"/>
              <a:t>(cylinder)</a:t>
            </a:r>
            <a:r>
              <a:rPr lang="zh-CN" altLang="en-US" dirty="0"/>
              <a:t>：所有盘片表面上到主轴中心的距离相等的磁道的集合</a:t>
            </a:r>
            <a:endParaRPr lang="en-US" altLang="zh-CN" dirty="0"/>
          </a:p>
          <a:p>
            <a:pPr lvl="1"/>
            <a:r>
              <a:rPr lang="zh-CN" altLang="en-US" dirty="0"/>
              <a:t>示例：柱面</a:t>
            </a:r>
            <a:r>
              <a:rPr lang="en-US" altLang="zh-CN" i="1" dirty="0"/>
              <a:t>k</a:t>
            </a:r>
            <a:r>
              <a:rPr lang="zh-CN" altLang="en-US" dirty="0"/>
              <a:t>是</a:t>
            </a:r>
            <a:r>
              <a:rPr lang="en-US" altLang="zh-CN" dirty="0"/>
              <a:t>3</a:t>
            </a:r>
            <a:r>
              <a:rPr lang="zh-CN" altLang="en-US" dirty="0"/>
              <a:t>个盘片、</a:t>
            </a:r>
            <a:r>
              <a:rPr lang="en-US" altLang="zh-CN" dirty="0"/>
              <a:t>6</a:t>
            </a:r>
            <a:r>
              <a:rPr lang="zh-CN" altLang="en-US" dirty="0"/>
              <a:t>个面上</a:t>
            </a:r>
            <a:r>
              <a:rPr lang="en-US" altLang="zh-CN" dirty="0"/>
              <a:t>6</a:t>
            </a:r>
            <a:r>
              <a:rPr lang="zh-CN" altLang="en-US" dirty="0"/>
              <a:t>个磁道</a:t>
            </a:r>
            <a:r>
              <a:rPr lang="en-US" altLang="zh-CN" i="1" dirty="0"/>
              <a:t>k</a:t>
            </a:r>
            <a:r>
              <a:rPr lang="zh-CN" altLang="en-US" dirty="0"/>
              <a:t>的集合</a:t>
            </a:r>
            <a:endParaRPr lang="en-US" altLang="zh-CN" dirty="0"/>
          </a:p>
        </p:txBody>
      </p:sp>
    </p:spTree>
    <p:extLst>
      <p:ext uri="{BB962C8B-B14F-4D97-AF65-F5344CB8AC3E}">
        <p14:creationId xmlns:p14="http://schemas.microsoft.com/office/powerpoint/2010/main" val="4170755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p:txBody>
          <a:bodyPr>
            <a:normAutofit fontScale="90000"/>
          </a:bodyPr>
          <a:lstStyle/>
          <a:p>
            <a:r>
              <a:rPr lang="en-US" altLang="zh-CN" dirty="0"/>
              <a:t>2. </a:t>
            </a:r>
            <a:r>
              <a:rPr lang="zh-CN" altLang="en-US" dirty="0"/>
              <a:t>磁盘容量</a:t>
            </a:r>
            <a:endParaRPr lang="en-US" dirty="0"/>
          </a:p>
        </p:txBody>
      </p:sp>
      <p:sp>
        <p:nvSpPr>
          <p:cNvPr id="123909" name="Rectangle 5"/>
          <p:cNvSpPr>
            <a:spLocks noGrp="1" noChangeArrowheads="1"/>
          </p:cNvSpPr>
          <p:nvPr>
            <p:ph idx="1"/>
          </p:nvPr>
        </p:nvSpPr>
        <p:spPr/>
        <p:txBody>
          <a:bodyPr>
            <a:normAutofit lnSpcReduction="10000"/>
          </a:bodyPr>
          <a:lstStyle/>
          <a:p>
            <a:r>
              <a:rPr lang="zh-CN" altLang="en-US" sz="2000" dirty="0"/>
              <a:t>容量</a:t>
            </a:r>
            <a:r>
              <a:rPr lang="en-US" altLang="zh-CN" sz="2000" dirty="0"/>
              <a:t>(</a:t>
            </a:r>
            <a:r>
              <a:rPr lang="en-US" sz="2000" dirty="0"/>
              <a:t>Capacity)</a:t>
            </a:r>
            <a:r>
              <a:rPr lang="zh-CN" altLang="en-US" sz="2000" dirty="0"/>
              <a:t>：磁盘上可以记录的最大位数</a:t>
            </a:r>
            <a:endParaRPr lang="en-US" sz="2000" dirty="0"/>
          </a:p>
          <a:p>
            <a:pPr lvl="1"/>
            <a:r>
              <a:rPr lang="zh-CN" altLang="en-US" sz="1800" dirty="0"/>
              <a:t>示例：</a:t>
            </a:r>
            <a:r>
              <a:rPr lang="en-US" altLang="zh-CN" sz="1800" dirty="0"/>
              <a:t>10TB</a:t>
            </a:r>
            <a:r>
              <a:rPr lang="zh-CN" altLang="en-US" sz="1800" dirty="0"/>
              <a:t>硬盘</a:t>
            </a:r>
            <a:r>
              <a:rPr lang="en-US" altLang="zh-CN" sz="1800" dirty="0"/>
              <a:t>= 10</a:t>
            </a:r>
            <a:r>
              <a:rPr lang="en-US" altLang="zh-CN" sz="1800" baseline="30000" dirty="0"/>
              <a:t>13</a:t>
            </a:r>
            <a:r>
              <a:rPr lang="en-US" altLang="zh-CN" sz="1800" dirty="0"/>
              <a:t> </a:t>
            </a:r>
            <a:r>
              <a:rPr lang="zh-CN" altLang="en-US" sz="1800" dirty="0"/>
              <a:t>字节</a:t>
            </a:r>
            <a:endParaRPr lang="en-US" sz="1800" dirty="0">
              <a:solidFill>
                <a:srgbClr val="FF0000"/>
              </a:solidFill>
              <a:effectLst>
                <a:outerShdw blurRad="38100" dist="38100" dir="2700000" algn="tl">
                  <a:srgbClr val="000000">
                    <a:alpha val="43137"/>
                  </a:srgbClr>
                </a:outerShdw>
              </a:effectLst>
            </a:endParaRPr>
          </a:p>
          <a:p>
            <a:r>
              <a:rPr lang="zh-CN" altLang="en-US" sz="2000" dirty="0"/>
              <a:t>磁盘容量决定因素：</a:t>
            </a:r>
            <a:endParaRPr lang="en-US" sz="2000" dirty="0"/>
          </a:p>
          <a:p>
            <a:pPr lvl="1"/>
            <a:r>
              <a:rPr lang="zh-CN" altLang="en-US" sz="1800" dirty="0"/>
              <a:t>记录密度</a:t>
            </a:r>
            <a:r>
              <a:rPr lang="en-US" altLang="zh-CN" sz="1800" dirty="0"/>
              <a:t>(</a:t>
            </a:r>
            <a:r>
              <a:rPr lang="en-US" sz="1800" dirty="0"/>
              <a:t>Recording density (</a:t>
            </a:r>
            <a:r>
              <a:rPr lang="zh-CN" altLang="en-US" sz="1800" dirty="0"/>
              <a:t>位</a:t>
            </a:r>
            <a:r>
              <a:rPr lang="en-US" sz="1800" dirty="0"/>
              <a:t>/</a:t>
            </a:r>
            <a:r>
              <a:rPr lang="zh-CN" altLang="en-US" sz="1800" dirty="0"/>
              <a:t>英寸</a:t>
            </a:r>
            <a:r>
              <a:rPr lang="en-US" sz="1800" dirty="0"/>
              <a:t>))</a:t>
            </a:r>
            <a:r>
              <a:rPr lang="zh-CN" altLang="en-US" sz="1800" dirty="0"/>
              <a:t>：</a:t>
            </a:r>
            <a:r>
              <a:rPr lang="en-US" sz="1800" dirty="0"/>
              <a:t> </a:t>
            </a:r>
            <a:r>
              <a:rPr lang="zh-CN" altLang="en-US" sz="1800" dirty="0"/>
              <a:t>磁道一英寸的段中可以放入的位数</a:t>
            </a:r>
            <a:endParaRPr lang="en-US" sz="1800" dirty="0"/>
          </a:p>
          <a:p>
            <a:pPr lvl="1"/>
            <a:r>
              <a:rPr lang="zh-CN" altLang="en-US" sz="1800" dirty="0"/>
              <a:t>磁道密度</a:t>
            </a:r>
            <a:r>
              <a:rPr lang="en-US" altLang="zh-CN" sz="1800" dirty="0"/>
              <a:t>(</a:t>
            </a:r>
            <a:r>
              <a:rPr lang="en-US" sz="1800" dirty="0"/>
              <a:t>Track density (</a:t>
            </a:r>
            <a:r>
              <a:rPr lang="zh-CN" altLang="en-US" sz="1800" dirty="0"/>
              <a:t>道</a:t>
            </a:r>
            <a:r>
              <a:rPr lang="en-US" sz="1800" dirty="0"/>
              <a:t>/</a:t>
            </a:r>
            <a:r>
              <a:rPr lang="zh-CN" altLang="en-US" sz="1800" dirty="0"/>
              <a:t>英寸</a:t>
            </a:r>
            <a:r>
              <a:rPr lang="en-US" sz="1800" dirty="0"/>
              <a:t>))</a:t>
            </a:r>
            <a:r>
              <a:rPr lang="zh-CN" altLang="en-US" sz="1800" dirty="0"/>
              <a:t>：</a:t>
            </a:r>
            <a:r>
              <a:rPr lang="en-US" sz="1800" dirty="0"/>
              <a:t> </a:t>
            </a:r>
            <a:r>
              <a:rPr lang="zh-CN" altLang="en-US" sz="1800" dirty="0"/>
              <a:t>从盘片中心出发半径上一英寸的段内可以有的有磁道数</a:t>
            </a:r>
            <a:endParaRPr lang="en-US" sz="1800" dirty="0"/>
          </a:p>
          <a:p>
            <a:pPr lvl="1"/>
            <a:r>
              <a:rPr lang="zh-CN" altLang="en-US" sz="1800" dirty="0"/>
              <a:t>面密度</a:t>
            </a:r>
            <a:r>
              <a:rPr lang="en-US" altLang="zh-CN" sz="1800" dirty="0"/>
              <a:t>(</a:t>
            </a:r>
            <a:r>
              <a:rPr lang="en-US" sz="1800" dirty="0"/>
              <a:t>Areal density (</a:t>
            </a:r>
            <a:r>
              <a:rPr lang="zh-CN" altLang="en-US" sz="1800" dirty="0"/>
              <a:t>位</a:t>
            </a:r>
            <a:r>
              <a:rPr lang="en-US" sz="1800" dirty="0"/>
              <a:t>/</a:t>
            </a:r>
            <a:r>
              <a:rPr lang="zh-CN" altLang="en-US" sz="1800" dirty="0"/>
              <a:t>平方英寸</a:t>
            </a:r>
            <a:r>
              <a:rPr lang="en-US" sz="1800" dirty="0"/>
              <a:t>))</a:t>
            </a:r>
            <a:r>
              <a:rPr lang="zh-CN" altLang="en-US" sz="1800" dirty="0"/>
              <a:t>：记录密度与磁道密度的乘积</a:t>
            </a:r>
            <a:endParaRPr lang="en-US" altLang="zh-CN" sz="1800" dirty="0"/>
          </a:p>
          <a:p>
            <a:r>
              <a:rPr lang="zh-CN" altLang="en-US" sz="2000" dirty="0"/>
              <a:t>多区记录</a:t>
            </a:r>
            <a:r>
              <a:rPr lang="en-US" altLang="zh-CN" sz="2000" dirty="0"/>
              <a:t>(multiple zone recording)</a:t>
            </a:r>
            <a:r>
              <a:rPr lang="zh-CN" altLang="en-US" sz="2000" dirty="0"/>
              <a:t>：</a:t>
            </a:r>
            <a:r>
              <a:rPr lang="en-US" altLang="zh-CN" sz="2000" dirty="0"/>
              <a:t>	</a:t>
            </a:r>
          </a:p>
          <a:p>
            <a:pPr lvl="1"/>
            <a:r>
              <a:rPr lang="zh-CN" altLang="en-US" sz="1800" dirty="0"/>
              <a:t>初期：每个磁道分为数目相同的扇区，扇区数量由最靠内的磁道能记录的扇区数决定</a:t>
            </a:r>
            <a:endParaRPr lang="en-US" altLang="zh-CN" sz="1800" dirty="0"/>
          </a:p>
          <a:p>
            <a:pPr lvl="2"/>
            <a:r>
              <a:rPr lang="zh-CN" altLang="en-US" sz="1501" dirty="0"/>
              <a:t>缺点：越靠外，扇区间隔越大</a:t>
            </a:r>
            <a:endParaRPr lang="en-US" altLang="zh-CN" sz="1501" dirty="0"/>
          </a:p>
          <a:p>
            <a:pPr lvl="1"/>
            <a:r>
              <a:rPr lang="zh-CN" altLang="en-US" sz="1800" dirty="0"/>
              <a:t>当前：柱面集合分割为不相交的子集合</a:t>
            </a:r>
            <a:r>
              <a:rPr lang="en-US" altLang="zh-CN" sz="1800" dirty="0"/>
              <a:t>—</a:t>
            </a:r>
            <a:r>
              <a:rPr lang="zh-CN" altLang="en-US" sz="1800" dirty="0"/>
              <a:t>记录区</a:t>
            </a:r>
            <a:br>
              <a:rPr lang="en-US" altLang="zh-CN" sz="1800" dirty="0"/>
            </a:br>
            <a:r>
              <a:rPr lang="en-US" altLang="zh-CN" sz="1800" dirty="0"/>
              <a:t>(recording zone)</a:t>
            </a:r>
          </a:p>
          <a:p>
            <a:pPr lvl="1"/>
            <a:r>
              <a:rPr lang="zh-CN" altLang="en-US" sz="1800" dirty="0"/>
              <a:t>每个记录区包含一组连续的柱面</a:t>
            </a:r>
            <a:endParaRPr lang="en-US" altLang="zh-CN" sz="1800" dirty="0"/>
          </a:p>
          <a:p>
            <a:pPr lvl="1"/>
            <a:r>
              <a:rPr lang="zh-CN" altLang="en-US" sz="1800" dirty="0"/>
              <a:t>一个区中每个柱面中的每条磁道都有相同数量的扇区</a:t>
            </a:r>
            <a:endParaRPr lang="en-US" altLang="zh-CN" sz="1800" dirty="0"/>
          </a:p>
          <a:p>
            <a:pPr lvl="1"/>
            <a:r>
              <a:rPr lang="zh-CN" altLang="en-US" sz="1800" dirty="0"/>
              <a:t>扇区数量由该区中最里面的磁道所能包含的扇区数量</a:t>
            </a:r>
            <a:br>
              <a:rPr lang="en-US" altLang="zh-CN" sz="1800" dirty="0"/>
            </a:br>
            <a:r>
              <a:rPr lang="zh-CN" altLang="en-US" sz="1800" dirty="0"/>
              <a:t>决定</a:t>
            </a:r>
            <a:endParaRPr lang="en-US" sz="1800" dirty="0"/>
          </a:p>
        </p:txBody>
      </p:sp>
      <p:pic>
        <p:nvPicPr>
          <p:cNvPr id="5" name="图片 4">
            <a:extLst>
              <a:ext uri="{FF2B5EF4-FFF2-40B4-BE49-F238E27FC236}">
                <a16:creationId xmlns:a16="http://schemas.microsoft.com/office/drawing/2014/main" id="{E8B2CA5A-E55F-4B2C-B84B-F2ED0F486B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369" y="3861048"/>
            <a:ext cx="2682951" cy="2663509"/>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971854"/>
            <a:ext cx="1448652" cy="383919"/>
          </a:xfrm>
          <a:prstGeom prst="rect">
            <a:avLst/>
          </a:prstGeom>
        </p:spPr>
      </p:pic>
      <p:pic>
        <p:nvPicPr>
          <p:cNvPr id="1026" name="Picture 2" descr="https://timgsa.baidu.com/timg?image&amp;quality=80&amp;size=b9999_10000&amp;sec=1544683693&amp;di=e32666c3d826b97d632dc24d32033282&amp;imgtype=jpg&amp;er=1&amp;src=http%3A%2F%2Fimage20.it168.com%2F201701_0x0%2F2761%2F2804285e8a4f7e9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02" t="30850" r="52234" b="34415"/>
          <a:stretch/>
        </p:blipFill>
        <p:spPr bwMode="auto">
          <a:xfrm>
            <a:off x="5220072" y="1244695"/>
            <a:ext cx="936104" cy="46805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336" y="116755"/>
            <a:ext cx="1447682" cy="144768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p:txBody>
          <a:bodyPr>
            <a:normAutofit fontScale="90000"/>
          </a:bodyPr>
          <a:lstStyle/>
          <a:p>
            <a:r>
              <a:rPr lang="en-US" dirty="0"/>
              <a:t> </a:t>
            </a:r>
            <a:r>
              <a:rPr lang="zh-CN" altLang="en-US" dirty="0"/>
              <a:t>磁盘容量计算</a:t>
            </a:r>
            <a:endParaRPr lang="en-US" dirty="0"/>
          </a:p>
        </p:txBody>
      </p:sp>
      <mc:AlternateContent xmlns:mc="http://schemas.openxmlformats.org/markup-compatibility/2006" xmlns:a14="http://schemas.microsoft.com/office/drawing/2010/main">
        <mc:Choice Requires="a14">
          <p:sp>
            <p:nvSpPr>
              <p:cNvPr id="124933" name="Rectangle 5"/>
              <p:cNvSpPr>
                <a:spLocks noGrp="1" noChangeArrowheads="1"/>
              </p:cNvSpPr>
              <p:nvPr>
                <p:ph idx="1"/>
              </p:nvPr>
            </p:nvSpPr>
            <p:spPr/>
            <p:txBody>
              <a:bodyPr>
                <a:normAutofit/>
              </a:bodyPr>
              <a:lstStyle/>
              <a:p>
                <a:pPr>
                  <a:buNone/>
                </a:pPr>
                <a14:m>
                  <m:oMathPara xmlns:m="http://schemas.openxmlformats.org/officeDocument/2006/math">
                    <m:oMathParaPr>
                      <m:jc m:val="left"/>
                    </m:oMathParaPr>
                    <m:oMath xmlns:m="http://schemas.openxmlformats.org/officeDocument/2006/math">
                      <m:r>
                        <a:rPr lang="zh-CN" altLang="en-US" sz="2000" i="1" smtClean="0">
                          <a:latin typeface="Cambria Math" panose="02040503050406030204" pitchFamily="18" charset="0"/>
                        </a:rPr>
                        <m:t>磁盘容量</m:t>
                      </m:r>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zh-CN" altLang="en-US" sz="2000" i="1">
                              <a:latin typeface="Cambria Math" panose="02040503050406030204" pitchFamily="18" charset="0"/>
                              <a:ea typeface="Cambria Math" panose="02040503050406030204" pitchFamily="18" charset="0"/>
                            </a:rPr>
                            <m:t>字</m:t>
                          </m:r>
                          <m:r>
                            <a:rPr lang="zh-CN" altLang="en-US" sz="2000" i="1" smtClean="0">
                              <a:latin typeface="Cambria Math" panose="02040503050406030204" pitchFamily="18" charset="0"/>
                              <a:ea typeface="Cambria Math" panose="02040503050406030204" pitchFamily="18" charset="0"/>
                            </a:rPr>
                            <m:t>节</m:t>
                          </m:r>
                          <m:r>
                            <a:rPr lang="zh-CN" altLang="en-US" sz="2000" i="1">
                              <a:latin typeface="Cambria Math" panose="02040503050406030204" pitchFamily="18" charset="0"/>
                              <a:ea typeface="Cambria Math" panose="02040503050406030204" pitchFamily="18" charset="0"/>
                            </a:rPr>
                            <m:t>数</m:t>
                          </m:r>
                        </m:num>
                        <m:den>
                          <m:r>
                            <a:rPr lang="zh-CN" altLang="en-US" sz="2000" i="1">
                              <a:latin typeface="Cambria Math" panose="02040503050406030204" pitchFamily="18" charset="0"/>
                              <a:ea typeface="Cambria Math" panose="02040503050406030204" pitchFamily="18" charset="0"/>
                            </a:rPr>
                            <m:t>扇区</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zh-CN" altLang="en-US" sz="2000" i="1">
                              <a:latin typeface="Cambria Math" panose="02040503050406030204" pitchFamily="18" charset="0"/>
                              <a:ea typeface="Cambria Math" panose="02040503050406030204" pitchFamily="18" charset="0"/>
                            </a:rPr>
                            <m:t>平均</m:t>
                          </m:r>
                          <m:r>
                            <a:rPr lang="zh-CN" altLang="en-US" sz="2000" i="1" smtClean="0">
                              <a:latin typeface="Cambria Math" panose="02040503050406030204" pitchFamily="18" charset="0"/>
                              <a:ea typeface="Cambria Math" panose="02040503050406030204" pitchFamily="18" charset="0"/>
                            </a:rPr>
                            <m:t>扇区</m:t>
                          </m:r>
                          <m:r>
                            <a:rPr lang="zh-CN" altLang="en-US" sz="2000" i="1">
                              <a:latin typeface="Cambria Math" panose="02040503050406030204" pitchFamily="18" charset="0"/>
                              <a:ea typeface="Cambria Math" panose="02040503050406030204" pitchFamily="18" charset="0"/>
                            </a:rPr>
                            <m:t>数</m:t>
                          </m:r>
                        </m:num>
                        <m:den>
                          <m:r>
                            <a:rPr lang="zh-CN" altLang="en-US" sz="2000" i="1">
                              <a:latin typeface="Cambria Math" panose="02040503050406030204" pitchFamily="18" charset="0"/>
                              <a:ea typeface="Cambria Math" panose="02040503050406030204" pitchFamily="18" charset="0"/>
                            </a:rPr>
                            <m:t>磁</m:t>
                          </m:r>
                          <m:r>
                            <a:rPr lang="zh-CN" altLang="en-US" sz="2000" i="1" smtClean="0">
                              <a:latin typeface="Cambria Math" panose="02040503050406030204" pitchFamily="18" charset="0"/>
                              <a:ea typeface="Cambria Math" panose="02040503050406030204" pitchFamily="18" charset="0"/>
                            </a:rPr>
                            <m:t>道</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zh-CN" altLang="en-US" sz="2000" i="1">
                              <a:latin typeface="Cambria Math" panose="02040503050406030204" pitchFamily="18" charset="0"/>
                              <a:ea typeface="Cambria Math" panose="02040503050406030204" pitchFamily="18" charset="0"/>
                            </a:rPr>
                            <m:t>磁</m:t>
                          </m:r>
                          <m:r>
                            <a:rPr lang="zh-CN" altLang="en-US" sz="2000" i="1" smtClean="0">
                              <a:latin typeface="Cambria Math" panose="02040503050406030204" pitchFamily="18" charset="0"/>
                              <a:ea typeface="Cambria Math" panose="02040503050406030204" pitchFamily="18" charset="0"/>
                            </a:rPr>
                            <m:t>道</m:t>
                          </m:r>
                          <m:r>
                            <a:rPr lang="zh-CN" altLang="en-US" sz="2000" i="1">
                              <a:latin typeface="Cambria Math" panose="02040503050406030204" pitchFamily="18" charset="0"/>
                              <a:ea typeface="Cambria Math" panose="02040503050406030204" pitchFamily="18" charset="0"/>
                            </a:rPr>
                            <m:t>数</m:t>
                          </m:r>
                        </m:num>
                        <m:den>
                          <m:r>
                            <a:rPr lang="zh-CN" altLang="en-US" sz="2000" i="1">
                              <a:latin typeface="Cambria Math" panose="02040503050406030204" pitchFamily="18" charset="0"/>
                              <a:ea typeface="Cambria Math" panose="02040503050406030204" pitchFamily="18" charset="0"/>
                            </a:rPr>
                            <m:t>表</m:t>
                          </m:r>
                          <m:r>
                            <a:rPr lang="zh-CN" altLang="en-US" sz="2000" i="1" smtClean="0">
                              <a:latin typeface="Cambria Math" panose="02040503050406030204" pitchFamily="18" charset="0"/>
                              <a:ea typeface="Cambria Math" panose="02040503050406030204" pitchFamily="18" charset="0"/>
                            </a:rPr>
                            <m:t>面</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zh-CN" altLang="en-US" sz="2000" i="1">
                              <a:latin typeface="Cambria Math" panose="02040503050406030204" pitchFamily="18" charset="0"/>
                              <a:ea typeface="Cambria Math" panose="02040503050406030204" pitchFamily="18" charset="0"/>
                            </a:rPr>
                            <m:t>表</m:t>
                          </m:r>
                          <m:r>
                            <a:rPr lang="zh-CN" altLang="en-US" sz="2000" i="1" smtClean="0">
                              <a:latin typeface="Cambria Math" panose="02040503050406030204" pitchFamily="18" charset="0"/>
                              <a:ea typeface="Cambria Math" panose="02040503050406030204" pitchFamily="18" charset="0"/>
                            </a:rPr>
                            <m:t>面</m:t>
                          </m:r>
                          <m:r>
                            <a:rPr lang="zh-CN" altLang="en-US" sz="2000" i="1">
                              <a:latin typeface="Cambria Math" panose="02040503050406030204" pitchFamily="18" charset="0"/>
                              <a:ea typeface="Cambria Math" panose="02040503050406030204" pitchFamily="18" charset="0"/>
                            </a:rPr>
                            <m:t>数</m:t>
                          </m:r>
                        </m:num>
                        <m:den>
                          <m:r>
                            <a:rPr lang="zh-CN" altLang="en-US" sz="2000" i="1">
                              <a:latin typeface="Cambria Math" panose="02040503050406030204" pitchFamily="18" charset="0"/>
                              <a:ea typeface="Cambria Math" panose="02040503050406030204" pitchFamily="18" charset="0"/>
                            </a:rPr>
                            <m:t>盘</m:t>
                          </m:r>
                          <m:r>
                            <a:rPr lang="zh-CN" altLang="en-US" sz="2000" i="1" smtClean="0">
                              <a:latin typeface="Cambria Math" panose="02040503050406030204" pitchFamily="18" charset="0"/>
                              <a:ea typeface="Cambria Math" panose="02040503050406030204" pitchFamily="18" charset="0"/>
                            </a:rPr>
                            <m:t>片</m:t>
                          </m:r>
                        </m:den>
                      </m:f>
                      <m:r>
                        <a:rPr lang="en-US" altLang="zh-CN" sz="2000" i="1" smtClean="0">
                          <a:latin typeface="Cambria Math" panose="02040503050406030204" pitchFamily="18" charset="0"/>
                          <a:ea typeface="Cambria Math" panose="02040503050406030204" pitchFamily="18" charset="0"/>
                        </a:rPr>
                        <m:t>×</m:t>
                      </m:r>
                      <m:f>
                        <m:fPr>
                          <m:ctrlPr>
                            <a:rPr lang="en-US" altLang="zh-CN" sz="2000" i="1" smtClean="0">
                              <a:latin typeface="Cambria Math" panose="02040503050406030204" pitchFamily="18" charset="0"/>
                              <a:ea typeface="Cambria Math" panose="02040503050406030204" pitchFamily="18" charset="0"/>
                            </a:rPr>
                          </m:ctrlPr>
                        </m:fPr>
                        <m:num>
                          <m:r>
                            <a:rPr lang="zh-CN" altLang="en-US" sz="2000" i="1">
                              <a:latin typeface="Cambria Math" panose="02040503050406030204" pitchFamily="18" charset="0"/>
                              <a:ea typeface="Cambria Math" panose="02040503050406030204" pitchFamily="18" charset="0"/>
                            </a:rPr>
                            <m:t>盘</m:t>
                          </m:r>
                          <m:r>
                            <a:rPr lang="zh-CN" altLang="en-US" sz="2000" i="1" smtClean="0">
                              <a:latin typeface="Cambria Math" panose="02040503050406030204" pitchFamily="18" charset="0"/>
                              <a:ea typeface="Cambria Math" panose="02040503050406030204" pitchFamily="18" charset="0"/>
                            </a:rPr>
                            <m:t>片</m:t>
                          </m:r>
                          <m:r>
                            <a:rPr lang="zh-CN" altLang="en-US" sz="2000" i="1">
                              <a:latin typeface="Cambria Math" panose="02040503050406030204" pitchFamily="18" charset="0"/>
                              <a:ea typeface="Cambria Math" panose="02040503050406030204" pitchFamily="18" charset="0"/>
                            </a:rPr>
                            <m:t>数</m:t>
                          </m:r>
                        </m:num>
                        <m:den>
                          <m:r>
                            <a:rPr lang="zh-CN" altLang="en-US" sz="2000" i="1">
                              <a:latin typeface="Cambria Math" panose="02040503050406030204" pitchFamily="18" charset="0"/>
                              <a:ea typeface="Cambria Math" panose="02040503050406030204" pitchFamily="18" charset="0"/>
                            </a:rPr>
                            <m:t>磁盘</m:t>
                          </m:r>
                        </m:den>
                      </m:f>
                    </m:oMath>
                  </m:oMathPara>
                </a14:m>
                <a:endParaRPr lang="en-US" altLang="zh-CN" sz="2000" dirty="0">
                  <a:ea typeface="Cambria Math" panose="02040503050406030204" pitchFamily="18" charset="0"/>
                </a:endParaRPr>
              </a:p>
              <a:p>
                <a:r>
                  <a:rPr lang="zh-CN" altLang="en-US" sz="2000" dirty="0"/>
                  <a:t>示例：</a:t>
                </a:r>
                <a:endParaRPr lang="en-US" altLang="zh-CN" sz="2000" dirty="0"/>
              </a:p>
              <a:p>
                <a:pPr lvl="1"/>
                <a:r>
                  <a:rPr lang="en-US" altLang="zh-CN" sz="1800" dirty="0"/>
                  <a:t>512 bytes/sector</a:t>
                </a:r>
              </a:p>
              <a:p>
                <a:pPr lvl="1"/>
                <a:r>
                  <a:rPr lang="en-US" altLang="zh-CN" sz="1800" dirty="0"/>
                  <a:t>300 sectors/track (on average)</a:t>
                </a:r>
              </a:p>
              <a:p>
                <a:pPr lvl="1"/>
                <a:r>
                  <a:rPr lang="en-US" altLang="zh-CN" sz="1800" dirty="0"/>
                  <a:t>20,000 tracks/surface</a:t>
                </a:r>
              </a:p>
              <a:p>
                <a:pPr lvl="1"/>
                <a:r>
                  <a:rPr lang="en-US" altLang="zh-CN" sz="1800" dirty="0"/>
                  <a:t>2 surfaces/platter</a:t>
                </a:r>
              </a:p>
              <a:p>
                <a:pPr lvl="1"/>
                <a:r>
                  <a:rPr lang="en-US" altLang="zh-CN" sz="1800" dirty="0"/>
                  <a:t>5 platters/disk</a:t>
                </a:r>
                <a:endParaRPr lang="en-US" sz="1800" dirty="0"/>
              </a:p>
              <a:p>
                <a:pPr>
                  <a:buNone/>
                </a:pPr>
                <a14:m>
                  <m:oMathPara xmlns:m="http://schemas.openxmlformats.org/officeDocument/2006/math">
                    <m:oMathParaPr>
                      <m:jc m:val="left"/>
                    </m:oMathParaPr>
                    <m:oMath xmlns:m="http://schemas.openxmlformats.org/officeDocument/2006/math">
                      <m:r>
                        <a:rPr lang="zh-CN" altLang="en-US" sz="2000" i="1">
                          <a:latin typeface="Cambria Math" panose="02040503050406030204" pitchFamily="18" charset="0"/>
                        </a:rPr>
                        <m:t>磁盘容量</m:t>
                      </m:r>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512</m:t>
                          </m:r>
                          <m:r>
                            <a:rPr lang="zh-CN" altLang="en-US" sz="2000" i="1">
                              <a:latin typeface="Cambria Math" panose="02040503050406030204" pitchFamily="18" charset="0"/>
                              <a:ea typeface="Cambria Math" panose="02040503050406030204" pitchFamily="18" charset="0"/>
                            </a:rPr>
                            <m:t>字节</m:t>
                          </m:r>
                        </m:num>
                        <m:den>
                          <m:r>
                            <a:rPr lang="zh-CN" altLang="en-US" sz="2000" i="1">
                              <a:latin typeface="Cambria Math" panose="02040503050406030204" pitchFamily="18" charset="0"/>
                              <a:ea typeface="Cambria Math" panose="02040503050406030204" pitchFamily="18" charset="0"/>
                            </a:rPr>
                            <m:t>扇区</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300</m:t>
                          </m:r>
                          <m:r>
                            <a:rPr lang="zh-CN" altLang="en-US" sz="2000" i="1">
                              <a:latin typeface="Cambria Math" panose="02040503050406030204" pitchFamily="18" charset="0"/>
                              <a:ea typeface="Cambria Math" panose="02040503050406030204" pitchFamily="18" charset="0"/>
                            </a:rPr>
                            <m:t>扇区</m:t>
                          </m:r>
                        </m:num>
                        <m:den>
                          <m:r>
                            <a:rPr lang="zh-CN" altLang="en-US" sz="2000" i="1">
                              <a:latin typeface="Cambria Math" panose="02040503050406030204" pitchFamily="18" charset="0"/>
                              <a:ea typeface="Cambria Math" panose="02040503050406030204" pitchFamily="18" charset="0"/>
                            </a:rPr>
                            <m:t>磁道</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20000</m:t>
                          </m:r>
                          <m:r>
                            <a:rPr lang="zh-CN" altLang="en-US" sz="2000" i="1">
                              <a:latin typeface="Cambria Math" panose="02040503050406030204" pitchFamily="18" charset="0"/>
                              <a:ea typeface="Cambria Math" panose="02040503050406030204" pitchFamily="18" charset="0"/>
                            </a:rPr>
                            <m:t>磁道</m:t>
                          </m:r>
                        </m:num>
                        <m:den>
                          <m:r>
                            <a:rPr lang="zh-CN" altLang="en-US" sz="2000" i="1">
                              <a:latin typeface="Cambria Math" panose="02040503050406030204" pitchFamily="18" charset="0"/>
                              <a:ea typeface="Cambria Math" panose="02040503050406030204" pitchFamily="18" charset="0"/>
                            </a:rPr>
                            <m:t>表面</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2</m:t>
                          </m:r>
                          <m:r>
                            <a:rPr lang="zh-CN" altLang="en-US" sz="2000" i="1">
                              <a:latin typeface="Cambria Math" panose="02040503050406030204" pitchFamily="18" charset="0"/>
                              <a:ea typeface="Cambria Math" panose="02040503050406030204" pitchFamily="18" charset="0"/>
                            </a:rPr>
                            <m:t>表面</m:t>
                          </m:r>
                        </m:num>
                        <m:den>
                          <m:r>
                            <a:rPr lang="zh-CN" altLang="en-US" sz="2000" i="1">
                              <a:latin typeface="Cambria Math" panose="02040503050406030204" pitchFamily="18" charset="0"/>
                              <a:ea typeface="Cambria Math" panose="02040503050406030204" pitchFamily="18" charset="0"/>
                            </a:rPr>
                            <m:t>盘片</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5</m:t>
                          </m:r>
                          <m:r>
                            <a:rPr lang="zh-CN" altLang="en-US" sz="2000" i="1">
                              <a:latin typeface="Cambria Math" panose="02040503050406030204" pitchFamily="18" charset="0"/>
                              <a:ea typeface="Cambria Math" panose="02040503050406030204" pitchFamily="18" charset="0"/>
                            </a:rPr>
                            <m:t>盘片</m:t>
                          </m:r>
                        </m:num>
                        <m:den>
                          <m:r>
                            <a:rPr lang="zh-CN" altLang="en-US" sz="2000" i="1">
                              <a:latin typeface="Cambria Math" panose="02040503050406030204" pitchFamily="18" charset="0"/>
                              <a:ea typeface="Cambria Math" panose="02040503050406030204" pitchFamily="18" charset="0"/>
                            </a:rPr>
                            <m:t>磁盘</m:t>
                          </m:r>
                        </m:den>
                      </m:f>
                    </m:oMath>
                  </m:oMathPara>
                </a14:m>
                <a:endParaRPr lang="en-US" sz="2000" dirty="0"/>
              </a:p>
              <a:p>
                <a:pPr>
                  <a:buNone/>
                </a:pPr>
                <a:r>
                  <a:rPr lang="en-US" sz="2000" dirty="0"/>
                  <a:t>		           = 30,720,000,000</a:t>
                </a:r>
              </a:p>
              <a:p>
                <a:pPr>
                  <a:buNone/>
                </a:pPr>
                <a:r>
                  <a:rPr lang="en-US" sz="2000" dirty="0"/>
                  <a:t>                      = 30.72 GB </a:t>
                </a:r>
              </a:p>
              <a:p>
                <a:pPr lvl="1"/>
                <a:endParaRPr lang="en-US" sz="1800" dirty="0"/>
              </a:p>
            </p:txBody>
          </p:sp>
        </mc:Choice>
        <mc:Fallback xmlns="">
          <p:sp>
            <p:nvSpPr>
              <p:cNvPr id="124933" name="Rectangle 5"/>
              <p:cNvSpPr>
                <a:spLocks noGrp="1" noRot="1" noChangeAspect="1" noMove="1" noResize="1" noEditPoints="1" noAdjustHandles="1" noChangeArrowheads="1" noChangeShapeType="1" noTextEdit="1"/>
              </p:cNvSpPr>
              <p:nvPr>
                <p:ph idx="1"/>
              </p:nvPr>
            </p:nvSpPr>
            <p:spPr>
              <a:blipFill>
                <a:blip r:embed="rId3"/>
                <a:stretch>
                  <a:fillRect l="-667"/>
                </a:stretch>
              </a:blipFill>
            </p:spPr>
            <p:txBody>
              <a:bodyPr/>
              <a:lstStyle/>
              <a:p>
                <a:r>
                  <a:rPr lang="zh-CN" altLang="en-US">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CE0EF-0C47-48BB-B9CF-27A145B9A223}"/>
              </a:ext>
            </a:extLst>
          </p:cNvPr>
          <p:cNvSpPr>
            <a:spLocks noGrp="1"/>
          </p:cNvSpPr>
          <p:nvPr>
            <p:ph type="title"/>
          </p:nvPr>
        </p:nvSpPr>
        <p:spPr/>
        <p:txBody>
          <a:bodyPr>
            <a:normAutofit fontScale="90000"/>
          </a:bodyPr>
          <a:lstStyle/>
          <a:p>
            <a:r>
              <a:rPr lang="zh-CN" altLang="en-US" dirty="0"/>
              <a:t>练习题</a:t>
            </a:r>
            <a:r>
              <a:rPr lang="en-US" altLang="zh-CN" dirty="0"/>
              <a:t>6.2 </a:t>
            </a:r>
            <a:r>
              <a:rPr lang="zh-CN" altLang="en-US" dirty="0"/>
              <a:t>计算磁盘容量</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7D8B7D5-1ADE-4E34-A6E4-A2944DEDE838}"/>
                  </a:ext>
                </a:extLst>
              </p:cNvPr>
              <p:cNvSpPr>
                <a:spLocks noGrp="1"/>
              </p:cNvSpPr>
              <p:nvPr>
                <p:ph idx="1"/>
              </p:nvPr>
            </p:nvSpPr>
            <p:spPr>
              <a:xfrm>
                <a:off x="457200" y="837034"/>
                <a:ext cx="8229600" cy="2375942"/>
              </a:xfrm>
            </p:spPr>
            <p:txBody>
              <a:bodyPr/>
              <a:lstStyle/>
              <a:p>
                <a:r>
                  <a:rPr lang="zh-CN" altLang="en-US" dirty="0"/>
                  <a:t>磁盘有</a:t>
                </a:r>
                <a:r>
                  <a:rPr lang="en-US" altLang="zh-CN" dirty="0"/>
                  <a:t>2</a:t>
                </a:r>
                <a:r>
                  <a:rPr lang="zh-CN" altLang="en-US" dirty="0"/>
                  <a:t>个盘片，</a:t>
                </a:r>
                <a:r>
                  <a:rPr lang="en-US" altLang="zh-CN" dirty="0"/>
                  <a:t>10000</a:t>
                </a:r>
                <a:r>
                  <a:rPr lang="zh-CN" altLang="en-US" dirty="0"/>
                  <a:t>个柱面，每条磁道平均</a:t>
                </a:r>
                <a:r>
                  <a:rPr lang="en-US" altLang="zh-CN" dirty="0"/>
                  <a:t>400</a:t>
                </a:r>
                <a:r>
                  <a:rPr lang="zh-CN" altLang="en-US" dirty="0"/>
                  <a:t>个扇区，每扇区</a:t>
                </a:r>
                <a:r>
                  <a:rPr lang="en-US" altLang="zh-CN" dirty="0"/>
                  <a:t>512</a:t>
                </a:r>
                <a:r>
                  <a:rPr lang="zh-CN" altLang="en-US" dirty="0"/>
                  <a:t>字节</a:t>
                </a:r>
                <a:endParaRPr lang="en-US" altLang="zh-CN" dirty="0"/>
              </a:p>
              <a:p>
                <a:pPr>
                  <a:buNone/>
                </a:pPr>
                <a14:m>
                  <m:oMathPara xmlns:m="http://schemas.openxmlformats.org/officeDocument/2006/math">
                    <m:oMathParaPr>
                      <m:jc m:val="left"/>
                    </m:oMathParaPr>
                    <m:oMath xmlns:m="http://schemas.openxmlformats.org/officeDocument/2006/math">
                      <m:r>
                        <a:rPr lang="zh-CN" altLang="en-US" sz="2000" i="1">
                          <a:latin typeface="Cambria Math" panose="02040503050406030204" pitchFamily="18" charset="0"/>
                        </a:rPr>
                        <m:t>磁盘容量</m:t>
                      </m:r>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i="1">
                              <a:latin typeface="Cambria Math" panose="02040503050406030204" pitchFamily="18" charset="0"/>
                              <a:ea typeface="Cambria Math" panose="02040503050406030204" pitchFamily="18" charset="0"/>
                            </a:rPr>
                            <m:t>512</m:t>
                          </m:r>
                          <m:r>
                            <a:rPr lang="zh-CN" altLang="en-US" sz="2000" i="1">
                              <a:latin typeface="Cambria Math" panose="02040503050406030204" pitchFamily="18" charset="0"/>
                              <a:ea typeface="Cambria Math" panose="02040503050406030204" pitchFamily="18" charset="0"/>
                            </a:rPr>
                            <m:t>字节</m:t>
                          </m:r>
                        </m:num>
                        <m:den>
                          <m:r>
                            <a:rPr lang="zh-CN" altLang="en-US" sz="2000" i="1">
                              <a:latin typeface="Cambria Math" panose="02040503050406030204" pitchFamily="18" charset="0"/>
                              <a:ea typeface="Cambria Math" panose="02040503050406030204" pitchFamily="18" charset="0"/>
                            </a:rPr>
                            <m:t>扇区</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4</m:t>
                          </m:r>
                          <m:r>
                            <a:rPr lang="en-US" altLang="zh-CN" sz="2000" i="1">
                              <a:latin typeface="Cambria Math" panose="02040503050406030204" pitchFamily="18" charset="0"/>
                              <a:ea typeface="Cambria Math" panose="02040503050406030204" pitchFamily="18" charset="0"/>
                            </a:rPr>
                            <m:t>00</m:t>
                          </m:r>
                          <m:r>
                            <a:rPr lang="zh-CN" altLang="en-US" sz="2000" i="1">
                              <a:latin typeface="Cambria Math" panose="02040503050406030204" pitchFamily="18" charset="0"/>
                              <a:ea typeface="Cambria Math" panose="02040503050406030204" pitchFamily="18" charset="0"/>
                            </a:rPr>
                            <m:t>扇区</m:t>
                          </m:r>
                        </m:num>
                        <m:den>
                          <m:r>
                            <a:rPr lang="zh-CN" altLang="en-US" sz="2000" i="1">
                              <a:latin typeface="Cambria Math" panose="02040503050406030204" pitchFamily="18" charset="0"/>
                              <a:ea typeface="Cambria Math" panose="02040503050406030204" pitchFamily="18" charset="0"/>
                            </a:rPr>
                            <m:t>磁道</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0000</m:t>
                          </m:r>
                          <m:r>
                            <a:rPr lang="zh-CN" altLang="en-US" sz="2000" i="1">
                              <a:latin typeface="Cambria Math" panose="02040503050406030204" pitchFamily="18" charset="0"/>
                              <a:ea typeface="Cambria Math" panose="02040503050406030204" pitchFamily="18" charset="0"/>
                            </a:rPr>
                            <m:t>磁道</m:t>
                          </m:r>
                        </m:num>
                        <m:den>
                          <m:r>
                            <a:rPr lang="zh-CN" altLang="en-US" sz="2000" i="1">
                              <a:latin typeface="Cambria Math" panose="02040503050406030204" pitchFamily="18" charset="0"/>
                              <a:ea typeface="Cambria Math" panose="02040503050406030204" pitchFamily="18" charset="0"/>
                            </a:rPr>
                            <m:t>表面</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i="1">
                              <a:latin typeface="Cambria Math" panose="02040503050406030204" pitchFamily="18" charset="0"/>
                              <a:ea typeface="Cambria Math" panose="02040503050406030204" pitchFamily="18" charset="0"/>
                            </a:rPr>
                            <m:t>2</m:t>
                          </m:r>
                          <m:r>
                            <a:rPr lang="zh-CN" altLang="en-US" sz="2000" i="1">
                              <a:latin typeface="Cambria Math" panose="02040503050406030204" pitchFamily="18" charset="0"/>
                              <a:ea typeface="Cambria Math" panose="02040503050406030204" pitchFamily="18" charset="0"/>
                            </a:rPr>
                            <m:t>表面</m:t>
                          </m:r>
                        </m:num>
                        <m:den>
                          <m:r>
                            <a:rPr lang="zh-CN" altLang="en-US" sz="2000" i="1">
                              <a:latin typeface="Cambria Math" panose="02040503050406030204" pitchFamily="18" charset="0"/>
                              <a:ea typeface="Cambria Math" panose="02040503050406030204" pitchFamily="18" charset="0"/>
                            </a:rPr>
                            <m:t>盘片</m:t>
                          </m:r>
                        </m:den>
                      </m:f>
                      <m:r>
                        <a:rPr lang="en-US" altLang="zh-CN" sz="2000" i="1">
                          <a:latin typeface="Cambria Math" panose="02040503050406030204" pitchFamily="18" charset="0"/>
                          <a:ea typeface="Cambria Math" panose="02040503050406030204" pitchFamily="18" charset="0"/>
                        </a:rPr>
                        <m:t>×</m:t>
                      </m:r>
                      <m:f>
                        <m:fPr>
                          <m:ctrlPr>
                            <a:rPr lang="en-US" altLang="zh-CN" sz="2000" i="1">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2</m:t>
                          </m:r>
                          <m:r>
                            <a:rPr lang="zh-CN" altLang="en-US" sz="2000" i="1">
                              <a:latin typeface="Cambria Math" panose="02040503050406030204" pitchFamily="18" charset="0"/>
                              <a:ea typeface="Cambria Math" panose="02040503050406030204" pitchFamily="18" charset="0"/>
                            </a:rPr>
                            <m:t>盘片</m:t>
                          </m:r>
                        </m:num>
                        <m:den>
                          <m:r>
                            <a:rPr lang="zh-CN" altLang="en-US" sz="2000" i="1">
                              <a:latin typeface="Cambria Math" panose="02040503050406030204" pitchFamily="18" charset="0"/>
                              <a:ea typeface="Cambria Math" panose="02040503050406030204" pitchFamily="18" charset="0"/>
                            </a:rPr>
                            <m:t>磁盘</m:t>
                          </m:r>
                        </m:den>
                      </m:f>
                    </m:oMath>
                  </m:oMathPara>
                </a14:m>
                <a:endParaRPr lang="en-US" altLang="zh-CN" sz="2000" dirty="0"/>
              </a:p>
              <a:p>
                <a:pPr>
                  <a:buNone/>
                </a:pPr>
                <a:r>
                  <a:rPr lang="en-US" altLang="zh-CN" sz="2000" dirty="0"/>
                  <a:t>		           = 8,192,000,000</a:t>
                </a:r>
              </a:p>
              <a:p>
                <a:pPr>
                  <a:buNone/>
                </a:pPr>
                <a:r>
                  <a:rPr lang="en-US" altLang="zh-CN" sz="2400" dirty="0"/>
                  <a:t>                  = </a:t>
                </a:r>
                <a:r>
                  <a:rPr lang="en-US" altLang="zh-CN" sz="2000" dirty="0"/>
                  <a:t>8.192 GB </a:t>
                </a:r>
              </a:p>
              <a:p>
                <a:endParaRPr lang="zh-CN" altLang="en-US" dirty="0"/>
              </a:p>
            </p:txBody>
          </p:sp>
        </mc:Choice>
        <mc:Fallback xmlns="">
          <p:sp>
            <p:nvSpPr>
              <p:cNvPr id="3" name="内容占位符 2">
                <a:extLst>
                  <a:ext uri="{FF2B5EF4-FFF2-40B4-BE49-F238E27FC236}">
                    <a16:creationId xmlns:a16="http://schemas.microsoft.com/office/drawing/2014/main" id="{27D8B7D5-1ADE-4E34-A6E4-A2944DEDE838}"/>
                  </a:ext>
                </a:extLst>
              </p:cNvPr>
              <p:cNvSpPr>
                <a:spLocks noGrp="1" noRot="1" noChangeAspect="1" noMove="1" noResize="1" noEditPoints="1" noAdjustHandles="1" noChangeArrowheads="1" noChangeShapeType="1" noTextEdit="1"/>
              </p:cNvSpPr>
              <p:nvPr>
                <p:ph idx="1"/>
              </p:nvPr>
            </p:nvSpPr>
            <p:spPr>
              <a:xfrm>
                <a:off x="457200" y="837034"/>
                <a:ext cx="8229600" cy="2375942"/>
              </a:xfrm>
              <a:blipFill>
                <a:blip r:embed="rId2"/>
                <a:stretch>
                  <a:fillRect l="-963" t="-2821" r="-889" b="-1282"/>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062E6DC6-3DC8-4433-AB45-691D30DAF640}"/>
              </a:ext>
            </a:extLst>
          </p:cNvPr>
          <p:cNvSpPr>
            <a:spLocks noGrp="1"/>
          </p:cNvSpPr>
          <p:nvPr>
            <p:ph type="sldNum" sz="quarter" idx="12"/>
          </p:nvPr>
        </p:nvSpPr>
        <p:spPr/>
        <p:txBody>
          <a:bodyPr/>
          <a:lstStyle/>
          <a:p>
            <a:fld id="{6D62327B-ED8D-4CFC-ADD0-A75FA5CBE281}" type="slidenum">
              <a:rPr lang="zh-CN" altLang="en-US" smtClean="0"/>
              <a:pPr/>
              <a:t>36</a:t>
            </a:fld>
            <a:endParaRPr lang="zh-CN" altLang="en-US" dirty="0"/>
          </a:p>
        </p:txBody>
      </p:sp>
    </p:spTree>
    <p:extLst>
      <p:ext uri="{BB962C8B-B14F-4D97-AF65-F5344CB8AC3E}">
        <p14:creationId xmlns:p14="http://schemas.microsoft.com/office/powerpoint/2010/main" val="2934604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5" name="内容占位符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020" b="13830"/>
          <a:stretch/>
        </p:blipFill>
        <p:spPr>
          <a:xfrm>
            <a:off x="827584" y="1124744"/>
            <a:ext cx="3384376" cy="4680520"/>
          </a:xfrm>
        </p:spPr>
      </p:pic>
      <p:sp>
        <p:nvSpPr>
          <p:cNvPr id="4" name="灯片编号占位符 3"/>
          <p:cNvSpPr>
            <a:spLocks noGrp="1"/>
          </p:cNvSpPr>
          <p:nvPr>
            <p:ph type="sldNum" sz="quarter" idx="12"/>
          </p:nvPr>
        </p:nvSpPr>
        <p:spPr/>
        <p:txBody>
          <a:bodyPr/>
          <a:lstStyle/>
          <a:p>
            <a:fld id="{6D62327B-ED8D-4CFC-ADD0-A75FA5CBE281}" type="slidenum">
              <a:rPr lang="zh-CN" altLang="en-US" smtClean="0"/>
              <a:pPr/>
              <a:t>37</a:t>
            </a:fld>
            <a:endParaRPr lang="zh-CN" altLang="en-US" dirty="0"/>
          </a:p>
        </p:txBody>
      </p:sp>
      <p:pic>
        <p:nvPicPr>
          <p:cNvPr id="4098" name="Picture 2">
            <a:extLst>
              <a:ext uri="{FF2B5EF4-FFF2-40B4-BE49-F238E27FC236}">
                <a16:creationId xmlns:a16="http://schemas.microsoft.com/office/drawing/2014/main" id="{99C7417D-8BB5-47B3-B16A-21ED285DB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276872"/>
            <a:ext cx="2113064" cy="226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345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6CF7464-24BB-426A-8D45-4F3EE623A0EF}"/>
              </a:ext>
            </a:extLst>
          </p:cNvPr>
          <p:cNvSpPr>
            <a:spLocks noGrp="1"/>
          </p:cNvSpPr>
          <p:nvPr>
            <p:ph type="sldNum" sz="quarter" idx="12"/>
          </p:nvPr>
        </p:nvSpPr>
        <p:spPr/>
        <p:txBody>
          <a:bodyPr/>
          <a:lstStyle/>
          <a:p>
            <a:fld id="{6D62327B-ED8D-4CFC-ADD0-A75FA5CBE281}" type="slidenum">
              <a:rPr lang="zh-CN" altLang="en-US" smtClean="0"/>
              <a:pPr/>
              <a:t>38</a:t>
            </a:fld>
            <a:endParaRPr lang="zh-CN" altLang="en-US" dirty="0"/>
          </a:p>
        </p:txBody>
      </p:sp>
      <p:sp>
        <p:nvSpPr>
          <p:cNvPr id="5" name="Rectangle 27">
            <a:extLst>
              <a:ext uri="{FF2B5EF4-FFF2-40B4-BE49-F238E27FC236}">
                <a16:creationId xmlns:a16="http://schemas.microsoft.com/office/drawing/2014/main" id="{8EC153E5-ED4E-4C6F-A670-947FBAE94BE3}"/>
              </a:ext>
            </a:extLst>
          </p:cNvPr>
          <p:cNvSpPr>
            <a:spLocks noGrp="1" noChangeArrowheads="1"/>
          </p:cNvSpPr>
          <p:nvPr>
            <p:ph type="title"/>
          </p:nvPr>
        </p:nvSpPr>
        <p:spPr>
          <a:xfrm>
            <a:off x="883233" y="112875"/>
            <a:ext cx="7787208" cy="562395"/>
          </a:xfrm>
        </p:spPr>
        <p:txBody>
          <a:bodyPr>
            <a:normAutofit fontScale="90000"/>
          </a:bodyPr>
          <a:lstStyle/>
          <a:p>
            <a:r>
              <a:rPr lang="en-US" dirty="0"/>
              <a:t>3. </a:t>
            </a:r>
            <a:r>
              <a:rPr lang="zh-CN" altLang="en-US" dirty="0"/>
              <a:t>磁盘操作</a:t>
            </a:r>
            <a:endParaRPr lang="en-US" dirty="0"/>
          </a:p>
        </p:txBody>
      </p:sp>
      <p:pic>
        <p:nvPicPr>
          <p:cNvPr id="6" name="内容占位符 21">
            <a:extLst>
              <a:ext uri="{FF2B5EF4-FFF2-40B4-BE49-F238E27FC236}">
                <a16:creationId xmlns:a16="http://schemas.microsoft.com/office/drawing/2014/main" id="{3AEC039F-53A8-437C-84D2-049C7B875C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50317" y="4214880"/>
            <a:ext cx="4312940" cy="2204991"/>
          </a:xfrm>
        </p:spPr>
      </p:pic>
      <p:sp>
        <p:nvSpPr>
          <p:cNvPr id="7" name="Oval 4">
            <a:extLst>
              <a:ext uri="{FF2B5EF4-FFF2-40B4-BE49-F238E27FC236}">
                <a16:creationId xmlns:a16="http://schemas.microsoft.com/office/drawing/2014/main" id="{6E1EC3ED-A943-4FBB-AB83-9316C950DB46}"/>
              </a:ext>
            </a:extLst>
          </p:cNvPr>
          <p:cNvSpPr>
            <a:spLocks noChangeArrowheads="1"/>
          </p:cNvSpPr>
          <p:nvPr/>
        </p:nvSpPr>
        <p:spPr bwMode="auto">
          <a:xfrm>
            <a:off x="1269422" y="2744712"/>
            <a:ext cx="1851025" cy="1812925"/>
          </a:xfrm>
          <a:prstGeom prst="ellipse">
            <a:avLst/>
          </a:prstGeom>
          <a:solidFill>
            <a:schemeClr val="bg1"/>
          </a:solidFill>
          <a:ln w="12700">
            <a:solidFill>
              <a:schemeClr val="tx1"/>
            </a:solidFill>
            <a:round/>
            <a:headEnd/>
            <a:tailEnd/>
          </a:ln>
          <a:effectLst/>
        </p:spPr>
        <p:txBody>
          <a:bodyPr wrap="none" anchor="ctr">
            <a:prstTxWarp prst="textNoShape">
              <a:avLst/>
            </a:prstTxWarp>
          </a:bodyPr>
          <a:lstStyle/>
          <a:p>
            <a:endParaRPr lang="en-US"/>
          </a:p>
        </p:txBody>
      </p:sp>
      <p:sp>
        <p:nvSpPr>
          <p:cNvPr id="8" name="Oval 6">
            <a:extLst>
              <a:ext uri="{FF2B5EF4-FFF2-40B4-BE49-F238E27FC236}">
                <a16:creationId xmlns:a16="http://schemas.microsoft.com/office/drawing/2014/main" id="{A153E184-5F3A-4154-8E22-F7F0DB86CC05}"/>
              </a:ext>
            </a:extLst>
          </p:cNvPr>
          <p:cNvSpPr>
            <a:spLocks noChangeArrowheads="1"/>
          </p:cNvSpPr>
          <p:nvPr/>
        </p:nvSpPr>
        <p:spPr bwMode="auto">
          <a:xfrm>
            <a:off x="299460" y="1795387"/>
            <a:ext cx="3790950" cy="3713162"/>
          </a:xfrm>
          <a:prstGeom prst="ellips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9" name="Oval 7">
            <a:extLst>
              <a:ext uri="{FF2B5EF4-FFF2-40B4-BE49-F238E27FC236}">
                <a16:creationId xmlns:a16="http://schemas.microsoft.com/office/drawing/2014/main" id="{857CE228-DA2A-4312-AA32-EC1B4B20E0E3}"/>
              </a:ext>
            </a:extLst>
          </p:cNvPr>
          <p:cNvSpPr>
            <a:spLocks noChangeArrowheads="1"/>
          </p:cNvSpPr>
          <p:nvPr/>
        </p:nvSpPr>
        <p:spPr bwMode="auto">
          <a:xfrm>
            <a:off x="489960" y="1981124"/>
            <a:ext cx="3409950" cy="3340100"/>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0" name="Oval 8">
            <a:extLst>
              <a:ext uri="{FF2B5EF4-FFF2-40B4-BE49-F238E27FC236}">
                <a16:creationId xmlns:a16="http://schemas.microsoft.com/office/drawing/2014/main" id="{10713794-7311-4B69-87EA-55921AA6C051}"/>
              </a:ext>
            </a:extLst>
          </p:cNvPr>
          <p:cNvSpPr>
            <a:spLocks noChangeArrowheads="1"/>
          </p:cNvSpPr>
          <p:nvPr/>
        </p:nvSpPr>
        <p:spPr bwMode="auto">
          <a:xfrm>
            <a:off x="680460" y="2166862"/>
            <a:ext cx="3030537" cy="2968625"/>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1" name="Oval 9">
            <a:extLst>
              <a:ext uri="{FF2B5EF4-FFF2-40B4-BE49-F238E27FC236}">
                <a16:creationId xmlns:a16="http://schemas.microsoft.com/office/drawing/2014/main" id="{9CA5C09F-72E1-4D9B-B64D-76E592A1722D}"/>
              </a:ext>
            </a:extLst>
          </p:cNvPr>
          <p:cNvSpPr>
            <a:spLocks noChangeArrowheads="1"/>
          </p:cNvSpPr>
          <p:nvPr/>
        </p:nvSpPr>
        <p:spPr bwMode="auto">
          <a:xfrm>
            <a:off x="870960" y="2354187"/>
            <a:ext cx="2649537" cy="2595562"/>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2" name="Oval 10">
            <a:extLst>
              <a:ext uri="{FF2B5EF4-FFF2-40B4-BE49-F238E27FC236}">
                <a16:creationId xmlns:a16="http://schemas.microsoft.com/office/drawing/2014/main" id="{6B4BFB49-D54E-4432-9A50-5CAB53CD788C}"/>
              </a:ext>
            </a:extLst>
          </p:cNvPr>
          <p:cNvSpPr>
            <a:spLocks noChangeArrowheads="1"/>
          </p:cNvSpPr>
          <p:nvPr/>
        </p:nvSpPr>
        <p:spPr bwMode="auto">
          <a:xfrm>
            <a:off x="1059872" y="2539924"/>
            <a:ext cx="2270125" cy="2222500"/>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3" name="Oval 11">
            <a:extLst>
              <a:ext uri="{FF2B5EF4-FFF2-40B4-BE49-F238E27FC236}">
                <a16:creationId xmlns:a16="http://schemas.microsoft.com/office/drawing/2014/main" id="{A47DD08E-B91A-40B5-ADD8-BC59E1275522}"/>
              </a:ext>
            </a:extLst>
          </p:cNvPr>
          <p:cNvSpPr>
            <a:spLocks noChangeArrowheads="1"/>
          </p:cNvSpPr>
          <p:nvPr/>
        </p:nvSpPr>
        <p:spPr bwMode="auto">
          <a:xfrm>
            <a:off x="1440872" y="2912987"/>
            <a:ext cx="1508125" cy="1477962"/>
          </a:xfrm>
          <a:prstGeom prst="ellips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 name="Arc 13">
            <a:extLst>
              <a:ext uri="{FF2B5EF4-FFF2-40B4-BE49-F238E27FC236}">
                <a16:creationId xmlns:a16="http://schemas.microsoft.com/office/drawing/2014/main" id="{24A38222-E4E0-4714-97EA-D09BB67D4BDC}"/>
              </a:ext>
            </a:extLst>
          </p:cNvPr>
          <p:cNvSpPr>
            <a:spLocks/>
          </p:cNvSpPr>
          <p:nvPr/>
        </p:nvSpPr>
        <p:spPr bwMode="auto">
          <a:xfrm rot="-1879939">
            <a:off x="121660" y="2136699"/>
            <a:ext cx="1231900" cy="508000"/>
          </a:xfrm>
          <a:custGeom>
            <a:avLst/>
            <a:gdLst>
              <a:gd name="G0" fmla="+- 19775 0 0"/>
              <a:gd name="G1" fmla="+- 21600 0 0"/>
              <a:gd name="G2" fmla="+- 21600 0 0"/>
              <a:gd name="T0" fmla="*/ 0 w 19775"/>
              <a:gd name="T1" fmla="*/ 12910 h 21600"/>
              <a:gd name="T2" fmla="*/ 19750 w 19775"/>
              <a:gd name="T3" fmla="*/ 0 h 21600"/>
              <a:gd name="T4" fmla="*/ 19775 w 19775"/>
              <a:gd name="T5" fmla="*/ 21600 h 21600"/>
            </a:gdLst>
            <a:ahLst/>
            <a:cxnLst>
              <a:cxn ang="0">
                <a:pos x="T0" y="T1"/>
              </a:cxn>
              <a:cxn ang="0">
                <a:pos x="T2" y="T3"/>
              </a:cxn>
              <a:cxn ang="0">
                <a:pos x="T4" y="T5"/>
              </a:cxn>
            </a:cxnLst>
            <a:rect l="0" t="0" r="r" b="b"/>
            <a:pathLst>
              <a:path w="19775" h="21600" fill="none" extrusionOk="0">
                <a:moveTo>
                  <a:pt x="0" y="12910"/>
                </a:moveTo>
                <a:cubicBezTo>
                  <a:pt x="3443" y="5073"/>
                  <a:pt x="11190" y="9"/>
                  <a:pt x="19750" y="0"/>
                </a:cubicBezTo>
              </a:path>
              <a:path w="19775" h="21600" stroke="0" extrusionOk="0">
                <a:moveTo>
                  <a:pt x="0" y="12910"/>
                </a:moveTo>
                <a:cubicBezTo>
                  <a:pt x="3443" y="5073"/>
                  <a:pt x="11190" y="9"/>
                  <a:pt x="19750" y="0"/>
                </a:cubicBezTo>
                <a:lnTo>
                  <a:pt x="19775" y="21600"/>
                </a:lnTo>
                <a:close/>
              </a:path>
            </a:pathLst>
          </a:custGeom>
          <a:noFill/>
          <a:ln w="28575">
            <a:solidFill>
              <a:srgbClr val="00FFFF"/>
            </a:solidFill>
            <a:prstDash val="dash"/>
            <a:round/>
            <a:headEnd/>
            <a:tailEnd type="triangle" w="med" len="med"/>
          </a:ln>
          <a:effectLst/>
        </p:spPr>
        <p:txBody>
          <a:bodyPr wrap="none" anchor="ctr">
            <a:prstTxWarp prst="textNoShape">
              <a:avLst/>
            </a:prstTxWarp>
          </a:bodyPr>
          <a:lstStyle/>
          <a:p>
            <a:endParaRPr lang="en-US"/>
          </a:p>
        </p:txBody>
      </p:sp>
      <p:sp>
        <p:nvSpPr>
          <p:cNvPr id="15" name="Rectangle 14">
            <a:extLst>
              <a:ext uri="{FF2B5EF4-FFF2-40B4-BE49-F238E27FC236}">
                <a16:creationId xmlns:a16="http://schemas.microsoft.com/office/drawing/2014/main" id="{F7EC1B07-2E37-4A76-B508-CA3247EC29B4}"/>
              </a:ext>
            </a:extLst>
          </p:cNvPr>
          <p:cNvSpPr>
            <a:spLocks noChangeArrowheads="1"/>
          </p:cNvSpPr>
          <p:nvPr/>
        </p:nvSpPr>
        <p:spPr bwMode="auto">
          <a:xfrm>
            <a:off x="-56144" y="1786623"/>
            <a:ext cx="1313578" cy="582211"/>
          </a:xfrm>
          <a:prstGeom prst="rect">
            <a:avLst/>
          </a:prstGeom>
          <a:noFill/>
          <a:ln w="12700">
            <a:noFill/>
            <a:miter lim="800000"/>
            <a:headEnd/>
            <a:tailEnd/>
          </a:ln>
          <a:effectLst/>
        </p:spPr>
        <p:txBody>
          <a:bodyPr wrap="square" lIns="90487" tIns="44450" rIns="90487" bIns="44450">
            <a:prstTxWarp prst="textNoShape">
              <a:avLst/>
            </a:prstTxWarp>
            <a:spAutoFit/>
          </a:bodyPr>
          <a:lstStyle/>
          <a:p>
            <a:pPr algn="l">
              <a:lnSpc>
                <a:spcPct val="100000"/>
              </a:lnSpc>
            </a:pPr>
            <a:r>
              <a:rPr lang="zh-CN" altLang="en-US" sz="1600" dirty="0"/>
              <a:t>盘片以固定速度旋转</a:t>
            </a:r>
            <a:endParaRPr lang="en-US" sz="1600" dirty="0"/>
          </a:p>
        </p:txBody>
      </p:sp>
      <p:sp>
        <p:nvSpPr>
          <p:cNvPr id="16" name="Oval 32">
            <a:extLst>
              <a:ext uri="{FF2B5EF4-FFF2-40B4-BE49-F238E27FC236}">
                <a16:creationId xmlns:a16="http://schemas.microsoft.com/office/drawing/2014/main" id="{7B8ADFAF-0C8E-4491-9900-44FC148C0BDC}"/>
              </a:ext>
            </a:extLst>
          </p:cNvPr>
          <p:cNvSpPr>
            <a:spLocks noChangeArrowheads="1"/>
          </p:cNvSpPr>
          <p:nvPr/>
        </p:nvSpPr>
        <p:spPr bwMode="auto">
          <a:xfrm rot="21600000">
            <a:off x="1609940" y="3120949"/>
            <a:ext cx="1128713"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endParaRPr lang="en-US" sz="1600" dirty="0"/>
          </a:p>
        </p:txBody>
      </p:sp>
      <p:grpSp>
        <p:nvGrpSpPr>
          <p:cNvPr id="17" name="Group 98">
            <a:extLst>
              <a:ext uri="{FF2B5EF4-FFF2-40B4-BE49-F238E27FC236}">
                <a16:creationId xmlns:a16="http://schemas.microsoft.com/office/drawing/2014/main" id="{9A4FB1CF-A0F0-44B3-9D15-AF720AC05A7B}"/>
              </a:ext>
            </a:extLst>
          </p:cNvPr>
          <p:cNvGrpSpPr>
            <a:grpSpLocks/>
          </p:cNvGrpSpPr>
          <p:nvPr/>
        </p:nvGrpSpPr>
        <p:grpSpPr bwMode="auto">
          <a:xfrm>
            <a:off x="2404487" y="2239887"/>
            <a:ext cx="2746378" cy="4268788"/>
            <a:chOff x="2581" y="1397"/>
            <a:chExt cx="1730" cy="2689"/>
          </a:xfrm>
        </p:grpSpPr>
        <p:grpSp>
          <p:nvGrpSpPr>
            <p:cNvPr id="18" name="Group 67">
              <a:extLst>
                <a:ext uri="{FF2B5EF4-FFF2-40B4-BE49-F238E27FC236}">
                  <a16:creationId xmlns:a16="http://schemas.microsoft.com/office/drawing/2014/main" id="{06F578EA-2A18-433B-B3EA-3159B50932F1}"/>
                </a:ext>
              </a:extLst>
            </p:cNvPr>
            <p:cNvGrpSpPr>
              <a:grpSpLocks/>
            </p:cNvGrpSpPr>
            <p:nvPr/>
          </p:nvGrpSpPr>
          <p:grpSpPr bwMode="auto">
            <a:xfrm>
              <a:off x="2581" y="2607"/>
              <a:ext cx="1406" cy="1479"/>
              <a:chOff x="2581" y="2607"/>
              <a:chExt cx="1406" cy="1479"/>
            </a:xfrm>
          </p:grpSpPr>
          <p:sp>
            <p:nvSpPr>
              <p:cNvPr id="20" name="Rectangle 5">
                <a:extLst>
                  <a:ext uri="{FF2B5EF4-FFF2-40B4-BE49-F238E27FC236}">
                    <a16:creationId xmlns:a16="http://schemas.microsoft.com/office/drawing/2014/main" id="{463B6F76-8CAD-4590-A2AA-9F027E3F64D8}"/>
                  </a:ext>
                </a:extLst>
              </p:cNvPr>
              <p:cNvSpPr>
                <a:spLocks noChangeArrowheads="1"/>
              </p:cNvSpPr>
              <p:nvPr/>
            </p:nvSpPr>
            <p:spPr bwMode="auto">
              <a:xfrm>
                <a:off x="2581" y="3409"/>
                <a:ext cx="1406" cy="677"/>
              </a:xfrm>
              <a:prstGeom prst="rect">
                <a:avLst/>
              </a:prstGeom>
              <a:noFill/>
              <a:ln w="12700">
                <a:noFill/>
                <a:miter lim="800000"/>
                <a:headEnd/>
                <a:tailEnd/>
              </a:ln>
              <a:effectLst/>
            </p:spPr>
            <p:txBody>
              <a:bodyPr wrap="square" lIns="90487" tIns="44450" rIns="90487" bIns="44450">
                <a:prstTxWarp prst="textNoShape">
                  <a:avLst/>
                </a:prstTxWarp>
                <a:spAutoFit/>
              </a:bodyPr>
              <a:lstStyle/>
              <a:p>
                <a:r>
                  <a:rPr lang="zh-CN" altLang="en-US" sz="1600" dirty="0"/>
                  <a:t>沿半径轴前后移动传动臂，驱动器可以将读</a:t>
                </a:r>
                <a:r>
                  <a:rPr lang="en-US" altLang="zh-CN" sz="1600" dirty="0"/>
                  <a:t>/</a:t>
                </a:r>
                <a:r>
                  <a:rPr lang="zh-CN" altLang="en-US" sz="1600" dirty="0"/>
                  <a:t>写头定位在盘面上的任何磁道上</a:t>
                </a:r>
                <a:endParaRPr lang="en-US" sz="1600" dirty="0"/>
              </a:p>
            </p:txBody>
          </p:sp>
          <p:sp>
            <p:nvSpPr>
              <p:cNvPr id="21" name="Arc 16">
                <a:extLst>
                  <a:ext uri="{FF2B5EF4-FFF2-40B4-BE49-F238E27FC236}">
                    <a16:creationId xmlns:a16="http://schemas.microsoft.com/office/drawing/2014/main" id="{2BE944CD-416A-491F-9263-EDA163AB78AF}"/>
                  </a:ext>
                </a:extLst>
              </p:cNvPr>
              <p:cNvSpPr>
                <a:spLocks noChangeAspect="1"/>
              </p:cNvSpPr>
              <p:nvPr/>
            </p:nvSpPr>
            <p:spPr bwMode="auto">
              <a:xfrm rot="2822162" flipV="1">
                <a:off x="2493" y="2882"/>
                <a:ext cx="713" cy="163"/>
              </a:xfrm>
              <a:custGeom>
                <a:avLst/>
                <a:gdLst>
                  <a:gd name="G0" fmla="+- 18756 0 0"/>
                  <a:gd name="G1" fmla="+- 21600 0 0"/>
                  <a:gd name="G2" fmla="+- 21600 0 0"/>
                  <a:gd name="T0" fmla="*/ 0 w 37393"/>
                  <a:gd name="T1" fmla="*/ 10887 h 21600"/>
                  <a:gd name="T2" fmla="*/ 37393 w 37393"/>
                  <a:gd name="T3" fmla="*/ 10681 h 21600"/>
                  <a:gd name="T4" fmla="*/ 18756 w 37393"/>
                  <a:gd name="T5" fmla="*/ 21600 h 21600"/>
                </a:gdLst>
                <a:ahLst/>
                <a:cxnLst>
                  <a:cxn ang="0">
                    <a:pos x="T0" y="T1"/>
                  </a:cxn>
                  <a:cxn ang="0">
                    <a:pos x="T2" y="T3"/>
                  </a:cxn>
                  <a:cxn ang="0">
                    <a:pos x="T4" y="T5"/>
                  </a:cxn>
                </a:cxnLst>
                <a:rect l="0" t="0" r="r" b="b"/>
                <a:pathLst>
                  <a:path w="37393" h="21600" fill="none" extrusionOk="0">
                    <a:moveTo>
                      <a:pt x="-1" y="10886"/>
                    </a:moveTo>
                    <a:cubicBezTo>
                      <a:pt x="3845" y="4154"/>
                      <a:pt x="11003" y="-1"/>
                      <a:pt x="18756" y="-1"/>
                    </a:cubicBezTo>
                    <a:cubicBezTo>
                      <a:pt x="26423" y="-1"/>
                      <a:pt x="33516" y="4065"/>
                      <a:pt x="37392" y="10681"/>
                    </a:cubicBezTo>
                  </a:path>
                  <a:path w="37393" h="21600" stroke="0" extrusionOk="0">
                    <a:moveTo>
                      <a:pt x="-1" y="10886"/>
                    </a:moveTo>
                    <a:cubicBezTo>
                      <a:pt x="3845" y="4154"/>
                      <a:pt x="11003" y="-1"/>
                      <a:pt x="18756" y="-1"/>
                    </a:cubicBezTo>
                    <a:cubicBezTo>
                      <a:pt x="26423" y="-1"/>
                      <a:pt x="33516" y="4065"/>
                      <a:pt x="37392" y="10681"/>
                    </a:cubicBezTo>
                    <a:lnTo>
                      <a:pt x="18756" y="21600"/>
                    </a:lnTo>
                    <a:close/>
                  </a:path>
                </a:pathLst>
              </a:custGeom>
              <a:noFill/>
              <a:ln w="28575">
                <a:solidFill>
                  <a:srgbClr val="00FFFF"/>
                </a:solidFill>
                <a:prstDash val="dash"/>
                <a:round/>
                <a:headEnd type="triangle" w="med" len="med"/>
                <a:tailEnd type="triangle" w="med" len="med"/>
              </a:ln>
              <a:effectLst/>
            </p:spPr>
            <p:txBody>
              <a:bodyPr anchor="ctr">
                <a:prstTxWarp prst="textNoShape">
                  <a:avLst/>
                </a:prstTxWarp>
                <a:spAutoFit/>
              </a:bodyPr>
              <a:lstStyle/>
              <a:p>
                <a:endParaRPr lang="en-US"/>
              </a:p>
            </p:txBody>
          </p:sp>
        </p:grpSp>
        <p:sp>
          <p:nvSpPr>
            <p:cNvPr id="19" name="Rectangle 15">
              <a:extLst>
                <a:ext uri="{FF2B5EF4-FFF2-40B4-BE49-F238E27FC236}">
                  <a16:creationId xmlns:a16="http://schemas.microsoft.com/office/drawing/2014/main" id="{0C31140F-BA45-4875-8523-CEF0D685F00A}"/>
                </a:ext>
              </a:extLst>
            </p:cNvPr>
            <p:cNvSpPr>
              <a:spLocks noChangeArrowheads="1"/>
            </p:cNvSpPr>
            <p:nvPr/>
          </p:nvSpPr>
          <p:spPr bwMode="auto">
            <a:xfrm>
              <a:off x="3578" y="1397"/>
              <a:ext cx="733" cy="522"/>
            </a:xfrm>
            <a:prstGeom prst="rect">
              <a:avLst/>
            </a:prstGeom>
            <a:noFill/>
            <a:ln w="12700">
              <a:noFill/>
              <a:miter lim="800000"/>
              <a:headEnd/>
              <a:tailEnd/>
            </a:ln>
            <a:effectLst/>
          </p:spPr>
          <p:txBody>
            <a:bodyPr wrap="square" lIns="90487" tIns="44450" rIns="90487" bIns="44450">
              <a:prstTxWarp prst="textNoShape">
                <a:avLst/>
              </a:prstTxWarp>
              <a:spAutoFit/>
            </a:bodyPr>
            <a:lstStyle/>
            <a:p>
              <a:pPr algn="l">
                <a:lnSpc>
                  <a:spcPct val="100000"/>
                </a:lnSpc>
              </a:pPr>
              <a:r>
                <a:rPr lang="zh-CN" altLang="en-US" sz="1600" dirty="0"/>
                <a:t>读</a:t>
              </a:r>
              <a:r>
                <a:rPr lang="en-US" altLang="zh-CN" sz="1600" dirty="0"/>
                <a:t>/</a:t>
              </a:r>
              <a:r>
                <a:rPr lang="zh-CN" altLang="en-US" sz="1600" dirty="0"/>
                <a:t>写头连接到传动臂一端</a:t>
              </a:r>
              <a:endParaRPr lang="en-US" sz="1600" dirty="0"/>
            </a:p>
          </p:txBody>
        </p:sp>
      </p:grpSp>
      <p:grpSp>
        <p:nvGrpSpPr>
          <p:cNvPr id="22" name="Group 46">
            <a:extLst>
              <a:ext uri="{FF2B5EF4-FFF2-40B4-BE49-F238E27FC236}">
                <a16:creationId xmlns:a16="http://schemas.microsoft.com/office/drawing/2014/main" id="{819DD582-B071-43E7-8A97-91D36FFCBEDC}"/>
              </a:ext>
            </a:extLst>
          </p:cNvPr>
          <p:cNvGrpSpPr>
            <a:grpSpLocks/>
          </p:cNvGrpSpPr>
          <p:nvPr/>
        </p:nvGrpSpPr>
        <p:grpSpPr bwMode="auto">
          <a:xfrm>
            <a:off x="2594985" y="3232074"/>
            <a:ext cx="2205037" cy="850900"/>
            <a:chOff x="2701" y="2022"/>
            <a:chExt cx="1389" cy="536"/>
          </a:xfrm>
        </p:grpSpPr>
        <p:grpSp>
          <p:nvGrpSpPr>
            <p:cNvPr id="23" name="Group 23">
              <a:extLst>
                <a:ext uri="{FF2B5EF4-FFF2-40B4-BE49-F238E27FC236}">
                  <a16:creationId xmlns:a16="http://schemas.microsoft.com/office/drawing/2014/main" id="{F1A6E6C7-8404-49E5-8EEA-4E523FE02E46}"/>
                </a:ext>
              </a:extLst>
            </p:cNvPr>
            <p:cNvGrpSpPr>
              <a:grpSpLocks/>
            </p:cNvGrpSpPr>
            <p:nvPr/>
          </p:nvGrpSpPr>
          <p:grpSpPr bwMode="auto">
            <a:xfrm rot="-2659851">
              <a:off x="2701" y="2430"/>
              <a:ext cx="1389" cy="128"/>
              <a:chOff x="2264" y="2992"/>
              <a:chExt cx="1389" cy="128"/>
            </a:xfrm>
          </p:grpSpPr>
          <p:sp>
            <p:nvSpPr>
              <p:cNvPr id="25" name="Oval 24">
                <a:extLst>
                  <a:ext uri="{FF2B5EF4-FFF2-40B4-BE49-F238E27FC236}">
                    <a16:creationId xmlns:a16="http://schemas.microsoft.com/office/drawing/2014/main" id="{3850C335-DFF3-4116-896A-AE392B509FAE}"/>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26" name="Rectangle 25">
                <a:extLst>
                  <a:ext uri="{FF2B5EF4-FFF2-40B4-BE49-F238E27FC236}">
                    <a16:creationId xmlns:a16="http://schemas.microsoft.com/office/drawing/2014/main" id="{79D39501-0B20-49EC-8B82-7DA14F0F2C81}"/>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24" name="Oval 26">
              <a:extLst>
                <a:ext uri="{FF2B5EF4-FFF2-40B4-BE49-F238E27FC236}">
                  <a16:creationId xmlns:a16="http://schemas.microsoft.com/office/drawing/2014/main" id="{8D82D0F9-AC1E-4E4C-9444-1FD27382B999}"/>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27" name="Group 47">
            <a:extLst>
              <a:ext uri="{FF2B5EF4-FFF2-40B4-BE49-F238E27FC236}">
                <a16:creationId xmlns:a16="http://schemas.microsoft.com/office/drawing/2014/main" id="{AF8A8D5B-5F61-4A21-A9C8-5BF1018C9964}"/>
              </a:ext>
            </a:extLst>
          </p:cNvPr>
          <p:cNvGrpSpPr>
            <a:grpSpLocks/>
          </p:cNvGrpSpPr>
          <p:nvPr/>
        </p:nvGrpSpPr>
        <p:grpSpPr bwMode="auto">
          <a:xfrm rot="-809166">
            <a:off x="2690235" y="3365424"/>
            <a:ext cx="2205037" cy="850900"/>
            <a:chOff x="2701" y="2022"/>
            <a:chExt cx="1389" cy="536"/>
          </a:xfrm>
        </p:grpSpPr>
        <p:grpSp>
          <p:nvGrpSpPr>
            <p:cNvPr id="28" name="Group 48">
              <a:extLst>
                <a:ext uri="{FF2B5EF4-FFF2-40B4-BE49-F238E27FC236}">
                  <a16:creationId xmlns:a16="http://schemas.microsoft.com/office/drawing/2014/main" id="{7D6DB01F-A597-4019-927C-11AF82A5EAFA}"/>
                </a:ext>
              </a:extLst>
            </p:cNvPr>
            <p:cNvGrpSpPr>
              <a:grpSpLocks/>
            </p:cNvGrpSpPr>
            <p:nvPr/>
          </p:nvGrpSpPr>
          <p:grpSpPr bwMode="auto">
            <a:xfrm rot="-2659851">
              <a:off x="2701" y="2430"/>
              <a:ext cx="1389" cy="128"/>
              <a:chOff x="2264" y="2992"/>
              <a:chExt cx="1389" cy="128"/>
            </a:xfrm>
          </p:grpSpPr>
          <p:sp>
            <p:nvSpPr>
              <p:cNvPr id="30" name="Oval 49">
                <a:extLst>
                  <a:ext uri="{FF2B5EF4-FFF2-40B4-BE49-F238E27FC236}">
                    <a16:creationId xmlns:a16="http://schemas.microsoft.com/office/drawing/2014/main" id="{091E726F-45CE-4115-9715-11A2E61FEF84}"/>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31" name="Rectangle 50">
                <a:extLst>
                  <a:ext uri="{FF2B5EF4-FFF2-40B4-BE49-F238E27FC236}">
                    <a16:creationId xmlns:a16="http://schemas.microsoft.com/office/drawing/2014/main" id="{DC1FEBD8-C9DA-41A7-A6E0-77C076BE2166}"/>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29" name="Oval 51">
              <a:extLst>
                <a:ext uri="{FF2B5EF4-FFF2-40B4-BE49-F238E27FC236}">
                  <a16:creationId xmlns:a16="http://schemas.microsoft.com/office/drawing/2014/main" id="{5874417A-72B4-434F-8EBD-BAE6E5855F39}"/>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32" name="Group 62">
            <a:extLst>
              <a:ext uri="{FF2B5EF4-FFF2-40B4-BE49-F238E27FC236}">
                <a16:creationId xmlns:a16="http://schemas.microsoft.com/office/drawing/2014/main" id="{95B51029-6657-4754-B081-6CE70D2A3B8E}"/>
              </a:ext>
            </a:extLst>
          </p:cNvPr>
          <p:cNvGrpSpPr>
            <a:grpSpLocks/>
          </p:cNvGrpSpPr>
          <p:nvPr/>
        </p:nvGrpSpPr>
        <p:grpSpPr bwMode="auto">
          <a:xfrm rot="905387">
            <a:off x="2518785" y="2982837"/>
            <a:ext cx="2205037" cy="850900"/>
            <a:chOff x="2701" y="2022"/>
            <a:chExt cx="1389" cy="536"/>
          </a:xfrm>
        </p:grpSpPr>
        <p:grpSp>
          <p:nvGrpSpPr>
            <p:cNvPr id="33" name="Group 63">
              <a:extLst>
                <a:ext uri="{FF2B5EF4-FFF2-40B4-BE49-F238E27FC236}">
                  <a16:creationId xmlns:a16="http://schemas.microsoft.com/office/drawing/2014/main" id="{C465DEA1-D770-4631-8E80-3F48F4ACD99D}"/>
                </a:ext>
              </a:extLst>
            </p:cNvPr>
            <p:cNvGrpSpPr>
              <a:grpSpLocks/>
            </p:cNvGrpSpPr>
            <p:nvPr/>
          </p:nvGrpSpPr>
          <p:grpSpPr bwMode="auto">
            <a:xfrm rot="-2659851">
              <a:off x="2701" y="2430"/>
              <a:ext cx="1389" cy="128"/>
              <a:chOff x="2264" y="2992"/>
              <a:chExt cx="1389" cy="128"/>
            </a:xfrm>
          </p:grpSpPr>
          <p:sp>
            <p:nvSpPr>
              <p:cNvPr id="35" name="Oval 64">
                <a:extLst>
                  <a:ext uri="{FF2B5EF4-FFF2-40B4-BE49-F238E27FC236}">
                    <a16:creationId xmlns:a16="http://schemas.microsoft.com/office/drawing/2014/main" id="{C74FE0AC-02BB-44D0-8266-166E24A2E26D}"/>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36" name="Rectangle 65">
                <a:extLst>
                  <a:ext uri="{FF2B5EF4-FFF2-40B4-BE49-F238E27FC236}">
                    <a16:creationId xmlns:a16="http://schemas.microsoft.com/office/drawing/2014/main" id="{DFCF4C15-4506-4680-B691-B57EDEF27E71}"/>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34" name="Oval 66">
              <a:extLst>
                <a:ext uri="{FF2B5EF4-FFF2-40B4-BE49-F238E27FC236}">
                  <a16:creationId xmlns:a16="http://schemas.microsoft.com/office/drawing/2014/main" id="{F7D7C548-3D3A-4E50-8EFF-7E0B366EF12F}"/>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sp>
        <p:nvSpPr>
          <p:cNvPr id="37" name="Oval 29">
            <a:extLst>
              <a:ext uri="{FF2B5EF4-FFF2-40B4-BE49-F238E27FC236}">
                <a16:creationId xmlns:a16="http://schemas.microsoft.com/office/drawing/2014/main" id="{69E4B97E-6319-4DFF-B4B7-2BA284A67C93}"/>
              </a:ext>
            </a:extLst>
          </p:cNvPr>
          <p:cNvSpPr>
            <a:spLocks noChangeArrowheads="1"/>
          </p:cNvSpPr>
          <p:nvPr/>
        </p:nvSpPr>
        <p:spPr bwMode="auto">
          <a:xfrm rot="5400000">
            <a:off x="1609940" y="3120949"/>
            <a:ext cx="1128712"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r>
              <a:rPr lang="en-US" sz="1600" dirty="0"/>
              <a:t>spindle</a:t>
            </a:r>
          </a:p>
        </p:txBody>
      </p:sp>
      <p:sp>
        <p:nvSpPr>
          <p:cNvPr id="38" name="Oval 30">
            <a:extLst>
              <a:ext uri="{FF2B5EF4-FFF2-40B4-BE49-F238E27FC236}">
                <a16:creationId xmlns:a16="http://schemas.microsoft.com/office/drawing/2014/main" id="{CAEC7979-5978-4E41-822A-C8100BB17CAD}"/>
              </a:ext>
            </a:extLst>
          </p:cNvPr>
          <p:cNvSpPr>
            <a:spLocks noChangeArrowheads="1"/>
          </p:cNvSpPr>
          <p:nvPr/>
        </p:nvSpPr>
        <p:spPr bwMode="auto">
          <a:xfrm rot="10800000">
            <a:off x="1609940" y="3120949"/>
            <a:ext cx="1128713"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r>
              <a:rPr lang="en-US" sz="1600" dirty="0"/>
              <a:t>spindle</a:t>
            </a:r>
          </a:p>
        </p:txBody>
      </p:sp>
      <p:sp>
        <p:nvSpPr>
          <p:cNvPr id="39" name="Oval 31">
            <a:extLst>
              <a:ext uri="{FF2B5EF4-FFF2-40B4-BE49-F238E27FC236}">
                <a16:creationId xmlns:a16="http://schemas.microsoft.com/office/drawing/2014/main" id="{9B138B63-417D-42D5-87C9-7D63D0F9E74D}"/>
              </a:ext>
            </a:extLst>
          </p:cNvPr>
          <p:cNvSpPr>
            <a:spLocks noChangeArrowheads="1"/>
          </p:cNvSpPr>
          <p:nvPr/>
        </p:nvSpPr>
        <p:spPr bwMode="auto">
          <a:xfrm rot="16200000">
            <a:off x="1609940" y="3120950"/>
            <a:ext cx="1128712"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r>
              <a:rPr lang="en-US" sz="1600" dirty="0"/>
              <a:t>spindle</a:t>
            </a:r>
          </a:p>
        </p:txBody>
      </p:sp>
      <p:sp>
        <p:nvSpPr>
          <p:cNvPr id="40" name="Oval 12">
            <a:extLst>
              <a:ext uri="{FF2B5EF4-FFF2-40B4-BE49-F238E27FC236}">
                <a16:creationId xmlns:a16="http://schemas.microsoft.com/office/drawing/2014/main" id="{6343C8A0-DC5E-427D-A494-A92117A4E31F}"/>
              </a:ext>
            </a:extLst>
          </p:cNvPr>
          <p:cNvSpPr>
            <a:spLocks noChangeArrowheads="1"/>
          </p:cNvSpPr>
          <p:nvPr/>
        </p:nvSpPr>
        <p:spPr bwMode="auto">
          <a:xfrm>
            <a:off x="1609940" y="3120949"/>
            <a:ext cx="1128713"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r>
              <a:rPr lang="en-US" sz="1600" dirty="0"/>
              <a:t>spindle</a:t>
            </a:r>
          </a:p>
        </p:txBody>
      </p:sp>
      <p:grpSp>
        <p:nvGrpSpPr>
          <p:cNvPr id="41" name="Group 68">
            <a:extLst>
              <a:ext uri="{FF2B5EF4-FFF2-40B4-BE49-F238E27FC236}">
                <a16:creationId xmlns:a16="http://schemas.microsoft.com/office/drawing/2014/main" id="{D9B1BACF-5C5A-48AB-91DF-93484039BDB1}"/>
              </a:ext>
            </a:extLst>
          </p:cNvPr>
          <p:cNvGrpSpPr>
            <a:grpSpLocks/>
          </p:cNvGrpSpPr>
          <p:nvPr/>
        </p:nvGrpSpPr>
        <p:grpSpPr bwMode="auto">
          <a:xfrm rot="905387">
            <a:off x="2509260" y="2982837"/>
            <a:ext cx="2205037" cy="850900"/>
            <a:chOff x="2701" y="2022"/>
            <a:chExt cx="1389" cy="536"/>
          </a:xfrm>
        </p:grpSpPr>
        <p:grpSp>
          <p:nvGrpSpPr>
            <p:cNvPr id="42" name="Group 69">
              <a:extLst>
                <a:ext uri="{FF2B5EF4-FFF2-40B4-BE49-F238E27FC236}">
                  <a16:creationId xmlns:a16="http://schemas.microsoft.com/office/drawing/2014/main" id="{F24381F9-CF1B-4F73-8A8D-715877745CDA}"/>
                </a:ext>
              </a:extLst>
            </p:cNvPr>
            <p:cNvGrpSpPr>
              <a:grpSpLocks/>
            </p:cNvGrpSpPr>
            <p:nvPr/>
          </p:nvGrpSpPr>
          <p:grpSpPr bwMode="auto">
            <a:xfrm rot="-2659851">
              <a:off x="2701" y="2430"/>
              <a:ext cx="1389" cy="128"/>
              <a:chOff x="2264" y="2992"/>
              <a:chExt cx="1389" cy="128"/>
            </a:xfrm>
          </p:grpSpPr>
          <p:sp>
            <p:nvSpPr>
              <p:cNvPr id="44" name="Oval 70">
                <a:extLst>
                  <a:ext uri="{FF2B5EF4-FFF2-40B4-BE49-F238E27FC236}">
                    <a16:creationId xmlns:a16="http://schemas.microsoft.com/office/drawing/2014/main" id="{67886DC9-06C3-45E2-A4D8-A508C78D7551}"/>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45" name="Rectangle 71">
                <a:extLst>
                  <a:ext uri="{FF2B5EF4-FFF2-40B4-BE49-F238E27FC236}">
                    <a16:creationId xmlns:a16="http://schemas.microsoft.com/office/drawing/2014/main" id="{6C4CBF2D-FC48-4B67-9B46-AAA372CE939C}"/>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43" name="Oval 72">
              <a:extLst>
                <a:ext uri="{FF2B5EF4-FFF2-40B4-BE49-F238E27FC236}">
                  <a16:creationId xmlns:a16="http://schemas.microsoft.com/office/drawing/2014/main" id="{AABC5062-3F77-424E-AD78-BC0015A431F7}"/>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46" name="Group 73">
            <a:extLst>
              <a:ext uri="{FF2B5EF4-FFF2-40B4-BE49-F238E27FC236}">
                <a16:creationId xmlns:a16="http://schemas.microsoft.com/office/drawing/2014/main" id="{215F1F5C-0D25-424D-9DFF-828DCAE450F3}"/>
              </a:ext>
            </a:extLst>
          </p:cNvPr>
          <p:cNvGrpSpPr>
            <a:grpSpLocks/>
          </p:cNvGrpSpPr>
          <p:nvPr/>
        </p:nvGrpSpPr>
        <p:grpSpPr bwMode="auto">
          <a:xfrm rot="905387">
            <a:off x="2509260" y="2982837"/>
            <a:ext cx="2205037" cy="850900"/>
            <a:chOff x="2701" y="2022"/>
            <a:chExt cx="1389" cy="536"/>
          </a:xfrm>
        </p:grpSpPr>
        <p:grpSp>
          <p:nvGrpSpPr>
            <p:cNvPr id="47" name="Group 74">
              <a:extLst>
                <a:ext uri="{FF2B5EF4-FFF2-40B4-BE49-F238E27FC236}">
                  <a16:creationId xmlns:a16="http://schemas.microsoft.com/office/drawing/2014/main" id="{4FC61C57-43FD-4684-BBA9-60E05C2BD7BF}"/>
                </a:ext>
              </a:extLst>
            </p:cNvPr>
            <p:cNvGrpSpPr>
              <a:grpSpLocks/>
            </p:cNvGrpSpPr>
            <p:nvPr/>
          </p:nvGrpSpPr>
          <p:grpSpPr bwMode="auto">
            <a:xfrm rot="-2659851">
              <a:off x="2701" y="2430"/>
              <a:ext cx="1389" cy="128"/>
              <a:chOff x="2264" y="2992"/>
              <a:chExt cx="1389" cy="128"/>
            </a:xfrm>
          </p:grpSpPr>
          <p:sp>
            <p:nvSpPr>
              <p:cNvPr id="49" name="Oval 75">
                <a:extLst>
                  <a:ext uri="{FF2B5EF4-FFF2-40B4-BE49-F238E27FC236}">
                    <a16:creationId xmlns:a16="http://schemas.microsoft.com/office/drawing/2014/main" id="{A371C524-3076-4704-8DA0-F7342BD566B7}"/>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50" name="Rectangle 76">
                <a:extLst>
                  <a:ext uri="{FF2B5EF4-FFF2-40B4-BE49-F238E27FC236}">
                    <a16:creationId xmlns:a16="http://schemas.microsoft.com/office/drawing/2014/main" id="{98680E0C-4A51-4C59-B427-6E8A41D4EA88}"/>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48" name="Oval 77">
              <a:extLst>
                <a:ext uri="{FF2B5EF4-FFF2-40B4-BE49-F238E27FC236}">
                  <a16:creationId xmlns:a16="http://schemas.microsoft.com/office/drawing/2014/main" id="{5014EA0B-482E-4B2C-B6FA-F411DD7A5CD4}"/>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51" name="Group 83">
            <a:extLst>
              <a:ext uri="{FF2B5EF4-FFF2-40B4-BE49-F238E27FC236}">
                <a16:creationId xmlns:a16="http://schemas.microsoft.com/office/drawing/2014/main" id="{8600B0DC-9F9B-4915-9896-AE86FAD2BABC}"/>
              </a:ext>
            </a:extLst>
          </p:cNvPr>
          <p:cNvGrpSpPr>
            <a:grpSpLocks/>
          </p:cNvGrpSpPr>
          <p:nvPr/>
        </p:nvGrpSpPr>
        <p:grpSpPr bwMode="auto">
          <a:xfrm rot="-809166">
            <a:off x="2691822" y="3363837"/>
            <a:ext cx="2205038" cy="850900"/>
            <a:chOff x="2701" y="2022"/>
            <a:chExt cx="1389" cy="536"/>
          </a:xfrm>
        </p:grpSpPr>
        <p:grpSp>
          <p:nvGrpSpPr>
            <p:cNvPr id="52" name="Group 84">
              <a:extLst>
                <a:ext uri="{FF2B5EF4-FFF2-40B4-BE49-F238E27FC236}">
                  <a16:creationId xmlns:a16="http://schemas.microsoft.com/office/drawing/2014/main" id="{BF8B1B80-9C8F-4AA3-81E8-957B56F563BB}"/>
                </a:ext>
              </a:extLst>
            </p:cNvPr>
            <p:cNvGrpSpPr>
              <a:grpSpLocks/>
            </p:cNvGrpSpPr>
            <p:nvPr/>
          </p:nvGrpSpPr>
          <p:grpSpPr bwMode="auto">
            <a:xfrm rot="-2659851">
              <a:off x="2701" y="2430"/>
              <a:ext cx="1389" cy="128"/>
              <a:chOff x="2264" y="2992"/>
              <a:chExt cx="1389" cy="128"/>
            </a:xfrm>
          </p:grpSpPr>
          <p:sp>
            <p:nvSpPr>
              <p:cNvPr id="54" name="Oval 85">
                <a:extLst>
                  <a:ext uri="{FF2B5EF4-FFF2-40B4-BE49-F238E27FC236}">
                    <a16:creationId xmlns:a16="http://schemas.microsoft.com/office/drawing/2014/main" id="{C62EC13F-3F26-4750-99E4-100C6BDC2EF8}"/>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55" name="Rectangle 86">
                <a:extLst>
                  <a:ext uri="{FF2B5EF4-FFF2-40B4-BE49-F238E27FC236}">
                    <a16:creationId xmlns:a16="http://schemas.microsoft.com/office/drawing/2014/main" id="{0BEAA899-5F60-4F44-9A42-DF2F810CCA19}"/>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53" name="Oval 87">
              <a:extLst>
                <a:ext uri="{FF2B5EF4-FFF2-40B4-BE49-F238E27FC236}">
                  <a16:creationId xmlns:a16="http://schemas.microsoft.com/office/drawing/2014/main" id="{453DE037-563B-443C-A3DC-9969DBAC7008}"/>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56" name="Group 88">
            <a:extLst>
              <a:ext uri="{FF2B5EF4-FFF2-40B4-BE49-F238E27FC236}">
                <a16:creationId xmlns:a16="http://schemas.microsoft.com/office/drawing/2014/main" id="{976E09FD-33C4-46E3-B24B-F18A899E9DA2}"/>
              </a:ext>
            </a:extLst>
          </p:cNvPr>
          <p:cNvGrpSpPr>
            <a:grpSpLocks/>
          </p:cNvGrpSpPr>
          <p:nvPr/>
        </p:nvGrpSpPr>
        <p:grpSpPr bwMode="auto">
          <a:xfrm rot="-809166">
            <a:off x="2690235" y="3363837"/>
            <a:ext cx="2205037" cy="850900"/>
            <a:chOff x="2701" y="2022"/>
            <a:chExt cx="1389" cy="536"/>
          </a:xfrm>
        </p:grpSpPr>
        <p:grpSp>
          <p:nvGrpSpPr>
            <p:cNvPr id="57" name="Group 89">
              <a:extLst>
                <a:ext uri="{FF2B5EF4-FFF2-40B4-BE49-F238E27FC236}">
                  <a16:creationId xmlns:a16="http://schemas.microsoft.com/office/drawing/2014/main" id="{DBC5BEF4-AAD1-4569-A5E9-10150C0E4655}"/>
                </a:ext>
              </a:extLst>
            </p:cNvPr>
            <p:cNvGrpSpPr>
              <a:grpSpLocks/>
            </p:cNvGrpSpPr>
            <p:nvPr/>
          </p:nvGrpSpPr>
          <p:grpSpPr bwMode="auto">
            <a:xfrm rot="-2659851">
              <a:off x="2701" y="2430"/>
              <a:ext cx="1389" cy="128"/>
              <a:chOff x="2264" y="2992"/>
              <a:chExt cx="1389" cy="128"/>
            </a:xfrm>
          </p:grpSpPr>
          <p:sp>
            <p:nvSpPr>
              <p:cNvPr id="59" name="Oval 90">
                <a:extLst>
                  <a:ext uri="{FF2B5EF4-FFF2-40B4-BE49-F238E27FC236}">
                    <a16:creationId xmlns:a16="http://schemas.microsoft.com/office/drawing/2014/main" id="{7DF3A8E0-E3C5-4962-B78F-8A25291ADCDD}"/>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60" name="Rectangle 91">
                <a:extLst>
                  <a:ext uri="{FF2B5EF4-FFF2-40B4-BE49-F238E27FC236}">
                    <a16:creationId xmlns:a16="http://schemas.microsoft.com/office/drawing/2014/main" id="{90525458-35C2-4086-8426-5C55210A776E}"/>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58" name="Oval 92">
              <a:extLst>
                <a:ext uri="{FF2B5EF4-FFF2-40B4-BE49-F238E27FC236}">
                  <a16:creationId xmlns:a16="http://schemas.microsoft.com/office/drawing/2014/main" id="{F9D07BD3-26F8-4F5D-A962-5E44D4129827}"/>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grpSp>
        <p:nvGrpSpPr>
          <p:cNvPr id="61" name="Group 93">
            <a:extLst>
              <a:ext uri="{FF2B5EF4-FFF2-40B4-BE49-F238E27FC236}">
                <a16:creationId xmlns:a16="http://schemas.microsoft.com/office/drawing/2014/main" id="{1A6CB74E-A78C-40E8-B0EF-40950B9CA6CD}"/>
              </a:ext>
            </a:extLst>
          </p:cNvPr>
          <p:cNvGrpSpPr>
            <a:grpSpLocks/>
          </p:cNvGrpSpPr>
          <p:nvPr/>
        </p:nvGrpSpPr>
        <p:grpSpPr bwMode="auto">
          <a:xfrm rot="-809166">
            <a:off x="2690235" y="3363837"/>
            <a:ext cx="2205037" cy="850900"/>
            <a:chOff x="2701" y="2022"/>
            <a:chExt cx="1389" cy="536"/>
          </a:xfrm>
        </p:grpSpPr>
        <p:grpSp>
          <p:nvGrpSpPr>
            <p:cNvPr id="62" name="Group 94">
              <a:extLst>
                <a:ext uri="{FF2B5EF4-FFF2-40B4-BE49-F238E27FC236}">
                  <a16:creationId xmlns:a16="http://schemas.microsoft.com/office/drawing/2014/main" id="{C2352B3C-A7B9-47D9-A7A1-8D74EEAB8C3F}"/>
                </a:ext>
              </a:extLst>
            </p:cNvPr>
            <p:cNvGrpSpPr>
              <a:grpSpLocks/>
            </p:cNvGrpSpPr>
            <p:nvPr/>
          </p:nvGrpSpPr>
          <p:grpSpPr bwMode="auto">
            <a:xfrm rot="-2659851">
              <a:off x="2701" y="2430"/>
              <a:ext cx="1389" cy="128"/>
              <a:chOff x="2264" y="2992"/>
              <a:chExt cx="1389" cy="128"/>
            </a:xfrm>
          </p:grpSpPr>
          <p:sp>
            <p:nvSpPr>
              <p:cNvPr id="64" name="Oval 95">
                <a:extLst>
                  <a:ext uri="{FF2B5EF4-FFF2-40B4-BE49-F238E27FC236}">
                    <a16:creationId xmlns:a16="http://schemas.microsoft.com/office/drawing/2014/main" id="{2A32495F-1C1E-4D9E-A9E7-E18086B885EE}"/>
                  </a:ext>
                </a:extLst>
              </p:cNvPr>
              <p:cNvSpPr>
                <a:spLocks noChangeArrowheads="1"/>
              </p:cNvSpPr>
              <p:nvPr/>
            </p:nvSpPr>
            <p:spPr bwMode="auto">
              <a:xfrm>
                <a:off x="2264" y="2992"/>
                <a:ext cx="128" cy="128"/>
              </a:xfrm>
              <a:prstGeom prst="ellipse">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65" name="Rectangle 96">
                <a:extLst>
                  <a:ext uri="{FF2B5EF4-FFF2-40B4-BE49-F238E27FC236}">
                    <a16:creationId xmlns:a16="http://schemas.microsoft.com/office/drawing/2014/main" id="{BCBFF298-2A05-4B37-9599-D668E14BA419}"/>
                  </a:ext>
                </a:extLst>
              </p:cNvPr>
              <p:cNvSpPr>
                <a:spLocks noChangeArrowheads="1"/>
              </p:cNvSpPr>
              <p:nvPr/>
            </p:nvSpPr>
            <p:spPr bwMode="auto">
              <a:xfrm>
                <a:off x="2371" y="3022"/>
                <a:ext cx="1282" cy="63"/>
              </a:xfrm>
              <a:prstGeom prst="rect">
                <a:avLst/>
              </a:prstGeom>
              <a:solidFill>
                <a:srgbClr val="00FFFF"/>
              </a:solidFill>
              <a:ln w="12700">
                <a:solidFill>
                  <a:schemeClr val="tx1"/>
                </a:solidFill>
                <a:miter lim="800000"/>
                <a:headEnd/>
                <a:tailEnd/>
              </a:ln>
              <a:effectLst/>
            </p:spPr>
            <p:txBody>
              <a:bodyPr wrap="none" anchor="ctr">
                <a:prstTxWarp prst="textNoShape">
                  <a:avLst/>
                </a:prstTxWarp>
              </a:bodyPr>
              <a:lstStyle/>
              <a:p>
                <a:endParaRPr lang="en-US"/>
              </a:p>
            </p:txBody>
          </p:sp>
        </p:grpSp>
        <p:sp>
          <p:nvSpPr>
            <p:cNvPr id="63" name="Oval 97">
              <a:extLst>
                <a:ext uri="{FF2B5EF4-FFF2-40B4-BE49-F238E27FC236}">
                  <a16:creationId xmlns:a16="http://schemas.microsoft.com/office/drawing/2014/main" id="{D5223803-4863-454F-9E99-533546BC79CD}"/>
                </a:ext>
              </a:extLst>
            </p:cNvPr>
            <p:cNvSpPr>
              <a:spLocks noChangeAspect="1" noChangeArrowheads="1"/>
            </p:cNvSpPr>
            <p:nvPr/>
          </p:nvSpPr>
          <p:spPr bwMode="auto">
            <a:xfrm>
              <a:off x="3859" y="2022"/>
              <a:ext cx="23" cy="23"/>
            </a:xfrm>
            <a:prstGeom prst="ellipse">
              <a:avLst/>
            </a:prstGeom>
            <a:solidFill>
              <a:schemeClr val="tx1"/>
            </a:solidFill>
            <a:ln w="25400">
              <a:solidFill>
                <a:schemeClr val="tx1"/>
              </a:solidFill>
              <a:round/>
              <a:headEnd/>
              <a:tailEnd/>
            </a:ln>
            <a:effectLst/>
          </p:spPr>
          <p:txBody>
            <a:bodyPr wrap="none" anchor="ctr">
              <a:prstTxWarp prst="textNoShape">
                <a:avLst/>
              </a:prstTxWarp>
              <a:spAutoFit/>
            </a:bodyPr>
            <a:lstStyle/>
            <a:p>
              <a:endParaRPr lang="en-US"/>
            </a:p>
          </p:txBody>
        </p:sp>
      </p:grpSp>
      <p:sp>
        <p:nvSpPr>
          <p:cNvPr id="66" name="Oval 32">
            <a:extLst>
              <a:ext uri="{FF2B5EF4-FFF2-40B4-BE49-F238E27FC236}">
                <a16:creationId xmlns:a16="http://schemas.microsoft.com/office/drawing/2014/main" id="{89054085-A6C7-4738-97FE-04C5A5BEE310}"/>
              </a:ext>
            </a:extLst>
          </p:cNvPr>
          <p:cNvSpPr>
            <a:spLocks noChangeArrowheads="1"/>
          </p:cNvSpPr>
          <p:nvPr/>
        </p:nvSpPr>
        <p:spPr bwMode="auto">
          <a:xfrm>
            <a:off x="1609940" y="3120949"/>
            <a:ext cx="1128713" cy="1104900"/>
          </a:xfrm>
          <a:prstGeom prst="ellipse">
            <a:avLst/>
          </a:prstGeom>
          <a:solidFill>
            <a:srgbClr val="00FFFF"/>
          </a:solidFill>
          <a:ln w="38100">
            <a:solidFill>
              <a:schemeClr val="tx1"/>
            </a:solidFill>
            <a:round/>
            <a:headEnd/>
            <a:tailEnd/>
          </a:ln>
          <a:effectLst/>
        </p:spPr>
        <p:txBody>
          <a:bodyPr wrap="none" anchor="ctr">
            <a:prstTxWarp prst="textNoShape">
              <a:avLst/>
            </a:prstTxWarp>
          </a:bodyPr>
          <a:lstStyle/>
          <a:p>
            <a:pPr>
              <a:lnSpc>
                <a:spcPct val="100000"/>
              </a:lnSpc>
            </a:pPr>
            <a:r>
              <a:rPr lang="en-US" sz="1600" dirty="0"/>
              <a:t>spindle</a:t>
            </a:r>
          </a:p>
        </p:txBody>
      </p:sp>
      <p:sp>
        <p:nvSpPr>
          <p:cNvPr id="67" name="Line 4">
            <a:extLst>
              <a:ext uri="{FF2B5EF4-FFF2-40B4-BE49-F238E27FC236}">
                <a16:creationId xmlns:a16="http://schemas.microsoft.com/office/drawing/2014/main" id="{D9BE6739-A224-4639-8370-0A3C47960018}"/>
              </a:ext>
            </a:extLst>
          </p:cNvPr>
          <p:cNvSpPr>
            <a:spLocks noChangeShapeType="1"/>
          </p:cNvSpPr>
          <p:nvPr/>
        </p:nvSpPr>
        <p:spPr bwMode="auto">
          <a:xfrm flipH="1">
            <a:off x="7640212" y="24208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68" name="Oval 5">
            <a:extLst>
              <a:ext uri="{FF2B5EF4-FFF2-40B4-BE49-F238E27FC236}">
                <a16:creationId xmlns:a16="http://schemas.microsoft.com/office/drawing/2014/main" id="{F74C5E2C-946D-41C4-9CA7-177B26DACB83}"/>
              </a:ext>
            </a:extLst>
          </p:cNvPr>
          <p:cNvSpPr>
            <a:spLocks noChangeArrowheads="1"/>
          </p:cNvSpPr>
          <p:nvPr/>
        </p:nvSpPr>
        <p:spPr bwMode="auto">
          <a:xfrm>
            <a:off x="7500512" y="23827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69" name="Line 6">
            <a:extLst>
              <a:ext uri="{FF2B5EF4-FFF2-40B4-BE49-F238E27FC236}">
                <a16:creationId xmlns:a16="http://schemas.microsoft.com/office/drawing/2014/main" id="{46DA3FE7-96EB-4B94-BC14-D4C0DEC75216}"/>
              </a:ext>
            </a:extLst>
          </p:cNvPr>
          <p:cNvSpPr>
            <a:spLocks noChangeShapeType="1"/>
          </p:cNvSpPr>
          <p:nvPr/>
        </p:nvSpPr>
        <p:spPr bwMode="auto">
          <a:xfrm flipH="1">
            <a:off x="7643387" y="29796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70" name="Oval 7">
            <a:extLst>
              <a:ext uri="{FF2B5EF4-FFF2-40B4-BE49-F238E27FC236}">
                <a16:creationId xmlns:a16="http://schemas.microsoft.com/office/drawing/2014/main" id="{A78C89E0-1C13-4E20-A733-6F4E1D6564A8}"/>
              </a:ext>
            </a:extLst>
          </p:cNvPr>
          <p:cNvSpPr>
            <a:spLocks noChangeArrowheads="1"/>
          </p:cNvSpPr>
          <p:nvPr/>
        </p:nvSpPr>
        <p:spPr bwMode="auto">
          <a:xfrm>
            <a:off x="7503687" y="29415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71" name="Line 8">
            <a:extLst>
              <a:ext uri="{FF2B5EF4-FFF2-40B4-BE49-F238E27FC236}">
                <a16:creationId xmlns:a16="http://schemas.microsoft.com/office/drawing/2014/main" id="{9C455737-61F4-4293-8B09-E4A5F4FE8624}"/>
              </a:ext>
            </a:extLst>
          </p:cNvPr>
          <p:cNvSpPr>
            <a:spLocks noChangeShapeType="1"/>
          </p:cNvSpPr>
          <p:nvPr/>
        </p:nvSpPr>
        <p:spPr bwMode="auto">
          <a:xfrm flipH="1">
            <a:off x="7640212" y="35892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72" name="Oval 9">
            <a:extLst>
              <a:ext uri="{FF2B5EF4-FFF2-40B4-BE49-F238E27FC236}">
                <a16:creationId xmlns:a16="http://schemas.microsoft.com/office/drawing/2014/main" id="{F7219D5A-CE60-4462-B6A9-7916F94A9E69}"/>
              </a:ext>
            </a:extLst>
          </p:cNvPr>
          <p:cNvSpPr>
            <a:spLocks noChangeArrowheads="1"/>
          </p:cNvSpPr>
          <p:nvPr/>
        </p:nvSpPr>
        <p:spPr bwMode="auto">
          <a:xfrm>
            <a:off x="7500512" y="35511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73" name="AutoShape 10">
            <a:extLst>
              <a:ext uri="{FF2B5EF4-FFF2-40B4-BE49-F238E27FC236}">
                <a16:creationId xmlns:a16="http://schemas.microsoft.com/office/drawing/2014/main" id="{45601C23-BFB5-42D6-AB06-2CB7570398FB}"/>
              </a:ext>
            </a:extLst>
          </p:cNvPr>
          <p:cNvSpPr>
            <a:spLocks noChangeArrowheads="1"/>
          </p:cNvSpPr>
          <p:nvPr/>
        </p:nvSpPr>
        <p:spPr bwMode="auto">
          <a:xfrm>
            <a:off x="6525787" y="343686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74" name="Oval 11">
            <a:extLst>
              <a:ext uri="{FF2B5EF4-FFF2-40B4-BE49-F238E27FC236}">
                <a16:creationId xmlns:a16="http://schemas.microsoft.com/office/drawing/2014/main" id="{AC4C3B28-3705-44FE-A987-FA7DF8274553}"/>
              </a:ext>
            </a:extLst>
          </p:cNvPr>
          <p:cNvSpPr>
            <a:spLocks noChangeArrowheads="1"/>
          </p:cNvSpPr>
          <p:nvPr/>
        </p:nvSpPr>
        <p:spPr bwMode="auto">
          <a:xfrm>
            <a:off x="5497087" y="324636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75" name="Line 12">
            <a:extLst>
              <a:ext uri="{FF2B5EF4-FFF2-40B4-BE49-F238E27FC236}">
                <a16:creationId xmlns:a16="http://schemas.microsoft.com/office/drawing/2014/main" id="{4A58CF6C-BE1A-4C94-A501-8E84FFC31508}"/>
              </a:ext>
            </a:extLst>
          </p:cNvPr>
          <p:cNvSpPr>
            <a:spLocks noChangeShapeType="1"/>
          </p:cNvSpPr>
          <p:nvPr/>
        </p:nvSpPr>
        <p:spPr bwMode="auto">
          <a:xfrm>
            <a:off x="8097412" y="2179562"/>
            <a:ext cx="3175" cy="1409700"/>
          </a:xfrm>
          <a:prstGeom prst="line">
            <a:avLst/>
          </a:prstGeom>
          <a:noFill/>
          <a:ln w="38100">
            <a:solidFill>
              <a:schemeClr val="tx1"/>
            </a:solidFill>
            <a:round/>
            <a:headEnd/>
            <a:tailEnd/>
          </a:ln>
          <a:effectLst/>
        </p:spPr>
        <p:txBody>
          <a:bodyPr anchor="ctr">
            <a:prstTxWarp prst="textNoShape">
              <a:avLst/>
            </a:prstTxWarp>
            <a:spAutoFit/>
          </a:bodyPr>
          <a:lstStyle/>
          <a:p>
            <a:endParaRPr lang="en-US"/>
          </a:p>
        </p:txBody>
      </p:sp>
      <p:sp>
        <p:nvSpPr>
          <p:cNvPr id="76" name="Line 13">
            <a:extLst>
              <a:ext uri="{FF2B5EF4-FFF2-40B4-BE49-F238E27FC236}">
                <a16:creationId xmlns:a16="http://schemas.microsoft.com/office/drawing/2014/main" id="{824D94DB-CFB1-4D2A-9EE9-D2E94F7D9CC1}"/>
              </a:ext>
            </a:extLst>
          </p:cNvPr>
          <p:cNvSpPr>
            <a:spLocks noChangeShapeType="1"/>
          </p:cNvSpPr>
          <p:nvPr/>
        </p:nvSpPr>
        <p:spPr bwMode="auto">
          <a:xfrm flipH="1">
            <a:off x="7640212" y="33606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77" name="Oval 14">
            <a:extLst>
              <a:ext uri="{FF2B5EF4-FFF2-40B4-BE49-F238E27FC236}">
                <a16:creationId xmlns:a16="http://schemas.microsoft.com/office/drawing/2014/main" id="{CF3C5137-DFAE-47AE-A9D6-B28CDB923531}"/>
              </a:ext>
            </a:extLst>
          </p:cNvPr>
          <p:cNvSpPr>
            <a:spLocks noChangeArrowheads="1"/>
          </p:cNvSpPr>
          <p:nvPr/>
        </p:nvSpPr>
        <p:spPr bwMode="auto">
          <a:xfrm>
            <a:off x="7500512" y="33225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78" name="Line 15">
            <a:extLst>
              <a:ext uri="{FF2B5EF4-FFF2-40B4-BE49-F238E27FC236}">
                <a16:creationId xmlns:a16="http://schemas.microsoft.com/office/drawing/2014/main" id="{856BA88D-899C-4BC5-ABB0-5CA016767A7F}"/>
              </a:ext>
            </a:extLst>
          </p:cNvPr>
          <p:cNvSpPr>
            <a:spLocks noChangeShapeType="1"/>
          </p:cNvSpPr>
          <p:nvPr/>
        </p:nvSpPr>
        <p:spPr bwMode="auto">
          <a:xfrm>
            <a:off x="8100587" y="2865362"/>
            <a:ext cx="639762" cy="0"/>
          </a:xfrm>
          <a:prstGeom prst="line">
            <a:avLst/>
          </a:prstGeom>
          <a:noFill/>
          <a:ln w="38100">
            <a:solidFill>
              <a:schemeClr val="tx1"/>
            </a:solidFill>
            <a:round/>
            <a:headEnd/>
            <a:tailEnd/>
          </a:ln>
          <a:effectLst/>
        </p:spPr>
        <p:txBody>
          <a:bodyPr anchor="ctr">
            <a:prstTxWarp prst="textNoShape">
              <a:avLst/>
            </a:prstTxWarp>
            <a:spAutoFit/>
          </a:bodyPr>
          <a:lstStyle/>
          <a:p>
            <a:endParaRPr lang="en-US"/>
          </a:p>
        </p:txBody>
      </p:sp>
      <p:sp>
        <p:nvSpPr>
          <p:cNvPr id="79" name="AutoShape 16">
            <a:extLst>
              <a:ext uri="{FF2B5EF4-FFF2-40B4-BE49-F238E27FC236}">
                <a16:creationId xmlns:a16="http://schemas.microsoft.com/office/drawing/2014/main" id="{A400A4A5-CB20-46C4-9E13-782540B90DB0}"/>
              </a:ext>
            </a:extLst>
          </p:cNvPr>
          <p:cNvSpPr>
            <a:spLocks noChangeArrowheads="1"/>
          </p:cNvSpPr>
          <p:nvPr/>
        </p:nvSpPr>
        <p:spPr bwMode="auto">
          <a:xfrm>
            <a:off x="6525787" y="286536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80" name="Oval 17">
            <a:extLst>
              <a:ext uri="{FF2B5EF4-FFF2-40B4-BE49-F238E27FC236}">
                <a16:creationId xmlns:a16="http://schemas.microsoft.com/office/drawing/2014/main" id="{0EEA9D39-7387-46A5-8B3B-15522E47B2BF}"/>
              </a:ext>
            </a:extLst>
          </p:cNvPr>
          <p:cNvSpPr>
            <a:spLocks noChangeArrowheads="1"/>
          </p:cNvSpPr>
          <p:nvPr/>
        </p:nvSpPr>
        <p:spPr bwMode="auto">
          <a:xfrm>
            <a:off x="5522487" y="263676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81" name="AutoShape 18">
            <a:extLst>
              <a:ext uri="{FF2B5EF4-FFF2-40B4-BE49-F238E27FC236}">
                <a16:creationId xmlns:a16="http://schemas.microsoft.com/office/drawing/2014/main" id="{FB56D794-9397-4921-BC93-09C8E5064A0B}"/>
              </a:ext>
            </a:extLst>
          </p:cNvPr>
          <p:cNvSpPr>
            <a:spLocks noChangeArrowheads="1"/>
          </p:cNvSpPr>
          <p:nvPr/>
        </p:nvSpPr>
        <p:spPr bwMode="auto">
          <a:xfrm>
            <a:off x="6525787" y="229386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82" name="Oval 19">
            <a:extLst>
              <a:ext uri="{FF2B5EF4-FFF2-40B4-BE49-F238E27FC236}">
                <a16:creationId xmlns:a16="http://schemas.microsoft.com/office/drawing/2014/main" id="{8A3D03CE-2669-466E-8215-128ECEA1580F}"/>
              </a:ext>
            </a:extLst>
          </p:cNvPr>
          <p:cNvSpPr>
            <a:spLocks noChangeArrowheads="1"/>
          </p:cNvSpPr>
          <p:nvPr/>
        </p:nvSpPr>
        <p:spPr bwMode="auto">
          <a:xfrm>
            <a:off x="5484387" y="2090662"/>
            <a:ext cx="2387600" cy="431800"/>
          </a:xfrm>
          <a:prstGeom prst="ellipse">
            <a:avLst/>
          </a:prstGeom>
          <a:solidFill>
            <a:schemeClr val="bg1"/>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83" name="AutoShape 20">
            <a:extLst>
              <a:ext uri="{FF2B5EF4-FFF2-40B4-BE49-F238E27FC236}">
                <a16:creationId xmlns:a16="http://schemas.microsoft.com/office/drawing/2014/main" id="{D37D124B-7F1B-4775-863E-888BE6B54AB6}"/>
              </a:ext>
            </a:extLst>
          </p:cNvPr>
          <p:cNvSpPr>
            <a:spLocks noChangeArrowheads="1"/>
          </p:cNvSpPr>
          <p:nvPr/>
        </p:nvSpPr>
        <p:spPr bwMode="auto">
          <a:xfrm>
            <a:off x="6525787" y="1696962"/>
            <a:ext cx="381000" cy="635000"/>
          </a:xfrm>
          <a:prstGeom prst="can">
            <a:avLst>
              <a:gd name="adj" fmla="val 14244"/>
            </a:avLst>
          </a:prstGeom>
          <a:solidFill>
            <a:srgbClr val="00FFFF"/>
          </a:solidFill>
          <a:ln w="12700">
            <a:solidFill>
              <a:schemeClr val="tx1"/>
            </a:solidFill>
            <a:round/>
            <a:headEnd/>
            <a:tailEnd/>
          </a:ln>
          <a:effectLst/>
        </p:spPr>
        <p:txBody>
          <a:bodyPr anchor="ctr">
            <a:prstTxWarp prst="textNoShape">
              <a:avLst/>
            </a:prstTxWarp>
            <a:spAutoFit/>
          </a:bodyPr>
          <a:lstStyle/>
          <a:p>
            <a:endParaRPr lang="en-US"/>
          </a:p>
        </p:txBody>
      </p:sp>
      <p:sp>
        <p:nvSpPr>
          <p:cNvPr id="84" name="Line 21">
            <a:extLst>
              <a:ext uri="{FF2B5EF4-FFF2-40B4-BE49-F238E27FC236}">
                <a16:creationId xmlns:a16="http://schemas.microsoft.com/office/drawing/2014/main" id="{E4AF7CA0-4D90-45FF-9703-A52D8A1AA6CC}"/>
              </a:ext>
            </a:extLst>
          </p:cNvPr>
          <p:cNvSpPr>
            <a:spLocks noChangeShapeType="1"/>
          </p:cNvSpPr>
          <p:nvPr/>
        </p:nvSpPr>
        <p:spPr bwMode="auto">
          <a:xfrm flipH="1">
            <a:off x="7640212" y="21795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85" name="Oval 22">
            <a:extLst>
              <a:ext uri="{FF2B5EF4-FFF2-40B4-BE49-F238E27FC236}">
                <a16:creationId xmlns:a16="http://schemas.microsoft.com/office/drawing/2014/main" id="{FBDD679C-465D-4D2E-93CD-82FE9F17120F}"/>
              </a:ext>
            </a:extLst>
          </p:cNvPr>
          <p:cNvSpPr>
            <a:spLocks noChangeArrowheads="1"/>
          </p:cNvSpPr>
          <p:nvPr/>
        </p:nvSpPr>
        <p:spPr bwMode="auto">
          <a:xfrm>
            <a:off x="7487812" y="21414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86" name="Line 23">
            <a:extLst>
              <a:ext uri="{FF2B5EF4-FFF2-40B4-BE49-F238E27FC236}">
                <a16:creationId xmlns:a16="http://schemas.microsoft.com/office/drawing/2014/main" id="{FCC1C62B-2A06-4951-81E0-42A60B322DEB}"/>
              </a:ext>
            </a:extLst>
          </p:cNvPr>
          <p:cNvSpPr>
            <a:spLocks noChangeShapeType="1"/>
          </p:cNvSpPr>
          <p:nvPr/>
        </p:nvSpPr>
        <p:spPr bwMode="auto">
          <a:xfrm flipH="1">
            <a:off x="7640212" y="2738362"/>
            <a:ext cx="457200" cy="0"/>
          </a:xfrm>
          <a:prstGeom prst="line">
            <a:avLst/>
          </a:prstGeom>
          <a:noFill/>
          <a:ln w="38100">
            <a:solidFill>
              <a:schemeClr val="tx1"/>
            </a:solidFill>
            <a:round/>
            <a:headEnd/>
            <a:tailEnd/>
          </a:ln>
          <a:effectLst/>
        </p:spPr>
        <p:txBody>
          <a:bodyPr wrap="none" anchor="ctr">
            <a:prstTxWarp prst="textNoShape">
              <a:avLst/>
            </a:prstTxWarp>
            <a:spAutoFit/>
          </a:bodyPr>
          <a:lstStyle/>
          <a:p>
            <a:endParaRPr lang="en-US"/>
          </a:p>
        </p:txBody>
      </p:sp>
      <p:sp>
        <p:nvSpPr>
          <p:cNvPr id="87" name="Oval 24">
            <a:extLst>
              <a:ext uri="{FF2B5EF4-FFF2-40B4-BE49-F238E27FC236}">
                <a16:creationId xmlns:a16="http://schemas.microsoft.com/office/drawing/2014/main" id="{2E085BC9-9610-404F-AD0E-2E3977741B48}"/>
              </a:ext>
            </a:extLst>
          </p:cNvPr>
          <p:cNvSpPr>
            <a:spLocks noChangeArrowheads="1"/>
          </p:cNvSpPr>
          <p:nvPr/>
        </p:nvSpPr>
        <p:spPr bwMode="auto">
          <a:xfrm>
            <a:off x="7500512" y="2700262"/>
            <a:ext cx="304800" cy="76200"/>
          </a:xfrm>
          <a:prstGeom prst="ellipse">
            <a:avLst/>
          </a:prstGeom>
          <a:solidFill>
            <a:srgbClr val="00FFFF"/>
          </a:solidFill>
          <a:ln w="12700">
            <a:solidFill>
              <a:schemeClr val="tx1"/>
            </a:solidFill>
            <a:round/>
            <a:headEnd/>
            <a:tailEnd/>
          </a:ln>
          <a:effectLst/>
        </p:spPr>
        <p:txBody>
          <a:bodyPr wrap="none" anchor="ctr">
            <a:prstTxWarp prst="textNoShape">
              <a:avLst/>
            </a:prstTxWarp>
            <a:spAutoFit/>
          </a:bodyPr>
          <a:lstStyle/>
          <a:p>
            <a:endParaRPr lang="en-US"/>
          </a:p>
        </p:txBody>
      </p:sp>
      <p:sp>
        <p:nvSpPr>
          <p:cNvPr id="88" name="Text Box 25">
            <a:extLst>
              <a:ext uri="{FF2B5EF4-FFF2-40B4-BE49-F238E27FC236}">
                <a16:creationId xmlns:a16="http://schemas.microsoft.com/office/drawing/2014/main" id="{E24DD35C-6142-40D7-B071-E14BB8E42054}"/>
              </a:ext>
            </a:extLst>
          </p:cNvPr>
          <p:cNvSpPr txBox="1">
            <a:spLocks noChangeArrowheads="1"/>
          </p:cNvSpPr>
          <p:nvPr/>
        </p:nvSpPr>
        <p:spPr bwMode="auto">
          <a:xfrm>
            <a:off x="8194249" y="2527810"/>
            <a:ext cx="800219"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传动臂</a:t>
            </a:r>
            <a:endParaRPr lang="en-US" sz="1600" dirty="0"/>
          </a:p>
        </p:txBody>
      </p:sp>
      <p:sp>
        <p:nvSpPr>
          <p:cNvPr id="89" name="Text Box 26">
            <a:extLst>
              <a:ext uri="{FF2B5EF4-FFF2-40B4-BE49-F238E27FC236}">
                <a16:creationId xmlns:a16="http://schemas.microsoft.com/office/drawing/2014/main" id="{2D294F3F-DF0A-4F8D-99D8-928A414A09A3}"/>
              </a:ext>
            </a:extLst>
          </p:cNvPr>
          <p:cNvSpPr txBox="1">
            <a:spLocks noChangeArrowheads="1"/>
          </p:cNvSpPr>
          <p:nvPr/>
        </p:nvSpPr>
        <p:spPr bwMode="auto">
          <a:xfrm>
            <a:off x="7619076" y="1538396"/>
            <a:ext cx="956671" cy="338554"/>
          </a:xfrm>
          <a:prstGeom prst="rect">
            <a:avLst/>
          </a:prstGeom>
          <a:noFill/>
          <a:ln w="12700">
            <a:noFill/>
            <a:miter lim="800000"/>
            <a:headEnd/>
            <a:tailEnd/>
          </a:ln>
          <a:effectLst/>
        </p:spPr>
        <p:txBody>
          <a:bodyPr wrap="square" anchor="ctr">
            <a:prstTxWarp prst="textNoShape">
              <a:avLst/>
            </a:prstTxWarp>
            <a:spAutoFit/>
          </a:bodyPr>
          <a:lstStyle/>
          <a:p>
            <a:pPr algn="ctr">
              <a:lnSpc>
                <a:spcPct val="100000"/>
              </a:lnSpc>
            </a:pPr>
            <a:r>
              <a:rPr lang="zh-CN" altLang="en-US" sz="1600" dirty="0"/>
              <a:t>读写头</a:t>
            </a:r>
            <a:endParaRPr lang="en-US" sz="1600" dirty="0"/>
          </a:p>
        </p:txBody>
      </p:sp>
      <p:sp>
        <p:nvSpPr>
          <p:cNvPr id="90" name="Line 27">
            <a:extLst>
              <a:ext uri="{FF2B5EF4-FFF2-40B4-BE49-F238E27FC236}">
                <a16:creationId xmlns:a16="http://schemas.microsoft.com/office/drawing/2014/main" id="{A08F7398-C398-40C2-917C-ACA74A2BE080}"/>
              </a:ext>
            </a:extLst>
          </p:cNvPr>
          <p:cNvSpPr>
            <a:spLocks noChangeShapeType="1"/>
          </p:cNvSpPr>
          <p:nvPr/>
        </p:nvSpPr>
        <p:spPr bwMode="auto">
          <a:xfrm flipH="1">
            <a:off x="7783087" y="1865237"/>
            <a:ext cx="317500" cy="225425"/>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91" name="Text Box 28">
            <a:extLst>
              <a:ext uri="{FF2B5EF4-FFF2-40B4-BE49-F238E27FC236}">
                <a16:creationId xmlns:a16="http://schemas.microsoft.com/office/drawing/2014/main" id="{10F6BDE6-5168-45D9-BCFF-103B5609A6D7}"/>
              </a:ext>
            </a:extLst>
          </p:cNvPr>
          <p:cNvSpPr txBox="1">
            <a:spLocks noChangeArrowheads="1"/>
          </p:cNvSpPr>
          <p:nvPr/>
        </p:nvSpPr>
        <p:spPr bwMode="auto">
          <a:xfrm>
            <a:off x="6983919" y="3734310"/>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主轴</a:t>
            </a:r>
            <a:endParaRPr lang="en-US" sz="1600" dirty="0"/>
          </a:p>
        </p:txBody>
      </p:sp>
      <p:sp>
        <p:nvSpPr>
          <p:cNvPr id="92" name="Line 29">
            <a:extLst>
              <a:ext uri="{FF2B5EF4-FFF2-40B4-BE49-F238E27FC236}">
                <a16:creationId xmlns:a16="http://schemas.microsoft.com/office/drawing/2014/main" id="{D4B2D86C-1FFA-4A2B-9470-9124381FC78F}"/>
              </a:ext>
            </a:extLst>
          </p:cNvPr>
          <p:cNvSpPr>
            <a:spLocks noChangeShapeType="1"/>
          </p:cNvSpPr>
          <p:nvPr/>
        </p:nvSpPr>
        <p:spPr bwMode="auto">
          <a:xfrm flipH="1">
            <a:off x="7706887" y="1865237"/>
            <a:ext cx="390525" cy="844550"/>
          </a:xfrm>
          <a:prstGeom prst="line">
            <a:avLst/>
          </a:prstGeom>
          <a:noFill/>
          <a:ln w="12700">
            <a:solidFill>
              <a:schemeClr val="tx1"/>
            </a:solidFill>
            <a:round/>
            <a:headEnd/>
            <a:tailEnd type="triangle" w="med" len="med"/>
          </a:ln>
          <a:effectLst/>
        </p:spPr>
        <p:txBody>
          <a:bodyPr anchor="ctr">
            <a:prstTxWarp prst="textNoShape">
              <a:avLst/>
            </a:prstTxWarp>
            <a:spAutoFit/>
          </a:bodyPr>
          <a:lstStyle/>
          <a:p>
            <a:endParaRPr lang="en-US"/>
          </a:p>
        </p:txBody>
      </p:sp>
      <p:sp>
        <p:nvSpPr>
          <p:cNvPr id="93" name="内容占位符 2">
            <a:extLst>
              <a:ext uri="{FF2B5EF4-FFF2-40B4-BE49-F238E27FC236}">
                <a16:creationId xmlns:a16="http://schemas.microsoft.com/office/drawing/2014/main" id="{25C59190-8D65-450F-978C-F6332AE41591}"/>
              </a:ext>
            </a:extLst>
          </p:cNvPr>
          <p:cNvSpPr txBox="1">
            <a:spLocks/>
          </p:cNvSpPr>
          <p:nvPr/>
        </p:nvSpPr>
        <p:spPr>
          <a:xfrm>
            <a:off x="457200" y="837034"/>
            <a:ext cx="8229600" cy="688838"/>
          </a:xfrm>
          <a:prstGeom prst="rect">
            <a:avLst/>
          </a:prstGeom>
        </p:spPr>
        <p:txBody>
          <a:bodyPr vert="horz" lIns="91440" tIns="45720" rIns="91440" bIns="45720" rtlCol="0">
            <a:normAutofit fontScale="85000" lnSpcReduction="200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寻道：通过传动臂将磁头定位在指定磁道上</a:t>
            </a:r>
            <a:endParaRPr lang="en-US" altLang="zh-CN" dirty="0"/>
          </a:p>
          <a:p>
            <a:r>
              <a:rPr lang="zh-CN" altLang="en-US" dirty="0"/>
              <a:t>读</a:t>
            </a:r>
            <a:r>
              <a:rPr lang="en-US" altLang="zh-CN" dirty="0"/>
              <a:t>/</a:t>
            </a:r>
            <a:r>
              <a:rPr lang="zh-CN" altLang="en-US" dirty="0"/>
              <a:t>写：读写头感知</a:t>
            </a:r>
            <a:r>
              <a:rPr lang="en-US" altLang="zh-CN" dirty="0"/>
              <a:t>(</a:t>
            </a:r>
            <a:r>
              <a:rPr lang="zh-CN" altLang="en-US" dirty="0"/>
              <a:t>读该位</a:t>
            </a:r>
            <a:r>
              <a:rPr lang="en-US" altLang="zh-CN" dirty="0"/>
              <a:t>)</a:t>
            </a:r>
            <a:r>
              <a:rPr lang="zh-CN" altLang="en-US" dirty="0"/>
              <a:t>或修改</a:t>
            </a:r>
            <a:r>
              <a:rPr lang="en-US" altLang="zh-CN" dirty="0"/>
              <a:t>(</a:t>
            </a:r>
            <a:r>
              <a:rPr lang="zh-CN" altLang="en-US" dirty="0"/>
              <a:t>写该位</a:t>
            </a:r>
            <a:r>
              <a:rPr lang="en-US" altLang="zh-CN" dirty="0"/>
              <a:t>)</a:t>
            </a:r>
            <a:r>
              <a:rPr lang="zh-CN" altLang="en-US" dirty="0"/>
              <a:t>磁道上的位值</a:t>
            </a:r>
          </a:p>
        </p:txBody>
      </p:sp>
    </p:spTree>
    <p:extLst>
      <p:ext uri="{BB962C8B-B14F-4D97-AF65-F5344CB8AC3E}">
        <p14:creationId xmlns:p14="http://schemas.microsoft.com/office/powerpoint/2010/main" val="13853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6"/>
                                        </p:tgtEl>
                                        <p:attrNameLst>
                                          <p:attrName>style.visibility</p:attrName>
                                        </p:attrNameLst>
                                      </p:cBhvr>
                                      <p:to>
                                        <p:strVal val="visible"/>
                                      </p:to>
                                    </p:set>
                                  </p:childTnLst>
                                  <p:subTnLst>
                                    <p:set>
                                      <p:cBhvr override="childStyle">
                                        <p:cTn dur="1" fill="hold" display="0" masterRel="nextClick" afterEffect="1"/>
                                        <p:tgtEl>
                                          <p:spTgt spid="6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499"/>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499"/>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par>
                          <p:cTn id="16" fill="hold">
                            <p:stCondLst>
                              <p:cond delay="2500"/>
                            </p:stCondLst>
                            <p:childTnLst>
                              <p:par>
                                <p:cTn id="17" presetID="1" presetClass="entr" presetSubtype="0" fill="hold" grpId="0" nodeType="afterEffect">
                                  <p:stCondLst>
                                    <p:cond delay="500"/>
                                  </p:stCondLst>
                                  <p:childTnLst>
                                    <p:set>
                                      <p:cBhvr>
                                        <p:cTn id="18" dur="1" fill="hold">
                                          <p:stCondLst>
                                            <p:cond delay="499"/>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par>
                          <p:cTn id="19" fill="hold">
                            <p:stCondLst>
                              <p:cond delay="3500"/>
                            </p:stCondLst>
                            <p:childTnLst>
                              <p:par>
                                <p:cTn id="20" presetID="1" presetClass="entr" presetSubtype="0" fill="hold" grpId="0" nodeType="afterEffect">
                                  <p:stCondLst>
                                    <p:cond delay="500"/>
                                  </p:stCondLst>
                                  <p:childTnLst>
                                    <p:set>
                                      <p:cBhvr>
                                        <p:cTn id="21" dur="1" fill="hold">
                                          <p:stCondLst>
                                            <p:cond delay="499"/>
                                          </p:stCondLst>
                                        </p:cTn>
                                        <p:tgtEl>
                                          <p:spTgt spid="40"/>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nodeType="afterEffect">
                                  <p:stCondLst>
                                    <p:cond delay="500"/>
                                  </p:stCondLst>
                                  <p:childTnLst>
                                    <p:set>
                                      <p:cBhvr>
                                        <p:cTn id="24" dur="1" fill="hold">
                                          <p:stCondLst>
                                            <p:cond delay="499"/>
                                          </p:stCondLst>
                                        </p:cTn>
                                        <p:tgtEl>
                                          <p:spTgt spid="17"/>
                                        </p:tgtEl>
                                        <p:attrNameLst>
                                          <p:attrName>style.visibility</p:attrName>
                                        </p:attrNameLst>
                                      </p:cBhvr>
                                      <p:to>
                                        <p:strVal val="visible"/>
                                      </p:to>
                                    </p:set>
                                  </p:childTnLst>
                                </p:cTn>
                              </p:par>
                            </p:childTnLst>
                          </p:cTn>
                        </p:par>
                        <p:par>
                          <p:cTn id="25" fill="hold">
                            <p:stCondLst>
                              <p:cond delay="5500"/>
                            </p:stCondLst>
                            <p:childTnLst>
                              <p:par>
                                <p:cTn id="26" presetID="1" presetClass="entr" presetSubtype="0" fill="hold" nodeType="afterEffect">
                                  <p:stCondLst>
                                    <p:cond delay="500"/>
                                  </p:stCondLst>
                                  <p:childTnLst>
                                    <p:set>
                                      <p:cBhvr>
                                        <p:cTn id="27" dur="1" fill="hold">
                                          <p:stCondLst>
                                            <p:cond delay="499"/>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par>
                          <p:cTn id="28" fill="hold">
                            <p:stCondLst>
                              <p:cond delay="6500"/>
                            </p:stCondLst>
                            <p:childTnLst>
                              <p:par>
                                <p:cTn id="29" presetID="1" presetClass="entr" presetSubtype="0" fill="hold" nodeType="afterEffect">
                                  <p:stCondLst>
                                    <p:cond delay="500"/>
                                  </p:stCondLst>
                                  <p:childTnLst>
                                    <p:set>
                                      <p:cBhvr>
                                        <p:cTn id="30" dur="1" fill="hold">
                                          <p:stCondLst>
                                            <p:cond delay="499"/>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31" fill="hold">
                            <p:stCondLst>
                              <p:cond delay="7500"/>
                            </p:stCondLst>
                            <p:childTnLst>
                              <p:par>
                                <p:cTn id="32" presetID="1" presetClass="entr" presetSubtype="0" fill="hold" nodeType="afterEffect">
                                  <p:stCondLst>
                                    <p:cond delay="500"/>
                                  </p:stCondLst>
                                  <p:childTnLst>
                                    <p:set>
                                      <p:cBhvr>
                                        <p:cTn id="33" dur="1" fill="hold">
                                          <p:stCondLst>
                                            <p:cond delay="499"/>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par>
                          <p:cTn id="34" fill="hold">
                            <p:stCondLst>
                              <p:cond delay="8500"/>
                            </p:stCondLst>
                            <p:childTnLst>
                              <p:par>
                                <p:cTn id="35" presetID="1" presetClass="entr" presetSubtype="0" fill="hold" nodeType="afterEffect">
                                  <p:stCondLst>
                                    <p:cond delay="500"/>
                                  </p:stCondLst>
                                  <p:childTnLst>
                                    <p:set>
                                      <p:cBhvr>
                                        <p:cTn id="36" dur="1" fill="hold">
                                          <p:stCondLst>
                                            <p:cond delay="499"/>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par>
                          <p:cTn id="37" fill="hold">
                            <p:stCondLst>
                              <p:cond delay="9500"/>
                            </p:stCondLst>
                            <p:childTnLst>
                              <p:par>
                                <p:cTn id="38" presetID="1" presetClass="entr" presetSubtype="0" fill="hold" nodeType="afterEffect">
                                  <p:stCondLst>
                                    <p:cond delay="500"/>
                                  </p:stCondLst>
                                  <p:childTnLst>
                                    <p:set>
                                      <p:cBhvr>
                                        <p:cTn id="39" dur="1" fill="hold">
                                          <p:stCondLst>
                                            <p:cond delay="499"/>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par>
                          <p:cTn id="40" fill="hold">
                            <p:stCondLst>
                              <p:cond delay="10500"/>
                            </p:stCondLst>
                            <p:childTnLst>
                              <p:par>
                                <p:cTn id="41" presetID="1" presetClass="entr" presetSubtype="0" fill="hold" nodeType="afterEffect">
                                  <p:stCondLst>
                                    <p:cond delay="500"/>
                                  </p:stCondLst>
                                  <p:childTnLst>
                                    <p:set>
                                      <p:cBhvr>
                                        <p:cTn id="42" dur="1" fill="hold">
                                          <p:stCondLst>
                                            <p:cond delay="499"/>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par>
                          <p:cTn id="43" fill="hold">
                            <p:stCondLst>
                              <p:cond delay="11500"/>
                            </p:stCondLst>
                            <p:childTnLst>
                              <p:par>
                                <p:cTn id="44" presetID="1" presetClass="entr" presetSubtype="0" fill="hold" nodeType="afterEffect">
                                  <p:stCondLst>
                                    <p:cond delay="500"/>
                                  </p:stCondLst>
                                  <p:childTnLst>
                                    <p:set>
                                      <p:cBhvr>
                                        <p:cTn id="45" dur="1" fill="hold">
                                          <p:stCondLst>
                                            <p:cond delay="499"/>
                                          </p:stCondLst>
                                        </p:cTn>
                                        <p:tgtEl>
                                          <p:spTgt spid="46"/>
                                        </p:tgtEl>
                                        <p:attrNameLst>
                                          <p:attrName>style.visibility</p:attrName>
                                        </p:attrNameLst>
                                      </p:cBhvr>
                                      <p:to>
                                        <p:strVal val="visible"/>
                                      </p:to>
                                    </p:set>
                                  </p:childTnLst>
                                  <p:subTnLst>
                                    <p:set>
                                      <p:cBhvr override="childStyle">
                                        <p:cTn dur="1" fill="hold" display="0" masterRel="nextClick" afterEffect="1"/>
                                        <p:tgtEl>
                                          <p:spTgt spid="46"/>
                                        </p:tgtEl>
                                        <p:attrNameLst>
                                          <p:attrName>style.visibility</p:attrName>
                                        </p:attrNameLst>
                                      </p:cBhvr>
                                      <p:to>
                                        <p:strVal val="hidden"/>
                                      </p:to>
                                    </p:set>
                                  </p:subTnLst>
                                </p:cTn>
                              </p:par>
                            </p:childTnLst>
                          </p:cTn>
                        </p:par>
                        <p:par>
                          <p:cTn id="46" fill="hold">
                            <p:stCondLst>
                              <p:cond delay="12500"/>
                            </p:stCondLst>
                            <p:childTnLst>
                              <p:par>
                                <p:cTn id="47" presetID="1" presetClass="entr" presetSubtype="0" fill="hold" nodeType="afterEffect">
                                  <p:stCondLst>
                                    <p:cond delay="500"/>
                                  </p:stCondLst>
                                  <p:childTnLst>
                                    <p:set>
                                      <p:cBhvr>
                                        <p:cTn id="48" dur="1" fill="hold">
                                          <p:stCondLst>
                                            <p:cond delay="499"/>
                                          </p:stCondLst>
                                        </p:cTn>
                                        <p:tgtEl>
                                          <p:spTgt spid="51"/>
                                        </p:tgtEl>
                                        <p:attrNameLst>
                                          <p:attrName>style.visibility</p:attrName>
                                        </p:attrNameLst>
                                      </p:cBhvr>
                                      <p:to>
                                        <p:strVal val="visible"/>
                                      </p:to>
                                    </p:se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animBg="1" autoUpdateAnimBg="0"/>
      <p:bldP spid="38" grpId="0" animBg="1" autoUpdateAnimBg="0"/>
      <p:bldP spid="39" grpId="0" animBg="1" autoUpdateAnimBg="0"/>
      <p:bldP spid="40" grpId="0" animBg="1" autoUpdateAnimBg="0"/>
      <p:bldP spid="6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86" name="Rectangle 30"/>
          <p:cNvSpPr>
            <a:spLocks noGrp="1" noChangeArrowheads="1"/>
          </p:cNvSpPr>
          <p:nvPr>
            <p:ph type="title"/>
          </p:nvPr>
        </p:nvSpPr>
        <p:spPr/>
        <p:txBody>
          <a:bodyPr>
            <a:normAutofit fontScale="90000"/>
          </a:bodyPr>
          <a:lstStyle/>
          <a:p>
            <a:r>
              <a:rPr lang="zh-CN" altLang="en-US" dirty="0"/>
              <a:t>磁盘访问</a:t>
            </a:r>
            <a:r>
              <a:rPr lang="en-US" altLang="zh-CN" dirty="0"/>
              <a:t>—</a:t>
            </a:r>
            <a:r>
              <a:rPr lang="zh-CN" altLang="en-US" dirty="0"/>
              <a:t>读</a:t>
            </a:r>
            <a:endParaRPr lang="en-US" dirty="0"/>
          </a:p>
        </p:txBody>
      </p:sp>
      <p:sp>
        <p:nvSpPr>
          <p:cNvPr id="2" name="内容占位符 1">
            <a:extLst>
              <a:ext uri="{FF2B5EF4-FFF2-40B4-BE49-F238E27FC236}">
                <a16:creationId xmlns:a16="http://schemas.microsoft.com/office/drawing/2014/main" id="{1B0DB44A-EC49-4762-98A3-414E9B9221CC}"/>
              </a:ext>
            </a:extLst>
          </p:cNvPr>
          <p:cNvSpPr>
            <a:spLocks noGrp="1"/>
          </p:cNvSpPr>
          <p:nvPr>
            <p:ph idx="1"/>
          </p:nvPr>
        </p:nvSpPr>
        <p:spPr>
          <a:xfrm>
            <a:off x="457200" y="837034"/>
            <a:ext cx="8229600" cy="1161854"/>
          </a:xfrm>
        </p:spPr>
        <p:txBody>
          <a:bodyPr>
            <a:normAutofit fontScale="92500" lnSpcReduction="10000"/>
          </a:bodyPr>
          <a:lstStyle/>
          <a:p>
            <a:r>
              <a:rPr lang="zh-CN" altLang="en-US" dirty="0"/>
              <a:t>移动磁头臂到指定磁道</a:t>
            </a:r>
            <a:endParaRPr lang="en-US" altLang="zh-CN" dirty="0"/>
          </a:p>
          <a:p>
            <a:r>
              <a:rPr lang="zh-CN" altLang="en-US" dirty="0"/>
              <a:t>旋转至指定扇区</a:t>
            </a:r>
            <a:endParaRPr lang="en-US" altLang="zh-CN" dirty="0"/>
          </a:p>
          <a:p>
            <a:r>
              <a:rPr lang="zh-CN" altLang="en-US" dirty="0"/>
              <a:t>读取数据</a:t>
            </a:r>
          </a:p>
        </p:txBody>
      </p:sp>
      <p:grpSp>
        <p:nvGrpSpPr>
          <p:cNvPr id="30" name="Group 3">
            <a:extLst>
              <a:ext uri="{FF2B5EF4-FFF2-40B4-BE49-F238E27FC236}">
                <a16:creationId xmlns:a16="http://schemas.microsoft.com/office/drawing/2014/main" id="{8B757CCF-059C-4DAC-9F7C-F71AC04FF984}"/>
              </a:ext>
            </a:extLst>
          </p:cNvPr>
          <p:cNvGrpSpPr>
            <a:grpSpLocks noChangeAspect="1"/>
          </p:cNvGrpSpPr>
          <p:nvPr/>
        </p:nvGrpSpPr>
        <p:grpSpPr bwMode="auto">
          <a:xfrm>
            <a:off x="269754" y="2763529"/>
            <a:ext cx="1727200" cy="1722437"/>
            <a:chOff x="525" y="1152"/>
            <a:chExt cx="1449" cy="1446"/>
          </a:xfrm>
        </p:grpSpPr>
        <p:sp>
          <p:nvSpPr>
            <p:cNvPr id="31" name="Oval 4">
              <a:extLst>
                <a:ext uri="{FF2B5EF4-FFF2-40B4-BE49-F238E27FC236}">
                  <a16:creationId xmlns:a16="http://schemas.microsoft.com/office/drawing/2014/main" id="{FA5546DB-C78F-40EB-8B53-8AD09A1DDA8F}"/>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32" name="Oval 5">
              <a:extLst>
                <a:ext uri="{FF2B5EF4-FFF2-40B4-BE49-F238E27FC236}">
                  <a16:creationId xmlns:a16="http://schemas.microsoft.com/office/drawing/2014/main" id="{BF6CB358-AA48-446C-899E-D3DF8E3E39EA}"/>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3" name="Oval 6">
              <a:extLst>
                <a:ext uri="{FF2B5EF4-FFF2-40B4-BE49-F238E27FC236}">
                  <a16:creationId xmlns:a16="http://schemas.microsoft.com/office/drawing/2014/main" id="{9542EB67-08F6-491C-88BB-283F337BCA2E}"/>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4" name="Oval 7">
              <a:extLst>
                <a:ext uri="{FF2B5EF4-FFF2-40B4-BE49-F238E27FC236}">
                  <a16:creationId xmlns:a16="http://schemas.microsoft.com/office/drawing/2014/main" id="{59E65030-2126-4444-956C-91C71720B5D4}"/>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5" name="Line 8">
              <a:extLst>
                <a:ext uri="{FF2B5EF4-FFF2-40B4-BE49-F238E27FC236}">
                  <a16:creationId xmlns:a16="http://schemas.microsoft.com/office/drawing/2014/main" id="{F587DD29-C2A2-43D9-829A-3166E11F51FB}"/>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36" name="Line 9">
              <a:extLst>
                <a:ext uri="{FF2B5EF4-FFF2-40B4-BE49-F238E27FC236}">
                  <a16:creationId xmlns:a16="http://schemas.microsoft.com/office/drawing/2014/main" id="{B8F908CB-CABD-42E8-AD28-D1E7BAAA269A}"/>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37" name="Line 10">
              <a:extLst>
                <a:ext uri="{FF2B5EF4-FFF2-40B4-BE49-F238E27FC236}">
                  <a16:creationId xmlns:a16="http://schemas.microsoft.com/office/drawing/2014/main" id="{F4CC9F13-F68D-4B8E-A622-8969EC5E5AA9}"/>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38" name="Line 11">
              <a:extLst>
                <a:ext uri="{FF2B5EF4-FFF2-40B4-BE49-F238E27FC236}">
                  <a16:creationId xmlns:a16="http://schemas.microsoft.com/office/drawing/2014/main" id="{BE81335A-83FA-472B-88B3-F1CCB3549F9A}"/>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39" name="Line 12">
              <a:extLst>
                <a:ext uri="{FF2B5EF4-FFF2-40B4-BE49-F238E27FC236}">
                  <a16:creationId xmlns:a16="http://schemas.microsoft.com/office/drawing/2014/main" id="{936A5340-FDBE-4D35-916B-47232915D50C}"/>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0" name="Line 13">
              <a:extLst>
                <a:ext uri="{FF2B5EF4-FFF2-40B4-BE49-F238E27FC236}">
                  <a16:creationId xmlns:a16="http://schemas.microsoft.com/office/drawing/2014/main" id="{DDBEEBDE-BBCE-4CD4-BAC5-E905FDB41505}"/>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1" name="Oval 14">
              <a:extLst>
                <a:ext uri="{FF2B5EF4-FFF2-40B4-BE49-F238E27FC236}">
                  <a16:creationId xmlns:a16="http://schemas.microsoft.com/office/drawing/2014/main" id="{B0BEE759-8267-42FD-9EFA-94849F5EEF9F}"/>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42" name="AutoShape 15">
            <a:extLst>
              <a:ext uri="{FF2B5EF4-FFF2-40B4-BE49-F238E27FC236}">
                <a16:creationId xmlns:a16="http://schemas.microsoft.com/office/drawing/2014/main" id="{6755BABB-834F-445B-9705-61C6CC82F26B}"/>
              </a:ext>
            </a:extLst>
          </p:cNvPr>
          <p:cNvSpPr>
            <a:spLocks noChangeAspect="1" noChangeArrowheads="1"/>
          </p:cNvSpPr>
          <p:nvPr/>
        </p:nvSpPr>
        <p:spPr bwMode="auto">
          <a:xfrm>
            <a:off x="995241" y="2634941"/>
            <a:ext cx="290513" cy="555625"/>
          </a:xfrm>
          <a:prstGeom prst="downArrow">
            <a:avLst>
              <a:gd name="adj1" fmla="val 50000"/>
              <a:gd name="adj2" fmla="val 47814"/>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nvGrpSpPr>
          <p:cNvPr id="43" name="Group 3">
            <a:extLst>
              <a:ext uri="{FF2B5EF4-FFF2-40B4-BE49-F238E27FC236}">
                <a16:creationId xmlns:a16="http://schemas.microsoft.com/office/drawing/2014/main" id="{CD90860B-213E-42B9-9BE7-31B7F7CDA020}"/>
              </a:ext>
            </a:extLst>
          </p:cNvPr>
          <p:cNvGrpSpPr>
            <a:grpSpLocks noChangeAspect="1"/>
          </p:cNvGrpSpPr>
          <p:nvPr/>
        </p:nvGrpSpPr>
        <p:grpSpPr bwMode="auto">
          <a:xfrm>
            <a:off x="2581335" y="2742005"/>
            <a:ext cx="1727200" cy="1722437"/>
            <a:chOff x="525" y="1152"/>
            <a:chExt cx="1449" cy="1446"/>
          </a:xfrm>
        </p:grpSpPr>
        <p:sp>
          <p:nvSpPr>
            <p:cNvPr id="44" name="Oval 4">
              <a:extLst>
                <a:ext uri="{FF2B5EF4-FFF2-40B4-BE49-F238E27FC236}">
                  <a16:creationId xmlns:a16="http://schemas.microsoft.com/office/drawing/2014/main" id="{7262F826-06A2-4B1A-AA8C-BBA3E88CB342}"/>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45" name="Oval 5">
              <a:extLst>
                <a:ext uri="{FF2B5EF4-FFF2-40B4-BE49-F238E27FC236}">
                  <a16:creationId xmlns:a16="http://schemas.microsoft.com/office/drawing/2014/main" id="{651BAFF4-A853-4487-844D-16C6595B2F21}"/>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6" name="Oval 6">
              <a:extLst>
                <a:ext uri="{FF2B5EF4-FFF2-40B4-BE49-F238E27FC236}">
                  <a16:creationId xmlns:a16="http://schemas.microsoft.com/office/drawing/2014/main" id="{C22FC674-7ACB-447A-8B73-7C445E31A43A}"/>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7" name="Oval 7">
              <a:extLst>
                <a:ext uri="{FF2B5EF4-FFF2-40B4-BE49-F238E27FC236}">
                  <a16:creationId xmlns:a16="http://schemas.microsoft.com/office/drawing/2014/main" id="{7E70DAD2-90BE-4012-9CD3-B6B5D5C3C0F8}"/>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48" name="Line 8">
              <a:extLst>
                <a:ext uri="{FF2B5EF4-FFF2-40B4-BE49-F238E27FC236}">
                  <a16:creationId xmlns:a16="http://schemas.microsoft.com/office/drawing/2014/main" id="{AF966F9D-D67B-4F94-8EE0-F74B2DCF4F68}"/>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9" name="Line 9">
              <a:extLst>
                <a:ext uri="{FF2B5EF4-FFF2-40B4-BE49-F238E27FC236}">
                  <a16:creationId xmlns:a16="http://schemas.microsoft.com/office/drawing/2014/main" id="{1236CE11-35F4-4E8D-A5F2-6E74CCE4DE55}"/>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0" name="Line 10">
              <a:extLst>
                <a:ext uri="{FF2B5EF4-FFF2-40B4-BE49-F238E27FC236}">
                  <a16:creationId xmlns:a16="http://schemas.microsoft.com/office/drawing/2014/main" id="{E437A9F5-6E53-4D14-B49F-668A9E4DF3D1}"/>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 name="Line 11">
              <a:extLst>
                <a:ext uri="{FF2B5EF4-FFF2-40B4-BE49-F238E27FC236}">
                  <a16:creationId xmlns:a16="http://schemas.microsoft.com/office/drawing/2014/main" id="{40DF419B-735D-4175-B3E6-A5EF1B8B55F5}"/>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2" name="Line 12">
              <a:extLst>
                <a:ext uri="{FF2B5EF4-FFF2-40B4-BE49-F238E27FC236}">
                  <a16:creationId xmlns:a16="http://schemas.microsoft.com/office/drawing/2014/main" id="{B65DAE91-5DD7-4F10-B32A-A0A25EFB7B72}"/>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3" name="Line 13">
              <a:extLst>
                <a:ext uri="{FF2B5EF4-FFF2-40B4-BE49-F238E27FC236}">
                  <a16:creationId xmlns:a16="http://schemas.microsoft.com/office/drawing/2014/main" id="{AAD788FE-80E9-4BFE-BDEA-39380ED02D94}"/>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4" name="Oval 14">
              <a:extLst>
                <a:ext uri="{FF2B5EF4-FFF2-40B4-BE49-F238E27FC236}">
                  <a16:creationId xmlns:a16="http://schemas.microsoft.com/office/drawing/2014/main" id="{7AD53C9C-404D-4813-8E2B-5F8D7F9DC906}"/>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55" name="AutoShape 15">
            <a:extLst>
              <a:ext uri="{FF2B5EF4-FFF2-40B4-BE49-F238E27FC236}">
                <a16:creationId xmlns:a16="http://schemas.microsoft.com/office/drawing/2014/main" id="{AFFF3E67-472A-4FDA-8CC8-141249E3244C}"/>
              </a:ext>
            </a:extLst>
          </p:cNvPr>
          <p:cNvSpPr>
            <a:spLocks noChangeAspect="1" noChangeArrowheads="1"/>
          </p:cNvSpPr>
          <p:nvPr/>
        </p:nvSpPr>
        <p:spPr bwMode="auto">
          <a:xfrm>
            <a:off x="3306822" y="2613417"/>
            <a:ext cx="290513" cy="555625"/>
          </a:xfrm>
          <a:prstGeom prst="downArrow">
            <a:avLst>
              <a:gd name="adj1" fmla="val 50000"/>
              <a:gd name="adj2" fmla="val 47814"/>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nvGrpSpPr>
          <p:cNvPr id="74" name="Group 3">
            <a:extLst>
              <a:ext uri="{FF2B5EF4-FFF2-40B4-BE49-F238E27FC236}">
                <a16:creationId xmlns:a16="http://schemas.microsoft.com/office/drawing/2014/main" id="{5AFD6F27-1F4F-48E7-9CC4-CBD5CC51D877}"/>
              </a:ext>
            </a:extLst>
          </p:cNvPr>
          <p:cNvGrpSpPr>
            <a:grpSpLocks/>
          </p:cNvGrpSpPr>
          <p:nvPr/>
        </p:nvGrpSpPr>
        <p:grpSpPr bwMode="auto">
          <a:xfrm>
            <a:off x="4919757" y="2601672"/>
            <a:ext cx="1727200" cy="1851025"/>
            <a:chOff x="463" y="1236"/>
            <a:chExt cx="1088" cy="1166"/>
          </a:xfrm>
        </p:grpSpPr>
        <p:grpSp>
          <p:nvGrpSpPr>
            <p:cNvPr id="75" name="Group 4">
              <a:extLst>
                <a:ext uri="{FF2B5EF4-FFF2-40B4-BE49-F238E27FC236}">
                  <a16:creationId xmlns:a16="http://schemas.microsoft.com/office/drawing/2014/main" id="{4A6080DA-F976-4C95-8487-4E259CF90CFE}"/>
                </a:ext>
              </a:extLst>
            </p:cNvPr>
            <p:cNvGrpSpPr>
              <a:grpSpLocks/>
            </p:cNvGrpSpPr>
            <p:nvPr/>
          </p:nvGrpSpPr>
          <p:grpSpPr bwMode="auto">
            <a:xfrm>
              <a:off x="463" y="1317"/>
              <a:ext cx="1088" cy="1085"/>
              <a:chOff x="463" y="1317"/>
              <a:chExt cx="1088" cy="1085"/>
            </a:xfrm>
          </p:grpSpPr>
          <p:grpSp>
            <p:nvGrpSpPr>
              <p:cNvPr id="77" name="Group 5">
                <a:extLst>
                  <a:ext uri="{FF2B5EF4-FFF2-40B4-BE49-F238E27FC236}">
                    <a16:creationId xmlns:a16="http://schemas.microsoft.com/office/drawing/2014/main" id="{94E48377-0939-4140-A1AE-91BCA55306FF}"/>
                  </a:ext>
                </a:extLst>
              </p:cNvPr>
              <p:cNvGrpSpPr>
                <a:grpSpLocks noChangeAspect="1"/>
              </p:cNvGrpSpPr>
              <p:nvPr/>
            </p:nvGrpSpPr>
            <p:grpSpPr bwMode="auto">
              <a:xfrm>
                <a:off x="463" y="1317"/>
                <a:ext cx="1088" cy="1085"/>
                <a:chOff x="525" y="1152"/>
                <a:chExt cx="1449" cy="1446"/>
              </a:xfrm>
            </p:grpSpPr>
            <p:sp>
              <p:nvSpPr>
                <p:cNvPr id="79" name="Oval 6">
                  <a:extLst>
                    <a:ext uri="{FF2B5EF4-FFF2-40B4-BE49-F238E27FC236}">
                      <a16:creationId xmlns:a16="http://schemas.microsoft.com/office/drawing/2014/main" id="{0F35B477-4DB3-4E79-B046-3142E41F3D31}"/>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80" name="Oval 7">
                  <a:extLst>
                    <a:ext uri="{FF2B5EF4-FFF2-40B4-BE49-F238E27FC236}">
                      <a16:creationId xmlns:a16="http://schemas.microsoft.com/office/drawing/2014/main" id="{1D5654A4-D9E3-45BE-ADF3-000EFB2C118C}"/>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1" name="Oval 8">
                  <a:extLst>
                    <a:ext uri="{FF2B5EF4-FFF2-40B4-BE49-F238E27FC236}">
                      <a16:creationId xmlns:a16="http://schemas.microsoft.com/office/drawing/2014/main" id="{A40CB40D-2C07-43A8-B178-3F3BC49A2872}"/>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2" name="Oval 9">
                  <a:extLst>
                    <a:ext uri="{FF2B5EF4-FFF2-40B4-BE49-F238E27FC236}">
                      <a16:creationId xmlns:a16="http://schemas.microsoft.com/office/drawing/2014/main" id="{0DA3A72D-C126-4D41-8BC1-827CF25194EA}"/>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3" name="Line 10">
                  <a:extLst>
                    <a:ext uri="{FF2B5EF4-FFF2-40B4-BE49-F238E27FC236}">
                      <a16:creationId xmlns:a16="http://schemas.microsoft.com/office/drawing/2014/main" id="{6E7D0ADF-7D7D-4F0A-8B77-29DB8F054596}"/>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4" name="Line 11">
                  <a:extLst>
                    <a:ext uri="{FF2B5EF4-FFF2-40B4-BE49-F238E27FC236}">
                      <a16:creationId xmlns:a16="http://schemas.microsoft.com/office/drawing/2014/main" id="{3B20D6B6-438F-42BB-AB9A-5DDD40503DF1}"/>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5" name="Line 12">
                  <a:extLst>
                    <a:ext uri="{FF2B5EF4-FFF2-40B4-BE49-F238E27FC236}">
                      <a16:creationId xmlns:a16="http://schemas.microsoft.com/office/drawing/2014/main" id="{67229380-FEA3-42A8-9F64-6A0C2BA03FDF}"/>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6" name="Line 13">
                  <a:extLst>
                    <a:ext uri="{FF2B5EF4-FFF2-40B4-BE49-F238E27FC236}">
                      <a16:creationId xmlns:a16="http://schemas.microsoft.com/office/drawing/2014/main" id="{ABF58B3D-D9DA-4946-AE38-E311893EB314}"/>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7" name="Line 14">
                  <a:extLst>
                    <a:ext uri="{FF2B5EF4-FFF2-40B4-BE49-F238E27FC236}">
                      <a16:creationId xmlns:a16="http://schemas.microsoft.com/office/drawing/2014/main" id="{FDFB9258-A6C6-455F-9AA2-86F0B8F4493E}"/>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8" name="Line 15">
                  <a:extLst>
                    <a:ext uri="{FF2B5EF4-FFF2-40B4-BE49-F238E27FC236}">
                      <a16:creationId xmlns:a16="http://schemas.microsoft.com/office/drawing/2014/main" id="{A7AD05EC-7CBD-419A-B42C-BD46A2251011}"/>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9" name="Oval 16">
                  <a:extLst>
                    <a:ext uri="{FF2B5EF4-FFF2-40B4-BE49-F238E27FC236}">
                      <a16:creationId xmlns:a16="http://schemas.microsoft.com/office/drawing/2014/main" id="{5E1BE8CB-92D1-473B-A23B-4426A863702D}"/>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78" name="Freeform 17">
                <a:extLst>
                  <a:ext uri="{FF2B5EF4-FFF2-40B4-BE49-F238E27FC236}">
                    <a16:creationId xmlns:a16="http://schemas.microsoft.com/office/drawing/2014/main" id="{D2097293-8598-4F24-90DD-EB9083A97506}"/>
                  </a:ext>
                </a:extLst>
              </p:cNvPr>
              <p:cNvSpPr>
                <a:spLocks noChangeAspect="1"/>
              </p:cNvSpPr>
              <p:nvPr/>
            </p:nvSpPr>
            <p:spPr bwMode="auto">
              <a:xfrm rot="1766421">
                <a:off x="982" y="1526"/>
                <a:ext cx="161" cy="153"/>
              </a:xfrm>
              <a:custGeom>
                <a:avLst/>
                <a:gdLst>
                  <a:gd name="T0" fmla="*/ 62 w 164"/>
                  <a:gd name="T1" fmla="*/ 155 h 155"/>
                  <a:gd name="T2" fmla="*/ 0 w 164"/>
                  <a:gd name="T3" fmla="*/ 48 h 155"/>
                  <a:gd name="T4" fmla="*/ 21 w 164"/>
                  <a:gd name="T5" fmla="*/ 38 h 155"/>
                  <a:gd name="T6" fmla="*/ 45 w 164"/>
                  <a:gd name="T7" fmla="*/ 26 h 155"/>
                  <a:gd name="T8" fmla="*/ 62 w 164"/>
                  <a:gd name="T9" fmla="*/ 21 h 155"/>
                  <a:gd name="T10" fmla="*/ 80 w 164"/>
                  <a:gd name="T11" fmla="*/ 14 h 155"/>
                  <a:gd name="T12" fmla="*/ 102 w 164"/>
                  <a:gd name="T13" fmla="*/ 9 h 155"/>
                  <a:gd name="T14" fmla="*/ 122 w 164"/>
                  <a:gd name="T15" fmla="*/ 5 h 155"/>
                  <a:gd name="T16" fmla="*/ 152 w 164"/>
                  <a:gd name="T17" fmla="*/ 2 h 155"/>
                  <a:gd name="T18" fmla="*/ 164 w 164"/>
                  <a:gd name="T19" fmla="*/ 0 h 155"/>
                  <a:gd name="T20" fmla="*/ 164 w 164"/>
                  <a:gd name="T21" fmla="*/ 129 h 155"/>
                  <a:gd name="T22" fmla="*/ 149 w 164"/>
                  <a:gd name="T23" fmla="*/ 131 h 155"/>
                  <a:gd name="T24" fmla="*/ 137 w 164"/>
                  <a:gd name="T25" fmla="*/ 131 h 155"/>
                  <a:gd name="T26" fmla="*/ 126 w 164"/>
                  <a:gd name="T27" fmla="*/ 132 h 155"/>
                  <a:gd name="T28" fmla="*/ 107 w 164"/>
                  <a:gd name="T29" fmla="*/ 138 h 155"/>
                  <a:gd name="T30" fmla="*/ 89 w 164"/>
                  <a:gd name="T31" fmla="*/ 143 h 155"/>
                  <a:gd name="T32" fmla="*/ 71 w 164"/>
                  <a:gd name="T33" fmla="*/ 150 h 155"/>
                  <a:gd name="T34" fmla="*/ 62 w 164"/>
                  <a:gd name="T35" fmla="*/ 155 h 1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55"/>
                  <a:gd name="T56" fmla="*/ 164 w 164"/>
                  <a:gd name="T57" fmla="*/ 155 h 1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55">
                    <a:moveTo>
                      <a:pt x="62" y="155"/>
                    </a:moveTo>
                    <a:lnTo>
                      <a:pt x="0" y="48"/>
                    </a:lnTo>
                    <a:lnTo>
                      <a:pt x="21" y="38"/>
                    </a:lnTo>
                    <a:lnTo>
                      <a:pt x="45" y="26"/>
                    </a:lnTo>
                    <a:lnTo>
                      <a:pt x="62" y="21"/>
                    </a:lnTo>
                    <a:lnTo>
                      <a:pt x="80" y="14"/>
                    </a:lnTo>
                    <a:lnTo>
                      <a:pt x="102" y="9"/>
                    </a:lnTo>
                    <a:lnTo>
                      <a:pt x="122" y="5"/>
                    </a:lnTo>
                    <a:lnTo>
                      <a:pt x="152" y="2"/>
                    </a:lnTo>
                    <a:lnTo>
                      <a:pt x="164" y="0"/>
                    </a:lnTo>
                    <a:lnTo>
                      <a:pt x="164" y="129"/>
                    </a:lnTo>
                    <a:lnTo>
                      <a:pt x="149" y="131"/>
                    </a:lnTo>
                    <a:lnTo>
                      <a:pt x="137" y="131"/>
                    </a:lnTo>
                    <a:lnTo>
                      <a:pt x="126" y="132"/>
                    </a:lnTo>
                    <a:lnTo>
                      <a:pt x="107" y="138"/>
                    </a:lnTo>
                    <a:lnTo>
                      <a:pt x="89" y="143"/>
                    </a:lnTo>
                    <a:lnTo>
                      <a:pt x="71" y="150"/>
                    </a:lnTo>
                    <a:lnTo>
                      <a:pt x="62" y="15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grpSp>
        <p:sp>
          <p:nvSpPr>
            <p:cNvPr id="76" name="AutoShape 18">
              <a:extLst>
                <a:ext uri="{FF2B5EF4-FFF2-40B4-BE49-F238E27FC236}">
                  <a16:creationId xmlns:a16="http://schemas.microsoft.com/office/drawing/2014/main" id="{AC1AA442-DAF6-4A17-AC3A-980B41F23C8A}"/>
                </a:ext>
              </a:extLst>
            </p:cNvPr>
            <p:cNvSpPr>
              <a:spLocks noChangeAspect="1" noChangeArrowheads="1"/>
            </p:cNvSpPr>
            <p:nvPr/>
          </p:nvSpPr>
          <p:spPr bwMode="auto">
            <a:xfrm>
              <a:off x="920" y="1236"/>
              <a:ext cx="183" cy="350"/>
            </a:xfrm>
            <a:prstGeom prst="downArrow">
              <a:avLst>
                <a:gd name="adj1" fmla="val 50000"/>
                <a:gd name="adj2" fmla="val 47814"/>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sp>
        <p:nvSpPr>
          <p:cNvPr id="91" name="Text Box 3">
            <a:extLst>
              <a:ext uri="{FF2B5EF4-FFF2-40B4-BE49-F238E27FC236}">
                <a16:creationId xmlns:a16="http://schemas.microsoft.com/office/drawing/2014/main" id="{B4B1A596-E80B-4C5B-B45A-72F03D1E4E86}"/>
              </a:ext>
            </a:extLst>
          </p:cNvPr>
          <p:cNvSpPr txBox="1">
            <a:spLocks noChangeArrowheads="1"/>
          </p:cNvSpPr>
          <p:nvPr/>
        </p:nvSpPr>
        <p:spPr bwMode="auto">
          <a:xfrm>
            <a:off x="6949444" y="4572325"/>
            <a:ext cx="2133600" cy="396875"/>
          </a:xfrm>
          <a:prstGeom prst="rect">
            <a:avLst/>
          </a:prstGeom>
          <a:noFill/>
          <a:ln w="9525">
            <a:noFill/>
            <a:miter lim="800000"/>
            <a:headEnd/>
            <a:tailEnd/>
          </a:ln>
        </p:spPr>
        <p:txBody>
          <a:bodyPr>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读取完毕</a:t>
            </a:r>
            <a:endParaRPr lang="en-US" sz="2000" dirty="0">
              <a:solidFill>
                <a:schemeClr val="tx1"/>
              </a:solidFill>
            </a:endParaRPr>
          </a:p>
        </p:txBody>
      </p:sp>
      <p:grpSp>
        <p:nvGrpSpPr>
          <p:cNvPr id="92" name="Group 4">
            <a:extLst>
              <a:ext uri="{FF2B5EF4-FFF2-40B4-BE49-F238E27FC236}">
                <a16:creationId xmlns:a16="http://schemas.microsoft.com/office/drawing/2014/main" id="{2900F80E-5DA4-433B-8A26-50BE063BDE3E}"/>
              </a:ext>
            </a:extLst>
          </p:cNvPr>
          <p:cNvGrpSpPr>
            <a:grpSpLocks noChangeAspect="1"/>
          </p:cNvGrpSpPr>
          <p:nvPr/>
        </p:nvGrpSpPr>
        <p:grpSpPr bwMode="auto">
          <a:xfrm>
            <a:off x="7151057" y="2716538"/>
            <a:ext cx="1727200" cy="1722437"/>
            <a:chOff x="525" y="1152"/>
            <a:chExt cx="1449" cy="1446"/>
          </a:xfrm>
        </p:grpSpPr>
        <p:sp>
          <p:nvSpPr>
            <p:cNvPr id="93" name="Oval 5">
              <a:extLst>
                <a:ext uri="{FF2B5EF4-FFF2-40B4-BE49-F238E27FC236}">
                  <a16:creationId xmlns:a16="http://schemas.microsoft.com/office/drawing/2014/main" id="{E1AF06C0-2C23-4D8D-BB44-AB1302328FD6}"/>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94" name="Oval 6">
              <a:extLst>
                <a:ext uri="{FF2B5EF4-FFF2-40B4-BE49-F238E27FC236}">
                  <a16:creationId xmlns:a16="http://schemas.microsoft.com/office/drawing/2014/main" id="{47C3B22E-E806-45FE-AB1E-F378C8F8BC79}"/>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5" name="Oval 7">
              <a:extLst>
                <a:ext uri="{FF2B5EF4-FFF2-40B4-BE49-F238E27FC236}">
                  <a16:creationId xmlns:a16="http://schemas.microsoft.com/office/drawing/2014/main" id="{AE577ADA-9E7B-4D22-9197-E905FAAC8C90}"/>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6" name="Oval 8">
              <a:extLst>
                <a:ext uri="{FF2B5EF4-FFF2-40B4-BE49-F238E27FC236}">
                  <a16:creationId xmlns:a16="http://schemas.microsoft.com/office/drawing/2014/main" id="{CBA39B01-3A1B-44A8-AA9E-1E3DE4399A73}"/>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7" name="Line 9">
              <a:extLst>
                <a:ext uri="{FF2B5EF4-FFF2-40B4-BE49-F238E27FC236}">
                  <a16:creationId xmlns:a16="http://schemas.microsoft.com/office/drawing/2014/main" id="{EED9D268-03A1-4EA3-AF2D-06E691C1E3B3}"/>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8" name="Line 10">
              <a:extLst>
                <a:ext uri="{FF2B5EF4-FFF2-40B4-BE49-F238E27FC236}">
                  <a16:creationId xmlns:a16="http://schemas.microsoft.com/office/drawing/2014/main" id="{A0F5806E-9DD9-471F-983E-1AF5B8692029}"/>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9" name="Line 11">
              <a:extLst>
                <a:ext uri="{FF2B5EF4-FFF2-40B4-BE49-F238E27FC236}">
                  <a16:creationId xmlns:a16="http://schemas.microsoft.com/office/drawing/2014/main" id="{C878F82F-5330-49FB-B645-3E3AEE88A308}"/>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0" name="Line 12">
              <a:extLst>
                <a:ext uri="{FF2B5EF4-FFF2-40B4-BE49-F238E27FC236}">
                  <a16:creationId xmlns:a16="http://schemas.microsoft.com/office/drawing/2014/main" id="{97FBA0FB-B802-463D-8EB2-4A2751BB64B3}"/>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1" name="Line 13">
              <a:extLst>
                <a:ext uri="{FF2B5EF4-FFF2-40B4-BE49-F238E27FC236}">
                  <a16:creationId xmlns:a16="http://schemas.microsoft.com/office/drawing/2014/main" id="{7D0DCEE2-CFC1-48AD-92BC-8CC7A47073C5}"/>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2" name="Line 14">
              <a:extLst>
                <a:ext uri="{FF2B5EF4-FFF2-40B4-BE49-F238E27FC236}">
                  <a16:creationId xmlns:a16="http://schemas.microsoft.com/office/drawing/2014/main" id="{2B600E22-5AF3-43D3-9988-0F135E2B5CCF}"/>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3" name="Oval 15">
              <a:extLst>
                <a:ext uri="{FF2B5EF4-FFF2-40B4-BE49-F238E27FC236}">
                  <a16:creationId xmlns:a16="http://schemas.microsoft.com/office/drawing/2014/main" id="{20630FC3-DD16-4897-A231-253DC25E1BB5}"/>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104" name="Freeform 16">
            <a:extLst>
              <a:ext uri="{FF2B5EF4-FFF2-40B4-BE49-F238E27FC236}">
                <a16:creationId xmlns:a16="http://schemas.microsoft.com/office/drawing/2014/main" id="{F8C51D59-0FBA-4EDB-A3BC-ED8A92806328}"/>
              </a:ext>
            </a:extLst>
          </p:cNvPr>
          <p:cNvSpPr>
            <a:spLocks noChangeAspect="1"/>
          </p:cNvSpPr>
          <p:nvPr/>
        </p:nvSpPr>
        <p:spPr bwMode="auto">
          <a:xfrm>
            <a:off x="7774944" y="3064200"/>
            <a:ext cx="242888" cy="230188"/>
          </a:xfrm>
          <a:custGeom>
            <a:avLst/>
            <a:gdLst>
              <a:gd name="T0" fmla="*/ 62 w 164"/>
              <a:gd name="T1" fmla="*/ 155 h 155"/>
              <a:gd name="T2" fmla="*/ 0 w 164"/>
              <a:gd name="T3" fmla="*/ 48 h 155"/>
              <a:gd name="T4" fmla="*/ 21 w 164"/>
              <a:gd name="T5" fmla="*/ 38 h 155"/>
              <a:gd name="T6" fmla="*/ 45 w 164"/>
              <a:gd name="T7" fmla="*/ 26 h 155"/>
              <a:gd name="T8" fmla="*/ 62 w 164"/>
              <a:gd name="T9" fmla="*/ 21 h 155"/>
              <a:gd name="T10" fmla="*/ 80 w 164"/>
              <a:gd name="T11" fmla="*/ 14 h 155"/>
              <a:gd name="T12" fmla="*/ 102 w 164"/>
              <a:gd name="T13" fmla="*/ 9 h 155"/>
              <a:gd name="T14" fmla="*/ 122 w 164"/>
              <a:gd name="T15" fmla="*/ 5 h 155"/>
              <a:gd name="T16" fmla="*/ 152 w 164"/>
              <a:gd name="T17" fmla="*/ 2 h 155"/>
              <a:gd name="T18" fmla="*/ 164 w 164"/>
              <a:gd name="T19" fmla="*/ 0 h 155"/>
              <a:gd name="T20" fmla="*/ 164 w 164"/>
              <a:gd name="T21" fmla="*/ 129 h 155"/>
              <a:gd name="T22" fmla="*/ 149 w 164"/>
              <a:gd name="T23" fmla="*/ 131 h 155"/>
              <a:gd name="T24" fmla="*/ 137 w 164"/>
              <a:gd name="T25" fmla="*/ 131 h 155"/>
              <a:gd name="T26" fmla="*/ 126 w 164"/>
              <a:gd name="T27" fmla="*/ 132 h 155"/>
              <a:gd name="T28" fmla="*/ 107 w 164"/>
              <a:gd name="T29" fmla="*/ 138 h 155"/>
              <a:gd name="T30" fmla="*/ 89 w 164"/>
              <a:gd name="T31" fmla="*/ 143 h 155"/>
              <a:gd name="T32" fmla="*/ 71 w 164"/>
              <a:gd name="T33" fmla="*/ 150 h 155"/>
              <a:gd name="T34" fmla="*/ 62 w 164"/>
              <a:gd name="T35" fmla="*/ 155 h 1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55"/>
              <a:gd name="T56" fmla="*/ 164 w 164"/>
              <a:gd name="T57" fmla="*/ 155 h 1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55">
                <a:moveTo>
                  <a:pt x="62" y="155"/>
                </a:moveTo>
                <a:lnTo>
                  <a:pt x="0" y="48"/>
                </a:lnTo>
                <a:lnTo>
                  <a:pt x="21" y="38"/>
                </a:lnTo>
                <a:lnTo>
                  <a:pt x="45" y="26"/>
                </a:lnTo>
                <a:lnTo>
                  <a:pt x="62" y="21"/>
                </a:lnTo>
                <a:lnTo>
                  <a:pt x="80" y="14"/>
                </a:lnTo>
                <a:lnTo>
                  <a:pt x="102" y="9"/>
                </a:lnTo>
                <a:lnTo>
                  <a:pt x="122" y="5"/>
                </a:lnTo>
                <a:lnTo>
                  <a:pt x="152" y="2"/>
                </a:lnTo>
                <a:lnTo>
                  <a:pt x="164" y="0"/>
                </a:lnTo>
                <a:lnTo>
                  <a:pt x="164" y="129"/>
                </a:lnTo>
                <a:lnTo>
                  <a:pt x="149" y="131"/>
                </a:lnTo>
                <a:lnTo>
                  <a:pt x="137" y="131"/>
                </a:lnTo>
                <a:lnTo>
                  <a:pt x="126" y="132"/>
                </a:lnTo>
                <a:lnTo>
                  <a:pt x="107" y="138"/>
                </a:lnTo>
                <a:lnTo>
                  <a:pt x="89" y="143"/>
                </a:lnTo>
                <a:lnTo>
                  <a:pt x="71" y="150"/>
                </a:lnTo>
                <a:lnTo>
                  <a:pt x="62" y="15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sp>
        <p:nvSpPr>
          <p:cNvPr id="105" name="AutoShape 17">
            <a:extLst>
              <a:ext uri="{FF2B5EF4-FFF2-40B4-BE49-F238E27FC236}">
                <a16:creationId xmlns:a16="http://schemas.microsoft.com/office/drawing/2014/main" id="{70ED46B9-132A-4AF3-A580-B5CCAFB50CC3}"/>
              </a:ext>
            </a:extLst>
          </p:cNvPr>
          <p:cNvSpPr>
            <a:spLocks noChangeAspect="1" noChangeArrowheads="1"/>
          </p:cNvSpPr>
          <p:nvPr/>
        </p:nvSpPr>
        <p:spPr bwMode="auto">
          <a:xfrm>
            <a:off x="7876544" y="2587950"/>
            <a:ext cx="290513" cy="555625"/>
          </a:xfrm>
          <a:prstGeom prst="downArrow">
            <a:avLst>
              <a:gd name="adj1" fmla="val 50000"/>
              <a:gd name="adj2" fmla="val 47814"/>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sp>
        <p:nvSpPr>
          <p:cNvPr id="3" name="弧形 2">
            <a:extLst>
              <a:ext uri="{FF2B5EF4-FFF2-40B4-BE49-F238E27FC236}">
                <a16:creationId xmlns:a16="http://schemas.microsoft.com/office/drawing/2014/main" id="{E1ED95B9-B9C3-4EDF-9135-CF58FE71670D}"/>
              </a:ext>
            </a:extLst>
          </p:cNvPr>
          <p:cNvSpPr/>
          <p:nvPr/>
        </p:nvSpPr>
        <p:spPr>
          <a:xfrm rot="13668865">
            <a:off x="2457157" y="2454361"/>
            <a:ext cx="1976972" cy="2212559"/>
          </a:xfrm>
          <a:prstGeom prst="arc">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sp>
        <p:nvSpPr>
          <p:cNvPr id="109" name="弧形 108">
            <a:extLst>
              <a:ext uri="{FF2B5EF4-FFF2-40B4-BE49-F238E27FC236}">
                <a16:creationId xmlns:a16="http://schemas.microsoft.com/office/drawing/2014/main" id="{616AC500-4295-4E24-842E-CABB607D332B}"/>
              </a:ext>
            </a:extLst>
          </p:cNvPr>
          <p:cNvSpPr/>
          <p:nvPr/>
        </p:nvSpPr>
        <p:spPr>
          <a:xfrm rot="13668865">
            <a:off x="4908353" y="2414705"/>
            <a:ext cx="1976972" cy="2212559"/>
          </a:xfrm>
          <a:prstGeom prst="arc">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sp>
        <p:nvSpPr>
          <p:cNvPr id="110" name="弧形 109">
            <a:extLst>
              <a:ext uri="{FF2B5EF4-FFF2-40B4-BE49-F238E27FC236}">
                <a16:creationId xmlns:a16="http://schemas.microsoft.com/office/drawing/2014/main" id="{D6A12240-6580-43CC-AC2E-A4EDE9089232}"/>
              </a:ext>
            </a:extLst>
          </p:cNvPr>
          <p:cNvSpPr/>
          <p:nvPr/>
        </p:nvSpPr>
        <p:spPr>
          <a:xfrm rot="13668865">
            <a:off x="7042021" y="2414563"/>
            <a:ext cx="1976972" cy="2212559"/>
          </a:xfrm>
          <a:prstGeom prst="arc">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sp>
        <p:nvSpPr>
          <p:cNvPr id="111" name="灯片编号占位符 3">
            <a:extLst>
              <a:ext uri="{FF2B5EF4-FFF2-40B4-BE49-F238E27FC236}">
                <a16:creationId xmlns:a16="http://schemas.microsoft.com/office/drawing/2014/main" id="{F22B8B53-276F-43F8-BE13-020874301602}"/>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39</a:t>
            </a:fld>
            <a:endParaRPr lang="zh-CN" altLang="en-US" dirty="0"/>
          </a:p>
        </p:txBody>
      </p:sp>
      <p:sp>
        <p:nvSpPr>
          <p:cNvPr id="112" name="Text Box 3">
            <a:extLst>
              <a:ext uri="{FF2B5EF4-FFF2-40B4-BE49-F238E27FC236}">
                <a16:creationId xmlns:a16="http://schemas.microsoft.com/office/drawing/2014/main" id="{82C10483-A5E2-4278-9EAF-40DBF12CD5A8}"/>
              </a:ext>
            </a:extLst>
          </p:cNvPr>
          <p:cNvSpPr txBox="1">
            <a:spLocks noChangeArrowheads="1"/>
          </p:cNvSpPr>
          <p:nvPr/>
        </p:nvSpPr>
        <p:spPr bwMode="auto">
          <a:xfrm>
            <a:off x="518161" y="4671380"/>
            <a:ext cx="1308514" cy="396875"/>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定位磁道</a:t>
            </a:r>
            <a:endParaRPr lang="en-US" sz="2000" dirty="0">
              <a:solidFill>
                <a:schemeClr val="tx1"/>
              </a:solidFill>
            </a:endParaRPr>
          </a:p>
        </p:txBody>
      </p:sp>
      <p:sp>
        <p:nvSpPr>
          <p:cNvPr id="113" name="Text Box 3">
            <a:extLst>
              <a:ext uri="{FF2B5EF4-FFF2-40B4-BE49-F238E27FC236}">
                <a16:creationId xmlns:a16="http://schemas.microsoft.com/office/drawing/2014/main" id="{02B0EC23-96BF-41EB-A17D-976282DF719D}"/>
              </a:ext>
            </a:extLst>
          </p:cNvPr>
          <p:cNvSpPr txBox="1">
            <a:spLocks noChangeArrowheads="1"/>
          </p:cNvSpPr>
          <p:nvPr/>
        </p:nvSpPr>
        <p:spPr bwMode="auto">
          <a:xfrm>
            <a:off x="2839102" y="4671379"/>
            <a:ext cx="1308514" cy="396875"/>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盘片旋转</a:t>
            </a:r>
            <a:endParaRPr lang="en-US" sz="2000" dirty="0">
              <a:solidFill>
                <a:schemeClr val="tx1"/>
              </a:solidFill>
            </a:endParaRPr>
          </a:p>
        </p:txBody>
      </p:sp>
      <p:sp>
        <p:nvSpPr>
          <p:cNvPr id="114" name="Text Box 3">
            <a:extLst>
              <a:ext uri="{FF2B5EF4-FFF2-40B4-BE49-F238E27FC236}">
                <a16:creationId xmlns:a16="http://schemas.microsoft.com/office/drawing/2014/main" id="{A4A00259-F768-478A-9C26-D633FEF84A86}"/>
              </a:ext>
            </a:extLst>
          </p:cNvPr>
          <p:cNvSpPr txBox="1">
            <a:spLocks noChangeArrowheads="1"/>
          </p:cNvSpPr>
          <p:nvPr/>
        </p:nvSpPr>
        <p:spPr bwMode="auto">
          <a:xfrm>
            <a:off x="5150730" y="4625984"/>
            <a:ext cx="1308514" cy="396875"/>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t>开始读取</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500"/>
                                        <p:tgtEl>
                                          <p:spTgt spid="1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fade">
                                      <p:cBhvr>
                                        <p:cTn id="24" dur="500"/>
                                        <p:tgtEl>
                                          <p:spTgt spid="1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par>
                                <p:cTn id="33" presetID="10" presetClass="entr" presetSubtype="0" fill="hold"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500"/>
                                        <p:tgtEl>
                                          <p:spTgt spid="10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fade">
                                      <p:cBhvr>
                                        <p:cTn id="41" dur="500"/>
                                        <p:tgtEl>
                                          <p:spTgt spid="10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0"/>
                                        </p:tgtEl>
                                        <p:attrNameLst>
                                          <p:attrName>style.visibility</p:attrName>
                                        </p:attrNameLst>
                                      </p:cBhvr>
                                      <p:to>
                                        <p:strVal val="visible"/>
                                      </p:to>
                                    </p:set>
                                    <p:animEffect transition="in" filter="fade">
                                      <p:cBhvr>
                                        <p:cTn id="4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91" grpId="0"/>
      <p:bldP spid="104" grpId="0" animBg="1"/>
      <p:bldP spid="105" grpId="0" animBg="1"/>
      <p:bldP spid="3" grpId="0" animBg="1"/>
      <p:bldP spid="109" grpId="0" animBg="1"/>
      <p:bldP spid="110" grpId="0" animBg="1"/>
      <p:bldP spid="113" grpId="0"/>
      <p:bldP spid="1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CD74AE-4653-42F6-BEA9-A04EC77F62FF}"/>
              </a:ext>
            </a:extLst>
          </p:cNvPr>
          <p:cNvSpPr>
            <a:spLocks noGrp="1"/>
          </p:cNvSpPr>
          <p:nvPr>
            <p:ph type="title"/>
          </p:nvPr>
        </p:nvSpPr>
        <p:spPr/>
        <p:txBody>
          <a:bodyPr>
            <a:normAutofit fontScale="90000"/>
          </a:bodyPr>
          <a:lstStyle/>
          <a:p>
            <a:r>
              <a:rPr lang="zh-CN" altLang="en-US" dirty="0"/>
              <a:t>引言</a:t>
            </a:r>
          </a:p>
        </p:txBody>
      </p:sp>
      <p:sp>
        <p:nvSpPr>
          <p:cNvPr id="3" name="内容占位符 2">
            <a:extLst>
              <a:ext uri="{FF2B5EF4-FFF2-40B4-BE49-F238E27FC236}">
                <a16:creationId xmlns:a16="http://schemas.microsoft.com/office/drawing/2014/main" id="{608F1A0B-3DDC-4BEB-9583-F3DEBFB3AB1E}"/>
              </a:ext>
            </a:extLst>
          </p:cNvPr>
          <p:cNvSpPr>
            <a:spLocks noGrp="1"/>
          </p:cNvSpPr>
          <p:nvPr>
            <p:ph idx="1"/>
          </p:nvPr>
        </p:nvSpPr>
        <p:spPr/>
        <p:txBody>
          <a:bodyPr>
            <a:normAutofit/>
          </a:bodyPr>
          <a:lstStyle/>
          <a:p>
            <a:r>
              <a:rPr lang="zh-CN" altLang="en-US" dirty="0"/>
              <a:t>基本概念：</a:t>
            </a:r>
            <a:endParaRPr lang="en-US" altLang="zh-CN" dirty="0"/>
          </a:p>
          <a:p>
            <a:pPr lvl="1"/>
            <a:r>
              <a:rPr lang="zh-CN" altLang="en-US" dirty="0"/>
              <a:t>存储器系统</a:t>
            </a:r>
            <a:r>
              <a:rPr lang="en-US" altLang="zh-CN" dirty="0"/>
              <a:t>(memory system)</a:t>
            </a:r>
            <a:r>
              <a:rPr lang="zh-CN" altLang="en-US" dirty="0"/>
              <a:t>：具有不同容量、成本和访问时间的层次结构</a:t>
            </a:r>
            <a:endParaRPr lang="en-US" altLang="zh-CN" dirty="0"/>
          </a:p>
          <a:p>
            <a:pPr lvl="1"/>
            <a:r>
              <a:rPr lang="zh-CN" altLang="en-US" dirty="0"/>
              <a:t>高速缓存储器</a:t>
            </a:r>
            <a:r>
              <a:rPr lang="en-US" altLang="zh-CN" dirty="0"/>
              <a:t>(cache memory)</a:t>
            </a:r>
            <a:r>
              <a:rPr lang="zh-CN" altLang="en-US" dirty="0"/>
              <a:t>：靠近</a:t>
            </a:r>
            <a:r>
              <a:rPr lang="en-US" altLang="zh-CN" dirty="0"/>
              <a:t>CPU</a:t>
            </a:r>
            <a:r>
              <a:rPr lang="zh-CN" altLang="en-US" dirty="0"/>
              <a:t>的小的、快速的高速缓存存储器作为一部分存储在相对慢速的主存储器中数据和指令的缓冲区</a:t>
            </a:r>
            <a:endParaRPr lang="en-US" altLang="zh-CN" dirty="0"/>
          </a:p>
          <a:p>
            <a:pPr lvl="1"/>
            <a:r>
              <a:rPr lang="zh-CN" altLang="en-US" dirty="0"/>
              <a:t>主存储器</a:t>
            </a:r>
            <a:r>
              <a:rPr lang="en-US" altLang="zh-CN" dirty="0"/>
              <a:t>(main memory)</a:t>
            </a:r>
            <a:r>
              <a:rPr lang="zh-CN" altLang="en-US" dirty="0"/>
              <a:t>：主存储器缓存存储在容量较大的、慢速磁盘上的数据</a:t>
            </a:r>
            <a:endParaRPr lang="en-US" altLang="zh-CN" dirty="0"/>
          </a:p>
          <a:p>
            <a:endParaRPr lang="zh-CN" altLang="en-US" dirty="0"/>
          </a:p>
        </p:txBody>
      </p:sp>
      <p:sp>
        <p:nvSpPr>
          <p:cNvPr id="5" name="灯片编号占位符 4">
            <a:extLst>
              <a:ext uri="{FF2B5EF4-FFF2-40B4-BE49-F238E27FC236}">
                <a16:creationId xmlns:a16="http://schemas.microsoft.com/office/drawing/2014/main" id="{1D6A1A07-89F6-479E-A598-0635136B8265}"/>
              </a:ext>
            </a:extLst>
          </p:cNvPr>
          <p:cNvSpPr>
            <a:spLocks noGrp="1"/>
          </p:cNvSpPr>
          <p:nvPr>
            <p:ph type="sldNum" sz="quarter" idx="12"/>
          </p:nvPr>
        </p:nvSpPr>
        <p:spPr/>
        <p:txBody>
          <a:bodyPr/>
          <a:lstStyle/>
          <a:p>
            <a:fld id="{6D62327B-ED8D-4CFC-ADD0-A75FA5CBE281}" type="slidenum">
              <a:rPr lang="zh-CN" altLang="en-US" smtClean="0"/>
              <a:pPr/>
              <a:t>4</a:t>
            </a:fld>
            <a:endParaRPr lang="zh-CN" altLang="en-US" dirty="0"/>
          </a:p>
        </p:txBody>
      </p:sp>
      <p:pic>
        <p:nvPicPr>
          <p:cNvPr id="6" name="图片 18" descr="http://image.tianjimedia.com/uploadImages/2012/318/CP362P2O9P91_Xeon_Phi_Active_Angl_Wht.jpg">
            <a:extLst>
              <a:ext uri="{FF2B5EF4-FFF2-40B4-BE49-F238E27FC236}">
                <a16:creationId xmlns:a16="http://schemas.microsoft.com/office/drawing/2014/main" id="{98B500A2-61D8-4610-A84A-4A9E000C5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886" y="3737903"/>
            <a:ext cx="9652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6" descr="http://a3.att.hudong.com/44/25/01300000887868127581251570982_s.jpg">
            <a:extLst>
              <a:ext uri="{FF2B5EF4-FFF2-40B4-BE49-F238E27FC236}">
                <a16:creationId xmlns:a16="http://schemas.microsoft.com/office/drawing/2014/main" id="{E8C21399-86E3-4EB7-AC85-3294182044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530" t="25809" r="3928" b="7248"/>
          <a:stretch>
            <a:fillRect/>
          </a:stretch>
        </p:blipFill>
        <p:spPr bwMode="auto">
          <a:xfrm>
            <a:off x="7180770" y="6141177"/>
            <a:ext cx="8366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0" descr="http://www.storagereview.com/images/StorageReview-Virident-FlashMAX-II-22TB.jpg">
            <a:extLst>
              <a:ext uri="{FF2B5EF4-FFF2-40B4-BE49-F238E27FC236}">
                <a16:creationId xmlns:a16="http://schemas.microsoft.com/office/drawing/2014/main" id="{38D518F0-0CC3-4B6F-8BCB-268E3840F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586" y="4902929"/>
            <a:ext cx="787400" cy="42862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7" descr="http://www.it.com.cn/f/diy/072/21/070221_ddr3_dram_01.jpg">
            <a:extLst>
              <a:ext uri="{FF2B5EF4-FFF2-40B4-BE49-F238E27FC236}">
                <a16:creationId xmlns:a16="http://schemas.microsoft.com/office/drawing/2014/main" id="{2D012F94-3175-4A38-8002-FC369D757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286" y="4391425"/>
            <a:ext cx="646113" cy="4318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descr="http://www.onyougo.cn/lenovo-intel-xeon-e7-8837_iph3w8910807.jpg">
            <a:extLst>
              <a:ext uri="{FF2B5EF4-FFF2-40B4-BE49-F238E27FC236}">
                <a16:creationId xmlns:a16="http://schemas.microsoft.com/office/drawing/2014/main" id="{3E9D6B0B-74CA-4CAF-BE5B-C4DA2FDC4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998" y="3428112"/>
            <a:ext cx="663575" cy="50006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descr="http://www.hitechreview.com/uploads/2012/11/NVIDIA-Tesla-K20X.jpg">
            <a:extLst>
              <a:ext uri="{FF2B5EF4-FFF2-40B4-BE49-F238E27FC236}">
                <a16:creationId xmlns:a16="http://schemas.microsoft.com/office/drawing/2014/main" id="{9DEBB7EC-6A9C-463F-A677-D6A012B27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85" y="3885505"/>
            <a:ext cx="939800" cy="560387"/>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3" descr="http://image.21tx.com/image/20050812/18246.jpg">
            <a:extLst>
              <a:ext uri="{FF2B5EF4-FFF2-40B4-BE49-F238E27FC236}">
                <a16:creationId xmlns:a16="http://schemas.microsoft.com/office/drawing/2014/main" id="{7FCCB563-7FF7-48E3-BCE8-CCD37E625E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65" t="7732" b="7732"/>
          <a:stretch>
            <a:fillRect/>
          </a:stretch>
        </p:blipFill>
        <p:spPr bwMode="auto">
          <a:xfrm>
            <a:off x="2721511" y="5319621"/>
            <a:ext cx="612775" cy="4222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descr="http://www.huitao.net/images/sp/bao/uploaded/i8/T1jLlHXdFXXXXs1_k__110553.jpg">
            <a:extLst>
              <a:ext uri="{FF2B5EF4-FFF2-40B4-BE49-F238E27FC236}">
                <a16:creationId xmlns:a16="http://schemas.microsoft.com/office/drawing/2014/main" id="{0A1CC802-0F3E-40F7-B9AB-2B327E2E7B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87" t="14619" r="2338" b="7018"/>
          <a:stretch>
            <a:fillRect/>
          </a:stretch>
        </p:blipFill>
        <p:spPr bwMode="auto">
          <a:xfrm>
            <a:off x="6814058" y="5294742"/>
            <a:ext cx="733425" cy="62071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6" descr="http://www.dansdata.com/images/blog/acard400.jpg">
            <a:extLst>
              <a:ext uri="{FF2B5EF4-FFF2-40B4-BE49-F238E27FC236}">
                <a16:creationId xmlns:a16="http://schemas.microsoft.com/office/drawing/2014/main" id="{1BD4664D-09F4-4310-96CD-3B27D39802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3036" y="4339037"/>
            <a:ext cx="60325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http://apcmag.com/images/Multicore.jpg">
            <a:extLst>
              <a:ext uri="{FF2B5EF4-FFF2-40B4-BE49-F238E27FC236}">
                <a16:creationId xmlns:a16="http://schemas.microsoft.com/office/drawing/2014/main" id="{40DA01BD-46B3-45D8-B42F-9C5620A03F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2743" y="3350517"/>
            <a:ext cx="517525" cy="534988"/>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5" descr="http://www.blogcdn.com/www.engadget.com/media/2009/05/090505-ddrdrive-01.jpg">
            <a:extLst>
              <a:ext uri="{FF2B5EF4-FFF2-40B4-BE49-F238E27FC236}">
                <a16:creationId xmlns:a16="http://schemas.microsoft.com/office/drawing/2014/main" id="{7A9D3C9B-9160-49F0-A83C-85139B3A77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6286" y="4288237"/>
            <a:ext cx="784225" cy="534988"/>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11" descr="http://www.engadget.com/media/2007/05/pqi-256gb-ssd.jpg">
            <a:extLst>
              <a:ext uri="{FF2B5EF4-FFF2-40B4-BE49-F238E27FC236}">
                <a16:creationId xmlns:a16="http://schemas.microsoft.com/office/drawing/2014/main" id="{4460D617-88E2-4C20-90F7-A0CD8114176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4811" y="4904517"/>
            <a:ext cx="447675" cy="43180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2" descr="http://img.evolife.cn/2011-06/176347997271cfc4_thumb.jpg">
            <a:hlinkClick r:id="rId14" tooltip="&quot;&quot;"/>
            <a:extLst>
              <a:ext uri="{FF2B5EF4-FFF2-40B4-BE49-F238E27FC236}">
                <a16:creationId xmlns:a16="http://schemas.microsoft.com/office/drawing/2014/main" id="{51C4C095-874B-4920-95F9-5B33F2EC59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0665" y="4892960"/>
            <a:ext cx="957262" cy="371475"/>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5" descr="http://product-images.www8-hp.com/digmedialib/prodimg/lowres/c02554324.png">
            <a:extLst>
              <a:ext uri="{FF2B5EF4-FFF2-40B4-BE49-F238E27FC236}">
                <a16:creationId xmlns:a16="http://schemas.microsoft.com/office/drawing/2014/main" id="{E06B8C3C-7BC7-4A96-9F11-B83D460E23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21053" b="22649"/>
          <a:stretch>
            <a:fillRect/>
          </a:stretch>
        </p:blipFill>
        <p:spPr bwMode="auto">
          <a:xfrm>
            <a:off x="2210008" y="5764641"/>
            <a:ext cx="715963" cy="3016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图示 19">
            <a:extLst>
              <a:ext uri="{FF2B5EF4-FFF2-40B4-BE49-F238E27FC236}">
                <a16:creationId xmlns:a16="http://schemas.microsoft.com/office/drawing/2014/main" id="{783D0818-C7A0-46EC-85B9-99DD22184013}"/>
              </a:ext>
            </a:extLst>
          </p:cNvPr>
          <p:cNvGraphicFramePr/>
          <p:nvPr>
            <p:extLst>
              <p:ext uri="{D42A27DB-BD31-4B8C-83A1-F6EECF244321}">
                <p14:modId xmlns:p14="http://schemas.microsoft.com/office/powerpoint/2010/main" val="1460314746"/>
              </p:ext>
            </p:extLst>
          </p:nvPr>
        </p:nvGraphicFramePr>
        <p:xfrm>
          <a:off x="2555776" y="3515705"/>
          <a:ext cx="4864735" cy="307911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4181906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zh-CN" altLang="en-US" dirty="0"/>
              <a:t>磁盘访问示例</a:t>
            </a:r>
            <a:endParaRPr lang="en-US" dirty="0"/>
          </a:p>
        </p:txBody>
      </p:sp>
      <p:sp>
        <p:nvSpPr>
          <p:cNvPr id="5" name="内容占位符 4">
            <a:extLst>
              <a:ext uri="{FF2B5EF4-FFF2-40B4-BE49-F238E27FC236}">
                <a16:creationId xmlns:a16="http://schemas.microsoft.com/office/drawing/2014/main" id="{1617F46B-2933-4718-B865-D88F5A1BAB56}"/>
              </a:ext>
            </a:extLst>
          </p:cNvPr>
          <p:cNvSpPr>
            <a:spLocks noGrp="1"/>
          </p:cNvSpPr>
          <p:nvPr>
            <p:ph idx="1"/>
          </p:nvPr>
        </p:nvSpPr>
        <p:spPr>
          <a:xfrm>
            <a:off x="457200" y="837034"/>
            <a:ext cx="8229600" cy="1568294"/>
          </a:xfrm>
        </p:spPr>
        <p:txBody>
          <a:bodyPr/>
          <a:lstStyle/>
          <a:p>
            <a:r>
              <a:rPr lang="zh-CN" altLang="en-US" dirty="0"/>
              <a:t>示例：访问蓝色扇区后访问红色扇区</a:t>
            </a:r>
          </a:p>
        </p:txBody>
      </p:sp>
      <p:sp>
        <p:nvSpPr>
          <p:cNvPr id="24" name="灯片编号占位符 3">
            <a:extLst>
              <a:ext uri="{FF2B5EF4-FFF2-40B4-BE49-F238E27FC236}">
                <a16:creationId xmlns:a16="http://schemas.microsoft.com/office/drawing/2014/main" id="{12D12372-0008-4C5F-8751-1EE22885F8E9}"/>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40</a:t>
            </a:fld>
            <a:endParaRPr lang="zh-CN" altLang="en-US" dirty="0"/>
          </a:p>
        </p:txBody>
      </p:sp>
      <p:sp>
        <p:nvSpPr>
          <p:cNvPr id="25" name="Text Box 3">
            <a:extLst>
              <a:ext uri="{FF2B5EF4-FFF2-40B4-BE49-F238E27FC236}">
                <a16:creationId xmlns:a16="http://schemas.microsoft.com/office/drawing/2014/main" id="{D2378423-3A1B-4A62-9DCC-9065FAC3B78B}"/>
              </a:ext>
            </a:extLst>
          </p:cNvPr>
          <p:cNvSpPr txBox="1">
            <a:spLocks noChangeArrowheads="1"/>
          </p:cNvSpPr>
          <p:nvPr/>
        </p:nvSpPr>
        <p:spPr bwMode="auto">
          <a:xfrm>
            <a:off x="940985" y="4773001"/>
            <a:ext cx="1409963" cy="707886"/>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完成蓝色扇区读取</a:t>
            </a:r>
            <a:endParaRPr lang="en-US" sz="2000" dirty="0">
              <a:solidFill>
                <a:schemeClr val="tx1"/>
              </a:solidFill>
            </a:endParaRPr>
          </a:p>
        </p:txBody>
      </p:sp>
      <p:sp>
        <p:nvSpPr>
          <p:cNvPr id="26" name="Text Box 4">
            <a:extLst>
              <a:ext uri="{FF2B5EF4-FFF2-40B4-BE49-F238E27FC236}">
                <a16:creationId xmlns:a16="http://schemas.microsoft.com/office/drawing/2014/main" id="{BC54C06B-EAE4-4622-8B42-0FD8CC0B023B}"/>
              </a:ext>
            </a:extLst>
          </p:cNvPr>
          <p:cNvSpPr txBox="1">
            <a:spLocks noChangeArrowheads="1"/>
          </p:cNvSpPr>
          <p:nvPr/>
        </p:nvSpPr>
        <p:spPr bwMode="auto">
          <a:xfrm>
            <a:off x="3032068" y="4795477"/>
            <a:ext cx="1409963" cy="707886"/>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磁头寻道红色扇区</a:t>
            </a:r>
            <a:endParaRPr lang="en-US" sz="2000" dirty="0">
              <a:solidFill>
                <a:schemeClr val="tx1"/>
              </a:solidFill>
            </a:endParaRPr>
          </a:p>
        </p:txBody>
      </p:sp>
      <p:sp>
        <p:nvSpPr>
          <p:cNvPr id="27" name="Text Box 5">
            <a:extLst>
              <a:ext uri="{FF2B5EF4-FFF2-40B4-BE49-F238E27FC236}">
                <a16:creationId xmlns:a16="http://schemas.microsoft.com/office/drawing/2014/main" id="{8898541F-E922-4B90-97CE-EE1DAD3D1135}"/>
              </a:ext>
            </a:extLst>
          </p:cNvPr>
          <p:cNvSpPr txBox="1">
            <a:spLocks noChangeArrowheads="1"/>
          </p:cNvSpPr>
          <p:nvPr/>
        </p:nvSpPr>
        <p:spPr bwMode="auto">
          <a:xfrm>
            <a:off x="4955974" y="4780432"/>
            <a:ext cx="1647154" cy="707886"/>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t>旋转等待至红色扇区</a:t>
            </a:r>
            <a:endParaRPr lang="en-US" sz="2000" dirty="0">
              <a:solidFill>
                <a:schemeClr val="tx1"/>
              </a:solidFill>
            </a:endParaRPr>
          </a:p>
        </p:txBody>
      </p:sp>
      <p:sp>
        <p:nvSpPr>
          <p:cNvPr id="28" name="Text Box 6">
            <a:extLst>
              <a:ext uri="{FF2B5EF4-FFF2-40B4-BE49-F238E27FC236}">
                <a16:creationId xmlns:a16="http://schemas.microsoft.com/office/drawing/2014/main" id="{3C8F6D4E-5B80-4001-A61B-5821081261E3}"/>
              </a:ext>
            </a:extLst>
          </p:cNvPr>
          <p:cNvSpPr txBox="1">
            <a:spLocks noChangeArrowheads="1"/>
          </p:cNvSpPr>
          <p:nvPr/>
        </p:nvSpPr>
        <p:spPr bwMode="auto">
          <a:xfrm>
            <a:off x="7161710" y="4791845"/>
            <a:ext cx="1444695" cy="707886"/>
          </a:xfrm>
          <a:prstGeom prst="rect">
            <a:avLst/>
          </a:prstGeom>
          <a:noFill/>
          <a:ln w="9525">
            <a:noFill/>
            <a:miter lim="800000"/>
            <a:headEnd/>
            <a:tailEnd/>
          </a:ln>
        </p:spPr>
        <p:txBody>
          <a:bodyPr wrap="square">
            <a:prstTxWarp prst="textNoShape">
              <a:avLst/>
            </a:prstTxWarp>
            <a:spAutoFit/>
          </a:bodyPr>
          <a:lstStyle/>
          <a:p>
            <a:pPr algn="ctr">
              <a:lnSpc>
                <a:spcPct val="100000"/>
              </a:lnSpc>
              <a:spcBef>
                <a:spcPct val="50000"/>
              </a:spcBef>
              <a:buClrTx/>
              <a:buSzTx/>
              <a:buFontTx/>
              <a:buNone/>
            </a:pPr>
            <a:r>
              <a:rPr lang="zh-CN" altLang="en-US" sz="2000" dirty="0">
                <a:solidFill>
                  <a:schemeClr val="tx1"/>
                </a:solidFill>
              </a:rPr>
              <a:t>完成红色扇区读取</a:t>
            </a:r>
            <a:endParaRPr lang="en-US" sz="2000" dirty="0">
              <a:solidFill>
                <a:schemeClr val="tx1"/>
              </a:solidFill>
            </a:endParaRPr>
          </a:p>
        </p:txBody>
      </p:sp>
      <p:grpSp>
        <p:nvGrpSpPr>
          <p:cNvPr id="29" name="Group 7">
            <a:extLst>
              <a:ext uri="{FF2B5EF4-FFF2-40B4-BE49-F238E27FC236}">
                <a16:creationId xmlns:a16="http://schemas.microsoft.com/office/drawing/2014/main" id="{03F0E45A-864B-4CC9-B4DC-7F3A941CC54D}"/>
              </a:ext>
            </a:extLst>
          </p:cNvPr>
          <p:cNvGrpSpPr>
            <a:grpSpLocks noChangeAspect="1"/>
          </p:cNvGrpSpPr>
          <p:nvPr/>
        </p:nvGrpSpPr>
        <p:grpSpPr bwMode="auto">
          <a:xfrm>
            <a:off x="787731" y="2829446"/>
            <a:ext cx="1727200" cy="1855788"/>
            <a:chOff x="444" y="1113"/>
            <a:chExt cx="1163" cy="1251"/>
          </a:xfrm>
        </p:grpSpPr>
        <p:grpSp>
          <p:nvGrpSpPr>
            <p:cNvPr id="30" name="Group 8">
              <a:extLst>
                <a:ext uri="{FF2B5EF4-FFF2-40B4-BE49-F238E27FC236}">
                  <a16:creationId xmlns:a16="http://schemas.microsoft.com/office/drawing/2014/main" id="{FA30E426-4BAB-481B-A86C-C375C43AC2EC}"/>
                </a:ext>
              </a:extLst>
            </p:cNvPr>
            <p:cNvGrpSpPr>
              <a:grpSpLocks noChangeAspect="1"/>
            </p:cNvGrpSpPr>
            <p:nvPr/>
          </p:nvGrpSpPr>
          <p:grpSpPr bwMode="auto">
            <a:xfrm>
              <a:off x="444" y="1200"/>
              <a:ext cx="1163" cy="1164"/>
              <a:chOff x="444" y="1200"/>
              <a:chExt cx="1163" cy="1164"/>
            </a:xfrm>
          </p:grpSpPr>
          <p:grpSp>
            <p:nvGrpSpPr>
              <p:cNvPr id="32" name="Group 9">
                <a:extLst>
                  <a:ext uri="{FF2B5EF4-FFF2-40B4-BE49-F238E27FC236}">
                    <a16:creationId xmlns:a16="http://schemas.microsoft.com/office/drawing/2014/main" id="{8086C6DB-858D-4A0F-BE30-0A5726FB9CED}"/>
                  </a:ext>
                </a:extLst>
              </p:cNvPr>
              <p:cNvGrpSpPr>
                <a:grpSpLocks noChangeAspect="1"/>
              </p:cNvGrpSpPr>
              <p:nvPr/>
            </p:nvGrpSpPr>
            <p:grpSpPr bwMode="auto">
              <a:xfrm>
                <a:off x="444" y="1200"/>
                <a:ext cx="1163" cy="1161"/>
                <a:chOff x="525" y="1152"/>
                <a:chExt cx="1449" cy="1446"/>
              </a:xfrm>
            </p:grpSpPr>
            <p:sp>
              <p:nvSpPr>
                <p:cNvPr id="35" name="Oval 10">
                  <a:extLst>
                    <a:ext uri="{FF2B5EF4-FFF2-40B4-BE49-F238E27FC236}">
                      <a16:creationId xmlns:a16="http://schemas.microsoft.com/office/drawing/2014/main" id="{FED47BE8-1792-42B0-ABEF-40F7B31C9D8E}"/>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36" name="Oval 11">
                  <a:extLst>
                    <a:ext uri="{FF2B5EF4-FFF2-40B4-BE49-F238E27FC236}">
                      <a16:creationId xmlns:a16="http://schemas.microsoft.com/office/drawing/2014/main" id="{1B901E99-5932-4314-9705-56170A54EA74}"/>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7" name="Oval 12">
                  <a:extLst>
                    <a:ext uri="{FF2B5EF4-FFF2-40B4-BE49-F238E27FC236}">
                      <a16:creationId xmlns:a16="http://schemas.microsoft.com/office/drawing/2014/main" id="{FE5B2C00-D2D6-4B70-9708-9FF81E372EEF}"/>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8" name="Oval 13">
                  <a:extLst>
                    <a:ext uri="{FF2B5EF4-FFF2-40B4-BE49-F238E27FC236}">
                      <a16:creationId xmlns:a16="http://schemas.microsoft.com/office/drawing/2014/main" id="{2CA6AD41-ADAD-470C-8ED6-B9C36B3435AD}"/>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39" name="Line 14">
                  <a:extLst>
                    <a:ext uri="{FF2B5EF4-FFF2-40B4-BE49-F238E27FC236}">
                      <a16:creationId xmlns:a16="http://schemas.microsoft.com/office/drawing/2014/main" id="{9E243C68-17EE-4F35-8837-4385700B1173}"/>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0" name="Line 15">
                  <a:extLst>
                    <a:ext uri="{FF2B5EF4-FFF2-40B4-BE49-F238E27FC236}">
                      <a16:creationId xmlns:a16="http://schemas.microsoft.com/office/drawing/2014/main" id="{8C35F0C0-5ADE-4EFC-A100-A56FF95CAA16}"/>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1" name="Line 16">
                  <a:extLst>
                    <a:ext uri="{FF2B5EF4-FFF2-40B4-BE49-F238E27FC236}">
                      <a16:creationId xmlns:a16="http://schemas.microsoft.com/office/drawing/2014/main" id="{709468F8-958D-49A5-9D05-E6A3753310B4}"/>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2" name="Line 17">
                  <a:extLst>
                    <a:ext uri="{FF2B5EF4-FFF2-40B4-BE49-F238E27FC236}">
                      <a16:creationId xmlns:a16="http://schemas.microsoft.com/office/drawing/2014/main" id="{86D9BA52-07E4-40E4-89C8-F30A368BC72C}"/>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3" name="Line 18">
                  <a:extLst>
                    <a:ext uri="{FF2B5EF4-FFF2-40B4-BE49-F238E27FC236}">
                      <a16:creationId xmlns:a16="http://schemas.microsoft.com/office/drawing/2014/main" id="{9184F445-D0CA-4390-AFB8-2BB80DDC4399}"/>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4" name="Line 19">
                  <a:extLst>
                    <a:ext uri="{FF2B5EF4-FFF2-40B4-BE49-F238E27FC236}">
                      <a16:creationId xmlns:a16="http://schemas.microsoft.com/office/drawing/2014/main" id="{0145C207-653F-424B-8EDD-C552F6367244}"/>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45" name="Oval 20">
                  <a:extLst>
                    <a:ext uri="{FF2B5EF4-FFF2-40B4-BE49-F238E27FC236}">
                      <a16:creationId xmlns:a16="http://schemas.microsoft.com/office/drawing/2014/main" id="{061EECB8-787F-4DB0-A2A2-6520901BF100}"/>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33" name="Freeform 21">
                <a:extLst>
                  <a:ext uri="{FF2B5EF4-FFF2-40B4-BE49-F238E27FC236}">
                    <a16:creationId xmlns:a16="http://schemas.microsoft.com/office/drawing/2014/main" id="{A2CF17EA-8678-4839-BCFD-322043E55299}"/>
                  </a:ext>
                </a:extLst>
              </p:cNvPr>
              <p:cNvSpPr>
                <a:spLocks noChangeAspect="1"/>
              </p:cNvSpPr>
              <p:nvPr/>
            </p:nvSpPr>
            <p:spPr bwMode="auto">
              <a:xfrm>
                <a:off x="864" y="1434"/>
                <a:ext cx="164" cy="155"/>
              </a:xfrm>
              <a:custGeom>
                <a:avLst/>
                <a:gdLst>
                  <a:gd name="T0" fmla="*/ 62 w 164"/>
                  <a:gd name="T1" fmla="*/ 155 h 155"/>
                  <a:gd name="T2" fmla="*/ 0 w 164"/>
                  <a:gd name="T3" fmla="*/ 48 h 155"/>
                  <a:gd name="T4" fmla="*/ 21 w 164"/>
                  <a:gd name="T5" fmla="*/ 38 h 155"/>
                  <a:gd name="T6" fmla="*/ 45 w 164"/>
                  <a:gd name="T7" fmla="*/ 26 h 155"/>
                  <a:gd name="T8" fmla="*/ 62 w 164"/>
                  <a:gd name="T9" fmla="*/ 21 h 155"/>
                  <a:gd name="T10" fmla="*/ 80 w 164"/>
                  <a:gd name="T11" fmla="*/ 14 h 155"/>
                  <a:gd name="T12" fmla="*/ 102 w 164"/>
                  <a:gd name="T13" fmla="*/ 9 h 155"/>
                  <a:gd name="T14" fmla="*/ 122 w 164"/>
                  <a:gd name="T15" fmla="*/ 5 h 155"/>
                  <a:gd name="T16" fmla="*/ 152 w 164"/>
                  <a:gd name="T17" fmla="*/ 2 h 155"/>
                  <a:gd name="T18" fmla="*/ 164 w 164"/>
                  <a:gd name="T19" fmla="*/ 0 h 155"/>
                  <a:gd name="T20" fmla="*/ 164 w 164"/>
                  <a:gd name="T21" fmla="*/ 129 h 155"/>
                  <a:gd name="T22" fmla="*/ 149 w 164"/>
                  <a:gd name="T23" fmla="*/ 131 h 155"/>
                  <a:gd name="T24" fmla="*/ 137 w 164"/>
                  <a:gd name="T25" fmla="*/ 131 h 155"/>
                  <a:gd name="T26" fmla="*/ 126 w 164"/>
                  <a:gd name="T27" fmla="*/ 132 h 155"/>
                  <a:gd name="T28" fmla="*/ 107 w 164"/>
                  <a:gd name="T29" fmla="*/ 138 h 155"/>
                  <a:gd name="T30" fmla="*/ 89 w 164"/>
                  <a:gd name="T31" fmla="*/ 143 h 155"/>
                  <a:gd name="T32" fmla="*/ 71 w 164"/>
                  <a:gd name="T33" fmla="*/ 150 h 155"/>
                  <a:gd name="T34" fmla="*/ 62 w 164"/>
                  <a:gd name="T35" fmla="*/ 155 h 1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55"/>
                  <a:gd name="T56" fmla="*/ 164 w 164"/>
                  <a:gd name="T57" fmla="*/ 155 h 1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55">
                    <a:moveTo>
                      <a:pt x="62" y="155"/>
                    </a:moveTo>
                    <a:lnTo>
                      <a:pt x="0" y="48"/>
                    </a:lnTo>
                    <a:lnTo>
                      <a:pt x="21" y="38"/>
                    </a:lnTo>
                    <a:lnTo>
                      <a:pt x="45" y="26"/>
                    </a:lnTo>
                    <a:lnTo>
                      <a:pt x="62" y="21"/>
                    </a:lnTo>
                    <a:lnTo>
                      <a:pt x="80" y="14"/>
                    </a:lnTo>
                    <a:lnTo>
                      <a:pt x="102" y="9"/>
                    </a:lnTo>
                    <a:lnTo>
                      <a:pt x="122" y="5"/>
                    </a:lnTo>
                    <a:lnTo>
                      <a:pt x="152" y="2"/>
                    </a:lnTo>
                    <a:lnTo>
                      <a:pt x="164" y="0"/>
                    </a:lnTo>
                    <a:lnTo>
                      <a:pt x="164" y="129"/>
                    </a:lnTo>
                    <a:lnTo>
                      <a:pt x="149" y="131"/>
                    </a:lnTo>
                    <a:lnTo>
                      <a:pt x="137" y="131"/>
                    </a:lnTo>
                    <a:lnTo>
                      <a:pt x="126" y="132"/>
                    </a:lnTo>
                    <a:lnTo>
                      <a:pt x="107" y="138"/>
                    </a:lnTo>
                    <a:lnTo>
                      <a:pt x="89" y="143"/>
                    </a:lnTo>
                    <a:lnTo>
                      <a:pt x="71" y="150"/>
                    </a:lnTo>
                    <a:lnTo>
                      <a:pt x="62" y="15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sp>
            <p:nvSpPr>
              <p:cNvPr id="34" name="Freeform 22">
                <a:extLst>
                  <a:ext uri="{FF2B5EF4-FFF2-40B4-BE49-F238E27FC236}">
                    <a16:creationId xmlns:a16="http://schemas.microsoft.com/office/drawing/2014/main" id="{1B69843C-B7D4-4B62-A57D-9B507E8FA4F1}"/>
                  </a:ext>
                </a:extLst>
              </p:cNvPr>
              <p:cNvSpPr>
                <a:spLocks noChangeAspect="1"/>
              </p:cNvSpPr>
              <p:nvPr/>
            </p:nvSpPr>
            <p:spPr bwMode="auto">
              <a:xfrm rot="-1800000">
                <a:off x="1005" y="2187"/>
                <a:ext cx="287" cy="177"/>
              </a:xfrm>
              <a:custGeom>
                <a:avLst/>
                <a:gdLst>
                  <a:gd name="T0" fmla="*/ 0 w 287"/>
                  <a:gd name="T1" fmla="*/ 102 h 177"/>
                  <a:gd name="T2" fmla="*/ 59 w 287"/>
                  <a:gd name="T3" fmla="*/ 0 h 177"/>
                  <a:gd name="T4" fmla="*/ 89 w 287"/>
                  <a:gd name="T5" fmla="*/ 17 h 177"/>
                  <a:gd name="T6" fmla="*/ 117 w 287"/>
                  <a:gd name="T7" fmla="*/ 30 h 177"/>
                  <a:gd name="T8" fmla="*/ 147 w 287"/>
                  <a:gd name="T9" fmla="*/ 42 h 177"/>
                  <a:gd name="T10" fmla="*/ 168 w 287"/>
                  <a:gd name="T11" fmla="*/ 48 h 177"/>
                  <a:gd name="T12" fmla="*/ 195 w 287"/>
                  <a:gd name="T13" fmla="*/ 56 h 177"/>
                  <a:gd name="T14" fmla="*/ 222 w 287"/>
                  <a:gd name="T15" fmla="*/ 60 h 177"/>
                  <a:gd name="T16" fmla="*/ 246 w 287"/>
                  <a:gd name="T17" fmla="*/ 65 h 177"/>
                  <a:gd name="T18" fmla="*/ 264 w 287"/>
                  <a:gd name="T19" fmla="*/ 66 h 177"/>
                  <a:gd name="T20" fmla="*/ 287 w 287"/>
                  <a:gd name="T21" fmla="*/ 66 h 177"/>
                  <a:gd name="T22" fmla="*/ 287 w 287"/>
                  <a:gd name="T23" fmla="*/ 177 h 177"/>
                  <a:gd name="T24" fmla="*/ 252 w 287"/>
                  <a:gd name="T25" fmla="*/ 177 h 177"/>
                  <a:gd name="T26" fmla="*/ 228 w 287"/>
                  <a:gd name="T27" fmla="*/ 176 h 177"/>
                  <a:gd name="T28" fmla="*/ 200 w 287"/>
                  <a:gd name="T29" fmla="*/ 173 h 177"/>
                  <a:gd name="T30" fmla="*/ 170 w 287"/>
                  <a:gd name="T31" fmla="*/ 167 h 177"/>
                  <a:gd name="T32" fmla="*/ 144 w 287"/>
                  <a:gd name="T33" fmla="*/ 161 h 177"/>
                  <a:gd name="T34" fmla="*/ 110 w 287"/>
                  <a:gd name="T35" fmla="*/ 152 h 177"/>
                  <a:gd name="T36" fmla="*/ 69 w 287"/>
                  <a:gd name="T37" fmla="*/ 138 h 177"/>
                  <a:gd name="T38" fmla="*/ 42 w 287"/>
                  <a:gd name="T39" fmla="*/ 126 h 177"/>
                  <a:gd name="T40" fmla="*/ 23 w 287"/>
                  <a:gd name="T41" fmla="*/ 116 h 177"/>
                  <a:gd name="T42" fmla="*/ 0 w 287"/>
                  <a:gd name="T43" fmla="*/ 102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7"/>
                  <a:gd name="T67" fmla="*/ 0 h 177"/>
                  <a:gd name="T68" fmla="*/ 287 w 287"/>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7" h="177">
                    <a:moveTo>
                      <a:pt x="0" y="102"/>
                    </a:moveTo>
                    <a:lnTo>
                      <a:pt x="59" y="0"/>
                    </a:lnTo>
                    <a:lnTo>
                      <a:pt x="89" y="17"/>
                    </a:lnTo>
                    <a:lnTo>
                      <a:pt x="117" y="30"/>
                    </a:lnTo>
                    <a:lnTo>
                      <a:pt x="147" y="42"/>
                    </a:lnTo>
                    <a:lnTo>
                      <a:pt x="168" y="48"/>
                    </a:lnTo>
                    <a:lnTo>
                      <a:pt x="195" y="56"/>
                    </a:lnTo>
                    <a:lnTo>
                      <a:pt x="222" y="60"/>
                    </a:lnTo>
                    <a:lnTo>
                      <a:pt x="246" y="65"/>
                    </a:lnTo>
                    <a:lnTo>
                      <a:pt x="264" y="66"/>
                    </a:lnTo>
                    <a:lnTo>
                      <a:pt x="287" y="66"/>
                    </a:lnTo>
                    <a:lnTo>
                      <a:pt x="287" y="177"/>
                    </a:lnTo>
                    <a:lnTo>
                      <a:pt x="252" y="177"/>
                    </a:lnTo>
                    <a:lnTo>
                      <a:pt x="228" y="176"/>
                    </a:lnTo>
                    <a:lnTo>
                      <a:pt x="200" y="173"/>
                    </a:lnTo>
                    <a:lnTo>
                      <a:pt x="170" y="167"/>
                    </a:lnTo>
                    <a:lnTo>
                      <a:pt x="144" y="161"/>
                    </a:lnTo>
                    <a:lnTo>
                      <a:pt x="110" y="152"/>
                    </a:lnTo>
                    <a:lnTo>
                      <a:pt x="69" y="138"/>
                    </a:lnTo>
                    <a:lnTo>
                      <a:pt x="42" y="126"/>
                    </a:lnTo>
                    <a:lnTo>
                      <a:pt x="23" y="116"/>
                    </a:lnTo>
                    <a:lnTo>
                      <a:pt x="0" y="102"/>
                    </a:lnTo>
                    <a:close/>
                  </a:path>
                </a:pathLst>
              </a:custGeom>
              <a:solidFill>
                <a:srgbClr val="FF0000"/>
              </a:solidFill>
              <a:ln w="9525">
                <a:solidFill>
                  <a:schemeClr val="tx1"/>
                </a:solidFill>
                <a:round/>
                <a:headEnd/>
                <a:tailEnd/>
              </a:ln>
            </p:spPr>
            <p:txBody>
              <a:bodyPr>
                <a:prstTxWarp prst="textNoShape">
                  <a:avLst/>
                </a:prstTxWarp>
              </a:bodyPr>
              <a:lstStyle/>
              <a:p>
                <a:endParaRPr lang="en-US"/>
              </a:p>
            </p:txBody>
          </p:sp>
        </p:grpSp>
        <p:sp>
          <p:nvSpPr>
            <p:cNvPr id="31" name="AutoShape 23">
              <a:extLst>
                <a:ext uri="{FF2B5EF4-FFF2-40B4-BE49-F238E27FC236}">
                  <a16:creationId xmlns:a16="http://schemas.microsoft.com/office/drawing/2014/main" id="{7BDFAF85-AAFE-4EDB-8C27-B203EE8D755E}"/>
                </a:ext>
              </a:extLst>
            </p:cNvPr>
            <p:cNvSpPr>
              <a:spLocks noChangeAspect="1" noChangeArrowheads="1"/>
            </p:cNvSpPr>
            <p:nvPr/>
          </p:nvSpPr>
          <p:spPr bwMode="auto">
            <a:xfrm>
              <a:off x="933" y="1113"/>
              <a:ext cx="195" cy="375"/>
            </a:xfrm>
            <a:prstGeom prst="downArrow">
              <a:avLst>
                <a:gd name="adj1" fmla="val 50000"/>
                <a:gd name="adj2" fmla="val 48077"/>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grpSp>
        <p:nvGrpSpPr>
          <p:cNvPr id="46" name="Group 24">
            <a:extLst>
              <a:ext uri="{FF2B5EF4-FFF2-40B4-BE49-F238E27FC236}">
                <a16:creationId xmlns:a16="http://schemas.microsoft.com/office/drawing/2014/main" id="{B4CBE1AE-0F1C-42CD-ACC9-D937BDD7FB82}"/>
              </a:ext>
            </a:extLst>
          </p:cNvPr>
          <p:cNvGrpSpPr>
            <a:grpSpLocks noChangeAspect="1"/>
          </p:cNvGrpSpPr>
          <p:nvPr/>
        </p:nvGrpSpPr>
        <p:grpSpPr bwMode="auto">
          <a:xfrm>
            <a:off x="2837193" y="2467496"/>
            <a:ext cx="1727200" cy="2217738"/>
            <a:chOff x="1716" y="864"/>
            <a:chExt cx="1163" cy="1494"/>
          </a:xfrm>
        </p:grpSpPr>
        <p:grpSp>
          <p:nvGrpSpPr>
            <p:cNvPr id="47" name="Group 25">
              <a:extLst>
                <a:ext uri="{FF2B5EF4-FFF2-40B4-BE49-F238E27FC236}">
                  <a16:creationId xmlns:a16="http://schemas.microsoft.com/office/drawing/2014/main" id="{B12AB423-8AAE-4F3E-A822-4879A96F676D}"/>
                </a:ext>
              </a:extLst>
            </p:cNvPr>
            <p:cNvGrpSpPr>
              <a:grpSpLocks noChangeAspect="1"/>
            </p:cNvGrpSpPr>
            <p:nvPr/>
          </p:nvGrpSpPr>
          <p:grpSpPr bwMode="auto">
            <a:xfrm>
              <a:off x="1716" y="1197"/>
              <a:ext cx="1163" cy="1161"/>
              <a:chOff x="1716" y="1197"/>
              <a:chExt cx="1163" cy="1161"/>
            </a:xfrm>
          </p:grpSpPr>
          <p:grpSp>
            <p:nvGrpSpPr>
              <p:cNvPr id="49" name="Group 26">
                <a:extLst>
                  <a:ext uri="{FF2B5EF4-FFF2-40B4-BE49-F238E27FC236}">
                    <a16:creationId xmlns:a16="http://schemas.microsoft.com/office/drawing/2014/main" id="{C598AFFD-4C6E-4485-B295-CB5218CF70CE}"/>
                  </a:ext>
                </a:extLst>
              </p:cNvPr>
              <p:cNvGrpSpPr>
                <a:grpSpLocks noChangeAspect="1"/>
              </p:cNvGrpSpPr>
              <p:nvPr/>
            </p:nvGrpSpPr>
            <p:grpSpPr bwMode="auto">
              <a:xfrm>
                <a:off x="1716" y="1197"/>
                <a:ext cx="1163" cy="1161"/>
                <a:chOff x="525" y="1152"/>
                <a:chExt cx="1449" cy="1446"/>
              </a:xfrm>
            </p:grpSpPr>
            <p:sp>
              <p:nvSpPr>
                <p:cNvPr id="52" name="Oval 27">
                  <a:extLst>
                    <a:ext uri="{FF2B5EF4-FFF2-40B4-BE49-F238E27FC236}">
                      <a16:creationId xmlns:a16="http://schemas.microsoft.com/office/drawing/2014/main" id="{FD598A07-0452-4288-9194-A15FFF33B8A2}"/>
                    </a:ext>
                  </a:extLst>
                </p:cNvPr>
                <p:cNvSpPr>
                  <a:spLocks noChangeAspect="1" noChangeArrowheads="1"/>
                </p:cNvSpPr>
                <p:nvPr/>
              </p:nvSpPr>
              <p:spPr bwMode="auto">
                <a:xfrm>
                  <a:off x="528" y="1151"/>
                  <a:ext cx="1440" cy="1440"/>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53" name="Oval 28">
                  <a:extLst>
                    <a:ext uri="{FF2B5EF4-FFF2-40B4-BE49-F238E27FC236}">
                      <a16:creationId xmlns:a16="http://schemas.microsoft.com/office/drawing/2014/main" id="{7C389277-AF14-4772-8A23-12E146630FA0}"/>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4" name="Oval 29">
                  <a:extLst>
                    <a:ext uri="{FF2B5EF4-FFF2-40B4-BE49-F238E27FC236}">
                      <a16:creationId xmlns:a16="http://schemas.microsoft.com/office/drawing/2014/main" id="{2CDFE2F0-2E01-4F68-A93C-BF46105EC520}"/>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5" name="Oval 30">
                  <a:extLst>
                    <a:ext uri="{FF2B5EF4-FFF2-40B4-BE49-F238E27FC236}">
                      <a16:creationId xmlns:a16="http://schemas.microsoft.com/office/drawing/2014/main" id="{21296C7E-B3BD-448C-BCF1-4C6448BD7564}"/>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56" name="Line 31">
                  <a:extLst>
                    <a:ext uri="{FF2B5EF4-FFF2-40B4-BE49-F238E27FC236}">
                      <a16:creationId xmlns:a16="http://schemas.microsoft.com/office/drawing/2014/main" id="{CAE5944D-E14B-4256-91A1-A9A305C1B8B7}"/>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7" name="Line 32">
                  <a:extLst>
                    <a:ext uri="{FF2B5EF4-FFF2-40B4-BE49-F238E27FC236}">
                      <a16:creationId xmlns:a16="http://schemas.microsoft.com/office/drawing/2014/main" id="{DBD127C3-8826-4DB2-AEEA-A810E0DF3374}"/>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8" name="Line 33">
                  <a:extLst>
                    <a:ext uri="{FF2B5EF4-FFF2-40B4-BE49-F238E27FC236}">
                      <a16:creationId xmlns:a16="http://schemas.microsoft.com/office/drawing/2014/main" id="{A7C48BA7-B4F0-41F6-84DC-D4D982FCE535}"/>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59" name="Line 34">
                  <a:extLst>
                    <a:ext uri="{FF2B5EF4-FFF2-40B4-BE49-F238E27FC236}">
                      <a16:creationId xmlns:a16="http://schemas.microsoft.com/office/drawing/2014/main" id="{3AA2D855-9EA5-46CB-A6D1-81C56EFA6370}"/>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60" name="Line 35">
                  <a:extLst>
                    <a:ext uri="{FF2B5EF4-FFF2-40B4-BE49-F238E27FC236}">
                      <a16:creationId xmlns:a16="http://schemas.microsoft.com/office/drawing/2014/main" id="{C4A8259C-3271-456A-B08F-733737F0EC6F}"/>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 name="Line 36">
                  <a:extLst>
                    <a:ext uri="{FF2B5EF4-FFF2-40B4-BE49-F238E27FC236}">
                      <a16:creationId xmlns:a16="http://schemas.microsoft.com/office/drawing/2014/main" id="{0F477332-CE8E-4880-BBEF-94D0C0DED94D}"/>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62" name="Oval 37">
                  <a:extLst>
                    <a:ext uri="{FF2B5EF4-FFF2-40B4-BE49-F238E27FC236}">
                      <a16:creationId xmlns:a16="http://schemas.microsoft.com/office/drawing/2014/main" id="{C9F3AAC3-D8E5-448B-9BB5-7F64061F95A6}"/>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50" name="Freeform 38">
                <a:extLst>
                  <a:ext uri="{FF2B5EF4-FFF2-40B4-BE49-F238E27FC236}">
                    <a16:creationId xmlns:a16="http://schemas.microsoft.com/office/drawing/2014/main" id="{9D6644E6-8208-49C5-9E1C-0694C7C345C8}"/>
                  </a:ext>
                </a:extLst>
              </p:cNvPr>
              <p:cNvSpPr>
                <a:spLocks noChangeAspect="1"/>
              </p:cNvSpPr>
              <p:nvPr/>
            </p:nvSpPr>
            <p:spPr bwMode="auto">
              <a:xfrm rot="-3600000">
                <a:off x="2512" y="2050"/>
                <a:ext cx="296" cy="177"/>
              </a:xfrm>
              <a:custGeom>
                <a:avLst/>
                <a:gdLst>
                  <a:gd name="T0" fmla="*/ 0 w 287"/>
                  <a:gd name="T1" fmla="*/ 102 h 177"/>
                  <a:gd name="T2" fmla="*/ 59 w 287"/>
                  <a:gd name="T3" fmla="*/ 0 h 177"/>
                  <a:gd name="T4" fmla="*/ 89 w 287"/>
                  <a:gd name="T5" fmla="*/ 17 h 177"/>
                  <a:gd name="T6" fmla="*/ 117 w 287"/>
                  <a:gd name="T7" fmla="*/ 30 h 177"/>
                  <a:gd name="T8" fmla="*/ 147 w 287"/>
                  <a:gd name="T9" fmla="*/ 42 h 177"/>
                  <a:gd name="T10" fmla="*/ 168 w 287"/>
                  <a:gd name="T11" fmla="*/ 48 h 177"/>
                  <a:gd name="T12" fmla="*/ 195 w 287"/>
                  <a:gd name="T13" fmla="*/ 56 h 177"/>
                  <a:gd name="T14" fmla="*/ 222 w 287"/>
                  <a:gd name="T15" fmla="*/ 60 h 177"/>
                  <a:gd name="T16" fmla="*/ 246 w 287"/>
                  <a:gd name="T17" fmla="*/ 65 h 177"/>
                  <a:gd name="T18" fmla="*/ 264 w 287"/>
                  <a:gd name="T19" fmla="*/ 66 h 177"/>
                  <a:gd name="T20" fmla="*/ 287 w 287"/>
                  <a:gd name="T21" fmla="*/ 66 h 177"/>
                  <a:gd name="T22" fmla="*/ 287 w 287"/>
                  <a:gd name="T23" fmla="*/ 177 h 177"/>
                  <a:gd name="T24" fmla="*/ 252 w 287"/>
                  <a:gd name="T25" fmla="*/ 177 h 177"/>
                  <a:gd name="T26" fmla="*/ 228 w 287"/>
                  <a:gd name="T27" fmla="*/ 176 h 177"/>
                  <a:gd name="T28" fmla="*/ 200 w 287"/>
                  <a:gd name="T29" fmla="*/ 173 h 177"/>
                  <a:gd name="T30" fmla="*/ 170 w 287"/>
                  <a:gd name="T31" fmla="*/ 167 h 177"/>
                  <a:gd name="T32" fmla="*/ 144 w 287"/>
                  <a:gd name="T33" fmla="*/ 161 h 177"/>
                  <a:gd name="T34" fmla="*/ 110 w 287"/>
                  <a:gd name="T35" fmla="*/ 152 h 177"/>
                  <a:gd name="T36" fmla="*/ 69 w 287"/>
                  <a:gd name="T37" fmla="*/ 138 h 177"/>
                  <a:gd name="T38" fmla="*/ 42 w 287"/>
                  <a:gd name="T39" fmla="*/ 126 h 177"/>
                  <a:gd name="T40" fmla="*/ 23 w 287"/>
                  <a:gd name="T41" fmla="*/ 116 h 177"/>
                  <a:gd name="T42" fmla="*/ 0 w 287"/>
                  <a:gd name="T43" fmla="*/ 102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7"/>
                  <a:gd name="T67" fmla="*/ 0 h 177"/>
                  <a:gd name="T68" fmla="*/ 287 w 287"/>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7" h="177">
                    <a:moveTo>
                      <a:pt x="0" y="102"/>
                    </a:moveTo>
                    <a:lnTo>
                      <a:pt x="59" y="0"/>
                    </a:lnTo>
                    <a:lnTo>
                      <a:pt x="89" y="17"/>
                    </a:lnTo>
                    <a:lnTo>
                      <a:pt x="117" y="30"/>
                    </a:lnTo>
                    <a:lnTo>
                      <a:pt x="147" y="42"/>
                    </a:lnTo>
                    <a:lnTo>
                      <a:pt x="168" y="48"/>
                    </a:lnTo>
                    <a:lnTo>
                      <a:pt x="195" y="56"/>
                    </a:lnTo>
                    <a:lnTo>
                      <a:pt x="222" y="60"/>
                    </a:lnTo>
                    <a:lnTo>
                      <a:pt x="246" y="65"/>
                    </a:lnTo>
                    <a:lnTo>
                      <a:pt x="264" y="66"/>
                    </a:lnTo>
                    <a:lnTo>
                      <a:pt x="287" y="66"/>
                    </a:lnTo>
                    <a:lnTo>
                      <a:pt x="287" y="177"/>
                    </a:lnTo>
                    <a:lnTo>
                      <a:pt x="252" y="177"/>
                    </a:lnTo>
                    <a:lnTo>
                      <a:pt x="228" y="176"/>
                    </a:lnTo>
                    <a:lnTo>
                      <a:pt x="200" y="173"/>
                    </a:lnTo>
                    <a:lnTo>
                      <a:pt x="170" y="167"/>
                    </a:lnTo>
                    <a:lnTo>
                      <a:pt x="144" y="161"/>
                    </a:lnTo>
                    <a:lnTo>
                      <a:pt x="110" y="152"/>
                    </a:lnTo>
                    <a:lnTo>
                      <a:pt x="69" y="138"/>
                    </a:lnTo>
                    <a:lnTo>
                      <a:pt x="42" y="126"/>
                    </a:lnTo>
                    <a:lnTo>
                      <a:pt x="23" y="116"/>
                    </a:lnTo>
                    <a:lnTo>
                      <a:pt x="0" y="102"/>
                    </a:lnTo>
                    <a:close/>
                  </a:path>
                </a:pathLst>
              </a:custGeom>
              <a:solidFill>
                <a:srgbClr val="FF0000"/>
              </a:solidFill>
              <a:ln w="9525">
                <a:solidFill>
                  <a:schemeClr val="tx1"/>
                </a:solidFill>
                <a:round/>
                <a:headEnd/>
                <a:tailEnd/>
              </a:ln>
            </p:spPr>
            <p:txBody>
              <a:bodyPr>
                <a:prstTxWarp prst="textNoShape">
                  <a:avLst/>
                </a:prstTxWarp>
              </a:bodyPr>
              <a:lstStyle/>
              <a:p>
                <a:endParaRPr lang="en-US"/>
              </a:p>
            </p:txBody>
          </p:sp>
          <p:sp>
            <p:nvSpPr>
              <p:cNvPr id="51" name="Freeform 39">
                <a:extLst>
                  <a:ext uri="{FF2B5EF4-FFF2-40B4-BE49-F238E27FC236}">
                    <a16:creationId xmlns:a16="http://schemas.microsoft.com/office/drawing/2014/main" id="{1993EDE2-7608-47E3-971C-A6CE5687E5C4}"/>
                  </a:ext>
                </a:extLst>
              </p:cNvPr>
              <p:cNvSpPr>
                <a:spLocks noChangeAspect="1"/>
              </p:cNvSpPr>
              <p:nvPr/>
            </p:nvSpPr>
            <p:spPr bwMode="auto">
              <a:xfrm rot="-1800000">
                <a:off x="2016" y="1506"/>
                <a:ext cx="164" cy="155"/>
              </a:xfrm>
              <a:custGeom>
                <a:avLst/>
                <a:gdLst>
                  <a:gd name="T0" fmla="*/ 62 w 164"/>
                  <a:gd name="T1" fmla="*/ 155 h 155"/>
                  <a:gd name="T2" fmla="*/ 0 w 164"/>
                  <a:gd name="T3" fmla="*/ 48 h 155"/>
                  <a:gd name="T4" fmla="*/ 21 w 164"/>
                  <a:gd name="T5" fmla="*/ 38 h 155"/>
                  <a:gd name="T6" fmla="*/ 45 w 164"/>
                  <a:gd name="T7" fmla="*/ 26 h 155"/>
                  <a:gd name="T8" fmla="*/ 62 w 164"/>
                  <a:gd name="T9" fmla="*/ 21 h 155"/>
                  <a:gd name="T10" fmla="*/ 80 w 164"/>
                  <a:gd name="T11" fmla="*/ 14 h 155"/>
                  <a:gd name="T12" fmla="*/ 102 w 164"/>
                  <a:gd name="T13" fmla="*/ 9 h 155"/>
                  <a:gd name="T14" fmla="*/ 122 w 164"/>
                  <a:gd name="T15" fmla="*/ 5 h 155"/>
                  <a:gd name="T16" fmla="*/ 152 w 164"/>
                  <a:gd name="T17" fmla="*/ 2 h 155"/>
                  <a:gd name="T18" fmla="*/ 164 w 164"/>
                  <a:gd name="T19" fmla="*/ 0 h 155"/>
                  <a:gd name="T20" fmla="*/ 164 w 164"/>
                  <a:gd name="T21" fmla="*/ 129 h 155"/>
                  <a:gd name="T22" fmla="*/ 149 w 164"/>
                  <a:gd name="T23" fmla="*/ 131 h 155"/>
                  <a:gd name="T24" fmla="*/ 137 w 164"/>
                  <a:gd name="T25" fmla="*/ 131 h 155"/>
                  <a:gd name="T26" fmla="*/ 126 w 164"/>
                  <a:gd name="T27" fmla="*/ 132 h 155"/>
                  <a:gd name="T28" fmla="*/ 107 w 164"/>
                  <a:gd name="T29" fmla="*/ 138 h 155"/>
                  <a:gd name="T30" fmla="*/ 89 w 164"/>
                  <a:gd name="T31" fmla="*/ 143 h 155"/>
                  <a:gd name="T32" fmla="*/ 71 w 164"/>
                  <a:gd name="T33" fmla="*/ 150 h 155"/>
                  <a:gd name="T34" fmla="*/ 62 w 164"/>
                  <a:gd name="T35" fmla="*/ 155 h 1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4"/>
                  <a:gd name="T55" fmla="*/ 0 h 155"/>
                  <a:gd name="T56" fmla="*/ 164 w 164"/>
                  <a:gd name="T57" fmla="*/ 155 h 15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4" h="155">
                    <a:moveTo>
                      <a:pt x="62" y="155"/>
                    </a:moveTo>
                    <a:lnTo>
                      <a:pt x="0" y="48"/>
                    </a:lnTo>
                    <a:lnTo>
                      <a:pt x="21" y="38"/>
                    </a:lnTo>
                    <a:lnTo>
                      <a:pt x="45" y="26"/>
                    </a:lnTo>
                    <a:lnTo>
                      <a:pt x="62" y="21"/>
                    </a:lnTo>
                    <a:lnTo>
                      <a:pt x="80" y="14"/>
                    </a:lnTo>
                    <a:lnTo>
                      <a:pt x="102" y="9"/>
                    </a:lnTo>
                    <a:lnTo>
                      <a:pt x="122" y="5"/>
                    </a:lnTo>
                    <a:lnTo>
                      <a:pt x="152" y="2"/>
                    </a:lnTo>
                    <a:lnTo>
                      <a:pt x="164" y="0"/>
                    </a:lnTo>
                    <a:lnTo>
                      <a:pt x="164" y="129"/>
                    </a:lnTo>
                    <a:lnTo>
                      <a:pt x="149" y="131"/>
                    </a:lnTo>
                    <a:lnTo>
                      <a:pt x="137" y="131"/>
                    </a:lnTo>
                    <a:lnTo>
                      <a:pt x="126" y="132"/>
                    </a:lnTo>
                    <a:lnTo>
                      <a:pt x="107" y="138"/>
                    </a:lnTo>
                    <a:lnTo>
                      <a:pt x="89" y="143"/>
                    </a:lnTo>
                    <a:lnTo>
                      <a:pt x="71" y="150"/>
                    </a:lnTo>
                    <a:lnTo>
                      <a:pt x="62" y="15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grpSp>
        <p:sp>
          <p:nvSpPr>
            <p:cNvPr id="48" name="AutoShape 40">
              <a:extLst>
                <a:ext uri="{FF2B5EF4-FFF2-40B4-BE49-F238E27FC236}">
                  <a16:creationId xmlns:a16="http://schemas.microsoft.com/office/drawing/2014/main" id="{EC491EFC-4105-4DE4-8A0B-C1A547095A70}"/>
                </a:ext>
              </a:extLst>
            </p:cNvPr>
            <p:cNvSpPr>
              <a:spLocks noChangeAspect="1" noChangeArrowheads="1"/>
            </p:cNvSpPr>
            <p:nvPr/>
          </p:nvSpPr>
          <p:spPr bwMode="auto">
            <a:xfrm>
              <a:off x="2202" y="864"/>
              <a:ext cx="195" cy="375"/>
            </a:xfrm>
            <a:prstGeom prst="downArrow">
              <a:avLst>
                <a:gd name="adj1" fmla="val 50000"/>
                <a:gd name="adj2" fmla="val 48077"/>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grpSp>
        <p:nvGrpSpPr>
          <p:cNvPr id="63" name="Group 41">
            <a:extLst>
              <a:ext uri="{FF2B5EF4-FFF2-40B4-BE49-F238E27FC236}">
                <a16:creationId xmlns:a16="http://schemas.microsoft.com/office/drawing/2014/main" id="{85557C0D-0CBA-4DE0-8BA9-A85BEB4CDEFB}"/>
              </a:ext>
            </a:extLst>
          </p:cNvPr>
          <p:cNvGrpSpPr>
            <a:grpSpLocks noChangeAspect="1"/>
          </p:cNvGrpSpPr>
          <p:nvPr/>
        </p:nvGrpSpPr>
        <p:grpSpPr bwMode="auto">
          <a:xfrm>
            <a:off x="4886656" y="2492896"/>
            <a:ext cx="1727200" cy="2192338"/>
            <a:chOff x="3003" y="864"/>
            <a:chExt cx="1163" cy="1476"/>
          </a:xfrm>
        </p:grpSpPr>
        <p:grpSp>
          <p:nvGrpSpPr>
            <p:cNvPr id="64" name="Group 42">
              <a:extLst>
                <a:ext uri="{FF2B5EF4-FFF2-40B4-BE49-F238E27FC236}">
                  <a16:creationId xmlns:a16="http://schemas.microsoft.com/office/drawing/2014/main" id="{BD60C546-DD29-4490-B065-29AC1CFBCE4E}"/>
                </a:ext>
              </a:extLst>
            </p:cNvPr>
            <p:cNvGrpSpPr>
              <a:grpSpLocks noChangeAspect="1"/>
            </p:cNvGrpSpPr>
            <p:nvPr/>
          </p:nvGrpSpPr>
          <p:grpSpPr bwMode="auto">
            <a:xfrm>
              <a:off x="3003" y="1176"/>
              <a:ext cx="1163" cy="1164"/>
              <a:chOff x="3003" y="1176"/>
              <a:chExt cx="1163" cy="1164"/>
            </a:xfrm>
          </p:grpSpPr>
          <p:grpSp>
            <p:nvGrpSpPr>
              <p:cNvPr id="66" name="Group 43">
                <a:extLst>
                  <a:ext uri="{FF2B5EF4-FFF2-40B4-BE49-F238E27FC236}">
                    <a16:creationId xmlns:a16="http://schemas.microsoft.com/office/drawing/2014/main" id="{857A4EBA-DEE3-4721-86B3-ADDB96D99053}"/>
                  </a:ext>
                </a:extLst>
              </p:cNvPr>
              <p:cNvGrpSpPr>
                <a:grpSpLocks noChangeAspect="1"/>
              </p:cNvGrpSpPr>
              <p:nvPr/>
            </p:nvGrpSpPr>
            <p:grpSpPr bwMode="auto">
              <a:xfrm>
                <a:off x="3003" y="1179"/>
                <a:ext cx="1163" cy="1161"/>
                <a:chOff x="525" y="1152"/>
                <a:chExt cx="1449" cy="1446"/>
              </a:xfrm>
            </p:grpSpPr>
            <p:sp>
              <p:nvSpPr>
                <p:cNvPr id="70" name="Oval 44">
                  <a:extLst>
                    <a:ext uri="{FF2B5EF4-FFF2-40B4-BE49-F238E27FC236}">
                      <a16:creationId xmlns:a16="http://schemas.microsoft.com/office/drawing/2014/main" id="{4E2D64F3-75EF-42AD-B490-EF01A7349BDD}"/>
                    </a:ext>
                  </a:extLst>
                </p:cNvPr>
                <p:cNvSpPr>
                  <a:spLocks noChangeAspect="1" noChangeArrowheads="1"/>
                </p:cNvSpPr>
                <p:nvPr/>
              </p:nvSpPr>
              <p:spPr bwMode="auto">
                <a:xfrm>
                  <a:off x="528" y="1152"/>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71" name="Oval 45">
                  <a:extLst>
                    <a:ext uri="{FF2B5EF4-FFF2-40B4-BE49-F238E27FC236}">
                      <a16:creationId xmlns:a16="http://schemas.microsoft.com/office/drawing/2014/main" id="{E7294D4A-BBF6-4776-A10E-DD6D2A8BE1D6}"/>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 name="Oval 46">
                  <a:extLst>
                    <a:ext uri="{FF2B5EF4-FFF2-40B4-BE49-F238E27FC236}">
                      <a16:creationId xmlns:a16="http://schemas.microsoft.com/office/drawing/2014/main" id="{7D082BA6-569C-40C4-B716-1E1C3E8C1332}"/>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3" name="Oval 47">
                  <a:extLst>
                    <a:ext uri="{FF2B5EF4-FFF2-40B4-BE49-F238E27FC236}">
                      <a16:creationId xmlns:a16="http://schemas.microsoft.com/office/drawing/2014/main" id="{B3C8469E-12C4-4F2A-A5F0-727A73AEC224}"/>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4" name="Line 48">
                  <a:extLst>
                    <a:ext uri="{FF2B5EF4-FFF2-40B4-BE49-F238E27FC236}">
                      <a16:creationId xmlns:a16="http://schemas.microsoft.com/office/drawing/2014/main" id="{655CF9EF-6305-4373-AA45-848F7FEA9752}"/>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75" name="Line 49">
                  <a:extLst>
                    <a:ext uri="{FF2B5EF4-FFF2-40B4-BE49-F238E27FC236}">
                      <a16:creationId xmlns:a16="http://schemas.microsoft.com/office/drawing/2014/main" id="{AB191C0C-C80E-4F73-B45A-FC16DD1EAEAB}"/>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76" name="Line 50">
                  <a:extLst>
                    <a:ext uri="{FF2B5EF4-FFF2-40B4-BE49-F238E27FC236}">
                      <a16:creationId xmlns:a16="http://schemas.microsoft.com/office/drawing/2014/main" id="{B3F18FEE-6E72-4D6E-A59B-B4E5B4200F2C}"/>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77" name="Line 51">
                  <a:extLst>
                    <a:ext uri="{FF2B5EF4-FFF2-40B4-BE49-F238E27FC236}">
                      <a16:creationId xmlns:a16="http://schemas.microsoft.com/office/drawing/2014/main" id="{BEF868DB-25F3-49BB-988B-684D4EA07DAA}"/>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78" name="Line 52">
                  <a:extLst>
                    <a:ext uri="{FF2B5EF4-FFF2-40B4-BE49-F238E27FC236}">
                      <a16:creationId xmlns:a16="http://schemas.microsoft.com/office/drawing/2014/main" id="{C8D6CA38-4FC8-4FFE-84CD-E23281AE8C50}"/>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79" name="Line 53">
                  <a:extLst>
                    <a:ext uri="{FF2B5EF4-FFF2-40B4-BE49-F238E27FC236}">
                      <a16:creationId xmlns:a16="http://schemas.microsoft.com/office/drawing/2014/main" id="{B05638F2-F318-4517-930F-874F0219BC23}"/>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80" name="Oval 54">
                  <a:extLst>
                    <a:ext uri="{FF2B5EF4-FFF2-40B4-BE49-F238E27FC236}">
                      <a16:creationId xmlns:a16="http://schemas.microsoft.com/office/drawing/2014/main" id="{2C704877-D9D0-4561-A605-D28ACA03C643}"/>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67" name="Freeform 55">
                <a:extLst>
                  <a:ext uri="{FF2B5EF4-FFF2-40B4-BE49-F238E27FC236}">
                    <a16:creationId xmlns:a16="http://schemas.microsoft.com/office/drawing/2014/main" id="{E5B18BE5-34C7-463D-A324-276986DFCB3C}"/>
                  </a:ext>
                </a:extLst>
              </p:cNvPr>
              <p:cNvSpPr>
                <a:spLocks noChangeAspect="1"/>
              </p:cNvSpPr>
              <p:nvPr/>
            </p:nvSpPr>
            <p:spPr bwMode="auto">
              <a:xfrm rot="10800000">
                <a:off x="3582" y="1182"/>
                <a:ext cx="293" cy="189"/>
              </a:xfrm>
              <a:custGeom>
                <a:avLst/>
                <a:gdLst>
                  <a:gd name="T0" fmla="*/ 0 w 287"/>
                  <a:gd name="T1" fmla="*/ 102 h 177"/>
                  <a:gd name="T2" fmla="*/ 59 w 287"/>
                  <a:gd name="T3" fmla="*/ 0 h 177"/>
                  <a:gd name="T4" fmla="*/ 89 w 287"/>
                  <a:gd name="T5" fmla="*/ 17 h 177"/>
                  <a:gd name="T6" fmla="*/ 117 w 287"/>
                  <a:gd name="T7" fmla="*/ 30 h 177"/>
                  <a:gd name="T8" fmla="*/ 147 w 287"/>
                  <a:gd name="T9" fmla="*/ 42 h 177"/>
                  <a:gd name="T10" fmla="*/ 168 w 287"/>
                  <a:gd name="T11" fmla="*/ 48 h 177"/>
                  <a:gd name="T12" fmla="*/ 195 w 287"/>
                  <a:gd name="T13" fmla="*/ 56 h 177"/>
                  <a:gd name="T14" fmla="*/ 222 w 287"/>
                  <a:gd name="T15" fmla="*/ 60 h 177"/>
                  <a:gd name="T16" fmla="*/ 246 w 287"/>
                  <a:gd name="T17" fmla="*/ 65 h 177"/>
                  <a:gd name="T18" fmla="*/ 264 w 287"/>
                  <a:gd name="T19" fmla="*/ 66 h 177"/>
                  <a:gd name="T20" fmla="*/ 287 w 287"/>
                  <a:gd name="T21" fmla="*/ 66 h 177"/>
                  <a:gd name="T22" fmla="*/ 287 w 287"/>
                  <a:gd name="T23" fmla="*/ 177 h 177"/>
                  <a:gd name="T24" fmla="*/ 252 w 287"/>
                  <a:gd name="T25" fmla="*/ 177 h 177"/>
                  <a:gd name="T26" fmla="*/ 228 w 287"/>
                  <a:gd name="T27" fmla="*/ 176 h 177"/>
                  <a:gd name="T28" fmla="*/ 200 w 287"/>
                  <a:gd name="T29" fmla="*/ 173 h 177"/>
                  <a:gd name="T30" fmla="*/ 170 w 287"/>
                  <a:gd name="T31" fmla="*/ 167 h 177"/>
                  <a:gd name="T32" fmla="*/ 144 w 287"/>
                  <a:gd name="T33" fmla="*/ 161 h 177"/>
                  <a:gd name="T34" fmla="*/ 110 w 287"/>
                  <a:gd name="T35" fmla="*/ 152 h 177"/>
                  <a:gd name="T36" fmla="*/ 69 w 287"/>
                  <a:gd name="T37" fmla="*/ 138 h 177"/>
                  <a:gd name="T38" fmla="*/ 42 w 287"/>
                  <a:gd name="T39" fmla="*/ 126 h 177"/>
                  <a:gd name="T40" fmla="*/ 23 w 287"/>
                  <a:gd name="T41" fmla="*/ 116 h 177"/>
                  <a:gd name="T42" fmla="*/ 0 w 287"/>
                  <a:gd name="T43" fmla="*/ 102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7"/>
                  <a:gd name="T67" fmla="*/ 0 h 177"/>
                  <a:gd name="T68" fmla="*/ 287 w 287"/>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7" h="177">
                    <a:moveTo>
                      <a:pt x="0" y="102"/>
                    </a:moveTo>
                    <a:lnTo>
                      <a:pt x="59" y="0"/>
                    </a:lnTo>
                    <a:lnTo>
                      <a:pt x="89" y="17"/>
                    </a:lnTo>
                    <a:lnTo>
                      <a:pt x="117" y="30"/>
                    </a:lnTo>
                    <a:lnTo>
                      <a:pt x="147" y="42"/>
                    </a:lnTo>
                    <a:lnTo>
                      <a:pt x="168" y="48"/>
                    </a:lnTo>
                    <a:lnTo>
                      <a:pt x="195" y="56"/>
                    </a:lnTo>
                    <a:lnTo>
                      <a:pt x="222" y="60"/>
                    </a:lnTo>
                    <a:lnTo>
                      <a:pt x="246" y="65"/>
                    </a:lnTo>
                    <a:lnTo>
                      <a:pt x="264" y="66"/>
                    </a:lnTo>
                    <a:lnTo>
                      <a:pt x="287" y="66"/>
                    </a:lnTo>
                    <a:lnTo>
                      <a:pt x="287" y="177"/>
                    </a:lnTo>
                    <a:lnTo>
                      <a:pt x="252" y="177"/>
                    </a:lnTo>
                    <a:lnTo>
                      <a:pt x="228" y="176"/>
                    </a:lnTo>
                    <a:lnTo>
                      <a:pt x="200" y="173"/>
                    </a:lnTo>
                    <a:lnTo>
                      <a:pt x="170" y="167"/>
                    </a:lnTo>
                    <a:lnTo>
                      <a:pt x="144" y="161"/>
                    </a:lnTo>
                    <a:lnTo>
                      <a:pt x="110" y="152"/>
                    </a:lnTo>
                    <a:lnTo>
                      <a:pt x="69" y="138"/>
                    </a:lnTo>
                    <a:lnTo>
                      <a:pt x="42" y="126"/>
                    </a:lnTo>
                    <a:lnTo>
                      <a:pt x="23" y="116"/>
                    </a:lnTo>
                    <a:lnTo>
                      <a:pt x="0" y="102"/>
                    </a:lnTo>
                    <a:close/>
                  </a:path>
                </a:pathLst>
              </a:custGeom>
              <a:solidFill>
                <a:srgbClr val="FF0000"/>
              </a:solidFill>
              <a:ln w="9525">
                <a:solidFill>
                  <a:schemeClr val="tx1"/>
                </a:solidFill>
                <a:round/>
                <a:headEnd/>
                <a:tailEnd/>
              </a:ln>
            </p:spPr>
            <p:txBody>
              <a:bodyPr>
                <a:prstTxWarp prst="textNoShape">
                  <a:avLst/>
                </a:prstTxWarp>
              </a:bodyPr>
              <a:lstStyle/>
              <a:p>
                <a:endParaRPr lang="en-US"/>
              </a:p>
            </p:txBody>
          </p:sp>
          <p:sp>
            <p:nvSpPr>
              <p:cNvPr id="68" name="Freeform 56">
                <a:extLst>
                  <a:ext uri="{FF2B5EF4-FFF2-40B4-BE49-F238E27FC236}">
                    <a16:creationId xmlns:a16="http://schemas.microsoft.com/office/drawing/2014/main" id="{8E509BDB-4478-4182-BECB-ABDD8F0E334C}"/>
                  </a:ext>
                </a:extLst>
              </p:cNvPr>
              <p:cNvSpPr>
                <a:spLocks noChangeAspect="1"/>
              </p:cNvSpPr>
              <p:nvPr/>
            </p:nvSpPr>
            <p:spPr bwMode="auto">
              <a:xfrm>
                <a:off x="3414" y="1970"/>
                <a:ext cx="170" cy="139"/>
              </a:xfrm>
              <a:custGeom>
                <a:avLst/>
                <a:gdLst>
                  <a:gd name="T0" fmla="*/ 0 w 170"/>
                  <a:gd name="T1" fmla="*/ 85 h 139"/>
                  <a:gd name="T2" fmla="*/ 50 w 170"/>
                  <a:gd name="T3" fmla="*/ 0 h 139"/>
                  <a:gd name="T4" fmla="*/ 75 w 170"/>
                  <a:gd name="T5" fmla="*/ 15 h 139"/>
                  <a:gd name="T6" fmla="*/ 102 w 170"/>
                  <a:gd name="T7" fmla="*/ 24 h 139"/>
                  <a:gd name="T8" fmla="*/ 128 w 170"/>
                  <a:gd name="T9" fmla="*/ 31 h 139"/>
                  <a:gd name="T10" fmla="*/ 170 w 170"/>
                  <a:gd name="T11" fmla="*/ 36 h 139"/>
                  <a:gd name="T12" fmla="*/ 170 w 170"/>
                  <a:gd name="T13" fmla="*/ 139 h 139"/>
                  <a:gd name="T14" fmla="*/ 141 w 170"/>
                  <a:gd name="T15" fmla="*/ 136 h 139"/>
                  <a:gd name="T16" fmla="*/ 105 w 170"/>
                  <a:gd name="T17" fmla="*/ 130 h 139"/>
                  <a:gd name="T18" fmla="*/ 74 w 170"/>
                  <a:gd name="T19" fmla="*/ 121 h 139"/>
                  <a:gd name="T20" fmla="*/ 38 w 170"/>
                  <a:gd name="T21" fmla="*/ 108 h 139"/>
                  <a:gd name="T22" fmla="*/ 23 w 170"/>
                  <a:gd name="T23" fmla="*/ 102 h 139"/>
                  <a:gd name="T24" fmla="*/ 0 w 170"/>
                  <a:gd name="T25" fmla="*/ 85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0"/>
                  <a:gd name="T40" fmla="*/ 0 h 139"/>
                  <a:gd name="T41" fmla="*/ 170 w 170"/>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0" h="139">
                    <a:moveTo>
                      <a:pt x="0" y="85"/>
                    </a:moveTo>
                    <a:lnTo>
                      <a:pt x="50" y="0"/>
                    </a:lnTo>
                    <a:lnTo>
                      <a:pt x="75" y="15"/>
                    </a:lnTo>
                    <a:lnTo>
                      <a:pt x="102" y="24"/>
                    </a:lnTo>
                    <a:lnTo>
                      <a:pt x="128" y="31"/>
                    </a:lnTo>
                    <a:lnTo>
                      <a:pt x="170" y="36"/>
                    </a:lnTo>
                    <a:lnTo>
                      <a:pt x="170" y="139"/>
                    </a:lnTo>
                    <a:lnTo>
                      <a:pt x="141" y="136"/>
                    </a:lnTo>
                    <a:lnTo>
                      <a:pt x="105" y="130"/>
                    </a:lnTo>
                    <a:lnTo>
                      <a:pt x="74" y="121"/>
                    </a:lnTo>
                    <a:lnTo>
                      <a:pt x="38" y="108"/>
                    </a:lnTo>
                    <a:lnTo>
                      <a:pt x="23" y="102"/>
                    </a:lnTo>
                    <a:lnTo>
                      <a:pt x="0" y="8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sp>
            <p:nvSpPr>
              <p:cNvPr id="69" name="Freeform 57">
                <a:extLst>
                  <a:ext uri="{FF2B5EF4-FFF2-40B4-BE49-F238E27FC236}">
                    <a16:creationId xmlns:a16="http://schemas.microsoft.com/office/drawing/2014/main" id="{9F580A9F-3E71-4EEF-8E85-63EB90829C41}"/>
                  </a:ext>
                </a:extLst>
              </p:cNvPr>
              <p:cNvSpPr>
                <a:spLocks noChangeAspect="1"/>
              </p:cNvSpPr>
              <p:nvPr/>
            </p:nvSpPr>
            <p:spPr bwMode="auto">
              <a:xfrm>
                <a:off x="3003" y="1176"/>
                <a:ext cx="579" cy="873"/>
              </a:xfrm>
              <a:custGeom>
                <a:avLst/>
                <a:gdLst>
                  <a:gd name="T0" fmla="*/ 80 w 579"/>
                  <a:gd name="T1" fmla="*/ 873 h 873"/>
                  <a:gd name="T2" fmla="*/ 188 w 579"/>
                  <a:gd name="T3" fmla="*/ 810 h 873"/>
                  <a:gd name="T4" fmla="*/ 182 w 579"/>
                  <a:gd name="T5" fmla="*/ 800 h 873"/>
                  <a:gd name="T6" fmla="*/ 167 w 579"/>
                  <a:gd name="T7" fmla="*/ 770 h 873"/>
                  <a:gd name="T8" fmla="*/ 156 w 579"/>
                  <a:gd name="T9" fmla="*/ 741 h 873"/>
                  <a:gd name="T10" fmla="*/ 147 w 579"/>
                  <a:gd name="T11" fmla="*/ 711 h 873"/>
                  <a:gd name="T12" fmla="*/ 140 w 579"/>
                  <a:gd name="T13" fmla="*/ 687 h 873"/>
                  <a:gd name="T14" fmla="*/ 135 w 579"/>
                  <a:gd name="T15" fmla="*/ 654 h 873"/>
                  <a:gd name="T16" fmla="*/ 131 w 579"/>
                  <a:gd name="T17" fmla="*/ 614 h 873"/>
                  <a:gd name="T18" fmla="*/ 129 w 579"/>
                  <a:gd name="T19" fmla="*/ 564 h 873"/>
                  <a:gd name="T20" fmla="*/ 134 w 579"/>
                  <a:gd name="T21" fmla="*/ 525 h 873"/>
                  <a:gd name="T22" fmla="*/ 140 w 579"/>
                  <a:gd name="T23" fmla="*/ 489 h 873"/>
                  <a:gd name="T24" fmla="*/ 155 w 579"/>
                  <a:gd name="T25" fmla="*/ 434 h 873"/>
                  <a:gd name="T26" fmla="*/ 179 w 579"/>
                  <a:gd name="T27" fmla="*/ 377 h 873"/>
                  <a:gd name="T28" fmla="*/ 201 w 579"/>
                  <a:gd name="T29" fmla="*/ 338 h 873"/>
                  <a:gd name="T30" fmla="*/ 233 w 579"/>
                  <a:gd name="T31" fmla="*/ 294 h 873"/>
                  <a:gd name="T32" fmla="*/ 264 w 579"/>
                  <a:gd name="T33" fmla="*/ 258 h 873"/>
                  <a:gd name="T34" fmla="*/ 305 w 579"/>
                  <a:gd name="T35" fmla="*/ 222 h 873"/>
                  <a:gd name="T36" fmla="*/ 338 w 579"/>
                  <a:gd name="T37" fmla="*/ 198 h 873"/>
                  <a:gd name="T38" fmla="*/ 381 w 579"/>
                  <a:gd name="T39" fmla="*/ 173 h 873"/>
                  <a:gd name="T40" fmla="*/ 434 w 579"/>
                  <a:gd name="T41" fmla="*/ 149 h 873"/>
                  <a:gd name="T42" fmla="*/ 485 w 579"/>
                  <a:gd name="T43" fmla="*/ 135 h 873"/>
                  <a:gd name="T44" fmla="*/ 545 w 579"/>
                  <a:gd name="T45" fmla="*/ 125 h 873"/>
                  <a:gd name="T46" fmla="*/ 579 w 579"/>
                  <a:gd name="T47" fmla="*/ 123 h 873"/>
                  <a:gd name="T48" fmla="*/ 579 w 579"/>
                  <a:gd name="T49" fmla="*/ 0 h 873"/>
                  <a:gd name="T50" fmla="*/ 536 w 579"/>
                  <a:gd name="T51" fmla="*/ 0 h 873"/>
                  <a:gd name="T52" fmla="*/ 507 w 579"/>
                  <a:gd name="T53" fmla="*/ 6 h 873"/>
                  <a:gd name="T54" fmla="*/ 480 w 579"/>
                  <a:gd name="T55" fmla="*/ 11 h 873"/>
                  <a:gd name="T56" fmla="*/ 443 w 579"/>
                  <a:gd name="T57" fmla="*/ 17 h 873"/>
                  <a:gd name="T58" fmla="*/ 386 w 579"/>
                  <a:gd name="T59" fmla="*/ 33 h 873"/>
                  <a:gd name="T60" fmla="*/ 354 w 579"/>
                  <a:gd name="T61" fmla="*/ 48 h 873"/>
                  <a:gd name="T62" fmla="*/ 320 w 579"/>
                  <a:gd name="T63" fmla="*/ 62 h 873"/>
                  <a:gd name="T64" fmla="*/ 282 w 579"/>
                  <a:gd name="T65" fmla="*/ 86 h 873"/>
                  <a:gd name="T66" fmla="*/ 249 w 579"/>
                  <a:gd name="T67" fmla="*/ 105 h 873"/>
                  <a:gd name="T68" fmla="*/ 219 w 579"/>
                  <a:gd name="T69" fmla="*/ 128 h 873"/>
                  <a:gd name="T70" fmla="*/ 189 w 579"/>
                  <a:gd name="T71" fmla="*/ 153 h 873"/>
                  <a:gd name="T72" fmla="*/ 167 w 579"/>
                  <a:gd name="T73" fmla="*/ 174 h 873"/>
                  <a:gd name="T74" fmla="*/ 146 w 579"/>
                  <a:gd name="T75" fmla="*/ 197 h 873"/>
                  <a:gd name="T76" fmla="*/ 126 w 579"/>
                  <a:gd name="T77" fmla="*/ 222 h 873"/>
                  <a:gd name="T78" fmla="*/ 104 w 579"/>
                  <a:gd name="T79" fmla="*/ 251 h 873"/>
                  <a:gd name="T80" fmla="*/ 83 w 579"/>
                  <a:gd name="T81" fmla="*/ 282 h 873"/>
                  <a:gd name="T82" fmla="*/ 63 w 579"/>
                  <a:gd name="T83" fmla="*/ 318 h 873"/>
                  <a:gd name="T84" fmla="*/ 45 w 579"/>
                  <a:gd name="T85" fmla="*/ 357 h 873"/>
                  <a:gd name="T86" fmla="*/ 35 w 579"/>
                  <a:gd name="T87" fmla="*/ 387 h 873"/>
                  <a:gd name="T88" fmla="*/ 21 w 579"/>
                  <a:gd name="T89" fmla="*/ 429 h 873"/>
                  <a:gd name="T90" fmla="*/ 9 w 579"/>
                  <a:gd name="T91" fmla="*/ 482 h 873"/>
                  <a:gd name="T92" fmla="*/ 5 w 579"/>
                  <a:gd name="T93" fmla="*/ 518 h 873"/>
                  <a:gd name="T94" fmla="*/ 0 w 579"/>
                  <a:gd name="T95" fmla="*/ 567 h 873"/>
                  <a:gd name="T96" fmla="*/ 0 w 579"/>
                  <a:gd name="T97" fmla="*/ 611 h 873"/>
                  <a:gd name="T98" fmla="*/ 6 w 579"/>
                  <a:gd name="T99" fmla="*/ 665 h 873"/>
                  <a:gd name="T100" fmla="*/ 17 w 579"/>
                  <a:gd name="T101" fmla="*/ 717 h 873"/>
                  <a:gd name="T102" fmla="*/ 24 w 579"/>
                  <a:gd name="T103" fmla="*/ 746 h 873"/>
                  <a:gd name="T104" fmla="*/ 42 w 579"/>
                  <a:gd name="T105" fmla="*/ 795 h 873"/>
                  <a:gd name="T106" fmla="*/ 57 w 579"/>
                  <a:gd name="T107" fmla="*/ 831 h 873"/>
                  <a:gd name="T108" fmla="*/ 72 w 579"/>
                  <a:gd name="T109" fmla="*/ 858 h 873"/>
                  <a:gd name="T110" fmla="*/ 80 w 579"/>
                  <a:gd name="T111" fmla="*/ 873 h 8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9"/>
                  <a:gd name="T169" fmla="*/ 0 h 873"/>
                  <a:gd name="T170" fmla="*/ 579 w 579"/>
                  <a:gd name="T171" fmla="*/ 873 h 8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9" h="873">
                    <a:moveTo>
                      <a:pt x="80" y="873"/>
                    </a:moveTo>
                    <a:lnTo>
                      <a:pt x="188" y="810"/>
                    </a:lnTo>
                    <a:lnTo>
                      <a:pt x="182" y="800"/>
                    </a:lnTo>
                    <a:lnTo>
                      <a:pt x="167" y="770"/>
                    </a:lnTo>
                    <a:lnTo>
                      <a:pt x="156" y="741"/>
                    </a:lnTo>
                    <a:lnTo>
                      <a:pt x="147" y="711"/>
                    </a:lnTo>
                    <a:lnTo>
                      <a:pt x="140" y="687"/>
                    </a:lnTo>
                    <a:lnTo>
                      <a:pt x="135" y="654"/>
                    </a:lnTo>
                    <a:lnTo>
                      <a:pt x="131" y="614"/>
                    </a:lnTo>
                    <a:lnTo>
                      <a:pt x="129" y="564"/>
                    </a:lnTo>
                    <a:lnTo>
                      <a:pt x="134" y="525"/>
                    </a:lnTo>
                    <a:lnTo>
                      <a:pt x="140" y="489"/>
                    </a:lnTo>
                    <a:lnTo>
                      <a:pt x="155" y="434"/>
                    </a:lnTo>
                    <a:lnTo>
                      <a:pt x="179" y="377"/>
                    </a:lnTo>
                    <a:lnTo>
                      <a:pt x="201" y="338"/>
                    </a:lnTo>
                    <a:lnTo>
                      <a:pt x="233" y="294"/>
                    </a:lnTo>
                    <a:lnTo>
                      <a:pt x="264" y="258"/>
                    </a:lnTo>
                    <a:lnTo>
                      <a:pt x="305" y="222"/>
                    </a:lnTo>
                    <a:lnTo>
                      <a:pt x="338" y="198"/>
                    </a:lnTo>
                    <a:lnTo>
                      <a:pt x="381" y="173"/>
                    </a:lnTo>
                    <a:lnTo>
                      <a:pt x="434" y="149"/>
                    </a:lnTo>
                    <a:lnTo>
                      <a:pt x="485" y="135"/>
                    </a:lnTo>
                    <a:lnTo>
                      <a:pt x="545" y="125"/>
                    </a:lnTo>
                    <a:lnTo>
                      <a:pt x="579" y="123"/>
                    </a:lnTo>
                    <a:lnTo>
                      <a:pt x="579" y="0"/>
                    </a:lnTo>
                    <a:lnTo>
                      <a:pt x="536" y="0"/>
                    </a:lnTo>
                    <a:lnTo>
                      <a:pt x="507" y="6"/>
                    </a:lnTo>
                    <a:lnTo>
                      <a:pt x="480" y="11"/>
                    </a:lnTo>
                    <a:lnTo>
                      <a:pt x="443" y="17"/>
                    </a:lnTo>
                    <a:lnTo>
                      <a:pt x="386" y="33"/>
                    </a:lnTo>
                    <a:lnTo>
                      <a:pt x="354" y="48"/>
                    </a:lnTo>
                    <a:lnTo>
                      <a:pt x="320" y="62"/>
                    </a:lnTo>
                    <a:lnTo>
                      <a:pt x="282" y="86"/>
                    </a:lnTo>
                    <a:lnTo>
                      <a:pt x="249" y="105"/>
                    </a:lnTo>
                    <a:lnTo>
                      <a:pt x="219" y="128"/>
                    </a:lnTo>
                    <a:lnTo>
                      <a:pt x="189" y="153"/>
                    </a:lnTo>
                    <a:lnTo>
                      <a:pt x="167" y="174"/>
                    </a:lnTo>
                    <a:lnTo>
                      <a:pt x="146" y="197"/>
                    </a:lnTo>
                    <a:lnTo>
                      <a:pt x="126" y="222"/>
                    </a:lnTo>
                    <a:lnTo>
                      <a:pt x="104" y="251"/>
                    </a:lnTo>
                    <a:lnTo>
                      <a:pt x="83" y="282"/>
                    </a:lnTo>
                    <a:lnTo>
                      <a:pt x="63" y="318"/>
                    </a:lnTo>
                    <a:lnTo>
                      <a:pt x="45" y="357"/>
                    </a:lnTo>
                    <a:lnTo>
                      <a:pt x="35" y="387"/>
                    </a:lnTo>
                    <a:lnTo>
                      <a:pt x="21" y="429"/>
                    </a:lnTo>
                    <a:lnTo>
                      <a:pt x="9" y="482"/>
                    </a:lnTo>
                    <a:lnTo>
                      <a:pt x="5" y="518"/>
                    </a:lnTo>
                    <a:lnTo>
                      <a:pt x="0" y="567"/>
                    </a:lnTo>
                    <a:lnTo>
                      <a:pt x="0" y="611"/>
                    </a:lnTo>
                    <a:lnTo>
                      <a:pt x="6" y="665"/>
                    </a:lnTo>
                    <a:lnTo>
                      <a:pt x="17" y="717"/>
                    </a:lnTo>
                    <a:lnTo>
                      <a:pt x="24" y="746"/>
                    </a:lnTo>
                    <a:lnTo>
                      <a:pt x="42" y="795"/>
                    </a:lnTo>
                    <a:lnTo>
                      <a:pt x="57" y="831"/>
                    </a:lnTo>
                    <a:lnTo>
                      <a:pt x="72" y="858"/>
                    </a:lnTo>
                    <a:lnTo>
                      <a:pt x="80" y="873"/>
                    </a:lnTo>
                    <a:close/>
                  </a:path>
                </a:pathLst>
              </a:custGeom>
              <a:solidFill>
                <a:schemeClr val="bg2"/>
              </a:solidFill>
              <a:ln w="9525">
                <a:solidFill>
                  <a:schemeClr val="tx1"/>
                </a:solidFill>
                <a:miter lim="800000"/>
                <a:headEnd/>
                <a:tailEnd/>
              </a:ln>
            </p:spPr>
            <p:txBody>
              <a:bodyPr wrap="none">
                <a:prstTxWarp prst="textNoShape">
                  <a:avLst/>
                </a:prstTxWarp>
              </a:bodyPr>
              <a:lstStyle/>
              <a:p>
                <a:endParaRPr lang="en-US"/>
              </a:p>
            </p:txBody>
          </p:sp>
        </p:grpSp>
        <p:sp>
          <p:nvSpPr>
            <p:cNvPr id="65" name="AutoShape 58">
              <a:extLst>
                <a:ext uri="{FF2B5EF4-FFF2-40B4-BE49-F238E27FC236}">
                  <a16:creationId xmlns:a16="http://schemas.microsoft.com/office/drawing/2014/main" id="{7DBD4A54-20AB-458C-8A9B-CA2E659090ED}"/>
                </a:ext>
              </a:extLst>
            </p:cNvPr>
            <p:cNvSpPr>
              <a:spLocks noChangeAspect="1" noChangeArrowheads="1"/>
            </p:cNvSpPr>
            <p:nvPr/>
          </p:nvSpPr>
          <p:spPr bwMode="auto">
            <a:xfrm>
              <a:off x="3492" y="864"/>
              <a:ext cx="195" cy="375"/>
            </a:xfrm>
            <a:prstGeom prst="downArrow">
              <a:avLst>
                <a:gd name="adj1" fmla="val 50000"/>
                <a:gd name="adj2" fmla="val 48077"/>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grpSp>
        <p:nvGrpSpPr>
          <p:cNvPr id="81" name="Group 59">
            <a:extLst>
              <a:ext uri="{FF2B5EF4-FFF2-40B4-BE49-F238E27FC236}">
                <a16:creationId xmlns:a16="http://schemas.microsoft.com/office/drawing/2014/main" id="{7AED5D1E-F5AB-41D8-A627-695BAD0C0C20}"/>
              </a:ext>
            </a:extLst>
          </p:cNvPr>
          <p:cNvGrpSpPr>
            <a:grpSpLocks noChangeAspect="1"/>
          </p:cNvGrpSpPr>
          <p:nvPr/>
        </p:nvGrpSpPr>
        <p:grpSpPr bwMode="auto">
          <a:xfrm>
            <a:off x="6936118" y="2516709"/>
            <a:ext cx="1727200" cy="2168525"/>
            <a:chOff x="4299" y="858"/>
            <a:chExt cx="1163" cy="1461"/>
          </a:xfrm>
        </p:grpSpPr>
        <p:grpSp>
          <p:nvGrpSpPr>
            <p:cNvPr id="82" name="Group 60">
              <a:extLst>
                <a:ext uri="{FF2B5EF4-FFF2-40B4-BE49-F238E27FC236}">
                  <a16:creationId xmlns:a16="http://schemas.microsoft.com/office/drawing/2014/main" id="{9A6B40C6-959F-4DF8-85A5-FED368E94FA3}"/>
                </a:ext>
              </a:extLst>
            </p:cNvPr>
            <p:cNvGrpSpPr>
              <a:grpSpLocks noChangeAspect="1"/>
            </p:cNvGrpSpPr>
            <p:nvPr/>
          </p:nvGrpSpPr>
          <p:grpSpPr bwMode="auto">
            <a:xfrm>
              <a:off x="4299" y="1157"/>
              <a:ext cx="1163" cy="1162"/>
              <a:chOff x="4299" y="1157"/>
              <a:chExt cx="1163" cy="1162"/>
            </a:xfrm>
          </p:grpSpPr>
          <p:grpSp>
            <p:nvGrpSpPr>
              <p:cNvPr id="84" name="Group 61">
                <a:extLst>
                  <a:ext uri="{FF2B5EF4-FFF2-40B4-BE49-F238E27FC236}">
                    <a16:creationId xmlns:a16="http://schemas.microsoft.com/office/drawing/2014/main" id="{0187AEC5-8C87-4E73-9287-7212E9D66798}"/>
                  </a:ext>
                </a:extLst>
              </p:cNvPr>
              <p:cNvGrpSpPr>
                <a:grpSpLocks noChangeAspect="1"/>
              </p:cNvGrpSpPr>
              <p:nvPr/>
            </p:nvGrpSpPr>
            <p:grpSpPr bwMode="auto">
              <a:xfrm>
                <a:off x="4299" y="1158"/>
                <a:ext cx="1163" cy="1161"/>
                <a:chOff x="525" y="1152"/>
                <a:chExt cx="1449" cy="1446"/>
              </a:xfrm>
            </p:grpSpPr>
            <p:sp>
              <p:nvSpPr>
                <p:cNvPr id="87" name="Oval 62">
                  <a:extLst>
                    <a:ext uri="{FF2B5EF4-FFF2-40B4-BE49-F238E27FC236}">
                      <a16:creationId xmlns:a16="http://schemas.microsoft.com/office/drawing/2014/main" id="{FD6E9DA9-D034-4D3E-80E1-1C7846D4E79E}"/>
                    </a:ext>
                  </a:extLst>
                </p:cNvPr>
                <p:cNvSpPr>
                  <a:spLocks noChangeAspect="1" noChangeArrowheads="1"/>
                </p:cNvSpPr>
                <p:nvPr/>
              </p:nvSpPr>
              <p:spPr bwMode="auto">
                <a:xfrm>
                  <a:off x="528" y="1153"/>
                  <a:ext cx="1440" cy="1439"/>
                </a:xfrm>
                <a:prstGeom prst="ellipse">
                  <a:avLst/>
                </a:prstGeom>
                <a:solidFill>
                  <a:schemeClr val="bg1"/>
                </a:solidFill>
                <a:ln w="9525">
                  <a:solidFill>
                    <a:schemeClr val="tx1"/>
                  </a:solidFill>
                  <a:round/>
                  <a:headEnd/>
                  <a:tailEnd/>
                </a:ln>
                <a:effectLst>
                  <a:outerShdw blurRad="63500" dist="107763" dir="2700000" algn="ctr" rotWithShape="0">
                    <a:schemeClr val="bg2">
                      <a:alpha val="74998"/>
                    </a:schemeClr>
                  </a:outerShdw>
                </a:effectLst>
              </p:spPr>
              <p:txBody>
                <a:bodyPr wrap="none" anchor="ctr">
                  <a:prstTxWarp prst="textNoShape">
                    <a:avLst/>
                  </a:prstTxWarp>
                </a:bodyPr>
                <a:lstStyle/>
                <a:p>
                  <a:pPr>
                    <a:defRPr/>
                  </a:pPr>
                  <a:endParaRPr lang="en-US"/>
                </a:p>
              </p:txBody>
            </p:sp>
            <p:sp>
              <p:nvSpPr>
                <p:cNvPr id="88" name="Oval 63">
                  <a:extLst>
                    <a:ext uri="{FF2B5EF4-FFF2-40B4-BE49-F238E27FC236}">
                      <a16:creationId xmlns:a16="http://schemas.microsoft.com/office/drawing/2014/main" id="{78A10E2B-F545-4FFC-9670-AD67D796136D}"/>
                    </a:ext>
                  </a:extLst>
                </p:cNvPr>
                <p:cNvSpPr>
                  <a:spLocks noChangeAspect="1" noChangeArrowheads="1"/>
                </p:cNvSpPr>
                <p:nvPr/>
              </p:nvSpPr>
              <p:spPr bwMode="auto">
                <a:xfrm>
                  <a:off x="687" y="1302"/>
                  <a:ext cx="1152" cy="1152"/>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9" name="Oval 64">
                  <a:extLst>
                    <a:ext uri="{FF2B5EF4-FFF2-40B4-BE49-F238E27FC236}">
                      <a16:creationId xmlns:a16="http://schemas.microsoft.com/office/drawing/2014/main" id="{92B3B13D-10F4-4AE1-8964-8420647966F1}"/>
                    </a:ext>
                  </a:extLst>
                </p:cNvPr>
                <p:cNvSpPr>
                  <a:spLocks noChangeAspect="1" noChangeArrowheads="1"/>
                </p:cNvSpPr>
                <p:nvPr/>
              </p:nvSpPr>
              <p:spPr bwMode="auto">
                <a:xfrm>
                  <a:off x="831" y="1446"/>
                  <a:ext cx="864" cy="86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0" name="Oval 65">
                  <a:extLst>
                    <a:ext uri="{FF2B5EF4-FFF2-40B4-BE49-F238E27FC236}">
                      <a16:creationId xmlns:a16="http://schemas.microsoft.com/office/drawing/2014/main" id="{C4942CF2-B547-4168-9BB0-479492D4ACE9}"/>
                    </a:ext>
                  </a:extLst>
                </p:cNvPr>
                <p:cNvSpPr>
                  <a:spLocks noChangeAspect="1" noChangeArrowheads="1"/>
                </p:cNvSpPr>
                <p:nvPr/>
              </p:nvSpPr>
              <p:spPr bwMode="auto">
                <a:xfrm>
                  <a:off x="963" y="1605"/>
                  <a:ext cx="576" cy="576"/>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91" name="Line 66">
                  <a:extLst>
                    <a:ext uri="{FF2B5EF4-FFF2-40B4-BE49-F238E27FC236}">
                      <a16:creationId xmlns:a16="http://schemas.microsoft.com/office/drawing/2014/main" id="{843E8D5E-4FE4-4DD4-9521-F6540ADD04D2}"/>
                    </a:ext>
                  </a:extLst>
                </p:cNvPr>
                <p:cNvSpPr>
                  <a:spLocks noChangeAspect="1" noChangeShapeType="1"/>
                </p:cNvSpPr>
                <p:nvPr/>
              </p:nvSpPr>
              <p:spPr bwMode="auto">
                <a:xfrm>
                  <a:off x="1248" y="1152"/>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2" name="Line 67">
                  <a:extLst>
                    <a:ext uri="{FF2B5EF4-FFF2-40B4-BE49-F238E27FC236}">
                      <a16:creationId xmlns:a16="http://schemas.microsoft.com/office/drawing/2014/main" id="{502771CB-0D5D-4D93-A0A7-CCC108F25841}"/>
                    </a:ext>
                  </a:extLst>
                </p:cNvPr>
                <p:cNvSpPr>
                  <a:spLocks noChangeAspect="1" noChangeShapeType="1"/>
                </p:cNvSpPr>
                <p:nvPr/>
              </p:nvSpPr>
              <p:spPr bwMode="auto">
                <a:xfrm rot="1800000">
                  <a:off x="1251" y="1155"/>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3" name="Line 68">
                  <a:extLst>
                    <a:ext uri="{FF2B5EF4-FFF2-40B4-BE49-F238E27FC236}">
                      <a16:creationId xmlns:a16="http://schemas.microsoft.com/office/drawing/2014/main" id="{8AA6459C-5392-49FE-8147-302A52D883B2}"/>
                    </a:ext>
                  </a:extLst>
                </p:cNvPr>
                <p:cNvSpPr>
                  <a:spLocks noChangeAspect="1" noChangeShapeType="1"/>
                </p:cNvSpPr>
                <p:nvPr/>
              </p:nvSpPr>
              <p:spPr bwMode="auto">
                <a:xfrm rot="3600000">
                  <a:off x="1245"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4" name="Line 69">
                  <a:extLst>
                    <a:ext uri="{FF2B5EF4-FFF2-40B4-BE49-F238E27FC236}">
                      <a16:creationId xmlns:a16="http://schemas.microsoft.com/office/drawing/2014/main" id="{3E0E9CF8-2446-46B5-ACF5-79489A4B00EC}"/>
                    </a:ext>
                  </a:extLst>
                </p:cNvPr>
                <p:cNvSpPr>
                  <a:spLocks noChangeAspect="1" noChangeShapeType="1"/>
                </p:cNvSpPr>
                <p:nvPr/>
              </p:nvSpPr>
              <p:spPr bwMode="auto">
                <a:xfrm rot="5400000">
                  <a:off x="1245" y="1140"/>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5" name="Line 70">
                  <a:extLst>
                    <a:ext uri="{FF2B5EF4-FFF2-40B4-BE49-F238E27FC236}">
                      <a16:creationId xmlns:a16="http://schemas.microsoft.com/office/drawing/2014/main" id="{C04B3696-8BC2-43C3-8CEF-128566B9F4CE}"/>
                    </a:ext>
                  </a:extLst>
                </p:cNvPr>
                <p:cNvSpPr>
                  <a:spLocks noChangeAspect="1" noChangeShapeType="1"/>
                </p:cNvSpPr>
                <p:nvPr/>
              </p:nvSpPr>
              <p:spPr bwMode="auto">
                <a:xfrm rot="7200000">
                  <a:off x="1254" y="1131"/>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6" name="Line 71">
                  <a:extLst>
                    <a:ext uri="{FF2B5EF4-FFF2-40B4-BE49-F238E27FC236}">
                      <a16:creationId xmlns:a16="http://schemas.microsoft.com/office/drawing/2014/main" id="{5AE904D9-602E-4A41-B74E-9763E818722B}"/>
                    </a:ext>
                  </a:extLst>
                </p:cNvPr>
                <p:cNvSpPr>
                  <a:spLocks noChangeAspect="1" noChangeShapeType="1"/>
                </p:cNvSpPr>
                <p:nvPr/>
              </p:nvSpPr>
              <p:spPr bwMode="auto">
                <a:xfrm rot="9000000">
                  <a:off x="1263" y="1158"/>
                  <a:ext cx="0" cy="1440"/>
                </a:xfrm>
                <a:prstGeom prst="line">
                  <a:avLst/>
                </a:prstGeom>
                <a:noFill/>
                <a:ln w="9525">
                  <a:solidFill>
                    <a:schemeClr val="tx1"/>
                  </a:solidFill>
                  <a:round/>
                  <a:headEnd/>
                  <a:tailEnd/>
                </a:ln>
              </p:spPr>
              <p:txBody>
                <a:bodyPr>
                  <a:prstTxWarp prst="textNoShape">
                    <a:avLst/>
                  </a:prstTxWarp>
                </a:bodyPr>
                <a:lstStyle/>
                <a:p>
                  <a:endParaRPr lang="en-US"/>
                </a:p>
              </p:txBody>
            </p:sp>
            <p:sp>
              <p:nvSpPr>
                <p:cNvPr id="97" name="Oval 72">
                  <a:extLst>
                    <a:ext uri="{FF2B5EF4-FFF2-40B4-BE49-F238E27FC236}">
                      <a16:creationId xmlns:a16="http://schemas.microsoft.com/office/drawing/2014/main" id="{9904FC1C-A669-4BF5-AA1F-729C1145BA72}"/>
                    </a:ext>
                  </a:extLst>
                </p:cNvPr>
                <p:cNvSpPr>
                  <a:spLocks noChangeAspect="1" noChangeArrowheads="1"/>
                </p:cNvSpPr>
                <p:nvPr/>
              </p:nvSpPr>
              <p:spPr bwMode="auto">
                <a:xfrm>
                  <a:off x="1107" y="1749"/>
                  <a:ext cx="288" cy="28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grpSp>
          <p:sp>
            <p:nvSpPr>
              <p:cNvPr id="85" name="Freeform 73">
                <a:extLst>
                  <a:ext uri="{FF2B5EF4-FFF2-40B4-BE49-F238E27FC236}">
                    <a16:creationId xmlns:a16="http://schemas.microsoft.com/office/drawing/2014/main" id="{5871108B-2050-4FC3-B078-15EB8D6FA11B}"/>
                  </a:ext>
                </a:extLst>
              </p:cNvPr>
              <p:cNvSpPr>
                <a:spLocks noChangeAspect="1"/>
              </p:cNvSpPr>
              <p:nvPr/>
            </p:nvSpPr>
            <p:spPr bwMode="auto">
              <a:xfrm>
                <a:off x="4596" y="1157"/>
                <a:ext cx="284" cy="183"/>
              </a:xfrm>
              <a:custGeom>
                <a:avLst/>
                <a:gdLst>
                  <a:gd name="T0" fmla="*/ 284 w 284"/>
                  <a:gd name="T1" fmla="*/ 120 h 183"/>
                  <a:gd name="T2" fmla="*/ 284 w 284"/>
                  <a:gd name="T3" fmla="*/ 0 h 183"/>
                  <a:gd name="T4" fmla="*/ 251 w 284"/>
                  <a:gd name="T5" fmla="*/ 1 h 183"/>
                  <a:gd name="T6" fmla="*/ 219 w 284"/>
                  <a:gd name="T7" fmla="*/ 3 h 183"/>
                  <a:gd name="T8" fmla="*/ 183 w 284"/>
                  <a:gd name="T9" fmla="*/ 9 h 183"/>
                  <a:gd name="T10" fmla="*/ 137 w 284"/>
                  <a:gd name="T11" fmla="*/ 19 h 183"/>
                  <a:gd name="T12" fmla="*/ 92 w 284"/>
                  <a:gd name="T13" fmla="*/ 31 h 183"/>
                  <a:gd name="T14" fmla="*/ 65 w 284"/>
                  <a:gd name="T15" fmla="*/ 42 h 183"/>
                  <a:gd name="T16" fmla="*/ 36 w 284"/>
                  <a:gd name="T17" fmla="*/ 54 h 183"/>
                  <a:gd name="T18" fmla="*/ 0 w 284"/>
                  <a:gd name="T19" fmla="*/ 75 h 183"/>
                  <a:gd name="T20" fmla="*/ 63 w 284"/>
                  <a:gd name="T21" fmla="*/ 183 h 183"/>
                  <a:gd name="T22" fmla="*/ 98 w 284"/>
                  <a:gd name="T23" fmla="*/ 165 h 183"/>
                  <a:gd name="T24" fmla="*/ 132 w 284"/>
                  <a:gd name="T25" fmla="*/ 150 h 183"/>
                  <a:gd name="T26" fmla="*/ 171 w 284"/>
                  <a:gd name="T27" fmla="*/ 138 h 183"/>
                  <a:gd name="T28" fmla="*/ 198 w 284"/>
                  <a:gd name="T29" fmla="*/ 130 h 183"/>
                  <a:gd name="T30" fmla="*/ 242 w 284"/>
                  <a:gd name="T31" fmla="*/ 123 h 183"/>
                  <a:gd name="T32" fmla="*/ 284 w 284"/>
                  <a:gd name="T33" fmla="*/ 120 h 1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4"/>
                  <a:gd name="T52" fmla="*/ 0 h 183"/>
                  <a:gd name="T53" fmla="*/ 284 w 284"/>
                  <a:gd name="T54" fmla="*/ 183 h 1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4" h="183">
                    <a:moveTo>
                      <a:pt x="284" y="120"/>
                    </a:moveTo>
                    <a:lnTo>
                      <a:pt x="284" y="0"/>
                    </a:lnTo>
                    <a:lnTo>
                      <a:pt x="251" y="1"/>
                    </a:lnTo>
                    <a:lnTo>
                      <a:pt x="219" y="3"/>
                    </a:lnTo>
                    <a:lnTo>
                      <a:pt x="183" y="9"/>
                    </a:lnTo>
                    <a:lnTo>
                      <a:pt x="137" y="19"/>
                    </a:lnTo>
                    <a:lnTo>
                      <a:pt x="92" y="31"/>
                    </a:lnTo>
                    <a:lnTo>
                      <a:pt x="65" y="42"/>
                    </a:lnTo>
                    <a:lnTo>
                      <a:pt x="36" y="54"/>
                    </a:lnTo>
                    <a:lnTo>
                      <a:pt x="0" y="75"/>
                    </a:lnTo>
                    <a:lnTo>
                      <a:pt x="63" y="183"/>
                    </a:lnTo>
                    <a:lnTo>
                      <a:pt x="98" y="165"/>
                    </a:lnTo>
                    <a:lnTo>
                      <a:pt x="132" y="150"/>
                    </a:lnTo>
                    <a:lnTo>
                      <a:pt x="171" y="138"/>
                    </a:lnTo>
                    <a:lnTo>
                      <a:pt x="198" y="130"/>
                    </a:lnTo>
                    <a:lnTo>
                      <a:pt x="242" y="123"/>
                    </a:lnTo>
                    <a:lnTo>
                      <a:pt x="284" y="120"/>
                    </a:lnTo>
                    <a:close/>
                  </a:path>
                </a:pathLst>
              </a:custGeom>
              <a:solidFill>
                <a:srgbClr val="FF0000"/>
              </a:solidFill>
              <a:ln w="9525">
                <a:solidFill>
                  <a:schemeClr val="tx1"/>
                </a:solidFill>
                <a:round/>
                <a:headEnd/>
                <a:tailEnd/>
              </a:ln>
            </p:spPr>
            <p:txBody>
              <a:bodyPr>
                <a:prstTxWarp prst="textNoShape">
                  <a:avLst/>
                </a:prstTxWarp>
              </a:bodyPr>
              <a:lstStyle/>
              <a:p>
                <a:endParaRPr lang="en-US"/>
              </a:p>
            </p:txBody>
          </p:sp>
          <p:sp>
            <p:nvSpPr>
              <p:cNvPr id="86" name="Freeform 74">
                <a:extLst>
                  <a:ext uri="{FF2B5EF4-FFF2-40B4-BE49-F238E27FC236}">
                    <a16:creationId xmlns:a16="http://schemas.microsoft.com/office/drawing/2014/main" id="{E4964B67-F0CF-4341-8CB1-F461A5240BAA}"/>
                  </a:ext>
                </a:extLst>
              </p:cNvPr>
              <p:cNvSpPr>
                <a:spLocks noChangeAspect="1"/>
              </p:cNvSpPr>
              <p:nvPr/>
            </p:nvSpPr>
            <p:spPr bwMode="auto">
              <a:xfrm>
                <a:off x="5007" y="1839"/>
                <a:ext cx="192" cy="201"/>
              </a:xfrm>
              <a:custGeom>
                <a:avLst/>
                <a:gdLst>
                  <a:gd name="T0" fmla="*/ 0 w 192"/>
                  <a:gd name="T1" fmla="*/ 105 h 201"/>
                  <a:gd name="T2" fmla="*/ 57 w 192"/>
                  <a:gd name="T3" fmla="*/ 201 h 201"/>
                  <a:gd name="T4" fmla="*/ 93 w 192"/>
                  <a:gd name="T5" fmla="*/ 183 h 201"/>
                  <a:gd name="T6" fmla="*/ 123 w 192"/>
                  <a:gd name="T7" fmla="*/ 153 h 201"/>
                  <a:gd name="T8" fmla="*/ 156 w 192"/>
                  <a:gd name="T9" fmla="*/ 117 h 201"/>
                  <a:gd name="T10" fmla="*/ 183 w 192"/>
                  <a:gd name="T11" fmla="*/ 75 h 201"/>
                  <a:gd name="T12" fmla="*/ 192 w 192"/>
                  <a:gd name="T13" fmla="*/ 57 h 201"/>
                  <a:gd name="T14" fmla="*/ 87 w 192"/>
                  <a:gd name="T15" fmla="*/ 0 h 201"/>
                  <a:gd name="T16" fmla="*/ 75 w 192"/>
                  <a:gd name="T17" fmla="*/ 24 h 201"/>
                  <a:gd name="T18" fmla="*/ 54 w 192"/>
                  <a:gd name="T19" fmla="*/ 51 h 201"/>
                  <a:gd name="T20" fmla="*/ 27 w 192"/>
                  <a:gd name="T21" fmla="*/ 81 h 201"/>
                  <a:gd name="T22" fmla="*/ 0 w 192"/>
                  <a:gd name="T23" fmla="*/ 105 h 2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201"/>
                  <a:gd name="T38" fmla="*/ 192 w 192"/>
                  <a:gd name="T39" fmla="*/ 201 h 2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201">
                    <a:moveTo>
                      <a:pt x="0" y="105"/>
                    </a:moveTo>
                    <a:lnTo>
                      <a:pt x="57" y="201"/>
                    </a:lnTo>
                    <a:lnTo>
                      <a:pt x="93" y="183"/>
                    </a:lnTo>
                    <a:lnTo>
                      <a:pt x="123" y="153"/>
                    </a:lnTo>
                    <a:lnTo>
                      <a:pt x="156" y="117"/>
                    </a:lnTo>
                    <a:lnTo>
                      <a:pt x="183" y="75"/>
                    </a:lnTo>
                    <a:lnTo>
                      <a:pt x="192" y="57"/>
                    </a:lnTo>
                    <a:lnTo>
                      <a:pt x="87" y="0"/>
                    </a:lnTo>
                    <a:lnTo>
                      <a:pt x="75" y="24"/>
                    </a:lnTo>
                    <a:lnTo>
                      <a:pt x="54" y="51"/>
                    </a:lnTo>
                    <a:lnTo>
                      <a:pt x="27" y="81"/>
                    </a:lnTo>
                    <a:lnTo>
                      <a:pt x="0" y="105"/>
                    </a:lnTo>
                    <a:close/>
                  </a:path>
                </a:pathLst>
              </a:custGeom>
              <a:solidFill>
                <a:srgbClr val="0000FF"/>
              </a:solidFill>
              <a:ln w="9525">
                <a:solidFill>
                  <a:schemeClr val="tx1"/>
                </a:solidFill>
                <a:round/>
                <a:headEnd/>
                <a:tailEnd/>
              </a:ln>
            </p:spPr>
            <p:txBody>
              <a:bodyPr>
                <a:prstTxWarp prst="textNoShape">
                  <a:avLst/>
                </a:prstTxWarp>
              </a:bodyPr>
              <a:lstStyle/>
              <a:p>
                <a:endParaRPr lang="en-US"/>
              </a:p>
            </p:txBody>
          </p:sp>
        </p:grpSp>
        <p:sp>
          <p:nvSpPr>
            <p:cNvPr id="83" name="AutoShape 75">
              <a:extLst>
                <a:ext uri="{FF2B5EF4-FFF2-40B4-BE49-F238E27FC236}">
                  <a16:creationId xmlns:a16="http://schemas.microsoft.com/office/drawing/2014/main" id="{003703EE-6A73-4CC0-A75A-9F06AC36DC90}"/>
                </a:ext>
              </a:extLst>
            </p:cNvPr>
            <p:cNvSpPr>
              <a:spLocks noChangeAspect="1" noChangeArrowheads="1"/>
            </p:cNvSpPr>
            <p:nvPr/>
          </p:nvSpPr>
          <p:spPr bwMode="auto">
            <a:xfrm>
              <a:off x="4782" y="858"/>
              <a:ext cx="195" cy="375"/>
            </a:xfrm>
            <a:prstGeom prst="downArrow">
              <a:avLst>
                <a:gd name="adj1" fmla="val 50000"/>
                <a:gd name="adj2" fmla="val 48077"/>
              </a:avLst>
            </a:prstGeom>
            <a:solidFill>
              <a:srgbClr val="000000"/>
            </a:solidFill>
            <a:ln w="9525">
              <a:solidFill>
                <a:schemeClr val="tx1"/>
              </a:solidFill>
              <a:miter lim="800000"/>
              <a:headEnd/>
              <a:tailEnd/>
            </a:ln>
          </p:spPr>
          <p:txBody>
            <a:bodyPr wrap="none" anchor="ctr">
              <a:prstTxWarp prst="textNoShape">
                <a:avLst/>
              </a:prstTxWarp>
            </a:bodyPr>
            <a:lstStyle/>
            <a:p>
              <a:endParaRPr lang="en-US"/>
            </a:p>
          </p:txBody>
        </p:sp>
      </p:grpSp>
      <p:sp>
        <p:nvSpPr>
          <p:cNvPr id="99" name="弧形 98">
            <a:extLst>
              <a:ext uri="{FF2B5EF4-FFF2-40B4-BE49-F238E27FC236}">
                <a16:creationId xmlns:a16="http://schemas.microsoft.com/office/drawing/2014/main" id="{35B39D28-EE7E-4FE7-8BD2-95BD94DBF172}"/>
              </a:ext>
            </a:extLst>
          </p:cNvPr>
          <p:cNvSpPr/>
          <p:nvPr/>
        </p:nvSpPr>
        <p:spPr>
          <a:xfrm rot="13668865">
            <a:off x="663583" y="2638210"/>
            <a:ext cx="1976972" cy="2212559"/>
          </a:xfrm>
          <a:prstGeom prst="arc">
            <a:avLst/>
          </a:prstGeom>
          <a:ln>
            <a:headEnd type="triangle"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9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3BF5FC-F11D-4862-8722-2D32E22E1772}"/>
              </a:ext>
            </a:extLst>
          </p:cNvPr>
          <p:cNvSpPr>
            <a:spLocks noGrp="1"/>
          </p:cNvSpPr>
          <p:nvPr>
            <p:ph type="title"/>
          </p:nvPr>
        </p:nvSpPr>
        <p:spPr/>
        <p:txBody>
          <a:bodyPr>
            <a:normAutofit fontScale="90000"/>
          </a:bodyPr>
          <a:lstStyle/>
          <a:p>
            <a:r>
              <a:rPr lang="zh-CN" altLang="en-US" dirty="0"/>
              <a:t>扇区访问时间</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CAF38B2-F15F-4A91-8828-1ECAB1694616}"/>
                  </a:ext>
                </a:extLst>
              </p:cNvPr>
              <p:cNvSpPr>
                <a:spLocks noGrp="1"/>
              </p:cNvSpPr>
              <p:nvPr>
                <p:ph idx="1"/>
              </p:nvPr>
            </p:nvSpPr>
            <p:spPr/>
            <p:txBody>
              <a:bodyPr>
                <a:normAutofit fontScale="92500" lnSpcReduction="10000"/>
              </a:bodyPr>
              <a:lstStyle/>
              <a:p>
                <a:r>
                  <a:rPr lang="zh-CN" altLang="en-US" dirty="0"/>
                  <a:t>扇区访问时间由三部分组成：寻道时间、旋转时间和传送时间</a:t>
                </a:r>
                <a:endParaRPr lang="en-US" altLang="zh-CN" dirty="0"/>
              </a:p>
              <a:p>
                <a:pPr lvl="1"/>
                <a:r>
                  <a:rPr lang="zh-CN" altLang="en-US" dirty="0"/>
                  <a:t>寻道时间：移动传动臂将读</a:t>
                </a:r>
                <a:r>
                  <a:rPr lang="en-US" altLang="zh-CN" dirty="0"/>
                  <a:t>/</a:t>
                </a:r>
                <a:r>
                  <a:rPr lang="zh-CN" altLang="en-US" dirty="0"/>
                  <a:t>写头定位到包含目标扇区磁道上所需的时间</a:t>
                </a:r>
                <a:endParaRPr lang="en-US" altLang="zh-CN" dirty="0"/>
              </a:p>
              <a:p>
                <a:pPr lvl="2"/>
                <a:r>
                  <a:rPr lang="zh-CN" altLang="en-US" dirty="0"/>
                  <a:t>寻道时间依赖于读</a:t>
                </a:r>
                <a:r>
                  <a:rPr lang="en-US" altLang="zh-CN" dirty="0"/>
                  <a:t>/</a:t>
                </a:r>
                <a:r>
                  <a:rPr lang="zh-CN" altLang="en-US" dirty="0"/>
                  <a:t>写头以前的位置和传动臂在盘面上移动的速度</a:t>
                </a:r>
                <a:endParaRPr lang="en-US" altLang="zh-CN" dirty="0"/>
              </a:p>
              <a:p>
                <a:pPr lvl="2"/>
                <a:r>
                  <a:rPr lang="zh-CN" altLang="en-US" dirty="0"/>
                  <a:t>平均寻道时间为</a:t>
                </a:r>
                <a:r>
                  <a:rPr lang="en-US" altLang="zh-CN" dirty="0"/>
                  <a:t>3~9ms</a:t>
                </a:r>
                <a:r>
                  <a:rPr lang="zh-CN" altLang="en-US" dirty="0"/>
                  <a:t>，一次寻道最大时间可达</a:t>
                </a:r>
                <a:r>
                  <a:rPr lang="en-US" altLang="zh-CN" dirty="0"/>
                  <a:t>20ms</a:t>
                </a:r>
              </a:p>
              <a:p>
                <a:pPr lvl="1"/>
                <a:r>
                  <a:rPr lang="zh-CN" altLang="en-US" dirty="0"/>
                  <a:t>旋转时间：驱动器等待目标扇区的第一位旋转到读</a:t>
                </a:r>
                <a:r>
                  <a:rPr lang="en-US" altLang="zh-CN" dirty="0"/>
                  <a:t>/</a:t>
                </a:r>
                <a:r>
                  <a:rPr lang="zh-CN" altLang="en-US" dirty="0"/>
                  <a:t>写头下的时间</a:t>
                </a:r>
                <a:endParaRPr lang="en-US" altLang="zh-CN" dirty="0"/>
              </a:p>
              <a:p>
                <a:pPr lvl="2"/>
                <a:r>
                  <a:rPr lang="zh-CN" altLang="en-US" dirty="0"/>
                  <a:t>旋转时间依赖于当读</a:t>
                </a:r>
                <a:r>
                  <a:rPr lang="en-US" altLang="zh-CN" dirty="0"/>
                  <a:t>/</a:t>
                </a:r>
                <a:r>
                  <a:rPr lang="zh-CN" altLang="en-US" dirty="0"/>
                  <a:t>写头到达目标扇区时盘面的位置以及磁盘的旋转速度</a:t>
                </a:r>
                <a:endParaRPr lang="en-US" altLang="zh-CN" dirty="0"/>
              </a:p>
              <a:p>
                <a:pPr lvl="2"/>
                <a:r>
                  <a:rPr lang="zh-CN" altLang="en-US" dirty="0"/>
                  <a:t>最大旋转延迟为等待一整圈：</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i="1">
                            <a:latin typeface="Cambria Math" panose="02040503050406030204" pitchFamily="18" charset="0"/>
                          </a:rPr>
                          <m:t>𝑀</m:t>
                        </m:r>
                        <m:r>
                          <a:rPr lang="en-US" altLang="zh-CN" b="0" i="1" smtClean="0">
                            <a:latin typeface="Cambria Math" panose="02040503050406030204" pitchFamily="18" charset="0"/>
                          </a:rPr>
                          <m:t>𝑎𝑥𝑅𝑜𝑡𝑎𝑡𝑖𝑜𝑛</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𝑅𝑃𝑀</m:t>
                        </m:r>
                      </m:den>
                    </m:f>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60</m:t>
                        </m:r>
                        <m:r>
                          <a:rPr lang="en-US" altLang="zh-CN" b="0" i="1" smtClean="0">
                            <a:latin typeface="Cambria Math" panose="02040503050406030204" pitchFamily="18" charset="0"/>
                            <a:ea typeface="Cambria Math" panose="02040503050406030204" pitchFamily="18" charset="0"/>
                          </a:rPr>
                          <m:t>𝑠</m:t>
                        </m:r>
                      </m:num>
                      <m:den>
                        <m:r>
                          <a:rPr lang="en-US" altLang="zh-CN" b="0" i="1" smtClean="0">
                            <a:latin typeface="Cambria Math" panose="02040503050406030204" pitchFamily="18" charset="0"/>
                            <a:ea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𝑚𝑖𝑛</m:t>
                        </m:r>
                      </m:den>
                    </m:f>
                  </m:oMath>
                </a14:m>
                <a:endParaRPr lang="en-US" altLang="zh-CN" dirty="0"/>
              </a:p>
              <a:p>
                <a:pPr lvl="2"/>
                <a:r>
                  <a:rPr lang="zh-CN" altLang="en-US" dirty="0"/>
                  <a:t>平均旋转延迟为最大旋转延迟一半：</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b="0" i="1" smtClean="0">
                            <a:latin typeface="Cambria Math" panose="02040503050406030204" pitchFamily="18" charset="0"/>
                          </a:rPr>
                          <m:t>𝐴𝑣𝑔</m:t>
                        </m:r>
                        <m:r>
                          <a:rPr lang="en-US" altLang="zh-CN" i="1">
                            <a:latin typeface="Cambria Math" panose="02040503050406030204" pitchFamily="18" charset="0"/>
                          </a:rPr>
                          <m:t>𝑅𝑜𝑡𝑎𝑡𝑖𝑜𝑛</m:t>
                        </m:r>
                      </m:sub>
                    </m:sSub>
                    <m:r>
                      <a:rPr lang="en-US" altLang="zh-CN" i="1">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den>
                    </m:f>
                    <m:r>
                      <a:rPr lang="en-US" altLang="zh-CN"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𝑅𝑃𝑀</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oMath>
                </a14:m>
                <a:endParaRPr lang="en-US" altLang="zh-CN" dirty="0"/>
              </a:p>
              <a:p>
                <a:pPr lvl="2"/>
                <a:r>
                  <a:rPr lang="zh-CN" altLang="en-US" dirty="0"/>
                  <a:t>典型磁盘转速为</a:t>
                </a:r>
                <a:r>
                  <a:rPr lang="en-US" altLang="zh-CN" dirty="0"/>
                  <a:t>7200RPM</a:t>
                </a:r>
                <a:r>
                  <a:rPr lang="zh-CN" altLang="en-US" dirty="0"/>
                  <a:t>或</a:t>
                </a:r>
                <a:r>
                  <a:rPr lang="en-US" altLang="zh-CN" dirty="0"/>
                  <a:t>15K RPM</a:t>
                </a:r>
              </a:p>
              <a:p>
                <a:pPr lvl="1"/>
                <a:r>
                  <a:rPr lang="zh-CN" altLang="en-US" dirty="0"/>
                  <a:t>传送时间：当目标扇区的第一个位位于读</a:t>
                </a:r>
                <a:r>
                  <a:rPr lang="en-US" altLang="zh-CN" dirty="0"/>
                  <a:t>/</a:t>
                </a:r>
                <a:r>
                  <a:rPr lang="zh-CN" altLang="en-US" dirty="0"/>
                  <a:t>写头下时，驱动器读或写该扇区的时间</a:t>
                </a:r>
                <a:endParaRPr lang="en-US" altLang="zh-CN" dirty="0"/>
              </a:p>
              <a:p>
                <a:pPr lvl="2"/>
                <a:r>
                  <a:rPr lang="zh-CN" altLang="en-US" dirty="0"/>
                  <a:t>一个扇区的传送时间依赖于旋转速度和每条磁道的扇区数目</a:t>
                </a:r>
                <a:endParaRPr lang="en-US" altLang="zh-CN" dirty="0"/>
              </a:p>
              <a:p>
                <a:pPr lvl="2"/>
                <a:r>
                  <a:rPr lang="zh-CN" altLang="en-US" dirty="0"/>
                  <a:t>一个扇区以秒为单位的平均传送时间为：</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b="0" i="1" smtClean="0">
                            <a:latin typeface="Cambria Math" panose="02040503050406030204" pitchFamily="18" charset="0"/>
                          </a:rPr>
                          <m:t>𝐴𝑣𝑔𝑇𝑟𝑎𝑛𝑠𝑓𝑒𝑟</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𝑅𝑃𝑀</m:t>
                        </m:r>
                      </m:den>
                    </m:f>
                    <m:r>
                      <a:rPr lang="en-US" altLang="zh-CN" i="1">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f>
                          <m:fPr>
                            <m:type m:val="lin"/>
                            <m:ctrlPr>
                              <a:rPr lang="en-US" altLang="zh-CN" i="1" smtClean="0">
                                <a:latin typeface="Cambria Math" panose="02040503050406030204" pitchFamily="18" charset="0"/>
                                <a:ea typeface="Cambria Math" panose="02040503050406030204" pitchFamily="18" charset="0"/>
                              </a:rPr>
                            </m:ctrlPr>
                          </m:fPr>
                          <m:num>
                            <m:r>
                              <a:rPr lang="zh-CN" altLang="en-US" i="1">
                                <a:latin typeface="Cambria Math" panose="02040503050406030204" pitchFamily="18" charset="0"/>
                                <a:ea typeface="Cambria Math" panose="02040503050406030204" pitchFamily="18" charset="0"/>
                              </a:rPr>
                              <m:t>平均</m:t>
                            </m:r>
                            <m:r>
                              <a:rPr lang="zh-CN" altLang="en-US" i="1" smtClean="0">
                                <a:latin typeface="Cambria Math" panose="02040503050406030204" pitchFamily="18" charset="0"/>
                                <a:ea typeface="Cambria Math" panose="02040503050406030204" pitchFamily="18" charset="0"/>
                              </a:rPr>
                              <m:t>扇区</m:t>
                            </m:r>
                            <m:r>
                              <a:rPr lang="zh-CN" altLang="en-US" i="1">
                                <a:latin typeface="Cambria Math" panose="02040503050406030204" pitchFamily="18" charset="0"/>
                                <a:ea typeface="Cambria Math" panose="02040503050406030204" pitchFamily="18" charset="0"/>
                              </a:rPr>
                              <m:t>数</m:t>
                            </m:r>
                          </m:num>
                          <m:den>
                            <m:r>
                              <a:rPr lang="zh-CN" altLang="en-US" i="1">
                                <a:latin typeface="Cambria Math" panose="02040503050406030204" pitchFamily="18" charset="0"/>
                                <a:ea typeface="Cambria Math" panose="02040503050406030204" pitchFamily="18" charset="0"/>
                              </a:rPr>
                              <m:t>磁道</m:t>
                            </m:r>
                          </m:den>
                        </m:f>
                      </m:den>
                    </m:f>
                    <m:r>
                      <a:rPr lang="en-US" altLang="zh-CN"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oMath>
                </a14:m>
                <a:endParaRPr lang="zh-CN" altLang="en-US" dirty="0"/>
              </a:p>
            </p:txBody>
          </p:sp>
        </mc:Choice>
        <mc:Fallback xmlns="">
          <p:sp>
            <p:nvSpPr>
              <p:cNvPr id="3" name="内容占位符 2">
                <a:extLst>
                  <a:ext uri="{FF2B5EF4-FFF2-40B4-BE49-F238E27FC236}">
                    <a16:creationId xmlns:a16="http://schemas.microsoft.com/office/drawing/2014/main" id="{4CAF38B2-F15F-4A91-8828-1ECAB1694616}"/>
                  </a:ext>
                </a:extLst>
              </p:cNvPr>
              <p:cNvSpPr>
                <a:spLocks noGrp="1" noRot="1" noChangeAspect="1" noMove="1" noResize="1" noEditPoints="1" noAdjustHandles="1" noChangeArrowheads="1" noChangeShapeType="1" noTextEdit="1"/>
              </p:cNvSpPr>
              <p:nvPr>
                <p:ph idx="1"/>
              </p:nvPr>
            </p:nvSpPr>
            <p:spPr>
              <a:blipFill>
                <a:blip r:embed="rId2"/>
                <a:stretch>
                  <a:fillRect l="-815" t="-1728" b="-3687"/>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2AEF7FA5-F2F3-40BD-8437-9B875C58AFCC}"/>
              </a:ext>
            </a:extLst>
          </p:cNvPr>
          <p:cNvSpPr>
            <a:spLocks noGrp="1"/>
          </p:cNvSpPr>
          <p:nvPr>
            <p:ph type="sldNum" sz="quarter" idx="12"/>
          </p:nvPr>
        </p:nvSpPr>
        <p:spPr/>
        <p:txBody>
          <a:bodyPr/>
          <a:lstStyle/>
          <a:p>
            <a:fld id="{6D62327B-ED8D-4CFC-ADD0-A75FA5CBE281}" type="slidenum">
              <a:rPr lang="zh-CN" altLang="en-US" smtClean="0"/>
              <a:pPr/>
              <a:t>41</a:t>
            </a:fld>
            <a:endParaRPr lang="zh-CN" altLang="en-US" dirty="0"/>
          </a:p>
        </p:txBody>
      </p:sp>
    </p:spTree>
    <p:extLst>
      <p:ext uri="{BB962C8B-B14F-4D97-AF65-F5344CB8AC3E}">
        <p14:creationId xmlns:p14="http://schemas.microsoft.com/office/powerpoint/2010/main" val="36062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AD430-B4D2-4B34-B12B-7E195A177E42}"/>
              </a:ext>
            </a:extLst>
          </p:cNvPr>
          <p:cNvSpPr>
            <a:spLocks noGrp="1"/>
          </p:cNvSpPr>
          <p:nvPr>
            <p:ph type="title"/>
          </p:nvPr>
        </p:nvSpPr>
        <p:spPr/>
        <p:txBody>
          <a:bodyPr>
            <a:normAutofit fontScale="90000"/>
          </a:bodyPr>
          <a:lstStyle/>
          <a:p>
            <a:r>
              <a:rPr lang="zh-CN" altLang="en-US" dirty="0"/>
              <a:t>扇区访问时间示例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A608091-DD5F-4580-8EA8-B72C2CF7F525}"/>
                  </a:ext>
                </a:extLst>
              </p:cNvPr>
              <p:cNvSpPr>
                <a:spLocks noGrp="1"/>
              </p:cNvSpPr>
              <p:nvPr>
                <p:ph idx="1"/>
              </p:nvPr>
            </p:nvSpPr>
            <p:spPr/>
            <p:txBody>
              <a:bodyPr>
                <a:normAutofit fontScale="92500" lnSpcReduction="10000"/>
              </a:bodyPr>
              <a:lstStyle/>
              <a:p>
                <a:r>
                  <a:rPr lang="zh-CN" altLang="en-US" dirty="0"/>
                  <a:t>磁盘规格：</a:t>
                </a:r>
                <a:endParaRPr lang="en-US" altLang="zh-CN" dirty="0"/>
              </a:p>
              <a:p>
                <a:pPr lvl="1"/>
                <a:r>
                  <a:rPr lang="zh-CN" altLang="en-US" dirty="0"/>
                  <a:t>旋转速率：</a:t>
                </a:r>
                <a:r>
                  <a:rPr lang="en-US" altLang="zh-CN" dirty="0"/>
                  <a:t>7200RPM</a:t>
                </a:r>
              </a:p>
              <a:p>
                <a:pPr lvl="1"/>
                <a:r>
                  <a:rPr lang="zh-CN" altLang="en-US" dirty="0"/>
                  <a:t>平均寻道时间：</a:t>
                </a:r>
                <a:r>
                  <a:rPr lang="en-US" altLang="zh-CN" dirty="0"/>
                  <a:t>9ms</a:t>
                </a:r>
              </a:p>
              <a:p>
                <a:pPr lvl="1"/>
                <a:r>
                  <a:rPr lang="zh-CN" altLang="en-US" dirty="0"/>
                  <a:t>每条磁道的平均扇区数：</a:t>
                </a:r>
                <a:r>
                  <a:rPr lang="en-US" altLang="zh-CN" dirty="0"/>
                  <a:t>400</a:t>
                </a:r>
              </a:p>
              <a:p>
                <a:r>
                  <a:rPr lang="zh-CN" altLang="en-US" dirty="0"/>
                  <a:t>访问时间估算：</a:t>
                </a:r>
                <a:endParaRPr lang="en-US" altLang="zh-CN" dirty="0"/>
              </a:p>
              <a:p>
                <a:pPr lvl="1"/>
                <a:r>
                  <a:rPr lang="zh-CN" altLang="en-US" dirty="0"/>
                  <a:t>平均旋转延迟：</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2</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b="0" i="1" smtClean="0">
                            <a:latin typeface="Cambria Math" panose="02040503050406030204" pitchFamily="18" charset="0"/>
                          </a:rPr>
                          <m:t>7200</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1000</m:t>
                        </m:r>
                        <m:r>
                          <m:rPr>
                            <m:sty m:val="p"/>
                          </m:rPr>
                          <a:rPr lang="en-US" altLang="zh-CN" i="1">
                            <a:latin typeface="Cambria Math" panose="02040503050406030204" pitchFamily="18" charset="0"/>
                            <a:ea typeface="Cambria Math" panose="02040503050406030204" pitchFamily="18" charset="0"/>
                          </a:rPr>
                          <m:t>ms</m:t>
                        </m:r>
                      </m:num>
                      <m:den>
                        <m:r>
                          <a:rPr lang="en-US" altLang="zh-CN" b="0" i="1" smtClean="0">
                            <a:latin typeface="Cambria Math" panose="02040503050406030204" pitchFamily="18" charset="0"/>
                            <a:ea typeface="Cambria Math" panose="02040503050406030204" pitchFamily="18" charset="0"/>
                          </a:rPr>
                          <m:t>𝑠</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4</m:t>
                    </m:r>
                    <m:r>
                      <a:rPr lang="en-US" altLang="zh-CN" b="0" i="1" smtClean="0">
                        <a:latin typeface="Cambria Math" panose="02040503050406030204" pitchFamily="18" charset="0"/>
                        <a:ea typeface="Cambria Math" panose="02040503050406030204" pitchFamily="18" charset="0"/>
                      </a:rPr>
                      <m:t>𝑚𝑠</m:t>
                    </m:r>
                  </m:oMath>
                </a14:m>
                <a:endParaRPr lang="en-US" altLang="zh-CN" dirty="0"/>
              </a:p>
              <a:p>
                <a:pPr lvl="1"/>
                <a:r>
                  <a:rPr lang="zh-CN" altLang="en-US" dirty="0"/>
                  <a:t>平均传送时间：</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𝐴𝑣𝑔𝑇𝑟𝑎𝑛𝑠𝑓𝑒𝑟</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b="0" i="1" smtClean="0">
                            <a:latin typeface="Cambria Math" panose="02040503050406030204" pitchFamily="18" charset="0"/>
                          </a:rPr>
                          <m:t>7200</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f>
                          <m:fPr>
                            <m:type m:val="lin"/>
                            <m:ctrlPr>
                              <a:rPr lang="en-US" altLang="zh-CN" i="1">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400</m:t>
                            </m:r>
                          </m:num>
                          <m:den>
                            <m:r>
                              <a:rPr lang="en-US" altLang="zh-CN" b="0" i="1" smtClean="0">
                                <a:latin typeface="Cambria Math" panose="02040503050406030204" pitchFamily="18" charset="0"/>
                                <a:ea typeface="Cambria Math" panose="02040503050406030204" pitchFamily="18" charset="0"/>
                              </a:rPr>
                              <m:t>1</m:t>
                            </m:r>
                          </m:den>
                        </m:f>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1000</m:t>
                        </m:r>
                        <m:r>
                          <m:rPr>
                            <m:sty m:val="p"/>
                          </m:rPr>
                          <a:rPr lang="en-US" altLang="zh-CN" i="1">
                            <a:latin typeface="Cambria Math" panose="02040503050406030204" pitchFamily="18" charset="0"/>
                            <a:ea typeface="Cambria Math" panose="02040503050406030204" pitchFamily="18" charset="0"/>
                          </a:rPr>
                          <m:t>ms</m:t>
                        </m:r>
                      </m:num>
                      <m:den>
                        <m:r>
                          <a:rPr lang="en-US" altLang="zh-CN" i="1">
                            <a:latin typeface="Cambria Math" panose="02040503050406030204" pitchFamily="18" charset="0"/>
                            <a:ea typeface="Cambria Math" panose="02040503050406030204" pitchFamily="18" charset="0"/>
                          </a:rPr>
                          <m:t>𝑠</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0.02</m:t>
                    </m:r>
                    <m:r>
                      <a:rPr lang="en-US" altLang="zh-CN" i="1">
                        <a:latin typeface="Cambria Math" panose="02040503050406030204" pitchFamily="18" charset="0"/>
                        <a:ea typeface="Cambria Math" panose="02040503050406030204" pitchFamily="18" charset="0"/>
                      </a:rPr>
                      <m:t>𝑚𝑠</m:t>
                    </m:r>
                  </m:oMath>
                </a14:m>
                <a:endParaRPr lang="en-US" altLang="zh-CN" dirty="0"/>
              </a:p>
              <a:p>
                <a:pPr lvl="1"/>
                <a:r>
                  <a:rPr lang="zh-CN" altLang="en-US" dirty="0"/>
                  <a:t>总访问延迟：</a:t>
                </a:r>
                <a:r>
                  <a:rPr lang="en-US" altLang="zh-CN" dirty="0"/>
                  <a:t> </a:t>
                </a:r>
                <a14:m>
                  <m:oMath xmlns:m="http://schemas.openxmlformats.org/officeDocument/2006/math">
                    <m:sSub>
                      <m:sSubPr>
                        <m:ctrlPr>
                          <a:rPr lang="en-US" altLang="zh-CN" i="1">
                            <a:latin typeface="Cambria Math" panose="02040503050406030204" pitchFamily="18" charset="0"/>
                          </a:rPr>
                        </m:ctrlPr>
                      </m:sSubPr>
                      <m:e>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𝑇</m:t>
                            </m:r>
                          </m:e>
                          <m:sub>
                            <m:r>
                              <a:rPr lang="en-US" altLang="zh-CN" b="0" i="1" smtClean="0">
                                <a:latin typeface="Cambria Math" panose="02040503050406030204" pitchFamily="18" charset="0"/>
                              </a:rPr>
                              <m:t>𝐴𝑐𝑐𝑒𝑠𝑠</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m:t>
                            </m:r>
                            <m:r>
                              <a:rPr lang="en-US" altLang="zh-CN" b="0" i="1" smtClean="0">
                                <a:latin typeface="Cambria Math" panose="02040503050406030204" pitchFamily="18" charset="0"/>
                              </a:rPr>
                              <m:t>𝑆𝑒𝑒𝑘</m:t>
                            </m:r>
                          </m:sub>
                        </m:sSub>
                        <m:r>
                          <a:rPr lang="en-US" altLang="zh-CN" b="0" i="1" smtClean="0">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𝐴𝑣𝑔𝑇𝑟𝑎𝑛𝑠𝑓𝑒𝑟</m:t>
                        </m:r>
                      </m:sub>
                    </m:sSub>
                    <m:r>
                      <a:rPr lang="en-US" altLang="zh-CN" b="0" i="1" smtClean="0">
                        <a:latin typeface="Cambria Math" panose="02040503050406030204" pitchFamily="18" charset="0"/>
                      </a:rPr>
                      <m:t>=9</m:t>
                    </m:r>
                    <m:r>
                      <a:rPr lang="en-US" altLang="zh-CN" b="0" i="1" smtClean="0">
                        <a:latin typeface="Cambria Math" panose="02040503050406030204" pitchFamily="18" charset="0"/>
                      </a:rPr>
                      <m:t>𝑚𝑠</m:t>
                    </m:r>
                    <m:r>
                      <a:rPr lang="en-US" altLang="zh-CN" b="0" i="1" smtClean="0">
                        <a:latin typeface="Cambria Math" panose="02040503050406030204" pitchFamily="18" charset="0"/>
                      </a:rPr>
                      <m:t>+4</m:t>
                    </m:r>
                    <m:r>
                      <a:rPr lang="en-US" altLang="zh-CN" b="0" i="1" smtClean="0">
                        <a:latin typeface="Cambria Math" panose="02040503050406030204" pitchFamily="18" charset="0"/>
                      </a:rPr>
                      <m:t>𝑚𝑠</m:t>
                    </m:r>
                    <m:r>
                      <a:rPr lang="en-US" altLang="zh-CN" b="0" i="1" smtClean="0">
                        <a:latin typeface="Cambria Math" panose="02040503050406030204" pitchFamily="18" charset="0"/>
                      </a:rPr>
                      <m:t>+0.02</m:t>
                    </m:r>
                    <m:r>
                      <a:rPr lang="en-US" altLang="zh-CN" b="0" i="1" smtClean="0">
                        <a:latin typeface="Cambria Math" panose="02040503050406030204" pitchFamily="18" charset="0"/>
                      </a:rPr>
                      <m:t>𝑚𝑠</m:t>
                    </m:r>
                    <m:r>
                      <a:rPr lang="en-US" altLang="zh-CN" b="0" i="1" smtClean="0">
                        <a:latin typeface="Cambria Math" panose="02040503050406030204" pitchFamily="18" charset="0"/>
                      </a:rPr>
                      <m:t>=13.02</m:t>
                    </m:r>
                    <m:r>
                      <a:rPr lang="en-US" altLang="zh-CN" b="0" i="1" smtClean="0">
                        <a:latin typeface="Cambria Math" panose="02040503050406030204" pitchFamily="18" charset="0"/>
                      </a:rPr>
                      <m:t>𝑚𝑠</m:t>
                    </m:r>
                  </m:oMath>
                </a14:m>
                <a:endParaRPr lang="en-US" altLang="zh-CN" dirty="0"/>
              </a:p>
              <a:p>
                <a:r>
                  <a:rPr lang="zh-CN" altLang="en-US" dirty="0"/>
                  <a:t>重要问题：</a:t>
                </a:r>
                <a:endParaRPr lang="en-US" altLang="zh-CN" dirty="0"/>
              </a:p>
              <a:p>
                <a:pPr lvl="1"/>
                <a:r>
                  <a:rPr lang="zh-CN" altLang="en-US" dirty="0"/>
                  <a:t>访问延迟主要是寻道延迟和旋转延迟</a:t>
                </a:r>
                <a:endParaRPr lang="en-US" altLang="zh-CN" dirty="0"/>
              </a:p>
              <a:p>
                <a:pPr lvl="1"/>
                <a:r>
                  <a:rPr lang="zh-CN" altLang="en-US" dirty="0"/>
                  <a:t>访问扇区第一个位用时很长，访问其他字节时间极少</a:t>
                </a:r>
                <a:endParaRPr lang="en-US" altLang="zh-CN" dirty="0"/>
              </a:p>
              <a:p>
                <a:pPr lvl="1"/>
                <a:r>
                  <a:rPr lang="en-US" altLang="zh-CN" dirty="0"/>
                  <a:t>SRAM</a:t>
                </a:r>
                <a:r>
                  <a:rPr lang="zh-CN" altLang="en-US" dirty="0"/>
                  <a:t>中一个</a:t>
                </a:r>
                <a:r>
                  <a:rPr lang="en-US" altLang="zh-CN" dirty="0"/>
                  <a:t>cache line(64</a:t>
                </a:r>
                <a:r>
                  <a:rPr lang="zh-CN" altLang="en-US" dirty="0"/>
                  <a:t>字节</a:t>
                </a:r>
                <a:r>
                  <a:rPr lang="en-US" altLang="zh-CN" dirty="0"/>
                  <a:t>)</a:t>
                </a:r>
                <a:r>
                  <a:rPr lang="zh-CN" altLang="en-US" dirty="0"/>
                  <a:t>访问时间为</a:t>
                </a:r>
                <a:r>
                  <a:rPr lang="en-US" altLang="zh-CN" dirty="0"/>
                  <a:t>4ns</a:t>
                </a:r>
                <a:r>
                  <a:rPr lang="zh-CN" altLang="en-US" dirty="0"/>
                  <a:t>，</a:t>
                </a:r>
                <a:r>
                  <a:rPr lang="en-US" altLang="zh-CN" dirty="0"/>
                  <a:t>DRAM</a:t>
                </a:r>
                <a:r>
                  <a:rPr lang="zh-CN" altLang="en-US" dirty="0"/>
                  <a:t>访问时间为</a:t>
                </a:r>
                <a:r>
                  <a:rPr lang="en-US" altLang="zh-CN" dirty="0"/>
                  <a:t>60ns</a:t>
                </a:r>
                <a:r>
                  <a:rPr lang="zh-CN" altLang="en-US" dirty="0"/>
                  <a:t>；</a:t>
                </a:r>
                <a:r>
                  <a:rPr lang="en-US" altLang="zh-CN" dirty="0"/>
                  <a:t>SRAM</a:t>
                </a:r>
                <a:r>
                  <a:rPr lang="zh-CN" altLang="en-US" dirty="0"/>
                  <a:t>从内存读</a:t>
                </a:r>
                <a:r>
                  <a:rPr lang="en-US" altLang="zh-CN" dirty="0"/>
                  <a:t>512</a:t>
                </a:r>
                <a:r>
                  <a:rPr lang="zh-CN" altLang="en-US" dirty="0"/>
                  <a:t>个字节扇区大小的块时间为</a:t>
                </a:r>
                <a:r>
                  <a:rPr lang="en-US" altLang="zh-CN" dirty="0"/>
                  <a:t>256ns</a:t>
                </a:r>
                <a:r>
                  <a:rPr lang="zh-CN" altLang="en-US" dirty="0"/>
                  <a:t>，</a:t>
                </a:r>
                <a:r>
                  <a:rPr lang="en-US" altLang="zh-CN" dirty="0"/>
                  <a:t>DRAM</a:t>
                </a:r>
                <a:r>
                  <a:rPr lang="zh-CN" altLang="en-US" dirty="0"/>
                  <a:t>为</a:t>
                </a:r>
                <a:r>
                  <a:rPr lang="en-US" altLang="zh-CN" dirty="0"/>
                  <a:t>4000ns</a:t>
                </a:r>
              </a:p>
              <a:p>
                <a:pPr lvl="2"/>
                <a:r>
                  <a:rPr lang="zh-CN" altLang="en-US" dirty="0"/>
                  <a:t>磁盘访问时间为</a:t>
                </a:r>
                <a:r>
                  <a:rPr lang="en-US" altLang="zh-CN" dirty="0"/>
                  <a:t>10ms</a:t>
                </a:r>
                <a:r>
                  <a:rPr lang="zh-CN" altLang="en-US" dirty="0"/>
                  <a:t>，是</a:t>
                </a:r>
                <a:r>
                  <a:rPr lang="en-US" altLang="zh-CN" dirty="0"/>
                  <a:t>SRAM</a:t>
                </a:r>
                <a:r>
                  <a:rPr lang="zh-CN" altLang="en-US" dirty="0"/>
                  <a:t>的</a:t>
                </a:r>
                <a:r>
                  <a:rPr lang="en-US" altLang="zh-CN" dirty="0"/>
                  <a:t>40000</a:t>
                </a:r>
                <a:r>
                  <a:rPr lang="zh-CN" altLang="en-US" dirty="0"/>
                  <a:t>倍，是</a:t>
                </a:r>
                <a:r>
                  <a:rPr lang="en-US" altLang="zh-CN" dirty="0"/>
                  <a:t>DRAM</a:t>
                </a:r>
                <a:r>
                  <a:rPr lang="zh-CN" altLang="en-US" dirty="0"/>
                  <a:t>的</a:t>
                </a:r>
                <a:r>
                  <a:rPr lang="en-US" altLang="zh-CN" dirty="0"/>
                  <a:t>2500</a:t>
                </a:r>
                <a:r>
                  <a:rPr lang="zh-CN" altLang="en-US" dirty="0"/>
                  <a:t>倍</a:t>
                </a:r>
                <a:endParaRPr lang="en-US" altLang="zh-CN" dirty="0"/>
              </a:p>
            </p:txBody>
          </p:sp>
        </mc:Choice>
        <mc:Fallback xmlns="">
          <p:sp>
            <p:nvSpPr>
              <p:cNvPr id="3" name="内容占位符 2">
                <a:extLst>
                  <a:ext uri="{FF2B5EF4-FFF2-40B4-BE49-F238E27FC236}">
                    <a16:creationId xmlns:a16="http://schemas.microsoft.com/office/drawing/2014/main" id="{7A608091-DD5F-4580-8EA8-B72C2CF7F525}"/>
                  </a:ext>
                </a:extLst>
              </p:cNvPr>
              <p:cNvSpPr>
                <a:spLocks noGrp="1" noRot="1" noChangeAspect="1" noMove="1" noResize="1" noEditPoints="1" noAdjustHandles="1" noChangeArrowheads="1" noChangeShapeType="1" noTextEdit="1"/>
              </p:cNvSpPr>
              <p:nvPr>
                <p:ph idx="1"/>
              </p:nvPr>
            </p:nvSpPr>
            <p:spPr>
              <a:blipFill>
                <a:blip r:embed="rId2"/>
                <a:stretch>
                  <a:fillRect l="-815" t="-1728" r="-288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E44C0DD3-8659-4ED3-B818-67F6EA98A6D7}"/>
              </a:ext>
            </a:extLst>
          </p:cNvPr>
          <p:cNvSpPr>
            <a:spLocks noGrp="1"/>
          </p:cNvSpPr>
          <p:nvPr>
            <p:ph type="sldNum" sz="quarter" idx="12"/>
          </p:nvPr>
        </p:nvSpPr>
        <p:spPr/>
        <p:txBody>
          <a:bodyPr/>
          <a:lstStyle/>
          <a:p>
            <a:fld id="{6D62327B-ED8D-4CFC-ADD0-A75FA5CBE281}" type="slidenum">
              <a:rPr lang="zh-CN" altLang="en-US" smtClean="0"/>
              <a:pPr/>
              <a:t>42</a:t>
            </a:fld>
            <a:endParaRPr lang="zh-CN" altLang="en-US" dirty="0"/>
          </a:p>
        </p:txBody>
      </p:sp>
      <p:graphicFrame>
        <p:nvGraphicFramePr>
          <p:cNvPr id="7" name="图表 6">
            <a:extLst>
              <a:ext uri="{FF2B5EF4-FFF2-40B4-BE49-F238E27FC236}">
                <a16:creationId xmlns:a16="http://schemas.microsoft.com/office/drawing/2014/main" id="{6E7705D1-9F7E-4817-B444-18DC1BB8C6C0}"/>
              </a:ext>
            </a:extLst>
          </p:cNvPr>
          <p:cNvGraphicFramePr/>
          <p:nvPr>
            <p:extLst>
              <p:ext uri="{D42A27DB-BD31-4B8C-83A1-F6EECF244321}">
                <p14:modId xmlns:p14="http://schemas.microsoft.com/office/powerpoint/2010/main" val="1088421613"/>
              </p:ext>
            </p:extLst>
          </p:nvPr>
        </p:nvGraphicFramePr>
        <p:xfrm>
          <a:off x="5646105" y="394072"/>
          <a:ext cx="3024336" cy="2476521"/>
        </p:xfrm>
        <a:graphic>
          <a:graphicData uri="http://schemas.openxmlformats.org/drawingml/2006/chart">
            <c:chart xmlns:c="http://schemas.openxmlformats.org/drawingml/2006/chart" xmlns:r="http://schemas.openxmlformats.org/officeDocument/2006/relationships" r:id="rId3"/>
          </a:graphicData>
        </a:graphic>
      </p:graphicFrame>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backgroundRemoval t="9494" b="87184" l="422" r="98734"/>
                    </a14:imgEffect>
                  </a14:imgLayer>
                </a14:imgProps>
              </a:ext>
              <a:ext uri="{28A0092B-C50C-407E-A947-70E740481C1C}">
                <a14:useLocalDpi xmlns:a14="http://schemas.microsoft.com/office/drawing/2010/main" val="0"/>
              </a:ext>
            </a:extLst>
          </a:blip>
          <a:stretch>
            <a:fillRect/>
          </a:stretch>
        </p:blipFill>
        <p:spPr>
          <a:xfrm>
            <a:off x="3707904" y="5791096"/>
            <a:ext cx="745257" cy="993676"/>
          </a:xfrm>
          <a:prstGeom prst="rect">
            <a:avLst/>
          </a:prstGeom>
        </p:spPr>
      </p:pic>
      <p:sp>
        <p:nvSpPr>
          <p:cNvPr id="10" name="圆角矩形标注 9"/>
          <p:cNvSpPr/>
          <p:nvPr/>
        </p:nvSpPr>
        <p:spPr>
          <a:xfrm>
            <a:off x="4932040" y="5923675"/>
            <a:ext cx="1512168" cy="364259"/>
          </a:xfrm>
          <a:prstGeom prst="wedgeRoundRectCallout">
            <a:avLst>
              <a:gd name="adj1" fmla="val -81166"/>
              <a:gd name="adj2" fmla="val 1487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400" dirty="0"/>
              <a:t>IOPS</a:t>
            </a:r>
            <a:r>
              <a:rPr lang="zh-CN" altLang="en-US" sz="1400" dirty="0"/>
              <a:t>如何计算？</a:t>
            </a:r>
          </a:p>
        </p:txBody>
      </p:sp>
    </p:spTree>
    <p:extLst>
      <p:ext uri="{BB962C8B-B14F-4D97-AF65-F5344CB8AC3E}">
        <p14:creationId xmlns:p14="http://schemas.microsoft.com/office/powerpoint/2010/main" val="1221743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1237F-5355-44D1-A00C-43D1F9FA8A85}"/>
              </a:ext>
            </a:extLst>
          </p:cNvPr>
          <p:cNvSpPr>
            <a:spLocks noGrp="1"/>
          </p:cNvSpPr>
          <p:nvPr>
            <p:ph type="title"/>
          </p:nvPr>
        </p:nvSpPr>
        <p:spPr/>
        <p:txBody>
          <a:bodyPr>
            <a:normAutofit fontScale="90000"/>
          </a:bodyPr>
          <a:lstStyle/>
          <a:p>
            <a:r>
              <a:rPr lang="zh-CN" altLang="en-US" dirty="0"/>
              <a:t>练习题</a:t>
            </a:r>
            <a:r>
              <a:rPr lang="en-US" altLang="zh-CN" dirty="0"/>
              <a:t>6.3</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7D9BD63-D097-4DA5-AADB-6F563C70029E}"/>
                  </a:ext>
                </a:extLst>
              </p:cNvPr>
              <p:cNvSpPr>
                <a:spLocks noGrp="1"/>
              </p:cNvSpPr>
              <p:nvPr>
                <p:ph idx="1"/>
              </p:nvPr>
            </p:nvSpPr>
            <p:spPr/>
            <p:txBody>
              <a:bodyPr/>
              <a:lstStyle/>
              <a:p>
                <a:r>
                  <a:rPr lang="zh-CN" altLang="en-US" dirty="0"/>
                  <a:t>估算磁盘扇区访问时间</a:t>
                </a:r>
                <a:r>
                  <a:rPr lang="en-US" altLang="zh-CN" dirty="0"/>
                  <a:t>(</a:t>
                </a:r>
                <a:r>
                  <a:rPr lang="en-US" altLang="zh-CN" dirty="0" err="1"/>
                  <a:t>ms</a:t>
                </a:r>
                <a:r>
                  <a:rPr lang="en-US" altLang="zh-CN" dirty="0"/>
                  <a:t>)</a:t>
                </a:r>
              </a:p>
              <a:p>
                <a:pPr lvl="1"/>
                <a:r>
                  <a:rPr lang="zh-CN" altLang="en-US" dirty="0"/>
                  <a:t>旋转速率：</a:t>
                </a:r>
                <a:r>
                  <a:rPr lang="en-US" altLang="zh-CN" dirty="0"/>
                  <a:t>15000RPM</a:t>
                </a:r>
              </a:p>
              <a:p>
                <a:pPr lvl="1"/>
                <a:r>
                  <a:rPr lang="zh-CN" altLang="en-US" dirty="0"/>
                  <a:t>平均寻道时间：</a:t>
                </a:r>
                <a:r>
                  <a:rPr lang="en-US" altLang="zh-CN" dirty="0"/>
                  <a:t>8ms</a:t>
                </a:r>
              </a:p>
              <a:p>
                <a:pPr lvl="1"/>
                <a:r>
                  <a:rPr lang="zh-CN" altLang="en-US" dirty="0"/>
                  <a:t>每条磁道的平均扇区数：</a:t>
                </a:r>
                <a:r>
                  <a:rPr lang="en-US" altLang="zh-CN" dirty="0"/>
                  <a:t>500</a:t>
                </a:r>
              </a:p>
              <a:p>
                <a:r>
                  <a:rPr lang="zh-CN" altLang="en-US" dirty="0"/>
                  <a:t>访问时间估算：</a:t>
                </a:r>
                <a:endParaRPr lang="en-US" altLang="zh-CN" dirty="0"/>
              </a:p>
              <a:p>
                <a:pPr lvl="1"/>
                <a:r>
                  <a:rPr lang="zh-CN" altLang="en-US" dirty="0"/>
                  <a:t>平均旋转延迟：</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2</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b="0" i="1" smtClean="0">
                            <a:latin typeface="Cambria Math" panose="02040503050406030204" pitchFamily="18" charset="0"/>
                          </a:rPr>
                          <m:t>150</m:t>
                        </m:r>
                        <m:r>
                          <a:rPr lang="en-US" altLang="zh-CN" i="1">
                            <a:latin typeface="Cambria Math" panose="02040503050406030204" pitchFamily="18" charset="0"/>
                          </a:rPr>
                          <m:t>00</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1000</m:t>
                        </m:r>
                        <m:r>
                          <m:rPr>
                            <m:sty m:val="p"/>
                          </m:rPr>
                          <a:rPr lang="en-US" altLang="zh-CN" i="1">
                            <a:latin typeface="Cambria Math" panose="02040503050406030204" pitchFamily="18" charset="0"/>
                            <a:ea typeface="Cambria Math" panose="02040503050406030204" pitchFamily="18" charset="0"/>
                          </a:rPr>
                          <m:t>ms</m:t>
                        </m:r>
                      </m:num>
                      <m:den>
                        <m:r>
                          <a:rPr lang="en-US" altLang="zh-CN" i="1">
                            <a:latin typeface="Cambria Math" panose="02040503050406030204" pitchFamily="18" charset="0"/>
                            <a:ea typeface="Cambria Math" panose="02040503050406030204" pitchFamily="18" charset="0"/>
                          </a:rPr>
                          <m:t>𝑠</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2</m:t>
                    </m:r>
                    <m:r>
                      <a:rPr lang="en-US" altLang="zh-CN" i="1">
                        <a:latin typeface="Cambria Math" panose="02040503050406030204" pitchFamily="18" charset="0"/>
                        <a:ea typeface="Cambria Math" panose="02040503050406030204" pitchFamily="18" charset="0"/>
                      </a:rPr>
                      <m:t>𝑚𝑠</m:t>
                    </m:r>
                  </m:oMath>
                </a14:m>
                <a:endParaRPr lang="en-US" altLang="zh-CN" dirty="0"/>
              </a:p>
              <a:p>
                <a:pPr lvl="1"/>
                <a:r>
                  <a:rPr lang="zh-CN" altLang="en-US" dirty="0"/>
                  <a:t>平均传送时间：</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𝐴𝑣𝑔𝑇𝑟𝑎𝑛𝑠𝑓𝑒𝑟</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b="0" i="1" smtClean="0">
                            <a:latin typeface="Cambria Math" panose="02040503050406030204" pitchFamily="18" charset="0"/>
                          </a:rPr>
                          <m:t>150</m:t>
                        </m:r>
                        <m:r>
                          <a:rPr lang="en-US" altLang="zh-CN" i="1">
                            <a:latin typeface="Cambria Math" panose="02040503050406030204" pitchFamily="18" charset="0"/>
                          </a:rPr>
                          <m:t>00</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f>
                          <m:fPr>
                            <m:type m:val="lin"/>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5</m:t>
                            </m:r>
                            <m:r>
                              <a:rPr lang="en-US" altLang="zh-CN" i="1">
                                <a:latin typeface="Cambria Math" panose="02040503050406030204" pitchFamily="18" charset="0"/>
                                <a:ea typeface="Cambria Math" panose="02040503050406030204" pitchFamily="18" charset="0"/>
                              </a:rPr>
                              <m:t>00</m:t>
                            </m:r>
                          </m:num>
                          <m:den>
                            <m:r>
                              <a:rPr lang="en-US" altLang="zh-CN" i="1">
                                <a:latin typeface="Cambria Math" panose="02040503050406030204" pitchFamily="18" charset="0"/>
                                <a:ea typeface="Cambria Math" panose="02040503050406030204" pitchFamily="18" charset="0"/>
                              </a:rPr>
                              <m:t>1</m:t>
                            </m:r>
                          </m:den>
                        </m:f>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1000</m:t>
                        </m:r>
                        <m:r>
                          <m:rPr>
                            <m:sty m:val="p"/>
                          </m:rPr>
                          <a:rPr lang="en-US" altLang="zh-CN" i="1">
                            <a:latin typeface="Cambria Math" panose="02040503050406030204" pitchFamily="18" charset="0"/>
                            <a:ea typeface="Cambria Math" panose="02040503050406030204" pitchFamily="18" charset="0"/>
                          </a:rPr>
                          <m:t>ms</m:t>
                        </m:r>
                      </m:num>
                      <m:den>
                        <m:r>
                          <a:rPr lang="en-US" altLang="zh-CN" i="1">
                            <a:latin typeface="Cambria Math" panose="02040503050406030204" pitchFamily="18" charset="0"/>
                            <a:ea typeface="Cambria Math" panose="02040503050406030204" pitchFamily="18" charset="0"/>
                          </a:rPr>
                          <m:t>𝑠</m:t>
                        </m:r>
                      </m:den>
                    </m:f>
                    <m:r>
                      <a:rPr lang="en-US" altLang="zh-CN" i="1">
                        <a:latin typeface="Cambria Math" panose="02040503050406030204" pitchFamily="18" charset="0"/>
                        <a:ea typeface="Cambria Math" panose="02040503050406030204" pitchFamily="18" charset="0"/>
                      </a:rPr>
                      <m:t>≈0.0</m:t>
                    </m:r>
                    <m:r>
                      <a:rPr lang="en-US" altLang="zh-CN" b="0" i="1" smtClean="0">
                        <a:latin typeface="Cambria Math" panose="02040503050406030204" pitchFamily="18" charset="0"/>
                        <a:ea typeface="Cambria Math" panose="02040503050406030204" pitchFamily="18" charset="0"/>
                      </a:rPr>
                      <m:t>08</m:t>
                    </m:r>
                    <m:r>
                      <a:rPr lang="en-US" altLang="zh-CN" i="1">
                        <a:latin typeface="Cambria Math" panose="02040503050406030204" pitchFamily="18" charset="0"/>
                        <a:ea typeface="Cambria Math" panose="02040503050406030204" pitchFamily="18" charset="0"/>
                      </a:rPr>
                      <m:t>𝑚𝑠</m:t>
                    </m:r>
                  </m:oMath>
                </a14:m>
                <a:endParaRPr lang="en-US" altLang="zh-CN" dirty="0"/>
              </a:p>
              <a:p>
                <a:pPr lvl="1"/>
                <a:r>
                  <a:rPr lang="zh-CN" altLang="en-US" dirty="0"/>
                  <a:t>总访问延迟：</a:t>
                </a:r>
                <a:r>
                  <a:rPr lang="en-US" altLang="zh-CN" dirty="0"/>
                  <a:t> </a:t>
                </a:r>
                <a14:m>
                  <m:oMath xmlns:m="http://schemas.openxmlformats.org/officeDocument/2006/math">
                    <m:sSub>
                      <m:sSubPr>
                        <m:ctrlPr>
                          <a:rPr lang="en-US" altLang="zh-CN" i="1">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𝐴𝑐𝑐𝑒𝑠𝑠</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r>
                          <a:rPr lang="en-US" altLang="zh-CN" i="1">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𝐴𝑣𝑔𝑇𝑟𝑎𝑛𝑠𝑓𝑒𝑟</m:t>
                        </m:r>
                      </m:sub>
                    </m:sSub>
                    <m:r>
                      <a:rPr lang="en-US" altLang="zh-CN" i="1">
                        <a:latin typeface="Cambria Math" panose="02040503050406030204" pitchFamily="18" charset="0"/>
                      </a:rPr>
                      <m:t>=</m:t>
                    </m:r>
                    <m:r>
                      <a:rPr lang="en-US" altLang="zh-CN" b="0" i="1" smtClean="0">
                        <a:latin typeface="Cambria Math" panose="02040503050406030204" pitchFamily="18" charset="0"/>
                      </a:rPr>
                      <m:t>8</m:t>
                    </m:r>
                    <m:r>
                      <a:rPr lang="en-US" altLang="zh-CN" i="1">
                        <a:latin typeface="Cambria Math" panose="02040503050406030204" pitchFamily="18" charset="0"/>
                      </a:rPr>
                      <m:t>𝑚𝑠</m:t>
                    </m:r>
                    <m:r>
                      <a:rPr lang="en-US" altLang="zh-CN" i="1">
                        <a:latin typeface="Cambria Math" panose="02040503050406030204" pitchFamily="18" charset="0"/>
                      </a:rPr>
                      <m:t>+2</m:t>
                    </m:r>
                    <m:r>
                      <a:rPr lang="en-US" altLang="zh-CN" i="1">
                        <a:latin typeface="Cambria Math" panose="02040503050406030204" pitchFamily="18" charset="0"/>
                      </a:rPr>
                      <m:t>𝑚𝑠</m:t>
                    </m:r>
                    <m:r>
                      <a:rPr lang="en-US" altLang="zh-CN" i="1">
                        <a:latin typeface="Cambria Math" panose="02040503050406030204" pitchFamily="18" charset="0"/>
                      </a:rPr>
                      <m:t>+0.008</m:t>
                    </m:r>
                    <m:r>
                      <a:rPr lang="en-US" altLang="zh-CN" i="1">
                        <a:latin typeface="Cambria Math" panose="02040503050406030204" pitchFamily="18" charset="0"/>
                      </a:rPr>
                      <m:t>𝑚𝑠</m:t>
                    </m:r>
                    <m:r>
                      <a:rPr lang="en-US" altLang="zh-CN" i="1">
                        <a:latin typeface="Cambria Math" panose="02040503050406030204" pitchFamily="18" charset="0"/>
                      </a:rPr>
                      <m:t>=10.008</m:t>
                    </m:r>
                    <m:r>
                      <a:rPr lang="en-US" altLang="zh-CN" i="1">
                        <a:latin typeface="Cambria Math" panose="02040503050406030204" pitchFamily="18" charset="0"/>
                      </a:rPr>
                      <m:t>𝑚𝑠</m:t>
                    </m:r>
                  </m:oMath>
                </a14:m>
                <a:endParaRPr lang="en-US" altLang="zh-CN" dirty="0"/>
              </a:p>
              <a:p>
                <a:r>
                  <a:rPr lang="zh-CN" altLang="en-US" dirty="0"/>
                  <a:t>磁盘带宽性能估算：</a:t>
                </a:r>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D7D9BD63-D097-4DA5-AADB-6F563C70029E}"/>
                  </a:ext>
                </a:extLst>
              </p:cNvPr>
              <p:cNvSpPr>
                <a:spLocks noGrp="1" noRot="1" noChangeAspect="1" noMove="1" noResize="1" noEditPoints="1" noAdjustHandles="1" noChangeArrowheads="1" noChangeShapeType="1" noTextEdit="1"/>
              </p:cNvSpPr>
              <p:nvPr>
                <p:ph idx="1"/>
              </p:nvPr>
            </p:nvSpPr>
            <p:spPr>
              <a:blipFill>
                <a:blip r:embed="rId2"/>
                <a:stretch>
                  <a:fillRect l="-963" t="-1267"/>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ACE781B0-1E37-42FE-9D1F-DC8FCCF5AF86}"/>
              </a:ext>
            </a:extLst>
          </p:cNvPr>
          <p:cNvSpPr>
            <a:spLocks noGrp="1"/>
          </p:cNvSpPr>
          <p:nvPr>
            <p:ph type="sldNum" sz="quarter" idx="12"/>
          </p:nvPr>
        </p:nvSpPr>
        <p:spPr/>
        <p:txBody>
          <a:bodyPr/>
          <a:lstStyle/>
          <a:p>
            <a:fld id="{6D62327B-ED8D-4CFC-ADD0-A75FA5CBE281}" type="slidenum">
              <a:rPr lang="zh-CN" altLang="en-US" smtClean="0"/>
              <a:pPr/>
              <a:t>43</a:t>
            </a:fld>
            <a:endParaRPr lang="zh-CN" altLang="en-US" dirty="0"/>
          </a:p>
        </p:txBody>
      </p:sp>
      <p:pic>
        <p:nvPicPr>
          <p:cNvPr id="5" name="图片 4"/>
          <p:cNvPicPr>
            <a:picLocks noChangeAspect="1"/>
          </p:cNvPicPr>
          <p:nvPr/>
        </p:nvPicPr>
        <p:blipFill>
          <a:blip r:embed="rId3" cstate="print">
            <a:extLst>
              <a:ext uri="{BEBA8EAE-BF5A-486C-A8C5-ECC9F3942E4B}">
                <a14:imgProps xmlns:a14="http://schemas.microsoft.com/office/drawing/2010/main">
                  <a14:imgLayer r:embed="rId4">
                    <a14:imgEffect>
                      <a14:backgroundRemoval t="9494" b="87184" l="422" r="98734"/>
                    </a14:imgEffect>
                  </a14:imgLayer>
                </a14:imgProps>
              </a:ext>
              <a:ext uri="{28A0092B-C50C-407E-A947-70E740481C1C}">
                <a14:useLocalDpi xmlns:a14="http://schemas.microsoft.com/office/drawing/2010/main" val="0"/>
              </a:ext>
            </a:extLst>
          </a:blip>
          <a:stretch>
            <a:fillRect/>
          </a:stretch>
        </p:blipFill>
        <p:spPr>
          <a:xfrm>
            <a:off x="5508104" y="1855944"/>
            <a:ext cx="745257" cy="993676"/>
          </a:xfrm>
          <a:prstGeom prst="rect">
            <a:avLst/>
          </a:prstGeom>
        </p:spPr>
      </p:pic>
      <p:pic>
        <p:nvPicPr>
          <p:cNvPr id="6" name="图片 5"/>
          <p:cNvPicPr>
            <a:picLocks noChangeAspect="1"/>
          </p:cNvPicPr>
          <p:nvPr/>
        </p:nvPicPr>
        <p:blipFill>
          <a:blip r:embed="rId5"/>
          <a:stretch>
            <a:fillRect/>
          </a:stretch>
        </p:blipFill>
        <p:spPr>
          <a:xfrm>
            <a:off x="5436096" y="337552"/>
            <a:ext cx="2592288" cy="1439917"/>
          </a:xfrm>
          <a:prstGeom prst="rect">
            <a:avLst/>
          </a:prstGeom>
          <a:ln>
            <a:noFill/>
          </a:ln>
          <a:effectLst>
            <a:softEdge rad="112500"/>
          </a:effectLst>
        </p:spPr>
      </p:pic>
      <p:sp>
        <p:nvSpPr>
          <p:cNvPr id="7" name="圆角矩形标注 6"/>
          <p:cNvSpPr/>
          <p:nvPr/>
        </p:nvSpPr>
        <p:spPr>
          <a:xfrm>
            <a:off x="6588224" y="1789459"/>
            <a:ext cx="1224136" cy="706774"/>
          </a:xfrm>
          <a:prstGeom prst="wedgeRoundRectCallout">
            <a:avLst>
              <a:gd name="adj1" fmla="val -81166"/>
              <a:gd name="adj2" fmla="val 1487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1400" dirty="0"/>
              <a:t>数据在磁道上如何分布？</a:t>
            </a:r>
          </a:p>
        </p:txBody>
      </p:sp>
      <p:graphicFrame>
        <p:nvGraphicFramePr>
          <p:cNvPr id="8" name="表格 7"/>
          <p:cNvGraphicFramePr>
            <a:graphicFrameLocks noGrp="1"/>
          </p:cNvGraphicFramePr>
          <p:nvPr>
            <p:extLst>
              <p:ext uri="{D42A27DB-BD31-4B8C-83A1-F6EECF244321}">
                <p14:modId xmlns:p14="http://schemas.microsoft.com/office/powerpoint/2010/main" val="692246203"/>
              </p:ext>
            </p:extLst>
          </p:nvPr>
        </p:nvGraphicFramePr>
        <p:xfrm>
          <a:off x="1691680" y="5589240"/>
          <a:ext cx="5328592" cy="872492"/>
        </p:xfrm>
        <a:graphic>
          <a:graphicData uri="http://schemas.openxmlformats.org/drawingml/2006/table">
            <a:tbl>
              <a:tblPr>
                <a:tableStyleId>{5C22544A-7EE6-4342-B048-85BDC9FD1C3A}</a:tableStyleId>
              </a:tblPr>
              <a:tblGrid>
                <a:gridCol w="807362">
                  <a:extLst>
                    <a:ext uri="{9D8B030D-6E8A-4147-A177-3AD203B41FA5}">
                      <a16:colId xmlns:a16="http://schemas.microsoft.com/office/drawing/2014/main" val="1073323449"/>
                    </a:ext>
                  </a:extLst>
                </a:gridCol>
                <a:gridCol w="758921">
                  <a:extLst>
                    <a:ext uri="{9D8B030D-6E8A-4147-A177-3AD203B41FA5}">
                      <a16:colId xmlns:a16="http://schemas.microsoft.com/office/drawing/2014/main" val="4220502904"/>
                    </a:ext>
                  </a:extLst>
                </a:gridCol>
                <a:gridCol w="1275633">
                  <a:extLst>
                    <a:ext uri="{9D8B030D-6E8A-4147-A177-3AD203B41FA5}">
                      <a16:colId xmlns:a16="http://schemas.microsoft.com/office/drawing/2014/main" val="1801613515"/>
                    </a:ext>
                  </a:extLst>
                </a:gridCol>
                <a:gridCol w="807362">
                  <a:extLst>
                    <a:ext uri="{9D8B030D-6E8A-4147-A177-3AD203B41FA5}">
                      <a16:colId xmlns:a16="http://schemas.microsoft.com/office/drawing/2014/main" val="3343737322"/>
                    </a:ext>
                  </a:extLst>
                </a:gridCol>
                <a:gridCol w="1679314">
                  <a:extLst>
                    <a:ext uri="{9D8B030D-6E8A-4147-A177-3AD203B41FA5}">
                      <a16:colId xmlns:a16="http://schemas.microsoft.com/office/drawing/2014/main" val="1257936098"/>
                    </a:ext>
                  </a:extLst>
                </a:gridCol>
              </a:tblGrid>
              <a:tr h="176530">
                <a:tc>
                  <a:txBody>
                    <a:bodyPr/>
                    <a:lstStyle/>
                    <a:p>
                      <a:pPr algn="l" rtl="0" fontAlgn="ctr"/>
                      <a:r>
                        <a:rPr lang="zh-CN" altLang="en-US" sz="1400" b="0" i="0" u="none" strike="noStrike">
                          <a:solidFill>
                            <a:srgbClr val="000000"/>
                          </a:solidFill>
                          <a:effectLst/>
                          <a:latin typeface="Arial" panose="020B0604020202020204" pitchFamily="34" charset="0"/>
                          <a:ea typeface="等线" panose="02010600030101010101" pitchFamily="2" charset="-122"/>
                        </a:rPr>
                        <a:t>扇区数量</a:t>
                      </a:r>
                    </a:p>
                  </a:txBody>
                  <a:tcPr marL="4763" marR="4763" marT="4763" marB="0" anchor="ctr"/>
                </a:tc>
                <a:tc>
                  <a:txBody>
                    <a:bodyPr/>
                    <a:lstStyle/>
                    <a:p>
                      <a:pPr algn="l" rtl="0" fontAlgn="ctr"/>
                      <a:r>
                        <a:rPr lang="zh-CN" altLang="en-US" sz="1400" b="0" i="0" u="none" strike="noStrike">
                          <a:solidFill>
                            <a:srgbClr val="000000"/>
                          </a:solidFill>
                          <a:effectLst/>
                          <a:latin typeface="Arial" panose="020B0604020202020204" pitchFamily="34" charset="0"/>
                          <a:ea typeface="等线" panose="02010600030101010101" pitchFamily="2" charset="-122"/>
                        </a:rPr>
                        <a:t>延迟</a:t>
                      </a:r>
                      <a:r>
                        <a:rPr lang="en-US" altLang="zh-CN" sz="1400" b="0" i="0" u="none" strike="noStrike">
                          <a:solidFill>
                            <a:srgbClr val="000000"/>
                          </a:solidFill>
                          <a:effectLst/>
                          <a:latin typeface="Arial" panose="020B0604020202020204" pitchFamily="34" charset="0"/>
                          <a:ea typeface="等线" panose="02010600030101010101" pitchFamily="2" charset="-122"/>
                        </a:rPr>
                        <a:t>(</a:t>
                      </a:r>
                      <a:r>
                        <a:rPr lang="en-US" sz="1400" b="0" i="0" u="none" strike="noStrike">
                          <a:solidFill>
                            <a:srgbClr val="000000"/>
                          </a:solidFill>
                          <a:effectLst/>
                          <a:latin typeface="Arial" panose="020B0604020202020204" pitchFamily="34" charset="0"/>
                          <a:ea typeface="等线" panose="02010600030101010101" pitchFamily="2" charset="-122"/>
                        </a:rPr>
                        <a:t>ms)</a:t>
                      </a:r>
                    </a:p>
                  </a:txBody>
                  <a:tcPr marL="4763" marR="4763" marT="4763" marB="0" anchor="ctr"/>
                </a:tc>
                <a:tc>
                  <a:txBody>
                    <a:bodyPr/>
                    <a:lstStyle/>
                    <a:p>
                      <a:pPr algn="l" rtl="0" fontAlgn="ctr"/>
                      <a:r>
                        <a:rPr lang="zh-CN" altLang="en-US" sz="1400" b="0" i="0" u="none" strike="noStrike">
                          <a:solidFill>
                            <a:srgbClr val="000000"/>
                          </a:solidFill>
                          <a:effectLst/>
                          <a:latin typeface="Arial" panose="020B0604020202020204" pitchFamily="34" charset="0"/>
                          <a:ea typeface="等线" panose="02010600030101010101" pitchFamily="2" charset="-122"/>
                        </a:rPr>
                        <a:t>扇区大小</a:t>
                      </a:r>
                      <a:r>
                        <a:rPr lang="en-US" altLang="zh-CN" sz="1400" b="0" i="0" u="none" strike="noStrike">
                          <a:solidFill>
                            <a:srgbClr val="000000"/>
                          </a:solidFill>
                          <a:effectLst/>
                          <a:latin typeface="Arial" panose="020B0604020202020204" pitchFamily="34" charset="0"/>
                          <a:ea typeface="等线" panose="02010600030101010101" pitchFamily="2" charset="-122"/>
                        </a:rPr>
                        <a:t>(</a:t>
                      </a:r>
                      <a:r>
                        <a:rPr lang="zh-CN" altLang="en-US" sz="1400" b="0" i="0" u="none" strike="noStrike">
                          <a:solidFill>
                            <a:srgbClr val="000000"/>
                          </a:solidFill>
                          <a:effectLst/>
                          <a:latin typeface="Arial" panose="020B0604020202020204" pitchFamily="34" charset="0"/>
                          <a:ea typeface="等线" panose="02010600030101010101" pitchFamily="2" charset="-122"/>
                        </a:rPr>
                        <a:t>字节</a:t>
                      </a:r>
                      <a:r>
                        <a:rPr lang="en-US" altLang="zh-CN" sz="1400" b="0" i="0" u="none" strike="noStrike">
                          <a:solidFill>
                            <a:srgbClr val="000000"/>
                          </a:solidFill>
                          <a:effectLst/>
                          <a:latin typeface="Arial" panose="020B0604020202020204" pitchFamily="34" charset="0"/>
                          <a:ea typeface="等线" panose="02010600030101010101" pitchFamily="2" charset="-122"/>
                        </a:rPr>
                        <a:t>)</a:t>
                      </a:r>
                    </a:p>
                  </a:txBody>
                  <a:tcPr marL="4763" marR="4763" marT="4763" marB="0" anchor="ctr"/>
                </a:tc>
                <a:tc>
                  <a:txBody>
                    <a:bodyPr/>
                    <a:lstStyle/>
                    <a:p>
                      <a:pPr algn="l" rtl="0" fontAlgn="ctr"/>
                      <a:r>
                        <a:rPr lang="zh-CN" altLang="en-US" sz="1400" b="0" i="0" u="none" strike="noStrike">
                          <a:solidFill>
                            <a:srgbClr val="000000"/>
                          </a:solidFill>
                          <a:effectLst/>
                          <a:latin typeface="Arial" panose="020B0604020202020204" pitchFamily="34" charset="0"/>
                          <a:ea typeface="等线" panose="02010600030101010101" pitchFamily="2" charset="-122"/>
                        </a:rPr>
                        <a:t>磁头通道</a:t>
                      </a:r>
                    </a:p>
                  </a:txBody>
                  <a:tcPr marL="4763" marR="4763" marT="4763" marB="0" anchor="ctr"/>
                </a:tc>
                <a:tc>
                  <a:txBody>
                    <a:bodyPr/>
                    <a:lstStyle/>
                    <a:p>
                      <a:pPr algn="l" rtl="0" fontAlgn="ctr"/>
                      <a:r>
                        <a:rPr lang="zh-CN" altLang="en-US" sz="1400" b="0" i="0" u="none" strike="noStrike">
                          <a:solidFill>
                            <a:srgbClr val="000000"/>
                          </a:solidFill>
                          <a:effectLst/>
                          <a:latin typeface="Arial" panose="020B0604020202020204" pitchFamily="34" charset="0"/>
                          <a:ea typeface="等线" panose="02010600030101010101" pitchFamily="2" charset="-122"/>
                        </a:rPr>
                        <a:t>顺序访问带宽</a:t>
                      </a:r>
                      <a:r>
                        <a:rPr lang="en-US" altLang="zh-CN" sz="1400" b="0" i="0" u="none" strike="noStrike">
                          <a:solidFill>
                            <a:srgbClr val="000000"/>
                          </a:solidFill>
                          <a:effectLst/>
                          <a:latin typeface="Arial" panose="020B0604020202020204" pitchFamily="34" charset="0"/>
                          <a:ea typeface="等线" panose="02010600030101010101" pitchFamily="2" charset="-122"/>
                        </a:rPr>
                        <a:t>(MB/s)</a:t>
                      </a:r>
                    </a:p>
                  </a:txBody>
                  <a:tcPr marL="4763" marR="4763" marT="4763" marB="0" anchor="ctr"/>
                </a:tc>
                <a:extLst>
                  <a:ext uri="{0D108BD9-81ED-4DB2-BD59-A6C34878D82A}">
                    <a16:rowId xmlns:a16="http://schemas.microsoft.com/office/drawing/2014/main" val="3893329771"/>
                  </a:ext>
                </a:extLst>
              </a:tr>
              <a:tr h="176530">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500</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4</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512</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1</a:t>
                      </a:r>
                    </a:p>
                  </a:txBody>
                  <a:tcPr marL="4763" marR="4763" marT="4763" marB="0" anchor="ctr"/>
                </a:tc>
                <a:tc>
                  <a:txBody>
                    <a:bodyPr/>
                    <a:lstStyle/>
                    <a:p>
                      <a:pPr algn="r" rtl="0" fontAlgn="ctr"/>
                      <a:r>
                        <a:rPr lang="en-US" altLang="zh-CN" sz="1400" b="0" i="0" u="none" strike="noStrike" dirty="0">
                          <a:solidFill>
                            <a:srgbClr val="000000"/>
                          </a:solidFill>
                          <a:effectLst/>
                          <a:latin typeface="Bell MT" panose="02020503060305020303" pitchFamily="18" charset="0"/>
                          <a:ea typeface="等线" panose="02010600030101010101" pitchFamily="2" charset="-122"/>
                        </a:rPr>
                        <a:t>61</a:t>
                      </a:r>
                    </a:p>
                  </a:txBody>
                  <a:tcPr marL="4763" marR="4763" marT="4763" marB="0" anchor="ctr"/>
                </a:tc>
                <a:extLst>
                  <a:ext uri="{0D108BD9-81ED-4DB2-BD59-A6C34878D82A}">
                    <a16:rowId xmlns:a16="http://schemas.microsoft.com/office/drawing/2014/main" val="236306581"/>
                  </a:ext>
                </a:extLst>
              </a:tr>
              <a:tr h="176530">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3596</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8</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512</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1</a:t>
                      </a:r>
                    </a:p>
                  </a:txBody>
                  <a:tcPr marL="4763" marR="4763" marT="4763" marB="0" anchor="ctr"/>
                </a:tc>
                <a:tc>
                  <a:txBody>
                    <a:bodyPr/>
                    <a:lstStyle/>
                    <a:p>
                      <a:pPr algn="r" rtl="0" fontAlgn="ctr"/>
                      <a:r>
                        <a:rPr lang="en-US" altLang="zh-CN" sz="1400" b="0" i="0" u="none" strike="noStrike">
                          <a:solidFill>
                            <a:srgbClr val="000000"/>
                          </a:solidFill>
                          <a:effectLst/>
                          <a:latin typeface="Bell MT" panose="02020503060305020303" pitchFamily="18" charset="0"/>
                          <a:ea typeface="等线" panose="02010600030101010101" pitchFamily="2" charset="-122"/>
                        </a:rPr>
                        <a:t>219</a:t>
                      </a:r>
                    </a:p>
                  </a:txBody>
                  <a:tcPr marL="4763" marR="4763" marT="4763" marB="0" anchor="ctr"/>
                </a:tc>
                <a:extLst>
                  <a:ext uri="{0D108BD9-81ED-4DB2-BD59-A6C34878D82A}">
                    <a16:rowId xmlns:a16="http://schemas.microsoft.com/office/drawing/2014/main" val="1278973310"/>
                  </a:ext>
                </a:extLst>
              </a:tr>
              <a:tr h="176530">
                <a:tc>
                  <a:txBody>
                    <a:bodyPr/>
                    <a:lstStyle/>
                    <a:p>
                      <a:pPr algn="r" rtl="0" fontAlgn="ctr"/>
                      <a:r>
                        <a:rPr lang="en-US" altLang="zh-CN" sz="1400" b="0" i="0" u="none" strike="noStrike" dirty="0">
                          <a:solidFill>
                            <a:srgbClr val="FF0000"/>
                          </a:solidFill>
                          <a:effectLst/>
                          <a:latin typeface="Bell MT" panose="02020503060305020303" pitchFamily="18" charset="0"/>
                          <a:ea typeface="等线" panose="02010600030101010101" pitchFamily="2" charset="-122"/>
                        </a:rPr>
                        <a:t>500</a:t>
                      </a:r>
                    </a:p>
                  </a:txBody>
                  <a:tcPr marL="4763" marR="4763" marT="4763" marB="0" anchor="ctr"/>
                </a:tc>
                <a:tc>
                  <a:txBody>
                    <a:bodyPr/>
                    <a:lstStyle/>
                    <a:p>
                      <a:pPr algn="r" rtl="0" fontAlgn="ctr"/>
                      <a:r>
                        <a:rPr lang="en-US" altLang="zh-CN" sz="1400" b="0" i="0" u="none" strike="noStrike" dirty="0">
                          <a:solidFill>
                            <a:srgbClr val="FF0000"/>
                          </a:solidFill>
                          <a:effectLst/>
                          <a:latin typeface="Bell MT" panose="02020503060305020303" pitchFamily="18" charset="0"/>
                          <a:ea typeface="等线" panose="02010600030101010101" pitchFamily="2" charset="-122"/>
                        </a:rPr>
                        <a:t>4</a:t>
                      </a:r>
                    </a:p>
                  </a:txBody>
                  <a:tcPr marL="4763" marR="4763" marT="4763" marB="0" anchor="ctr"/>
                </a:tc>
                <a:tc>
                  <a:txBody>
                    <a:bodyPr/>
                    <a:lstStyle/>
                    <a:p>
                      <a:pPr algn="r" rtl="0" fontAlgn="ctr"/>
                      <a:r>
                        <a:rPr lang="en-US" altLang="zh-CN" sz="1400" b="0" i="0" u="none" strike="noStrike" dirty="0">
                          <a:solidFill>
                            <a:srgbClr val="FF0000"/>
                          </a:solidFill>
                          <a:effectLst/>
                          <a:latin typeface="Bell MT" panose="02020503060305020303" pitchFamily="18" charset="0"/>
                          <a:ea typeface="等线" panose="02010600030101010101" pitchFamily="2" charset="-122"/>
                        </a:rPr>
                        <a:t>512</a:t>
                      </a:r>
                    </a:p>
                  </a:txBody>
                  <a:tcPr marL="4763" marR="4763" marT="4763" marB="0" anchor="ctr"/>
                </a:tc>
                <a:tc>
                  <a:txBody>
                    <a:bodyPr/>
                    <a:lstStyle/>
                    <a:p>
                      <a:pPr algn="r" rtl="0" fontAlgn="ctr"/>
                      <a:r>
                        <a:rPr lang="en-US" altLang="zh-CN" sz="1400" b="0" i="0" u="none" strike="noStrike" dirty="0">
                          <a:solidFill>
                            <a:srgbClr val="FF0000"/>
                          </a:solidFill>
                          <a:effectLst/>
                          <a:latin typeface="Bell MT" panose="02020503060305020303" pitchFamily="18" charset="0"/>
                          <a:ea typeface="等线" panose="02010600030101010101" pitchFamily="2" charset="-122"/>
                        </a:rPr>
                        <a:t>4</a:t>
                      </a:r>
                    </a:p>
                  </a:txBody>
                  <a:tcPr marL="4763" marR="4763" marT="4763" marB="0" anchor="ctr"/>
                </a:tc>
                <a:tc>
                  <a:txBody>
                    <a:bodyPr/>
                    <a:lstStyle/>
                    <a:p>
                      <a:pPr algn="r" rtl="0" fontAlgn="ctr"/>
                      <a:r>
                        <a:rPr lang="en-US" altLang="zh-CN" sz="1400" b="0" i="0" u="none" strike="noStrike" dirty="0">
                          <a:solidFill>
                            <a:srgbClr val="FF0000"/>
                          </a:solidFill>
                          <a:effectLst/>
                          <a:latin typeface="Bell MT" panose="02020503060305020303" pitchFamily="18" charset="0"/>
                          <a:ea typeface="等线" panose="02010600030101010101" pitchFamily="2" charset="-122"/>
                        </a:rPr>
                        <a:t>244</a:t>
                      </a:r>
                    </a:p>
                  </a:txBody>
                  <a:tcPr marL="4763" marR="4763" marT="4763" marB="0" anchor="ctr"/>
                </a:tc>
                <a:extLst>
                  <a:ext uri="{0D108BD9-81ED-4DB2-BD59-A6C34878D82A}">
                    <a16:rowId xmlns:a16="http://schemas.microsoft.com/office/drawing/2014/main" val="2037836259"/>
                  </a:ext>
                </a:extLst>
              </a:tr>
            </a:tbl>
          </a:graphicData>
        </a:graphic>
      </p:graphicFrame>
    </p:spTree>
    <p:extLst>
      <p:ext uri="{BB962C8B-B14F-4D97-AF65-F5344CB8AC3E}">
        <p14:creationId xmlns:p14="http://schemas.microsoft.com/office/powerpoint/2010/main" val="1834159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A97BAD-65D9-44DD-A9CD-1A609C342061}"/>
              </a:ext>
            </a:extLst>
          </p:cNvPr>
          <p:cNvSpPr>
            <a:spLocks noGrp="1"/>
          </p:cNvSpPr>
          <p:nvPr>
            <p:ph type="title"/>
          </p:nvPr>
        </p:nvSpPr>
        <p:spPr/>
        <p:txBody>
          <a:bodyPr>
            <a:normAutofit fontScale="90000"/>
          </a:bodyPr>
          <a:lstStyle/>
          <a:p>
            <a:r>
              <a:rPr lang="en-US" altLang="zh-CN" dirty="0"/>
              <a:t>4. </a:t>
            </a:r>
            <a:r>
              <a:rPr lang="zh-CN" altLang="en-US" dirty="0"/>
              <a:t>磁盘逻辑块</a:t>
            </a:r>
          </a:p>
        </p:txBody>
      </p:sp>
      <p:sp>
        <p:nvSpPr>
          <p:cNvPr id="3" name="内容占位符 2">
            <a:extLst>
              <a:ext uri="{FF2B5EF4-FFF2-40B4-BE49-F238E27FC236}">
                <a16:creationId xmlns:a16="http://schemas.microsoft.com/office/drawing/2014/main" id="{CE6F2CF1-7162-4E09-8547-D49E07659C8C}"/>
              </a:ext>
            </a:extLst>
          </p:cNvPr>
          <p:cNvSpPr>
            <a:spLocks noGrp="1"/>
          </p:cNvSpPr>
          <p:nvPr>
            <p:ph idx="1"/>
          </p:nvPr>
        </p:nvSpPr>
        <p:spPr/>
        <p:txBody>
          <a:bodyPr/>
          <a:lstStyle/>
          <a:p>
            <a:r>
              <a:rPr lang="zh-CN" altLang="en-US" dirty="0"/>
              <a:t>现代磁盘使用复杂扇区的简单抽象视图：</a:t>
            </a:r>
            <a:endParaRPr lang="en-US" altLang="zh-CN" dirty="0"/>
          </a:p>
          <a:p>
            <a:pPr lvl="1"/>
            <a:r>
              <a:rPr lang="zh-CN" altLang="en-US" dirty="0"/>
              <a:t>扇区大小的逻辑块序列</a:t>
            </a:r>
            <a:r>
              <a:rPr lang="en-US" altLang="zh-CN" dirty="0"/>
              <a:t>0,1,2,…,B-1</a:t>
            </a:r>
            <a:r>
              <a:rPr lang="zh-CN" altLang="en-US" dirty="0"/>
              <a:t>对应</a:t>
            </a:r>
            <a:r>
              <a:rPr lang="en-US" altLang="zh-CN" dirty="0"/>
              <a:t>B</a:t>
            </a:r>
            <a:r>
              <a:rPr lang="zh-CN" altLang="en-US" dirty="0"/>
              <a:t>个扇区</a:t>
            </a:r>
            <a:endParaRPr lang="en-US" altLang="zh-CN" dirty="0"/>
          </a:p>
          <a:p>
            <a:r>
              <a:rPr lang="zh-CN" altLang="en-US" dirty="0"/>
              <a:t>逻辑块与物理块映射</a:t>
            </a:r>
            <a:endParaRPr lang="en-US" altLang="zh-CN" dirty="0"/>
          </a:p>
          <a:p>
            <a:pPr lvl="1"/>
            <a:r>
              <a:rPr lang="zh-CN" altLang="en-US" dirty="0"/>
              <a:t>使用磁盘中固件设备</a:t>
            </a:r>
            <a:r>
              <a:rPr lang="en-US" altLang="zh-CN" dirty="0"/>
              <a:t>——</a:t>
            </a:r>
            <a:r>
              <a:rPr lang="zh-CN" altLang="en-US" dirty="0"/>
              <a:t>磁盘控制器</a:t>
            </a:r>
            <a:endParaRPr lang="en-US" altLang="zh-CN" dirty="0"/>
          </a:p>
          <a:p>
            <a:pPr lvl="1"/>
            <a:r>
              <a:rPr lang="zh-CN" altLang="en-US" dirty="0"/>
              <a:t>维护逻辑块号和物理磁盘扇区</a:t>
            </a:r>
            <a:r>
              <a:rPr lang="en-US" altLang="zh-CN" dirty="0"/>
              <a:t>(</a:t>
            </a:r>
            <a:r>
              <a:rPr lang="zh-CN" altLang="en-US" dirty="0"/>
              <a:t>面</a:t>
            </a:r>
            <a:r>
              <a:rPr lang="en-US" altLang="zh-CN" dirty="0"/>
              <a:t>-</a:t>
            </a:r>
            <a:r>
              <a:rPr lang="zh-CN" altLang="en-US" dirty="0"/>
              <a:t>磁道</a:t>
            </a:r>
            <a:r>
              <a:rPr lang="en-US" altLang="zh-CN" dirty="0"/>
              <a:t>-</a:t>
            </a:r>
            <a:r>
              <a:rPr lang="zh-CN" altLang="en-US" dirty="0"/>
              <a:t>扇区</a:t>
            </a:r>
            <a:r>
              <a:rPr lang="en-US" altLang="zh-CN" dirty="0"/>
              <a:t>)</a:t>
            </a:r>
            <a:r>
              <a:rPr lang="zh-CN" altLang="en-US" dirty="0"/>
              <a:t>之间的映射关系</a:t>
            </a:r>
            <a:endParaRPr lang="en-US" altLang="zh-CN" dirty="0"/>
          </a:p>
          <a:p>
            <a:r>
              <a:rPr lang="zh-CN" altLang="en-US" dirty="0"/>
              <a:t>操作系统</a:t>
            </a:r>
            <a:r>
              <a:rPr lang="en-US" altLang="zh-CN" dirty="0"/>
              <a:t>I/O</a:t>
            </a:r>
            <a:r>
              <a:rPr lang="zh-CN" altLang="en-US" dirty="0"/>
              <a:t>操作</a:t>
            </a:r>
            <a:r>
              <a:rPr lang="en-US" altLang="zh-CN" dirty="0"/>
              <a:t>(</a:t>
            </a:r>
            <a:r>
              <a:rPr lang="zh-CN" altLang="en-US" dirty="0"/>
              <a:t>如读一个扇区到主存</a:t>
            </a:r>
            <a:r>
              <a:rPr lang="en-US" altLang="zh-CN" dirty="0"/>
              <a:t>)</a:t>
            </a:r>
            <a:r>
              <a:rPr lang="zh-CN" altLang="en-US" dirty="0"/>
              <a:t>过程：</a:t>
            </a:r>
            <a:endParaRPr lang="en-US" altLang="zh-CN" dirty="0"/>
          </a:p>
          <a:p>
            <a:pPr lvl="1"/>
            <a:r>
              <a:rPr lang="zh-CN" altLang="en-US" dirty="0"/>
              <a:t>发送读某个逻辑块号命令到磁盘控制器</a:t>
            </a:r>
            <a:endParaRPr lang="en-US" altLang="zh-CN" dirty="0"/>
          </a:p>
          <a:p>
            <a:pPr lvl="1"/>
            <a:r>
              <a:rPr lang="zh-CN" altLang="en-US" dirty="0"/>
              <a:t>控制器固件执行一个快速表查找，将一个逻辑块号翻译成一个</a:t>
            </a:r>
            <a:r>
              <a:rPr lang="en-US" altLang="zh-CN" dirty="0"/>
              <a:t>(</a:t>
            </a:r>
            <a:r>
              <a:rPr lang="zh-CN" altLang="en-US" dirty="0"/>
              <a:t>盘面</a:t>
            </a:r>
            <a:r>
              <a:rPr lang="en-US" altLang="zh-CN" dirty="0"/>
              <a:t>-</a:t>
            </a:r>
            <a:r>
              <a:rPr lang="zh-CN" altLang="en-US" dirty="0"/>
              <a:t>磁道</a:t>
            </a:r>
            <a:r>
              <a:rPr lang="en-US" altLang="zh-CN" dirty="0"/>
              <a:t>-</a:t>
            </a:r>
            <a:r>
              <a:rPr lang="zh-CN" altLang="en-US" dirty="0"/>
              <a:t>扇区</a:t>
            </a:r>
            <a:r>
              <a:rPr lang="en-US" altLang="zh-CN" dirty="0"/>
              <a:t>)</a:t>
            </a:r>
            <a:r>
              <a:rPr lang="zh-CN" altLang="en-US" dirty="0"/>
              <a:t>三元组，唯一地标识对应的物理扇区</a:t>
            </a:r>
            <a:endParaRPr lang="en-US" altLang="zh-CN" dirty="0"/>
          </a:p>
          <a:p>
            <a:pPr lvl="1"/>
            <a:r>
              <a:rPr lang="zh-CN" altLang="en-US" dirty="0"/>
              <a:t>控制器解释此三元组，将读</a:t>
            </a:r>
            <a:r>
              <a:rPr lang="en-US" altLang="zh-CN" dirty="0"/>
              <a:t>/</a:t>
            </a:r>
            <a:r>
              <a:rPr lang="zh-CN" altLang="en-US" dirty="0"/>
              <a:t>写头移动到相应的柱面，等待扇区移动到读</a:t>
            </a:r>
            <a:r>
              <a:rPr lang="en-US" altLang="zh-CN" dirty="0"/>
              <a:t>/</a:t>
            </a:r>
            <a:r>
              <a:rPr lang="zh-CN" altLang="en-US" dirty="0"/>
              <a:t>写头下，将读</a:t>
            </a:r>
            <a:r>
              <a:rPr lang="en-US" altLang="zh-CN" dirty="0"/>
              <a:t>/</a:t>
            </a:r>
            <a:r>
              <a:rPr lang="zh-CN" altLang="en-US" dirty="0"/>
              <a:t>写头感知到的位放到控制器上的小缓冲区中，将缓冲区中的数据复制到主存</a:t>
            </a:r>
          </a:p>
        </p:txBody>
      </p:sp>
      <p:sp>
        <p:nvSpPr>
          <p:cNvPr id="4" name="灯片编号占位符 3">
            <a:extLst>
              <a:ext uri="{FF2B5EF4-FFF2-40B4-BE49-F238E27FC236}">
                <a16:creationId xmlns:a16="http://schemas.microsoft.com/office/drawing/2014/main" id="{41DE2132-1A06-4A56-BEBC-179B67486975}"/>
              </a:ext>
            </a:extLst>
          </p:cNvPr>
          <p:cNvSpPr>
            <a:spLocks noGrp="1"/>
          </p:cNvSpPr>
          <p:nvPr>
            <p:ph type="sldNum" sz="quarter" idx="12"/>
          </p:nvPr>
        </p:nvSpPr>
        <p:spPr/>
        <p:txBody>
          <a:bodyPr/>
          <a:lstStyle/>
          <a:p>
            <a:fld id="{6D62327B-ED8D-4CFC-ADD0-A75FA5CBE281}" type="slidenum">
              <a:rPr lang="zh-CN" altLang="en-US" smtClean="0"/>
              <a:pPr/>
              <a:t>44</a:t>
            </a:fld>
            <a:endParaRPr lang="zh-CN" altLang="en-US" dirty="0"/>
          </a:p>
        </p:txBody>
      </p:sp>
      <p:pic>
        <p:nvPicPr>
          <p:cNvPr id="6" name="图片 5">
            <a:extLst>
              <a:ext uri="{FF2B5EF4-FFF2-40B4-BE49-F238E27FC236}">
                <a16:creationId xmlns:a16="http://schemas.microsoft.com/office/drawing/2014/main" id="{7E902C09-3B22-4FA2-B209-323B95720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7" y="5075486"/>
            <a:ext cx="2383267" cy="1519333"/>
          </a:xfrm>
          <a:prstGeom prst="rect">
            <a:avLst/>
          </a:prstGeom>
        </p:spPr>
      </p:pic>
    </p:spTree>
    <p:extLst>
      <p:ext uri="{BB962C8B-B14F-4D97-AF65-F5344CB8AC3E}">
        <p14:creationId xmlns:p14="http://schemas.microsoft.com/office/powerpoint/2010/main" val="335812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数据文件逻辑页示例</a:t>
            </a:r>
          </a:p>
        </p:txBody>
      </p:sp>
      <p:sp>
        <p:nvSpPr>
          <p:cNvPr id="3" name="内容占位符 2"/>
          <p:cNvSpPr>
            <a:spLocks noGrp="1"/>
          </p:cNvSpPr>
          <p:nvPr>
            <p:ph idx="1"/>
          </p:nvPr>
        </p:nvSpPr>
        <p:spPr/>
        <p:txBody>
          <a:bodyPr/>
          <a:lstStyle/>
          <a:p>
            <a:r>
              <a:rPr lang="zh-CN" altLang="en-US" dirty="0"/>
              <a:t>数据库中表文件存储页面逻辑链表结构：</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45</a:t>
            </a:fld>
            <a:endParaRPr lang="zh-CN" altLang="en-US" dirty="0"/>
          </a:p>
        </p:txBody>
      </p:sp>
      <p:pic>
        <p:nvPicPr>
          <p:cNvPr id="5" name="图片 4"/>
          <p:cNvPicPr/>
          <p:nvPr/>
        </p:nvPicPr>
        <p:blipFill>
          <a:blip r:embed="rId2"/>
          <a:stretch>
            <a:fillRect/>
          </a:stretch>
        </p:blipFill>
        <p:spPr>
          <a:xfrm>
            <a:off x="1403338" y="1467673"/>
            <a:ext cx="6480720" cy="1536476"/>
          </a:xfrm>
          <a:prstGeom prst="rect">
            <a:avLst/>
          </a:prstGeom>
        </p:spPr>
      </p:pic>
      <p:pic>
        <p:nvPicPr>
          <p:cNvPr id="6" name="图片 5"/>
          <p:cNvPicPr/>
          <p:nvPr/>
        </p:nvPicPr>
        <p:blipFill>
          <a:blip r:embed="rId3"/>
          <a:stretch>
            <a:fillRect/>
          </a:stretch>
        </p:blipFill>
        <p:spPr>
          <a:xfrm>
            <a:off x="2375446" y="3138436"/>
            <a:ext cx="4536504" cy="3456384"/>
          </a:xfrm>
          <a:prstGeom prst="rect">
            <a:avLst/>
          </a:prstGeom>
        </p:spPr>
      </p:pic>
    </p:spTree>
    <p:extLst>
      <p:ext uri="{BB962C8B-B14F-4D97-AF65-F5344CB8AC3E}">
        <p14:creationId xmlns:p14="http://schemas.microsoft.com/office/powerpoint/2010/main" val="910947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8610A5-3996-468B-93F0-A16BCE4EE7B6}"/>
              </a:ext>
            </a:extLst>
          </p:cNvPr>
          <p:cNvSpPr>
            <a:spLocks noGrp="1"/>
          </p:cNvSpPr>
          <p:nvPr>
            <p:ph type="title"/>
          </p:nvPr>
        </p:nvSpPr>
        <p:spPr/>
        <p:txBody>
          <a:bodyPr>
            <a:normAutofit fontScale="90000"/>
          </a:bodyPr>
          <a:lstStyle/>
          <a:p>
            <a:r>
              <a:rPr lang="en-US" altLang="zh-CN" dirty="0"/>
              <a:t>5. </a:t>
            </a:r>
            <a:r>
              <a:rPr lang="zh-CN" altLang="en-US" dirty="0"/>
              <a:t>连接</a:t>
            </a:r>
            <a:r>
              <a:rPr lang="en-US" altLang="zh-CN" dirty="0"/>
              <a:t>I/O</a:t>
            </a:r>
            <a:r>
              <a:rPr lang="zh-CN" altLang="en-US" dirty="0"/>
              <a:t>设备</a:t>
            </a:r>
          </a:p>
        </p:txBody>
      </p:sp>
      <p:sp>
        <p:nvSpPr>
          <p:cNvPr id="4" name="灯片编号占位符 3">
            <a:extLst>
              <a:ext uri="{FF2B5EF4-FFF2-40B4-BE49-F238E27FC236}">
                <a16:creationId xmlns:a16="http://schemas.microsoft.com/office/drawing/2014/main" id="{333DC727-7302-4973-9A5A-9853234E6B73}"/>
              </a:ext>
            </a:extLst>
          </p:cNvPr>
          <p:cNvSpPr>
            <a:spLocks noGrp="1"/>
          </p:cNvSpPr>
          <p:nvPr>
            <p:ph type="sldNum" sz="quarter" idx="12"/>
          </p:nvPr>
        </p:nvSpPr>
        <p:spPr/>
        <p:txBody>
          <a:bodyPr/>
          <a:lstStyle/>
          <a:p>
            <a:fld id="{6D62327B-ED8D-4CFC-ADD0-A75FA5CBE281}" type="slidenum">
              <a:rPr lang="zh-CN" altLang="en-US" smtClean="0"/>
              <a:pPr/>
              <a:t>46</a:t>
            </a:fld>
            <a:endParaRPr lang="zh-CN" altLang="en-US" dirty="0"/>
          </a:p>
        </p:txBody>
      </p:sp>
      <p:sp>
        <p:nvSpPr>
          <p:cNvPr id="5" name="Rectangle 4">
            <a:extLst>
              <a:ext uri="{FF2B5EF4-FFF2-40B4-BE49-F238E27FC236}">
                <a16:creationId xmlns:a16="http://schemas.microsoft.com/office/drawing/2014/main" id="{20A7ED83-192F-451C-AF23-12F8FE98586E}"/>
              </a:ext>
            </a:extLst>
          </p:cNvPr>
          <p:cNvSpPr>
            <a:spLocks noChangeArrowheads="1"/>
          </p:cNvSpPr>
          <p:nvPr/>
        </p:nvSpPr>
        <p:spPr bwMode="auto">
          <a:xfrm>
            <a:off x="7041306" y="2756375"/>
            <a:ext cx="909638" cy="914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主存</a:t>
            </a:r>
            <a:endParaRPr lang="en-US" sz="1600" dirty="0"/>
          </a:p>
        </p:txBody>
      </p:sp>
      <p:sp>
        <p:nvSpPr>
          <p:cNvPr id="6" name="AutoShape 5">
            <a:extLst>
              <a:ext uri="{FF2B5EF4-FFF2-40B4-BE49-F238E27FC236}">
                <a16:creationId xmlns:a16="http://schemas.microsoft.com/office/drawing/2014/main" id="{523D7DD9-843E-4960-99DB-49F5E2695D83}"/>
              </a:ext>
            </a:extLst>
          </p:cNvPr>
          <p:cNvSpPr>
            <a:spLocks noChangeArrowheads="1"/>
          </p:cNvSpPr>
          <p:nvPr/>
        </p:nvSpPr>
        <p:spPr bwMode="auto">
          <a:xfrm>
            <a:off x="5517306" y="2908775"/>
            <a:ext cx="1492250" cy="533400"/>
          </a:xfrm>
          <a:prstGeom prst="leftRightArrow">
            <a:avLst>
              <a:gd name="adj1" fmla="val 50000"/>
              <a:gd name="adj2" fmla="val 559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 name="Rectangle 6">
            <a:extLst>
              <a:ext uri="{FF2B5EF4-FFF2-40B4-BE49-F238E27FC236}">
                <a16:creationId xmlns:a16="http://schemas.microsoft.com/office/drawing/2014/main" id="{65D01CD9-D50E-450E-9F55-1D88BE0B6029}"/>
              </a:ext>
            </a:extLst>
          </p:cNvPr>
          <p:cNvSpPr>
            <a:spLocks noChangeArrowheads="1"/>
          </p:cNvSpPr>
          <p:nvPr/>
        </p:nvSpPr>
        <p:spPr bwMode="auto">
          <a:xfrm>
            <a:off x="4602906" y="2940525"/>
            <a:ext cx="909638"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I/O </a:t>
            </a:r>
          </a:p>
          <a:p>
            <a:pPr algn="ctr">
              <a:lnSpc>
                <a:spcPct val="100000"/>
              </a:lnSpc>
            </a:pPr>
            <a:r>
              <a:rPr lang="zh-CN" altLang="en-US" sz="1600" dirty="0"/>
              <a:t>桥接器</a:t>
            </a:r>
            <a:endParaRPr lang="en-US" sz="1600" dirty="0"/>
          </a:p>
        </p:txBody>
      </p:sp>
      <p:sp>
        <p:nvSpPr>
          <p:cNvPr id="8" name="AutoShape 7">
            <a:extLst>
              <a:ext uri="{FF2B5EF4-FFF2-40B4-BE49-F238E27FC236}">
                <a16:creationId xmlns:a16="http://schemas.microsoft.com/office/drawing/2014/main" id="{A2F1662F-44DC-44C7-83D1-0BBEA214AE99}"/>
              </a:ext>
            </a:extLst>
          </p:cNvPr>
          <p:cNvSpPr>
            <a:spLocks noChangeArrowheads="1"/>
          </p:cNvSpPr>
          <p:nvPr/>
        </p:nvSpPr>
        <p:spPr bwMode="auto">
          <a:xfrm>
            <a:off x="3145581" y="2908775"/>
            <a:ext cx="1452563" cy="533400"/>
          </a:xfrm>
          <a:prstGeom prst="leftRightArrow">
            <a:avLst>
              <a:gd name="adj1" fmla="val 50000"/>
              <a:gd name="adj2" fmla="val 54464"/>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DB48DD7B-89C6-4ACA-8754-372850E2A139}"/>
              </a:ext>
            </a:extLst>
          </p:cNvPr>
          <p:cNvSpPr>
            <a:spLocks noChangeArrowheads="1"/>
          </p:cNvSpPr>
          <p:nvPr/>
        </p:nvSpPr>
        <p:spPr bwMode="auto">
          <a:xfrm>
            <a:off x="1245344" y="2940525"/>
            <a:ext cx="1873250"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总线接口</a:t>
            </a:r>
            <a:endParaRPr lang="en-US" sz="1600" dirty="0"/>
          </a:p>
        </p:txBody>
      </p:sp>
      <p:sp>
        <p:nvSpPr>
          <p:cNvPr id="10" name="Rectangle 9">
            <a:extLst>
              <a:ext uri="{FF2B5EF4-FFF2-40B4-BE49-F238E27FC236}">
                <a16:creationId xmlns:a16="http://schemas.microsoft.com/office/drawing/2014/main" id="{82345FC0-4982-4F6A-8F69-37B74D988AFF}"/>
              </a:ext>
            </a:extLst>
          </p:cNvPr>
          <p:cNvSpPr>
            <a:spLocks noChangeArrowheads="1"/>
          </p:cNvSpPr>
          <p:nvPr/>
        </p:nvSpPr>
        <p:spPr bwMode="auto">
          <a:xfrm>
            <a:off x="2161331" y="1613375"/>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580E9E1C-C7AA-4B4E-8024-5CB030136025}"/>
              </a:ext>
            </a:extLst>
          </p:cNvPr>
          <p:cNvSpPr>
            <a:spLocks noChangeArrowheads="1"/>
          </p:cNvSpPr>
          <p:nvPr/>
        </p:nvSpPr>
        <p:spPr bwMode="auto">
          <a:xfrm>
            <a:off x="2161331" y="1765775"/>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80410529-9548-449A-80B4-0FF68FFF32AA}"/>
              </a:ext>
            </a:extLst>
          </p:cNvPr>
          <p:cNvSpPr>
            <a:spLocks noChangeArrowheads="1"/>
          </p:cNvSpPr>
          <p:nvPr/>
        </p:nvSpPr>
        <p:spPr bwMode="auto">
          <a:xfrm>
            <a:off x="2161331" y="1918175"/>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1C57D1F5-A24C-4D9A-9B5E-D8B427029844}"/>
              </a:ext>
            </a:extLst>
          </p:cNvPr>
          <p:cNvSpPr>
            <a:spLocks noChangeArrowheads="1"/>
          </p:cNvSpPr>
          <p:nvPr/>
        </p:nvSpPr>
        <p:spPr bwMode="auto">
          <a:xfrm>
            <a:off x="2161331" y="2070575"/>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Rectangle 13">
            <a:extLst>
              <a:ext uri="{FF2B5EF4-FFF2-40B4-BE49-F238E27FC236}">
                <a16:creationId xmlns:a16="http://schemas.microsoft.com/office/drawing/2014/main" id="{2173A5D4-4C66-4497-9861-0ED0FF54EB4F}"/>
              </a:ext>
            </a:extLst>
          </p:cNvPr>
          <p:cNvSpPr>
            <a:spLocks noChangeArrowheads="1"/>
          </p:cNvSpPr>
          <p:nvPr/>
        </p:nvSpPr>
        <p:spPr bwMode="auto">
          <a:xfrm>
            <a:off x="2161331" y="2222975"/>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E9A63410-ECED-4317-AB26-FF1A025B6FAA}"/>
              </a:ext>
            </a:extLst>
          </p:cNvPr>
          <p:cNvSpPr>
            <a:spLocks noChangeArrowheads="1"/>
          </p:cNvSpPr>
          <p:nvPr/>
        </p:nvSpPr>
        <p:spPr bwMode="auto">
          <a:xfrm>
            <a:off x="2934444" y="1613375"/>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AutoShape 15">
            <a:extLst>
              <a:ext uri="{FF2B5EF4-FFF2-40B4-BE49-F238E27FC236}">
                <a16:creationId xmlns:a16="http://schemas.microsoft.com/office/drawing/2014/main" id="{849F1C1A-B5AB-4905-B61D-6553FE47F96E}"/>
              </a:ext>
            </a:extLst>
          </p:cNvPr>
          <p:cNvSpPr>
            <a:spLocks noChangeArrowheads="1"/>
          </p:cNvSpPr>
          <p:nvPr/>
        </p:nvSpPr>
        <p:spPr bwMode="auto">
          <a:xfrm flipH="1">
            <a:off x="2845544" y="1994375"/>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7" name="Rectangle 16">
            <a:extLst>
              <a:ext uri="{FF2B5EF4-FFF2-40B4-BE49-F238E27FC236}">
                <a16:creationId xmlns:a16="http://schemas.microsoft.com/office/drawing/2014/main" id="{3533F90E-AC54-4CD7-BF1A-C5C746DB8F9F}"/>
              </a:ext>
            </a:extLst>
          </p:cNvPr>
          <p:cNvSpPr>
            <a:spLocks noChangeArrowheads="1"/>
          </p:cNvSpPr>
          <p:nvPr/>
        </p:nvSpPr>
        <p:spPr bwMode="auto">
          <a:xfrm>
            <a:off x="3378944" y="1460975"/>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ALU</a:t>
            </a:r>
          </a:p>
        </p:txBody>
      </p:sp>
      <p:sp>
        <p:nvSpPr>
          <p:cNvPr id="18" name="Text Box 17">
            <a:extLst>
              <a:ext uri="{FF2B5EF4-FFF2-40B4-BE49-F238E27FC236}">
                <a16:creationId xmlns:a16="http://schemas.microsoft.com/office/drawing/2014/main" id="{A0EDBC69-10E8-4F92-97BA-C0392B57DD36}"/>
              </a:ext>
            </a:extLst>
          </p:cNvPr>
          <p:cNvSpPr txBox="1">
            <a:spLocks noChangeArrowheads="1"/>
          </p:cNvSpPr>
          <p:nvPr/>
        </p:nvSpPr>
        <p:spPr bwMode="auto">
          <a:xfrm>
            <a:off x="1847348" y="1291698"/>
            <a:ext cx="121058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寄存器文件</a:t>
            </a:r>
            <a:endParaRPr lang="en-US" sz="1600" dirty="0"/>
          </a:p>
        </p:txBody>
      </p:sp>
      <p:sp>
        <p:nvSpPr>
          <p:cNvPr id="19" name="AutoShape 18">
            <a:extLst>
              <a:ext uri="{FF2B5EF4-FFF2-40B4-BE49-F238E27FC236}">
                <a16:creationId xmlns:a16="http://schemas.microsoft.com/office/drawing/2014/main" id="{6B2D4DF1-E5EC-4C7F-AB3F-E18632500D37}"/>
              </a:ext>
            </a:extLst>
          </p:cNvPr>
          <p:cNvSpPr>
            <a:spLocks noChangeArrowheads="1"/>
          </p:cNvSpPr>
          <p:nvPr/>
        </p:nvSpPr>
        <p:spPr bwMode="auto">
          <a:xfrm>
            <a:off x="2235944" y="2451575"/>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7271E4B2-9E15-4D06-A00C-789490439671}"/>
              </a:ext>
            </a:extLst>
          </p:cNvPr>
          <p:cNvSpPr>
            <a:spLocks noChangeArrowheads="1"/>
          </p:cNvSpPr>
          <p:nvPr/>
        </p:nvSpPr>
        <p:spPr bwMode="auto">
          <a:xfrm>
            <a:off x="1092944" y="1232375"/>
            <a:ext cx="2971800" cy="243840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endParaRPr lang="en-US"/>
          </a:p>
        </p:txBody>
      </p:sp>
      <p:sp>
        <p:nvSpPr>
          <p:cNvPr id="21" name="Text Box 21">
            <a:extLst>
              <a:ext uri="{FF2B5EF4-FFF2-40B4-BE49-F238E27FC236}">
                <a16:creationId xmlns:a16="http://schemas.microsoft.com/office/drawing/2014/main" id="{6563415E-DC92-44FD-B987-DE5724CA35E4}"/>
              </a:ext>
            </a:extLst>
          </p:cNvPr>
          <p:cNvSpPr txBox="1">
            <a:spLocks noChangeArrowheads="1"/>
          </p:cNvSpPr>
          <p:nvPr/>
        </p:nvSpPr>
        <p:spPr bwMode="auto">
          <a:xfrm>
            <a:off x="4026644" y="2221973"/>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系统总线</a:t>
            </a:r>
            <a:endParaRPr lang="en-US" sz="1600" dirty="0"/>
          </a:p>
        </p:txBody>
      </p:sp>
      <p:sp>
        <p:nvSpPr>
          <p:cNvPr id="22" name="Line 22">
            <a:extLst>
              <a:ext uri="{FF2B5EF4-FFF2-40B4-BE49-F238E27FC236}">
                <a16:creationId xmlns:a16="http://schemas.microsoft.com/office/drawing/2014/main" id="{24DD74A2-9F41-4CDB-B2FA-FAE1FA4E1795}"/>
              </a:ext>
            </a:extLst>
          </p:cNvPr>
          <p:cNvSpPr>
            <a:spLocks noChangeShapeType="1"/>
          </p:cNvSpPr>
          <p:nvPr/>
        </p:nvSpPr>
        <p:spPr bwMode="auto">
          <a:xfrm flipH="1">
            <a:off x="3912344" y="2527775"/>
            <a:ext cx="68580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3" name="Text Box 23">
            <a:extLst>
              <a:ext uri="{FF2B5EF4-FFF2-40B4-BE49-F238E27FC236}">
                <a16:creationId xmlns:a16="http://schemas.microsoft.com/office/drawing/2014/main" id="{893669F7-908D-49A9-A0E4-F9ED21956316}"/>
              </a:ext>
            </a:extLst>
          </p:cNvPr>
          <p:cNvSpPr txBox="1">
            <a:spLocks noChangeArrowheads="1"/>
          </p:cNvSpPr>
          <p:nvPr/>
        </p:nvSpPr>
        <p:spPr bwMode="auto">
          <a:xfrm>
            <a:off x="5695642" y="2221973"/>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内存总线</a:t>
            </a:r>
            <a:endParaRPr lang="en-US" sz="1600" dirty="0"/>
          </a:p>
        </p:txBody>
      </p:sp>
      <p:sp>
        <p:nvSpPr>
          <p:cNvPr id="24" name="Line 24">
            <a:extLst>
              <a:ext uri="{FF2B5EF4-FFF2-40B4-BE49-F238E27FC236}">
                <a16:creationId xmlns:a16="http://schemas.microsoft.com/office/drawing/2014/main" id="{7273B529-8DFA-4A58-B29D-DFEB38F5EB94}"/>
              </a:ext>
            </a:extLst>
          </p:cNvPr>
          <p:cNvSpPr>
            <a:spLocks noChangeShapeType="1"/>
          </p:cNvSpPr>
          <p:nvPr/>
        </p:nvSpPr>
        <p:spPr bwMode="auto">
          <a:xfrm>
            <a:off x="6198344" y="2527775"/>
            <a:ext cx="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5" name="AutoShape 25">
            <a:extLst>
              <a:ext uri="{FF2B5EF4-FFF2-40B4-BE49-F238E27FC236}">
                <a16:creationId xmlns:a16="http://schemas.microsoft.com/office/drawing/2014/main" id="{CB771727-C22C-4E20-AAF8-2F6D2F548C86}"/>
              </a:ext>
            </a:extLst>
          </p:cNvPr>
          <p:cNvSpPr>
            <a:spLocks noChangeArrowheads="1"/>
          </p:cNvSpPr>
          <p:nvPr/>
        </p:nvSpPr>
        <p:spPr bwMode="auto">
          <a:xfrm>
            <a:off x="4826744" y="3594575"/>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AutoShape 26">
            <a:extLst>
              <a:ext uri="{FF2B5EF4-FFF2-40B4-BE49-F238E27FC236}">
                <a16:creationId xmlns:a16="http://schemas.microsoft.com/office/drawing/2014/main" id="{D131048B-2482-48CD-9545-A6AB3CD8A02D}"/>
              </a:ext>
            </a:extLst>
          </p:cNvPr>
          <p:cNvSpPr>
            <a:spLocks noChangeArrowheads="1"/>
          </p:cNvSpPr>
          <p:nvPr/>
        </p:nvSpPr>
        <p:spPr bwMode="auto">
          <a:xfrm flipV="1">
            <a:off x="5931644" y="4331175"/>
            <a:ext cx="495300" cy="533818"/>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7">
            <a:extLst>
              <a:ext uri="{FF2B5EF4-FFF2-40B4-BE49-F238E27FC236}">
                <a16:creationId xmlns:a16="http://schemas.microsoft.com/office/drawing/2014/main" id="{2F2C561B-DF8D-4D07-AA08-F991AC6241D5}"/>
              </a:ext>
            </a:extLst>
          </p:cNvPr>
          <p:cNvSpPr>
            <a:spLocks noChangeArrowheads="1"/>
          </p:cNvSpPr>
          <p:nvPr/>
        </p:nvSpPr>
        <p:spPr bwMode="auto">
          <a:xfrm>
            <a:off x="5531594" y="5581636"/>
            <a:ext cx="1295400" cy="29768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磁盘控制器</a:t>
            </a:r>
            <a:endParaRPr lang="en-US" sz="1600" dirty="0"/>
          </a:p>
        </p:txBody>
      </p:sp>
      <p:sp>
        <p:nvSpPr>
          <p:cNvPr id="28" name="AutoShape 28">
            <a:extLst>
              <a:ext uri="{FF2B5EF4-FFF2-40B4-BE49-F238E27FC236}">
                <a16:creationId xmlns:a16="http://schemas.microsoft.com/office/drawing/2014/main" id="{06841F73-625D-4EB8-99D0-E4F6AFD9012B}"/>
              </a:ext>
            </a:extLst>
          </p:cNvPr>
          <p:cNvSpPr>
            <a:spLocks noChangeArrowheads="1"/>
          </p:cNvSpPr>
          <p:nvPr/>
        </p:nvSpPr>
        <p:spPr bwMode="auto">
          <a:xfrm flipV="1">
            <a:off x="3601194" y="4331175"/>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9">
            <a:extLst>
              <a:ext uri="{FF2B5EF4-FFF2-40B4-BE49-F238E27FC236}">
                <a16:creationId xmlns:a16="http://schemas.microsoft.com/office/drawing/2014/main" id="{DB5E59EC-175E-4FCF-8E2A-ACA46055BBF2}"/>
              </a:ext>
            </a:extLst>
          </p:cNvPr>
          <p:cNvSpPr>
            <a:spLocks noChangeArrowheads="1"/>
          </p:cNvSpPr>
          <p:nvPr/>
        </p:nvSpPr>
        <p:spPr bwMode="auto">
          <a:xfrm>
            <a:off x="3182094" y="5055075"/>
            <a:ext cx="12954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图形适配器</a:t>
            </a:r>
            <a:endParaRPr lang="en-US" sz="1600" dirty="0"/>
          </a:p>
        </p:txBody>
      </p:sp>
      <p:sp>
        <p:nvSpPr>
          <p:cNvPr id="30" name="AutoShape 30">
            <a:extLst>
              <a:ext uri="{FF2B5EF4-FFF2-40B4-BE49-F238E27FC236}">
                <a16:creationId xmlns:a16="http://schemas.microsoft.com/office/drawing/2014/main" id="{BB5B8F2E-5259-43FD-BB2B-4F8B2A7C4DBC}"/>
              </a:ext>
            </a:extLst>
          </p:cNvPr>
          <p:cNvSpPr>
            <a:spLocks noChangeArrowheads="1"/>
          </p:cNvSpPr>
          <p:nvPr/>
        </p:nvSpPr>
        <p:spPr bwMode="auto">
          <a:xfrm flipV="1">
            <a:off x="1924794" y="4331175"/>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31">
            <a:extLst>
              <a:ext uri="{FF2B5EF4-FFF2-40B4-BE49-F238E27FC236}">
                <a16:creationId xmlns:a16="http://schemas.microsoft.com/office/drawing/2014/main" id="{84437A6C-67DF-442E-8C16-804219BBE779}"/>
              </a:ext>
            </a:extLst>
          </p:cNvPr>
          <p:cNvSpPr>
            <a:spLocks noChangeArrowheads="1"/>
          </p:cNvSpPr>
          <p:nvPr/>
        </p:nvSpPr>
        <p:spPr bwMode="auto">
          <a:xfrm>
            <a:off x="1581894" y="5042375"/>
            <a:ext cx="11430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altLang="zh-CN" sz="1600" dirty="0"/>
              <a:t>USB</a:t>
            </a:r>
            <a:r>
              <a:rPr lang="zh-CN" altLang="en-US" sz="1600" dirty="0"/>
              <a:t>控制器</a:t>
            </a:r>
            <a:endParaRPr lang="en-US" sz="1600" dirty="0"/>
          </a:p>
        </p:txBody>
      </p:sp>
      <p:sp>
        <p:nvSpPr>
          <p:cNvPr id="32" name="Line 32">
            <a:extLst>
              <a:ext uri="{FF2B5EF4-FFF2-40B4-BE49-F238E27FC236}">
                <a16:creationId xmlns:a16="http://schemas.microsoft.com/office/drawing/2014/main" id="{7B94D2FA-FD3C-490A-90C0-8885F4A88152}"/>
              </a:ext>
            </a:extLst>
          </p:cNvPr>
          <p:cNvSpPr>
            <a:spLocks noChangeShapeType="1"/>
          </p:cNvSpPr>
          <p:nvPr/>
        </p:nvSpPr>
        <p:spPr bwMode="auto">
          <a:xfrm>
            <a:off x="1715995" y="5575775"/>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3" name="Line 33">
            <a:extLst>
              <a:ext uri="{FF2B5EF4-FFF2-40B4-BE49-F238E27FC236}">
                <a16:creationId xmlns:a16="http://schemas.microsoft.com/office/drawing/2014/main" id="{C3D366B7-3FB3-470F-A8FC-9F30809EDE91}"/>
              </a:ext>
            </a:extLst>
          </p:cNvPr>
          <p:cNvSpPr>
            <a:spLocks noChangeShapeType="1"/>
          </p:cNvSpPr>
          <p:nvPr/>
        </p:nvSpPr>
        <p:spPr bwMode="auto">
          <a:xfrm>
            <a:off x="2572494" y="5575775"/>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4" name="Text Box 34">
            <a:extLst>
              <a:ext uri="{FF2B5EF4-FFF2-40B4-BE49-F238E27FC236}">
                <a16:creationId xmlns:a16="http://schemas.microsoft.com/office/drawing/2014/main" id="{5EFC9274-3157-41A1-880F-78A6BCDD4DCC}"/>
              </a:ext>
            </a:extLst>
          </p:cNvPr>
          <p:cNvSpPr txBox="1">
            <a:spLocks noChangeArrowheads="1"/>
          </p:cNvSpPr>
          <p:nvPr/>
        </p:nvSpPr>
        <p:spPr bwMode="auto">
          <a:xfrm>
            <a:off x="1436783" y="5803373"/>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鼠标</a:t>
            </a:r>
            <a:endParaRPr lang="en-US" sz="1600" dirty="0"/>
          </a:p>
        </p:txBody>
      </p:sp>
      <p:sp>
        <p:nvSpPr>
          <p:cNvPr id="35" name="Text Box 35">
            <a:extLst>
              <a:ext uri="{FF2B5EF4-FFF2-40B4-BE49-F238E27FC236}">
                <a16:creationId xmlns:a16="http://schemas.microsoft.com/office/drawing/2014/main" id="{105772B5-CF66-435F-B753-30ABC7658051}"/>
              </a:ext>
            </a:extLst>
          </p:cNvPr>
          <p:cNvSpPr txBox="1">
            <a:spLocks noChangeArrowheads="1"/>
          </p:cNvSpPr>
          <p:nvPr/>
        </p:nvSpPr>
        <p:spPr bwMode="auto">
          <a:xfrm>
            <a:off x="2311298" y="5826457"/>
            <a:ext cx="595035"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键盘</a:t>
            </a:r>
            <a:endParaRPr lang="en-US" sz="1600" dirty="0"/>
          </a:p>
        </p:txBody>
      </p:sp>
      <p:sp>
        <p:nvSpPr>
          <p:cNvPr id="36" name="Line 36">
            <a:extLst>
              <a:ext uri="{FF2B5EF4-FFF2-40B4-BE49-F238E27FC236}">
                <a16:creationId xmlns:a16="http://schemas.microsoft.com/office/drawing/2014/main" id="{5EF68840-6494-4EC4-8D4B-8D18660F632C}"/>
              </a:ext>
            </a:extLst>
          </p:cNvPr>
          <p:cNvSpPr>
            <a:spLocks noChangeShapeType="1"/>
          </p:cNvSpPr>
          <p:nvPr/>
        </p:nvSpPr>
        <p:spPr bwMode="auto">
          <a:xfrm>
            <a:off x="3867894" y="5575775"/>
            <a:ext cx="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37" name="Text Box 37">
            <a:extLst>
              <a:ext uri="{FF2B5EF4-FFF2-40B4-BE49-F238E27FC236}">
                <a16:creationId xmlns:a16="http://schemas.microsoft.com/office/drawing/2014/main" id="{9C418F20-F03F-4AC6-99DE-47DF98716701}"/>
              </a:ext>
            </a:extLst>
          </p:cNvPr>
          <p:cNvSpPr txBox="1">
            <a:spLocks noChangeArrowheads="1"/>
          </p:cNvSpPr>
          <p:nvPr/>
        </p:nvSpPr>
        <p:spPr bwMode="auto">
          <a:xfrm>
            <a:off x="3467784" y="5867875"/>
            <a:ext cx="8002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监视器</a:t>
            </a:r>
            <a:endParaRPr lang="en-US" sz="1600" dirty="0"/>
          </a:p>
        </p:txBody>
      </p:sp>
      <p:sp>
        <p:nvSpPr>
          <p:cNvPr id="38" name="Line 38">
            <a:extLst>
              <a:ext uri="{FF2B5EF4-FFF2-40B4-BE49-F238E27FC236}">
                <a16:creationId xmlns:a16="http://schemas.microsoft.com/office/drawing/2014/main" id="{426C4067-205A-4232-AFF3-E9CB80071F13}"/>
              </a:ext>
            </a:extLst>
          </p:cNvPr>
          <p:cNvSpPr>
            <a:spLocks noChangeShapeType="1"/>
          </p:cNvSpPr>
          <p:nvPr/>
        </p:nvSpPr>
        <p:spPr bwMode="auto">
          <a:xfrm flipH="1">
            <a:off x="6162717" y="5879315"/>
            <a:ext cx="0" cy="242679"/>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9" name="AutoShape 39">
            <a:extLst>
              <a:ext uri="{FF2B5EF4-FFF2-40B4-BE49-F238E27FC236}">
                <a16:creationId xmlns:a16="http://schemas.microsoft.com/office/drawing/2014/main" id="{872703FA-AA40-464F-A93D-164C98898028}"/>
              </a:ext>
            </a:extLst>
          </p:cNvPr>
          <p:cNvSpPr>
            <a:spLocks noChangeArrowheads="1"/>
          </p:cNvSpPr>
          <p:nvPr/>
        </p:nvSpPr>
        <p:spPr bwMode="auto">
          <a:xfrm>
            <a:off x="5868144" y="6107077"/>
            <a:ext cx="609600" cy="388960"/>
          </a:xfrm>
          <a:prstGeom prst="can">
            <a:avLst>
              <a:gd name="adj" fmla="val 25000"/>
            </a:avLst>
          </a:prstGeom>
          <a:noFill/>
          <a:ln w="12700">
            <a:solidFill>
              <a:schemeClr val="tx1"/>
            </a:solidFill>
            <a:round/>
            <a:headEnd/>
            <a:tailEnd/>
          </a:ln>
          <a:effectLst/>
        </p:spPr>
        <p:txBody>
          <a:bodyPr wrap="none" anchor="ctr">
            <a:prstTxWarp prst="textNoShape">
              <a:avLst/>
            </a:prstTxWarp>
          </a:bodyPr>
          <a:lstStyle/>
          <a:p>
            <a:pPr algn="ctr">
              <a:lnSpc>
                <a:spcPct val="100000"/>
              </a:lnSpc>
            </a:pPr>
            <a:r>
              <a:rPr lang="en-US" sz="1600" dirty="0"/>
              <a:t>Disk</a:t>
            </a:r>
          </a:p>
        </p:txBody>
      </p:sp>
      <p:sp>
        <p:nvSpPr>
          <p:cNvPr id="40" name="AutoShape 40">
            <a:extLst>
              <a:ext uri="{FF2B5EF4-FFF2-40B4-BE49-F238E27FC236}">
                <a16:creationId xmlns:a16="http://schemas.microsoft.com/office/drawing/2014/main" id="{FCB962C5-2A68-4502-9CA9-507FC6A35D40}"/>
              </a:ext>
            </a:extLst>
          </p:cNvPr>
          <p:cNvSpPr>
            <a:spLocks noChangeArrowheads="1"/>
          </p:cNvSpPr>
          <p:nvPr/>
        </p:nvSpPr>
        <p:spPr bwMode="auto">
          <a:xfrm>
            <a:off x="1016744" y="4115275"/>
            <a:ext cx="7277100" cy="393700"/>
          </a:xfrm>
          <a:prstGeom prst="leftRightArrow">
            <a:avLst>
              <a:gd name="adj1" fmla="val 48611"/>
              <a:gd name="adj2" fmla="val 95500"/>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41">
            <a:extLst>
              <a:ext uri="{FF2B5EF4-FFF2-40B4-BE49-F238E27FC236}">
                <a16:creationId xmlns:a16="http://schemas.microsoft.com/office/drawing/2014/main" id="{9D06438E-D240-499F-BC13-BE8AB6A6511F}"/>
              </a:ext>
            </a:extLst>
          </p:cNvPr>
          <p:cNvSpPr>
            <a:spLocks noChangeArrowheads="1"/>
          </p:cNvSpPr>
          <p:nvPr/>
        </p:nvSpPr>
        <p:spPr bwMode="auto">
          <a:xfrm>
            <a:off x="2093069" y="4285138"/>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2" name="Rectangle 42">
            <a:extLst>
              <a:ext uri="{FF2B5EF4-FFF2-40B4-BE49-F238E27FC236}">
                <a16:creationId xmlns:a16="http://schemas.microsoft.com/office/drawing/2014/main" id="{EC5F6294-5C33-44BF-8166-F074D6727514}"/>
              </a:ext>
            </a:extLst>
          </p:cNvPr>
          <p:cNvSpPr>
            <a:spLocks noChangeArrowheads="1"/>
          </p:cNvSpPr>
          <p:nvPr/>
        </p:nvSpPr>
        <p:spPr bwMode="auto">
          <a:xfrm>
            <a:off x="3769469" y="4275613"/>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3" name="Rectangle 43">
            <a:extLst>
              <a:ext uri="{FF2B5EF4-FFF2-40B4-BE49-F238E27FC236}">
                <a16:creationId xmlns:a16="http://schemas.microsoft.com/office/drawing/2014/main" id="{92C9AEE6-1113-4997-8C3C-E05D6D941AA5}"/>
              </a:ext>
            </a:extLst>
          </p:cNvPr>
          <p:cNvSpPr>
            <a:spLocks noChangeArrowheads="1"/>
          </p:cNvSpPr>
          <p:nvPr/>
        </p:nvSpPr>
        <p:spPr bwMode="auto">
          <a:xfrm>
            <a:off x="6103094" y="4266088"/>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4" name="Text Box 44">
            <a:extLst>
              <a:ext uri="{FF2B5EF4-FFF2-40B4-BE49-F238E27FC236}">
                <a16:creationId xmlns:a16="http://schemas.microsoft.com/office/drawing/2014/main" id="{9D8EEA61-7292-4962-A634-380ACA71831D}"/>
              </a:ext>
            </a:extLst>
          </p:cNvPr>
          <p:cNvSpPr txBox="1">
            <a:spLocks noChangeArrowheads="1"/>
          </p:cNvSpPr>
          <p:nvPr/>
        </p:nvSpPr>
        <p:spPr bwMode="auto">
          <a:xfrm>
            <a:off x="4690219" y="4419073"/>
            <a:ext cx="86113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I/O</a:t>
            </a:r>
            <a:r>
              <a:rPr lang="zh-CN" altLang="en-US" sz="1600" dirty="0"/>
              <a:t>总线</a:t>
            </a:r>
            <a:endParaRPr lang="en-US" sz="1600" dirty="0"/>
          </a:p>
        </p:txBody>
      </p:sp>
      <p:sp>
        <p:nvSpPr>
          <p:cNvPr id="45" name="Rectangle 45">
            <a:extLst>
              <a:ext uri="{FF2B5EF4-FFF2-40B4-BE49-F238E27FC236}">
                <a16:creationId xmlns:a16="http://schemas.microsoft.com/office/drawing/2014/main" id="{34BCF3A7-60B5-40BA-B1EC-B760C227544C}"/>
              </a:ext>
            </a:extLst>
          </p:cNvPr>
          <p:cNvSpPr>
            <a:spLocks noChangeArrowheads="1"/>
          </p:cNvSpPr>
          <p:nvPr/>
        </p:nvSpPr>
        <p:spPr bwMode="auto">
          <a:xfrm>
            <a:off x="4993431" y="4204175"/>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6" name="Rectangle 46">
            <a:extLst>
              <a:ext uri="{FF2B5EF4-FFF2-40B4-BE49-F238E27FC236}">
                <a16:creationId xmlns:a16="http://schemas.microsoft.com/office/drawing/2014/main" id="{CEABDB71-B4A9-4087-8653-6611FE0E2227}"/>
              </a:ext>
            </a:extLst>
          </p:cNvPr>
          <p:cNvSpPr>
            <a:spLocks noChangeArrowheads="1"/>
          </p:cNvSpPr>
          <p:nvPr/>
        </p:nvSpPr>
        <p:spPr bwMode="auto">
          <a:xfrm>
            <a:off x="6884144" y="4127975"/>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7">
            <a:extLst>
              <a:ext uri="{FF2B5EF4-FFF2-40B4-BE49-F238E27FC236}">
                <a16:creationId xmlns:a16="http://schemas.microsoft.com/office/drawing/2014/main" id="{F3A1AD91-029F-49ED-9C6B-0242B1A935C6}"/>
              </a:ext>
            </a:extLst>
          </p:cNvPr>
          <p:cNvSpPr>
            <a:spLocks noChangeArrowheads="1"/>
          </p:cNvSpPr>
          <p:nvPr/>
        </p:nvSpPr>
        <p:spPr bwMode="auto">
          <a:xfrm>
            <a:off x="7188944" y="4127975"/>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8">
            <a:extLst>
              <a:ext uri="{FF2B5EF4-FFF2-40B4-BE49-F238E27FC236}">
                <a16:creationId xmlns:a16="http://schemas.microsoft.com/office/drawing/2014/main" id="{BC405F1D-DA1E-48D8-875C-C555D815B54D}"/>
              </a:ext>
            </a:extLst>
          </p:cNvPr>
          <p:cNvSpPr>
            <a:spLocks noChangeArrowheads="1"/>
          </p:cNvSpPr>
          <p:nvPr/>
        </p:nvSpPr>
        <p:spPr bwMode="auto">
          <a:xfrm>
            <a:off x="7493744" y="4127975"/>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5" name="Rectangle 29">
            <a:extLst>
              <a:ext uri="{FF2B5EF4-FFF2-40B4-BE49-F238E27FC236}">
                <a16:creationId xmlns:a16="http://schemas.microsoft.com/office/drawing/2014/main" id="{AE1814F8-C5D9-4DA9-BF16-FBA69EB4ABEC}"/>
              </a:ext>
            </a:extLst>
          </p:cNvPr>
          <p:cNvSpPr>
            <a:spLocks noChangeArrowheads="1"/>
          </p:cNvSpPr>
          <p:nvPr/>
        </p:nvSpPr>
        <p:spPr bwMode="auto">
          <a:xfrm>
            <a:off x="5515017" y="4864994"/>
            <a:ext cx="1295400" cy="430961"/>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200" dirty="0"/>
              <a:t>主机总线适配器</a:t>
            </a:r>
            <a:endParaRPr lang="en-US" sz="1200" dirty="0"/>
          </a:p>
        </p:txBody>
      </p:sp>
      <p:sp>
        <p:nvSpPr>
          <p:cNvPr id="56" name="Line 33">
            <a:extLst>
              <a:ext uri="{FF2B5EF4-FFF2-40B4-BE49-F238E27FC236}">
                <a16:creationId xmlns:a16="http://schemas.microsoft.com/office/drawing/2014/main" id="{83B4929B-07B4-4E48-A4B9-3C7E0ABD5ED1}"/>
              </a:ext>
            </a:extLst>
          </p:cNvPr>
          <p:cNvSpPr>
            <a:spLocks noChangeShapeType="1"/>
          </p:cNvSpPr>
          <p:nvPr/>
        </p:nvSpPr>
        <p:spPr bwMode="auto">
          <a:xfrm>
            <a:off x="2153394" y="5563075"/>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57" name="Text Box 35">
            <a:extLst>
              <a:ext uri="{FF2B5EF4-FFF2-40B4-BE49-F238E27FC236}">
                <a16:creationId xmlns:a16="http://schemas.microsoft.com/office/drawing/2014/main" id="{14D12849-805B-4109-898F-85C669BD1A4C}"/>
              </a:ext>
            </a:extLst>
          </p:cNvPr>
          <p:cNvSpPr txBox="1">
            <a:spLocks noChangeArrowheads="1"/>
          </p:cNvSpPr>
          <p:nvPr/>
        </p:nvSpPr>
        <p:spPr bwMode="auto">
          <a:xfrm>
            <a:off x="1863813" y="5830725"/>
            <a:ext cx="595035"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固态</a:t>
            </a:r>
            <a:endParaRPr lang="en-US" altLang="zh-CN" sz="1600" dirty="0"/>
          </a:p>
          <a:p>
            <a:pPr algn="ctr">
              <a:lnSpc>
                <a:spcPct val="100000"/>
              </a:lnSpc>
            </a:pPr>
            <a:r>
              <a:rPr lang="zh-CN" altLang="en-US" sz="1600" dirty="0"/>
              <a:t>硬盘</a:t>
            </a:r>
            <a:endParaRPr lang="en-US" sz="1600" dirty="0"/>
          </a:p>
        </p:txBody>
      </p:sp>
      <p:sp>
        <p:nvSpPr>
          <p:cNvPr id="58" name="Line 38">
            <a:extLst>
              <a:ext uri="{FF2B5EF4-FFF2-40B4-BE49-F238E27FC236}">
                <a16:creationId xmlns:a16="http://schemas.microsoft.com/office/drawing/2014/main" id="{7224D6E7-665D-462C-AA5F-4E8F4B31279E}"/>
              </a:ext>
            </a:extLst>
          </p:cNvPr>
          <p:cNvSpPr>
            <a:spLocks noChangeShapeType="1"/>
          </p:cNvSpPr>
          <p:nvPr/>
        </p:nvSpPr>
        <p:spPr bwMode="auto">
          <a:xfrm flipH="1">
            <a:off x="6162717" y="5295955"/>
            <a:ext cx="0" cy="279820"/>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9" name="Rectangle 27">
            <a:extLst>
              <a:ext uri="{FF2B5EF4-FFF2-40B4-BE49-F238E27FC236}">
                <a16:creationId xmlns:a16="http://schemas.microsoft.com/office/drawing/2014/main" id="{2D089845-8154-4A47-8F8E-5BB6507E4CBF}"/>
              </a:ext>
            </a:extLst>
          </p:cNvPr>
          <p:cNvSpPr>
            <a:spLocks noChangeArrowheads="1"/>
          </p:cNvSpPr>
          <p:nvPr/>
        </p:nvSpPr>
        <p:spPr bwMode="auto">
          <a:xfrm>
            <a:off x="5340372" y="5473963"/>
            <a:ext cx="1721547" cy="1092411"/>
          </a:xfrm>
          <a:prstGeom prst="rect">
            <a:avLst/>
          </a:prstGeom>
          <a:noFill/>
          <a:ln w="12700">
            <a:solidFill>
              <a:schemeClr val="tx1"/>
            </a:solidFill>
            <a:prstDash val="dash"/>
            <a:miter lim="800000"/>
            <a:headEnd/>
            <a:tailEnd/>
          </a:ln>
          <a:effectLst/>
        </p:spPr>
        <p:txBody>
          <a:bodyPr wrap="none" anchor="ctr">
            <a:prstTxWarp prst="textNoShape">
              <a:avLst/>
            </a:prstTxWarp>
          </a:bodyPr>
          <a:lstStyle/>
          <a:p>
            <a:pPr algn="ctr">
              <a:lnSpc>
                <a:spcPct val="100000"/>
              </a:lnSpc>
            </a:pPr>
            <a:endParaRPr lang="en-US" sz="1600" dirty="0"/>
          </a:p>
        </p:txBody>
      </p:sp>
      <p:sp>
        <p:nvSpPr>
          <p:cNvPr id="60" name="Text Box 37">
            <a:extLst>
              <a:ext uri="{FF2B5EF4-FFF2-40B4-BE49-F238E27FC236}">
                <a16:creationId xmlns:a16="http://schemas.microsoft.com/office/drawing/2014/main" id="{FBE1BE9A-36C0-45D8-9862-B17B81C37F46}"/>
              </a:ext>
            </a:extLst>
          </p:cNvPr>
          <p:cNvSpPr txBox="1">
            <a:spLocks noChangeArrowheads="1"/>
          </p:cNvSpPr>
          <p:nvPr/>
        </p:nvSpPr>
        <p:spPr bwMode="auto">
          <a:xfrm>
            <a:off x="7110588" y="5879315"/>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磁盘</a:t>
            </a:r>
            <a:endParaRPr lang="en-US" sz="1600" dirty="0"/>
          </a:p>
        </p:txBody>
      </p:sp>
      <p:sp>
        <p:nvSpPr>
          <p:cNvPr id="61" name="Text Box 37">
            <a:extLst>
              <a:ext uri="{FF2B5EF4-FFF2-40B4-BE49-F238E27FC236}">
                <a16:creationId xmlns:a16="http://schemas.microsoft.com/office/drawing/2014/main" id="{0C8B82DC-C7A4-45C0-9D13-500C63E5EADD}"/>
              </a:ext>
            </a:extLst>
          </p:cNvPr>
          <p:cNvSpPr txBox="1">
            <a:spLocks noChangeArrowheads="1"/>
          </p:cNvSpPr>
          <p:nvPr/>
        </p:nvSpPr>
        <p:spPr bwMode="auto">
          <a:xfrm>
            <a:off x="6838265" y="4582940"/>
            <a:ext cx="1641437" cy="584775"/>
          </a:xfrm>
          <a:prstGeom prst="rect">
            <a:avLst/>
          </a:prstGeom>
          <a:noFill/>
          <a:ln w="12700">
            <a:noFill/>
            <a:miter lim="800000"/>
            <a:headEnd/>
            <a:tailEnd/>
          </a:ln>
          <a:effectLst/>
        </p:spPr>
        <p:txBody>
          <a:bodyPr wrap="square" anchor="ctr">
            <a:prstTxWarp prst="textNoShape">
              <a:avLst/>
            </a:prstTxWarp>
            <a:spAutoFit/>
          </a:bodyPr>
          <a:lstStyle/>
          <a:p>
            <a:pPr algn="ctr">
              <a:lnSpc>
                <a:spcPct val="100000"/>
              </a:lnSpc>
            </a:pPr>
            <a:r>
              <a:rPr lang="zh-CN" altLang="en-US" sz="1600" dirty="0"/>
              <a:t>网络适配器等其他设备扩展插槽</a:t>
            </a:r>
            <a:endParaRPr lang="en-US" sz="1600" dirty="0"/>
          </a:p>
        </p:txBody>
      </p:sp>
    </p:spTree>
    <p:extLst>
      <p:ext uri="{BB962C8B-B14F-4D97-AF65-F5344CB8AC3E}">
        <p14:creationId xmlns:p14="http://schemas.microsoft.com/office/powerpoint/2010/main" val="260902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15023E-B78D-4E8E-9755-9511E61B9033}"/>
              </a:ext>
            </a:extLst>
          </p:cNvPr>
          <p:cNvSpPr>
            <a:spLocks noGrp="1"/>
          </p:cNvSpPr>
          <p:nvPr>
            <p:ph type="title"/>
          </p:nvPr>
        </p:nvSpPr>
        <p:spPr/>
        <p:txBody>
          <a:bodyPr>
            <a:normAutofit fontScale="90000"/>
          </a:bodyPr>
          <a:lstStyle/>
          <a:p>
            <a:r>
              <a:rPr lang="zh-CN" altLang="en-US" dirty="0"/>
              <a:t>几种不同的</a:t>
            </a:r>
            <a:r>
              <a:rPr lang="en-US" altLang="zh-CN" dirty="0"/>
              <a:t>I/O</a:t>
            </a:r>
            <a:r>
              <a:rPr lang="zh-CN" altLang="en-US" dirty="0"/>
              <a:t>连接方式</a:t>
            </a:r>
          </a:p>
        </p:txBody>
      </p:sp>
      <p:pic>
        <p:nvPicPr>
          <p:cNvPr id="8" name="内容占位符 7">
            <a:extLst>
              <a:ext uri="{FF2B5EF4-FFF2-40B4-BE49-F238E27FC236}">
                <a16:creationId xmlns:a16="http://schemas.microsoft.com/office/drawing/2014/main" id="{DAAA6F96-0094-45A4-A9ED-93FA19731A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60" t="3722" r="758" b="2535"/>
          <a:stretch/>
        </p:blipFill>
        <p:spPr>
          <a:xfrm>
            <a:off x="2365163" y="624762"/>
            <a:ext cx="3665376" cy="1695921"/>
          </a:xfrm>
        </p:spPr>
      </p:pic>
      <p:sp>
        <p:nvSpPr>
          <p:cNvPr id="4" name="灯片编号占位符 3">
            <a:extLst>
              <a:ext uri="{FF2B5EF4-FFF2-40B4-BE49-F238E27FC236}">
                <a16:creationId xmlns:a16="http://schemas.microsoft.com/office/drawing/2014/main" id="{244370D3-90F6-4316-8B8C-1031BB944949}"/>
              </a:ext>
            </a:extLst>
          </p:cNvPr>
          <p:cNvSpPr>
            <a:spLocks noGrp="1"/>
          </p:cNvSpPr>
          <p:nvPr>
            <p:ph type="sldNum" sz="quarter" idx="12"/>
          </p:nvPr>
        </p:nvSpPr>
        <p:spPr/>
        <p:txBody>
          <a:bodyPr/>
          <a:lstStyle/>
          <a:p>
            <a:fld id="{6D62327B-ED8D-4CFC-ADD0-A75FA5CBE281}" type="slidenum">
              <a:rPr lang="zh-CN" altLang="en-US" smtClean="0"/>
              <a:pPr/>
              <a:t>47</a:t>
            </a:fld>
            <a:endParaRPr lang="zh-CN" altLang="en-US" dirty="0"/>
          </a:p>
        </p:txBody>
      </p:sp>
      <p:pic>
        <p:nvPicPr>
          <p:cNvPr id="5" name="图片 4">
            <a:extLst>
              <a:ext uri="{FF2B5EF4-FFF2-40B4-BE49-F238E27FC236}">
                <a16:creationId xmlns:a16="http://schemas.microsoft.com/office/drawing/2014/main" id="{B5C24447-372C-480C-B885-E0E358ECB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54" y="2298112"/>
            <a:ext cx="2727389" cy="1447497"/>
          </a:xfrm>
          <a:prstGeom prst="rect">
            <a:avLst/>
          </a:prstGeom>
        </p:spPr>
      </p:pic>
      <p:pic>
        <p:nvPicPr>
          <p:cNvPr id="10" name="图片 9">
            <a:extLst>
              <a:ext uri="{FF2B5EF4-FFF2-40B4-BE49-F238E27FC236}">
                <a16:creationId xmlns:a16="http://schemas.microsoft.com/office/drawing/2014/main" id="{803356CC-89A1-4814-9731-F7898A262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64" y="2320683"/>
            <a:ext cx="2841843" cy="4228932"/>
          </a:xfrm>
          <a:prstGeom prst="rect">
            <a:avLst/>
          </a:prstGeom>
        </p:spPr>
      </p:pic>
      <p:pic>
        <p:nvPicPr>
          <p:cNvPr id="12" name="图片 11">
            <a:extLst>
              <a:ext uri="{FF2B5EF4-FFF2-40B4-BE49-F238E27FC236}">
                <a16:creationId xmlns:a16="http://schemas.microsoft.com/office/drawing/2014/main" id="{89EE4F45-E197-40B7-8208-E4A390C31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268" y="1999185"/>
            <a:ext cx="3155151" cy="4550430"/>
          </a:xfrm>
          <a:prstGeom prst="rect">
            <a:avLst/>
          </a:prstGeom>
        </p:spPr>
      </p:pic>
      <p:pic>
        <p:nvPicPr>
          <p:cNvPr id="14" name="图片 13">
            <a:extLst>
              <a:ext uri="{FF2B5EF4-FFF2-40B4-BE49-F238E27FC236}">
                <a16:creationId xmlns:a16="http://schemas.microsoft.com/office/drawing/2014/main" id="{4E03432C-ECCB-4B4F-8963-A77855D45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26" y="4171904"/>
            <a:ext cx="2971378" cy="2401864"/>
          </a:xfrm>
          <a:prstGeom prst="rect">
            <a:avLst/>
          </a:prstGeom>
        </p:spPr>
      </p:pic>
      <p:sp>
        <p:nvSpPr>
          <p:cNvPr id="15" name="矩形 14">
            <a:extLst>
              <a:ext uri="{FF2B5EF4-FFF2-40B4-BE49-F238E27FC236}">
                <a16:creationId xmlns:a16="http://schemas.microsoft.com/office/drawing/2014/main" id="{4490F5AB-DB73-4C11-A7A1-9DF784CBCB5C}"/>
              </a:ext>
            </a:extLst>
          </p:cNvPr>
          <p:cNvSpPr/>
          <p:nvPr/>
        </p:nvSpPr>
        <p:spPr>
          <a:xfrm>
            <a:off x="5585636" y="766897"/>
            <a:ext cx="1926833" cy="338554"/>
          </a:xfrm>
          <a:prstGeom prst="rect">
            <a:avLst/>
          </a:prstGeom>
        </p:spPr>
        <p:txBody>
          <a:bodyPr wrap="square">
            <a:spAutoFit/>
          </a:bodyPr>
          <a:lstStyle/>
          <a:p>
            <a:r>
              <a:rPr lang="zh-CN" altLang="en-US" sz="1600" b="1" dirty="0">
                <a:solidFill>
                  <a:srgbClr val="FF0000"/>
                </a:solidFill>
                <a:latin typeface="Microsoft Yahei" panose="020B0503020204020204" pitchFamily="34" charset="-122"/>
                <a:ea typeface="Microsoft Yahei" panose="020B0503020204020204" pitchFamily="34" charset="-122"/>
              </a:rPr>
              <a:t>共享</a:t>
            </a:r>
            <a:r>
              <a:rPr lang="en-US" altLang="zh-CN" sz="1600" b="1" dirty="0">
                <a:solidFill>
                  <a:srgbClr val="FF0000"/>
                </a:solidFill>
                <a:latin typeface="Microsoft Yahei" panose="020B0503020204020204" pitchFamily="34" charset="-122"/>
                <a:ea typeface="Microsoft Yahei" panose="020B0503020204020204" pitchFamily="34" charset="-122"/>
              </a:rPr>
              <a:t>I/O bridge</a:t>
            </a:r>
            <a:endParaRPr lang="zh-CN" altLang="en-US" sz="1600" b="1" dirty="0">
              <a:solidFill>
                <a:srgbClr val="FF0000"/>
              </a:solidFill>
            </a:endParaRPr>
          </a:p>
        </p:txBody>
      </p:sp>
      <p:sp>
        <p:nvSpPr>
          <p:cNvPr id="16" name="矩形 15">
            <a:extLst>
              <a:ext uri="{FF2B5EF4-FFF2-40B4-BE49-F238E27FC236}">
                <a16:creationId xmlns:a16="http://schemas.microsoft.com/office/drawing/2014/main" id="{22D540B6-A667-437C-A380-B301179C0F78}"/>
              </a:ext>
            </a:extLst>
          </p:cNvPr>
          <p:cNvSpPr/>
          <p:nvPr/>
        </p:nvSpPr>
        <p:spPr>
          <a:xfrm>
            <a:off x="236179" y="1937364"/>
            <a:ext cx="2128983" cy="338554"/>
          </a:xfrm>
          <a:prstGeom prst="rect">
            <a:avLst/>
          </a:prstGeom>
        </p:spPr>
        <p:txBody>
          <a:bodyPr wrap="square">
            <a:spAutoFit/>
          </a:bodyPr>
          <a:lstStyle/>
          <a:p>
            <a:r>
              <a:rPr lang="zh-CN" altLang="en-US" sz="1600" b="1" dirty="0">
                <a:solidFill>
                  <a:srgbClr val="FF0000"/>
                </a:solidFill>
                <a:latin typeface="Microsoft Yahei" panose="020B0503020204020204" pitchFamily="34" charset="-122"/>
                <a:ea typeface="Microsoft Yahei" panose="020B0503020204020204" pitchFamily="34" charset="-122"/>
              </a:rPr>
              <a:t>南北桥</a:t>
            </a:r>
            <a:r>
              <a:rPr lang="en-US" altLang="zh-CN" sz="1600" b="1" dirty="0">
                <a:solidFill>
                  <a:srgbClr val="FF0000"/>
                </a:solidFill>
                <a:latin typeface="Microsoft Yahei" panose="020B0503020204020204" pitchFamily="34" charset="-122"/>
                <a:ea typeface="Microsoft Yahei" panose="020B0503020204020204" pitchFamily="34" charset="-122"/>
              </a:rPr>
              <a:t>I/O bridge(1)</a:t>
            </a:r>
            <a:endParaRPr lang="zh-CN" altLang="en-US" sz="1600" b="1" dirty="0">
              <a:solidFill>
                <a:srgbClr val="FF0000"/>
              </a:solidFill>
            </a:endParaRPr>
          </a:p>
        </p:txBody>
      </p:sp>
      <p:sp>
        <p:nvSpPr>
          <p:cNvPr id="17" name="矩形 16">
            <a:extLst>
              <a:ext uri="{FF2B5EF4-FFF2-40B4-BE49-F238E27FC236}">
                <a16:creationId xmlns:a16="http://schemas.microsoft.com/office/drawing/2014/main" id="{78A373E5-B65E-4363-96E0-2B9D9BAF5604}"/>
              </a:ext>
            </a:extLst>
          </p:cNvPr>
          <p:cNvSpPr/>
          <p:nvPr/>
        </p:nvSpPr>
        <p:spPr>
          <a:xfrm>
            <a:off x="5680810" y="2094558"/>
            <a:ext cx="2185952" cy="338554"/>
          </a:xfrm>
          <a:prstGeom prst="rect">
            <a:avLst/>
          </a:prstGeom>
        </p:spPr>
        <p:txBody>
          <a:bodyPr wrap="square">
            <a:spAutoFit/>
          </a:bodyPr>
          <a:lstStyle/>
          <a:p>
            <a:r>
              <a:rPr lang="zh-CN" altLang="en-US" sz="1600" b="1" dirty="0">
                <a:solidFill>
                  <a:srgbClr val="FF0000"/>
                </a:solidFill>
                <a:latin typeface="Microsoft Yahei" panose="020B0503020204020204" pitchFamily="34" charset="-122"/>
                <a:ea typeface="Microsoft Yahei" panose="020B0503020204020204" pitchFamily="34" charset="-122"/>
              </a:rPr>
              <a:t>南北桥</a:t>
            </a:r>
            <a:r>
              <a:rPr lang="en-US" altLang="zh-CN" sz="1600" b="1" dirty="0">
                <a:solidFill>
                  <a:srgbClr val="FF0000"/>
                </a:solidFill>
                <a:latin typeface="Microsoft Yahei" panose="020B0503020204020204" pitchFamily="34" charset="-122"/>
                <a:ea typeface="Microsoft Yahei" panose="020B0503020204020204" pitchFamily="34" charset="-122"/>
              </a:rPr>
              <a:t>I/O bridge(2)</a:t>
            </a:r>
            <a:endParaRPr lang="zh-CN" altLang="en-US" sz="1600" b="1" dirty="0">
              <a:solidFill>
                <a:srgbClr val="FF0000"/>
              </a:solidFill>
            </a:endParaRPr>
          </a:p>
        </p:txBody>
      </p:sp>
      <p:sp>
        <p:nvSpPr>
          <p:cNvPr id="18" name="矩形 17">
            <a:extLst>
              <a:ext uri="{FF2B5EF4-FFF2-40B4-BE49-F238E27FC236}">
                <a16:creationId xmlns:a16="http://schemas.microsoft.com/office/drawing/2014/main" id="{DE85A744-D545-4ACA-A8B8-CDD669E8B50C}"/>
              </a:ext>
            </a:extLst>
          </p:cNvPr>
          <p:cNvSpPr/>
          <p:nvPr/>
        </p:nvSpPr>
        <p:spPr>
          <a:xfrm>
            <a:off x="395536" y="3827597"/>
            <a:ext cx="2185952" cy="338554"/>
          </a:xfrm>
          <a:prstGeom prst="rect">
            <a:avLst/>
          </a:prstGeom>
        </p:spPr>
        <p:txBody>
          <a:bodyPr wrap="square">
            <a:spAutoFit/>
          </a:bodyPr>
          <a:lstStyle/>
          <a:p>
            <a:r>
              <a:rPr lang="zh-CN" altLang="en-US" sz="1600" b="1" dirty="0">
                <a:solidFill>
                  <a:srgbClr val="FF0000"/>
                </a:solidFill>
                <a:latin typeface="Microsoft Yahei" panose="020B0503020204020204" pitchFamily="34" charset="-122"/>
                <a:ea typeface="Microsoft Yahei" panose="020B0503020204020204" pitchFamily="34" charset="-122"/>
              </a:rPr>
              <a:t>南桥</a:t>
            </a:r>
            <a:r>
              <a:rPr lang="en-US" altLang="zh-CN" sz="1600" b="1" dirty="0">
                <a:solidFill>
                  <a:srgbClr val="FF0000"/>
                </a:solidFill>
                <a:latin typeface="Microsoft Yahei" panose="020B0503020204020204" pitchFamily="34" charset="-122"/>
                <a:ea typeface="Microsoft Yahei" panose="020B0503020204020204" pitchFamily="34" charset="-122"/>
              </a:rPr>
              <a:t>I/O bridge only</a:t>
            </a:r>
            <a:endParaRPr lang="zh-CN" altLang="en-US" sz="1600" b="1" dirty="0">
              <a:solidFill>
                <a:srgbClr val="FF0000"/>
              </a:solidFill>
            </a:endParaRPr>
          </a:p>
        </p:txBody>
      </p:sp>
    </p:spTree>
    <p:extLst>
      <p:ext uri="{BB962C8B-B14F-4D97-AF65-F5344CB8AC3E}">
        <p14:creationId xmlns:p14="http://schemas.microsoft.com/office/powerpoint/2010/main" val="24651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0B56C6-88B8-439D-9B80-A13DD8377A3D}"/>
              </a:ext>
            </a:extLst>
          </p:cNvPr>
          <p:cNvSpPr>
            <a:spLocks noGrp="1"/>
          </p:cNvSpPr>
          <p:nvPr>
            <p:ph type="title"/>
          </p:nvPr>
        </p:nvSpPr>
        <p:spPr/>
        <p:txBody>
          <a:bodyPr>
            <a:normAutofit fontScale="90000"/>
          </a:bodyPr>
          <a:lstStyle/>
          <a:p>
            <a:r>
              <a:rPr lang="zh-CN" altLang="en-US" dirty="0"/>
              <a:t>练习题</a:t>
            </a:r>
            <a:r>
              <a:rPr lang="en-US" altLang="zh-CN" dirty="0"/>
              <a:t>6.4</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10BEBE87-0CD7-4EB7-892F-6846FB216BAD}"/>
                  </a:ext>
                </a:extLst>
              </p:cNvPr>
              <p:cNvSpPr>
                <a:spLocks noGrp="1"/>
              </p:cNvSpPr>
              <p:nvPr>
                <p:ph idx="1"/>
              </p:nvPr>
            </p:nvSpPr>
            <p:spPr/>
            <p:txBody>
              <a:bodyPr>
                <a:normAutofit fontScale="77500" lnSpcReduction="20000"/>
              </a:bodyPr>
              <a:lstStyle/>
              <a:p>
                <a:r>
                  <a:rPr lang="zh-CN" altLang="en-US" dirty="0"/>
                  <a:t>假设</a:t>
                </a:r>
                <a:r>
                  <a:rPr lang="en-US" altLang="zh-CN" dirty="0"/>
                  <a:t>1MB</a:t>
                </a:r>
                <a:r>
                  <a:rPr lang="zh-CN" altLang="en-US" dirty="0"/>
                  <a:t>文件由</a:t>
                </a:r>
                <a:r>
                  <a:rPr lang="en-US" altLang="zh-CN" dirty="0"/>
                  <a:t>512</a:t>
                </a:r>
                <a:r>
                  <a:rPr lang="zh-CN" altLang="en-US" dirty="0"/>
                  <a:t>字节的逻辑块组成，存储在具有如下特性的磁盘驱动器上：</a:t>
                </a:r>
                <a:endParaRPr lang="en-US" altLang="zh-CN" dirty="0"/>
              </a:p>
              <a:p>
                <a:pPr lvl="1"/>
                <a:r>
                  <a:rPr lang="zh-CN" altLang="en-US" dirty="0"/>
                  <a:t>旋转速率：</a:t>
                </a:r>
                <a:r>
                  <a:rPr lang="en-US" altLang="zh-CN" dirty="0"/>
                  <a:t>10,000RPM</a:t>
                </a:r>
              </a:p>
              <a:p>
                <a:pPr lvl="1"/>
                <a:r>
                  <a:rPr lang="zh-CN" altLang="en-US" dirty="0"/>
                  <a:t>平均寻道时间：</a:t>
                </a:r>
                <a:r>
                  <a:rPr lang="en-US" altLang="zh-CN" dirty="0"/>
                  <a:t>5ms</a:t>
                </a:r>
              </a:p>
              <a:p>
                <a:pPr lvl="1"/>
                <a:r>
                  <a:rPr lang="zh-CN" altLang="en-US" dirty="0"/>
                  <a:t>每条磁道的平均扇区数：</a:t>
                </a:r>
                <a:r>
                  <a:rPr lang="en-US" altLang="zh-CN" dirty="0"/>
                  <a:t>1000</a:t>
                </a:r>
              </a:p>
              <a:p>
                <a:pPr lvl="1"/>
                <a:r>
                  <a:rPr lang="zh-CN" altLang="en-US" dirty="0"/>
                  <a:t>表面：</a:t>
                </a:r>
                <a:r>
                  <a:rPr lang="en-US" altLang="zh-CN" dirty="0"/>
                  <a:t>4</a:t>
                </a:r>
              </a:p>
              <a:p>
                <a:pPr lvl="1"/>
                <a:r>
                  <a:rPr lang="zh-CN" altLang="en-US" dirty="0"/>
                  <a:t>扇区大小：</a:t>
                </a:r>
                <a:r>
                  <a:rPr lang="en-US" altLang="zh-CN" dirty="0"/>
                  <a:t>512</a:t>
                </a:r>
                <a:r>
                  <a:rPr lang="zh-CN" altLang="en-US" dirty="0"/>
                  <a:t>字节</a:t>
                </a:r>
                <a:endParaRPr lang="en-US" altLang="zh-CN" dirty="0"/>
              </a:p>
              <a:p>
                <a:pPr lvl="1"/>
                <a:r>
                  <a:rPr lang="zh-CN" altLang="en-US" dirty="0"/>
                  <a:t>假设程序顺序地读文件的逻辑块，一个接一个，将读</a:t>
                </a:r>
                <a:r>
                  <a:rPr lang="en-US" altLang="zh-CN" dirty="0"/>
                  <a:t>/</a:t>
                </a:r>
                <a:r>
                  <a:rPr lang="zh-CN" altLang="en-US" dirty="0"/>
                  <a:t>写头定位到第一块上的时间是</a:t>
                </a:r>
                <a14:m>
                  <m:oMath xmlns:m="http://schemas.openxmlformats.org/officeDocument/2006/math">
                    <m:sSub>
                      <m:sSubPr>
                        <m:ctrlPr>
                          <a:rPr lang="en-US" altLang="zh-CN" i="1">
                            <a:latin typeface="Cambria Math" panose="02040503050406030204" pitchFamily="18" charset="0"/>
                          </a:rPr>
                        </m:ctrlPr>
                      </m:sSubPr>
                      <m:e>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r>
                          <a:rPr lang="en-US" altLang="zh-CN" i="1">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oMath>
                </a14:m>
                <a:endParaRPr lang="en-US" altLang="zh-CN" dirty="0"/>
              </a:p>
              <a:p>
                <a:pPr marL="1028522" lvl="2" indent="-342900">
                  <a:buFont typeface="+mj-lt"/>
                  <a:buAutoNum type="alphaUcPeriod"/>
                </a:pPr>
                <a:r>
                  <a:rPr lang="zh-CN" altLang="en-US" dirty="0"/>
                  <a:t>最好的情况：给定逻辑块到磁盘扇区的最好的可能映射，估计读文件需要的最优时间</a:t>
                </a:r>
                <a:r>
                  <a:rPr lang="en-US" altLang="zh-CN" dirty="0"/>
                  <a:t>(</a:t>
                </a:r>
                <a:r>
                  <a:rPr lang="en-US" altLang="zh-CN" dirty="0" err="1"/>
                  <a:t>ms</a:t>
                </a:r>
                <a:r>
                  <a:rPr lang="en-US" altLang="zh-CN" dirty="0"/>
                  <a:t>)</a:t>
                </a:r>
              </a:p>
              <a:p>
                <a:pPr marL="1028522" lvl="2" indent="-342900">
                  <a:buFont typeface="+mj-lt"/>
                  <a:buAutoNum type="alphaUcPeriod"/>
                </a:pPr>
                <a:r>
                  <a:rPr lang="zh-CN" altLang="en-US" dirty="0"/>
                  <a:t>随机的情况：如果块是随机地映射到磁盘扇区的，估计读文件需要的时间</a:t>
                </a:r>
                <a:endParaRPr lang="en-US" altLang="zh-CN" dirty="0"/>
              </a:p>
              <a:p>
                <a:pPr marL="428602" indent="-342900"/>
                <a:r>
                  <a:rPr lang="zh-CN" altLang="en-US" dirty="0"/>
                  <a:t>文件由</a:t>
                </a:r>
                <a:r>
                  <a:rPr lang="en-US" altLang="zh-CN" dirty="0"/>
                  <a:t>2000</a:t>
                </a:r>
                <a:r>
                  <a:rPr lang="zh-CN" altLang="en-US" dirty="0"/>
                  <a:t>个</a:t>
                </a:r>
                <a:r>
                  <a:rPr lang="en-US" altLang="zh-CN" dirty="0"/>
                  <a:t>512</a:t>
                </a:r>
                <a:r>
                  <a:rPr lang="zh-CN" altLang="en-US" dirty="0"/>
                  <a:t>字节的逻辑块组成，</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oMath>
                </a14:m>
                <a:r>
                  <a:rPr lang="zh-CN" altLang="en-US" dirty="0"/>
                  <a:t>为</a:t>
                </a:r>
                <a:r>
                  <a:rPr lang="en-US" altLang="zh-CN" dirty="0"/>
                  <a:t>5ms</a:t>
                </a:r>
                <a:r>
                  <a:rPr lang="zh-CN" altLang="en-US" dirty="0"/>
                  <a:t>，</a:t>
                </a:r>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zh-CN" altLang="en-US" i="1">
                        <a:latin typeface="Cambria Math" panose="02040503050406030204" pitchFamily="18" charset="0"/>
                      </a:rPr>
                      <m:t>为</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2</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1</m:t>
                        </m:r>
                        <m:r>
                          <a:rPr lang="en-US" altLang="zh-CN" b="0" i="1" smtClean="0">
                            <a:latin typeface="Cambria Math" panose="02040503050406030204" pitchFamily="18" charset="0"/>
                          </a:rPr>
                          <m:t>0</m:t>
                        </m:r>
                        <m:r>
                          <a:rPr lang="en-US" altLang="zh-CN" i="1">
                            <a:latin typeface="Cambria Math" panose="02040503050406030204" pitchFamily="18" charset="0"/>
                          </a:rPr>
                          <m:t>000</m:t>
                        </m:r>
                      </m:den>
                    </m:f>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60</m:t>
                        </m:r>
                        <m:r>
                          <a:rPr lang="en-US" altLang="zh-CN" i="1">
                            <a:latin typeface="Cambria Math" panose="02040503050406030204" pitchFamily="18" charset="0"/>
                            <a:ea typeface="Cambria Math" panose="02040503050406030204" pitchFamily="18" charset="0"/>
                          </a:rPr>
                          <m:t>𝑠</m:t>
                        </m:r>
                      </m:num>
                      <m:den>
                        <m:r>
                          <a:rPr lang="en-US" altLang="zh-CN" i="1">
                            <a:latin typeface="Cambria Math" panose="02040503050406030204" pitchFamily="18" charset="0"/>
                            <a:ea typeface="Cambria Math" panose="02040503050406030204" pitchFamily="18" charset="0"/>
                          </a:rPr>
                          <m:t>1</m:t>
                        </m:r>
                        <m:r>
                          <a:rPr lang="en-US" altLang="zh-CN" i="1">
                            <a:latin typeface="Cambria Math" panose="02040503050406030204" pitchFamily="18" charset="0"/>
                            <a:ea typeface="Cambria Math" panose="02040503050406030204" pitchFamily="18" charset="0"/>
                          </a:rPr>
                          <m:t>𝑚𝑖𝑛</m:t>
                        </m:r>
                      </m:den>
                    </m:f>
                    <m:r>
                      <a:rPr lang="en-US" altLang="zh-CN" b="0" i="1" smtClean="0">
                        <a:latin typeface="Cambria Math" panose="02040503050406030204" pitchFamily="18" charset="0"/>
                        <a:ea typeface="Cambria Math" panose="02040503050406030204" pitchFamily="18" charset="0"/>
                      </a:rPr>
                      <m:t>=3</m:t>
                    </m:r>
                    <m:r>
                      <a:rPr lang="en-US" altLang="zh-CN" b="0" i="1" smtClean="0">
                        <a:latin typeface="Cambria Math" panose="02040503050406030204" pitchFamily="18" charset="0"/>
                        <a:ea typeface="Cambria Math" panose="02040503050406030204" pitchFamily="18" charset="0"/>
                      </a:rPr>
                      <m:t>𝑚𝑠</m:t>
                    </m:r>
                  </m:oMath>
                </a14:m>
                <a:endParaRPr lang="en-US" altLang="zh-CN" b="0" dirty="0">
                  <a:ea typeface="Cambria Math" panose="02040503050406030204" pitchFamily="18" charset="0"/>
                </a:endParaRPr>
              </a:p>
              <a:p>
                <a:pPr marL="842862" lvl="1" indent="-457200">
                  <a:buFont typeface="+mj-lt"/>
                  <a:buAutoNum type="alphaUcPeriod"/>
                </a:pPr>
                <a:r>
                  <a:rPr lang="zh-CN" altLang="en-US" dirty="0"/>
                  <a:t>最好的情况：块被映射到连续的扇区，在同一柱面，连接读取不用移动读</a:t>
                </a:r>
                <a:r>
                  <a:rPr lang="en-US" altLang="zh-CN" dirty="0"/>
                  <a:t>/</a:t>
                </a:r>
                <a:r>
                  <a:rPr lang="zh-CN" altLang="en-US" dirty="0"/>
                  <a:t>写头，定位到第一个扇区后，需要磁盘旋转</a:t>
                </a:r>
                <a:r>
                  <a:rPr lang="en-US" altLang="zh-CN" dirty="0"/>
                  <a:t>2</a:t>
                </a:r>
                <a:r>
                  <a:rPr lang="zh-CN" altLang="en-US" dirty="0"/>
                  <a:t>圈读取所有</a:t>
                </a:r>
                <a:r>
                  <a:rPr lang="en-US" altLang="zh-CN" dirty="0"/>
                  <a:t>2000</a:t>
                </a:r>
                <a:r>
                  <a:rPr lang="zh-CN" altLang="en-US" dirty="0"/>
                  <a:t>个块，读文件总时间为：</a:t>
                </a:r>
                <a:r>
                  <a:rPr lang="en-US" altLang="zh-CN" dirty="0"/>
                  <a:t> </a:t>
                </a:r>
                <a14:m>
                  <m:oMath xmlns:m="http://schemas.openxmlformats.org/officeDocument/2006/math">
                    <m:sSub>
                      <m:sSubPr>
                        <m:ctrlPr>
                          <a:rPr lang="en-US" altLang="zh-CN" i="1">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r>
                          <a:rPr lang="en-US" altLang="zh-CN" i="1">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b="0" i="1" smtClean="0">
                        <a:latin typeface="Cambria Math" panose="02040503050406030204" pitchFamily="18" charset="0"/>
                      </a:rPr>
                      <m:t>+2</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𝑇</m:t>
                        </m:r>
                      </m:e>
                      <m:sub>
                        <m:r>
                          <a:rPr lang="en-US" altLang="zh-CN" b="0" i="1" smtClean="0">
                            <a:latin typeface="Cambria Math" panose="02040503050406030204" pitchFamily="18" charset="0"/>
                            <a:ea typeface="Cambria Math" panose="02040503050406030204" pitchFamily="18" charset="0"/>
                          </a:rPr>
                          <m:t>𝑀𝑎𝑥𝑅𝑜𝑡𝑎𝑡𝑖𝑜𝑛</m:t>
                        </m:r>
                      </m:sub>
                    </m:sSub>
                    <m:r>
                      <a:rPr lang="en-US" altLang="zh-CN" b="0" i="1" smtClean="0">
                        <a:latin typeface="Cambria Math" panose="02040503050406030204" pitchFamily="18" charset="0"/>
                        <a:ea typeface="Cambria Math" panose="02040503050406030204" pitchFamily="18" charset="0"/>
                      </a:rPr>
                      <m:t>=5+3+12=20</m:t>
                    </m:r>
                    <m:r>
                      <a:rPr lang="en-US" altLang="zh-CN" b="0" i="1" smtClean="0">
                        <a:latin typeface="Cambria Math" panose="02040503050406030204" pitchFamily="18" charset="0"/>
                        <a:ea typeface="Cambria Math" panose="02040503050406030204" pitchFamily="18" charset="0"/>
                      </a:rPr>
                      <m:t>𝑚𝑠</m:t>
                    </m:r>
                  </m:oMath>
                </a14:m>
                <a:endParaRPr lang="en-US" altLang="zh-CN" dirty="0"/>
              </a:p>
              <a:p>
                <a:pPr marL="842862" lvl="1" indent="-457200">
                  <a:buFont typeface="+mj-lt"/>
                  <a:buAutoNum type="alphaUcPeriod"/>
                </a:pPr>
                <a:r>
                  <a:rPr lang="zh-CN" altLang="en-US" dirty="0"/>
                  <a:t>随机情况：块被随机映射到扇区上，读</a:t>
                </a:r>
                <a:r>
                  <a:rPr lang="en-US" altLang="zh-CN" dirty="0"/>
                  <a:t>2000</a:t>
                </a:r>
                <a:r>
                  <a:rPr lang="zh-CN" altLang="en-US" dirty="0"/>
                  <a:t>个块中的每一块都需要</a:t>
                </a:r>
                <a14:m>
                  <m:oMath xmlns:m="http://schemas.openxmlformats.org/officeDocument/2006/math">
                    <m:sSub>
                      <m:sSubPr>
                        <m:ctrlPr>
                          <a:rPr lang="en-US" altLang="zh-CN" i="1">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r>
                          <a:rPr lang="en-US" altLang="zh-CN" i="1">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oMath>
                </a14:m>
                <a:r>
                  <a:rPr lang="en-US" altLang="zh-CN" dirty="0" err="1"/>
                  <a:t>ms</a:t>
                </a:r>
                <a:r>
                  <a:rPr lang="zh-CN" altLang="en-US" dirty="0"/>
                  <a:t>，读文件总时间为：</a:t>
                </a:r>
                <a:r>
                  <a:rPr lang="en-US" altLang="zh-CN" dirty="0"/>
                  <a:t> </a:t>
                </a:r>
                <a14:m>
                  <m:oMath xmlns:m="http://schemas.openxmlformats.org/officeDocument/2006/math">
                    <m:sSub>
                      <m:sSubPr>
                        <m:ctrlPr>
                          <a:rPr lang="en-US" altLang="zh-CN" i="1">
                            <a:latin typeface="Cambria Math" panose="02040503050406030204" pitchFamily="18" charset="0"/>
                          </a:rPr>
                        </m:ctrlPr>
                      </m:sSubPr>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𝐴𝑣𝑔𝑆𝑒𝑒𝑘</m:t>
                            </m:r>
                          </m:sub>
                        </m:sSub>
                        <m:r>
                          <a:rPr lang="en-US" altLang="zh-CN" i="1">
                            <a:latin typeface="Cambria Math" panose="02040503050406030204" pitchFamily="18" charset="0"/>
                          </a:rPr>
                          <m:t>+</m:t>
                        </m:r>
                        <m:r>
                          <a:rPr lang="en-US" altLang="zh-CN" i="1">
                            <a:latin typeface="Cambria Math" panose="02040503050406030204" pitchFamily="18" charset="0"/>
                          </a:rPr>
                          <m:t>𝑇</m:t>
                        </m:r>
                      </m:e>
                      <m:sub>
                        <m:r>
                          <a:rPr lang="en-US" altLang="zh-CN" i="1">
                            <a:latin typeface="Cambria Math" panose="02040503050406030204" pitchFamily="18" charset="0"/>
                          </a:rPr>
                          <m:t>𝐴𝑣𝑔𝑅𝑜𝑡𝑎𝑡𝑖𝑜𝑛</m:t>
                        </m:r>
                      </m:sub>
                    </m:sSub>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×2000=16000</m:t>
                    </m:r>
                    <m:r>
                      <a:rPr lang="en-US" altLang="zh-CN" b="0" i="1" smtClean="0">
                        <a:latin typeface="Cambria Math" panose="02040503050406030204" pitchFamily="18" charset="0"/>
                        <a:ea typeface="Cambria Math" panose="02040503050406030204" pitchFamily="18" charset="0"/>
                      </a:rPr>
                      <m:t>𝑚𝑠</m:t>
                    </m:r>
                  </m:oMath>
                </a14:m>
                <a:endParaRPr lang="en-US" altLang="zh-CN" dirty="0"/>
              </a:p>
              <a:p>
                <a:pPr marL="728562" lvl="1" indent="-342900"/>
                <a:r>
                  <a:rPr lang="zh-CN" altLang="en-US" dirty="0"/>
                  <a:t>随机与最好情况总时间比为：</a:t>
                </a:r>
                <a:r>
                  <a:rPr lang="en-US" altLang="zh-CN" dirty="0"/>
                  <a:t>16000</a:t>
                </a:r>
                <a:r>
                  <a:rPr lang="zh-CN" altLang="en-US" dirty="0"/>
                  <a:t>：</a:t>
                </a:r>
                <a:r>
                  <a:rPr lang="en-US" altLang="zh-CN" dirty="0"/>
                  <a:t>20=800</a:t>
                </a:r>
                <a:r>
                  <a:rPr lang="zh-CN" altLang="en-US" dirty="0"/>
                  <a:t>：</a:t>
                </a:r>
                <a:r>
                  <a:rPr lang="en-US" altLang="zh-CN" dirty="0"/>
                  <a:t>1</a:t>
                </a:r>
              </a:p>
              <a:p>
                <a:endParaRPr lang="zh-CN" altLang="en-US" dirty="0"/>
              </a:p>
            </p:txBody>
          </p:sp>
        </mc:Choice>
        <mc:Fallback xmlns="">
          <p:sp>
            <p:nvSpPr>
              <p:cNvPr id="3" name="内容占位符 2">
                <a:extLst>
                  <a:ext uri="{FF2B5EF4-FFF2-40B4-BE49-F238E27FC236}">
                    <a16:creationId xmlns:a16="http://schemas.microsoft.com/office/drawing/2014/main" id="{10BEBE87-0CD7-4EB7-892F-6846FB216BAD}"/>
                  </a:ext>
                </a:extLst>
              </p:cNvPr>
              <p:cNvSpPr>
                <a:spLocks noGrp="1" noRot="1" noChangeAspect="1" noMove="1" noResize="1" noEditPoints="1" noAdjustHandles="1" noChangeArrowheads="1" noChangeShapeType="1" noTextEdit="1"/>
              </p:cNvSpPr>
              <p:nvPr>
                <p:ph idx="1"/>
              </p:nvPr>
            </p:nvSpPr>
            <p:spPr>
              <a:blipFill>
                <a:blip r:embed="rId2"/>
                <a:stretch>
                  <a:fillRect l="-519" t="-195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03CB4A9E-D02F-4527-9E64-E221517F22B3}"/>
              </a:ext>
            </a:extLst>
          </p:cNvPr>
          <p:cNvSpPr>
            <a:spLocks noGrp="1"/>
          </p:cNvSpPr>
          <p:nvPr>
            <p:ph type="sldNum" sz="quarter" idx="12"/>
          </p:nvPr>
        </p:nvSpPr>
        <p:spPr/>
        <p:txBody>
          <a:bodyPr/>
          <a:lstStyle/>
          <a:p>
            <a:fld id="{6D62327B-ED8D-4CFC-ADD0-A75FA5CBE281}" type="slidenum">
              <a:rPr lang="zh-CN" altLang="en-US" smtClean="0"/>
              <a:pPr/>
              <a:t>48</a:t>
            </a:fld>
            <a:endParaRPr lang="zh-CN" altLang="en-US" dirty="0"/>
          </a:p>
        </p:txBody>
      </p:sp>
    </p:spTree>
    <p:extLst>
      <p:ext uri="{BB962C8B-B14F-4D97-AF65-F5344CB8AC3E}">
        <p14:creationId xmlns:p14="http://schemas.microsoft.com/office/powerpoint/2010/main" val="72486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FF0000"/>
                </a:solidFill>
                <a:latin typeface="华文行楷" panose="02010800040101010101" pitchFamily="2" charset="-122"/>
                <a:ea typeface="华文行楷" panose="02010800040101010101" pitchFamily="2" charset="-122"/>
              </a:rPr>
              <a:t>扩展知识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49</a:t>
            </a:fld>
            <a:endParaRPr lang="zh-CN" altLang="en-US" dirty="0"/>
          </a:p>
        </p:txBody>
      </p:sp>
      <p:sp>
        <p:nvSpPr>
          <p:cNvPr id="6" name="矩形 5"/>
          <p:cNvSpPr/>
          <p:nvPr/>
        </p:nvSpPr>
        <p:spPr>
          <a:xfrm>
            <a:off x="259315" y="1962496"/>
            <a:ext cx="3664613" cy="523220"/>
          </a:xfrm>
          <a:prstGeom prst="rect">
            <a:avLst/>
          </a:prstGeom>
        </p:spPr>
        <p:txBody>
          <a:bodyPr wrap="square">
            <a:spAutoFit/>
          </a:bodyPr>
          <a:lstStyle/>
          <a:p>
            <a:r>
              <a:rPr lang="en-US" altLang="zh-CN" sz="1400" dirty="0"/>
              <a:t>http://web.eecs.umich.edu/~mozafari/winter2014/eecs684/papers/predictable-join.pdf</a:t>
            </a:r>
            <a:endParaRPr lang="zh-CN" altLang="en-US" sz="1400" dirty="0"/>
          </a:p>
        </p:txBody>
      </p:sp>
      <p:sp>
        <p:nvSpPr>
          <p:cNvPr id="8" name="矩形 7"/>
          <p:cNvSpPr/>
          <p:nvPr/>
        </p:nvSpPr>
        <p:spPr>
          <a:xfrm>
            <a:off x="140133" y="4680690"/>
            <a:ext cx="3761052" cy="276999"/>
          </a:xfrm>
          <a:prstGeom prst="rect">
            <a:avLst/>
          </a:prstGeom>
        </p:spPr>
        <p:txBody>
          <a:bodyPr wrap="square">
            <a:spAutoFit/>
          </a:bodyPr>
          <a:lstStyle/>
          <a:p>
            <a:r>
              <a:rPr lang="en-US" altLang="zh-CN" sz="1200" dirty="0"/>
              <a:t>https://www.cise.ufl.edu/~cjermain/p519-arumugam.pdf</a:t>
            </a:r>
            <a:endParaRPr lang="zh-CN" altLang="en-US" sz="1200" dirty="0"/>
          </a:p>
        </p:txBody>
      </p:sp>
      <p:pic>
        <p:nvPicPr>
          <p:cNvPr id="10" name="图片 9"/>
          <p:cNvPicPr>
            <a:picLocks noChangeAspect="1"/>
          </p:cNvPicPr>
          <p:nvPr/>
        </p:nvPicPr>
        <p:blipFill>
          <a:blip r:embed="rId2"/>
          <a:stretch>
            <a:fillRect/>
          </a:stretch>
        </p:blipFill>
        <p:spPr>
          <a:xfrm>
            <a:off x="323528" y="975832"/>
            <a:ext cx="3600000" cy="989493"/>
          </a:xfrm>
          <a:prstGeom prst="rect">
            <a:avLst/>
          </a:prstGeom>
        </p:spPr>
      </p:pic>
      <p:pic>
        <p:nvPicPr>
          <p:cNvPr id="12" name="图片 11"/>
          <p:cNvPicPr>
            <a:picLocks noChangeAspect="1"/>
          </p:cNvPicPr>
          <p:nvPr/>
        </p:nvPicPr>
        <p:blipFill>
          <a:blip r:embed="rId3"/>
          <a:stretch>
            <a:fillRect/>
          </a:stretch>
        </p:blipFill>
        <p:spPr>
          <a:xfrm>
            <a:off x="179512" y="2476292"/>
            <a:ext cx="3682295" cy="1056207"/>
          </a:xfrm>
          <a:prstGeom prst="rect">
            <a:avLst/>
          </a:prstGeom>
        </p:spPr>
      </p:pic>
      <p:pic>
        <p:nvPicPr>
          <p:cNvPr id="13" name="图片 12"/>
          <p:cNvPicPr>
            <a:picLocks noChangeAspect="1"/>
          </p:cNvPicPr>
          <p:nvPr/>
        </p:nvPicPr>
        <p:blipFill>
          <a:blip r:embed="rId4"/>
          <a:stretch>
            <a:fillRect/>
          </a:stretch>
        </p:blipFill>
        <p:spPr>
          <a:xfrm>
            <a:off x="301185" y="3840503"/>
            <a:ext cx="3600000" cy="867665"/>
          </a:xfrm>
          <a:prstGeom prst="rect">
            <a:avLst/>
          </a:prstGeom>
        </p:spPr>
      </p:pic>
      <p:pic>
        <p:nvPicPr>
          <p:cNvPr id="14" name="图片 13"/>
          <p:cNvPicPr>
            <a:picLocks noChangeAspect="1"/>
          </p:cNvPicPr>
          <p:nvPr/>
        </p:nvPicPr>
        <p:blipFill>
          <a:blip r:embed="rId5"/>
          <a:stretch>
            <a:fillRect/>
          </a:stretch>
        </p:blipFill>
        <p:spPr>
          <a:xfrm>
            <a:off x="48149" y="4957689"/>
            <a:ext cx="4086944" cy="1575299"/>
          </a:xfrm>
          <a:prstGeom prst="rect">
            <a:avLst/>
          </a:prstGeom>
        </p:spPr>
      </p:pic>
      <p:pic>
        <p:nvPicPr>
          <p:cNvPr id="15" name="图片 14"/>
          <p:cNvPicPr>
            <a:picLocks noChangeAspect="1"/>
          </p:cNvPicPr>
          <p:nvPr/>
        </p:nvPicPr>
        <p:blipFill>
          <a:blip r:embed="rId6"/>
          <a:stretch>
            <a:fillRect/>
          </a:stretch>
        </p:blipFill>
        <p:spPr>
          <a:xfrm>
            <a:off x="4685428" y="1196752"/>
            <a:ext cx="3600000" cy="811626"/>
          </a:xfrm>
          <a:prstGeom prst="rect">
            <a:avLst/>
          </a:prstGeom>
        </p:spPr>
      </p:pic>
      <p:sp>
        <p:nvSpPr>
          <p:cNvPr id="16" name="矩形 15"/>
          <p:cNvSpPr/>
          <p:nvPr/>
        </p:nvSpPr>
        <p:spPr>
          <a:xfrm>
            <a:off x="4427984" y="2008378"/>
            <a:ext cx="4572000" cy="276999"/>
          </a:xfrm>
          <a:prstGeom prst="rect">
            <a:avLst/>
          </a:prstGeom>
        </p:spPr>
        <p:txBody>
          <a:bodyPr>
            <a:spAutoFit/>
          </a:bodyPr>
          <a:lstStyle/>
          <a:p>
            <a:r>
              <a:rPr lang="zh-CN" altLang="en-US" sz="1200" dirty="0"/>
              <a:t>https://cs.uwaterloo.ca/~kmsalem/pubs/OzmenSIGMOD10.pdf</a:t>
            </a:r>
          </a:p>
        </p:txBody>
      </p:sp>
      <p:pic>
        <p:nvPicPr>
          <p:cNvPr id="17" name="图片 16"/>
          <p:cNvPicPr>
            <a:picLocks noChangeAspect="1"/>
          </p:cNvPicPr>
          <p:nvPr/>
        </p:nvPicPr>
        <p:blipFill>
          <a:blip r:embed="rId7"/>
          <a:stretch>
            <a:fillRect/>
          </a:stretch>
        </p:blipFill>
        <p:spPr>
          <a:xfrm>
            <a:off x="5231671" y="2259671"/>
            <a:ext cx="2964625" cy="1927671"/>
          </a:xfrm>
          <a:prstGeom prst="rect">
            <a:avLst/>
          </a:prstGeom>
        </p:spPr>
      </p:pic>
      <p:pic>
        <p:nvPicPr>
          <p:cNvPr id="18" name="图片 17"/>
          <p:cNvPicPr>
            <a:picLocks noChangeAspect="1"/>
          </p:cNvPicPr>
          <p:nvPr/>
        </p:nvPicPr>
        <p:blipFill>
          <a:blip r:embed="rId8"/>
          <a:stretch>
            <a:fillRect/>
          </a:stretch>
        </p:blipFill>
        <p:spPr>
          <a:xfrm>
            <a:off x="4448646" y="4485309"/>
            <a:ext cx="2298087" cy="1443806"/>
          </a:xfrm>
          <a:prstGeom prst="rect">
            <a:avLst/>
          </a:prstGeom>
        </p:spPr>
      </p:pic>
      <p:pic>
        <p:nvPicPr>
          <p:cNvPr id="19" name="图片 18"/>
          <p:cNvPicPr>
            <a:picLocks noChangeAspect="1"/>
          </p:cNvPicPr>
          <p:nvPr/>
        </p:nvPicPr>
        <p:blipFill>
          <a:blip r:embed="rId9"/>
          <a:stretch>
            <a:fillRect/>
          </a:stretch>
        </p:blipFill>
        <p:spPr>
          <a:xfrm>
            <a:off x="6804248" y="4365104"/>
            <a:ext cx="2241103" cy="1494068"/>
          </a:xfrm>
          <a:prstGeom prst="rect">
            <a:avLst/>
          </a:prstGeom>
        </p:spPr>
      </p:pic>
    </p:spTree>
    <p:extLst>
      <p:ext uri="{BB962C8B-B14F-4D97-AF65-F5344CB8AC3E}">
        <p14:creationId xmlns:p14="http://schemas.microsoft.com/office/powerpoint/2010/main" val="331236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FFA1E-9C7D-447A-8C91-F1637F64CD4A}"/>
              </a:ext>
            </a:extLst>
          </p:cNvPr>
          <p:cNvSpPr>
            <a:spLocks noGrp="1"/>
          </p:cNvSpPr>
          <p:nvPr>
            <p:ph type="title"/>
          </p:nvPr>
        </p:nvSpPr>
        <p:spPr/>
        <p:txBody>
          <a:bodyPr>
            <a:normAutofit fontScale="90000"/>
          </a:bodyPr>
          <a:lstStyle/>
          <a:p>
            <a:r>
              <a:rPr lang="zh-CN" altLang="en-US" dirty="0"/>
              <a:t>引言</a:t>
            </a:r>
          </a:p>
        </p:txBody>
      </p:sp>
      <p:sp>
        <p:nvSpPr>
          <p:cNvPr id="3" name="内容占位符 2">
            <a:extLst>
              <a:ext uri="{FF2B5EF4-FFF2-40B4-BE49-F238E27FC236}">
                <a16:creationId xmlns:a16="http://schemas.microsoft.com/office/drawing/2014/main" id="{3D590F3A-222C-443F-B8EE-D98DBF16F458}"/>
              </a:ext>
            </a:extLst>
          </p:cNvPr>
          <p:cNvSpPr>
            <a:spLocks noGrp="1"/>
          </p:cNvSpPr>
          <p:nvPr>
            <p:ph idx="1"/>
          </p:nvPr>
        </p:nvSpPr>
        <p:spPr/>
        <p:txBody>
          <a:bodyPr>
            <a:normAutofit/>
          </a:bodyPr>
          <a:lstStyle/>
          <a:p>
            <a:r>
              <a:rPr lang="zh-CN" altLang="en-US" sz="1800" dirty="0"/>
              <a:t>存储墙</a:t>
            </a:r>
            <a:r>
              <a:rPr lang="en-US" altLang="zh-CN" sz="1800" dirty="0"/>
              <a:t>(memory wall)</a:t>
            </a:r>
            <a:r>
              <a:rPr lang="zh-CN" altLang="en-US" sz="1800" dirty="0"/>
              <a:t>成为处理器性能的重要瓶颈，提高存储访问性能的主要技术是缓存优化</a:t>
            </a:r>
            <a:endParaRPr lang="en-US" altLang="zh-CN" sz="1800" dirty="0"/>
          </a:p>
          <a:p>
            <a:r>
              <a:rPr lang="zh-CN" altLang="en-US" sz="1800" dirty="0"/>
              <a:t>局部性</a:t>
            </a:r>
            <a:r>
              <a:rPr lang="en-US" altLang="zh-CN" sz="1800" dirty="0"/>
              <a:t>(locality)</a:t>
            </a:r>
            <a:r>
              <a:rPr lang="zh-CN" altLang="en-US" sz="1800" dirty="0"/>
              <a:t>：</a:t>
            </a:r>
            <a:endParaRPr lang="en-US" altLang="zh-CN" sz="1800" dirty="0"/>
          </a:p>
          <a:p>
            <a:pPr lvl="1"/>
            <a:r>
              <a:rPr lang="zh-CN" altLang="en-US" sz="1500" dirty="0"/>
              <a:t>良好局部性的程序倾向于一次又一次地访问相同的数据项集合，或倾向于访问邻近的数据项集合</a:t>
            </a:r>
            <a:endParaRPr lang="en-US" altLang="zh-CN" sz="1500" dirty="0"/>
          </a:p>
          <a:p>
            <a:pPr lvl="1"/>
            <a:r>
              <a:rPr lang="zh-CN" altLang="en-US" sz="1500" dirty="0"/>
              <a:t>具有良好局部性的程序比局部性差的程序更多地倾向于从存储器层次结构中较高层次处访问数据项，因此运行更快</a:t>
            </a:r>
            <a:endParaRPr lang="en-US" altLang="zh-CN" sz="1500" dirty="0"/>
          </a:p>
          <a:p>
            <a:r>
              <a:rPr lang="zh-CN" altLang="en-US" sz="1800" dirty="0"/>
              <a:t>核心问题：提高内存访问性能</a:t>
            </a:r>
            <a:endParaRPr lang="en-US" altLang="zh-CN" sz="1800" dirty="0"/>
          </a:p>
          <a:p>
            <a:pPr lvl="1"/>
            <a:r>
              <a:rPr lang="en-US" altLang="zh-CN" sz="1500" dirty="0"/>
              <a:t>CPU</a:t>
            </a:r>
            <a:r>
              <a:rPr lang="zh-CN" altLang="en-US" sz="1500" dirty="0"/>
              <a:t>：以</a:t>
            </a:r>
            <a:r>
              <a:rPr lang="en-US" altLang="zh-CN" sz="1500" dirty="0"/>
              <a:t>cache</a:t>
            </a:r>
            <a:r>
              <a:rPr lang="zh-CN" altLang="en-US" sz="1500" dirty="0"/>
              <a:t>为中心的存储访问优化技术</a:t>
            </a:r>
            <a:endParaRPr lang="en-US" altLang="zh-CN" sz="1500" dirty="0"/>
          </a:p>
          <a:p>
            <a:pPr lvl="1"/>
            <a:r>
              <a:rPr lang="en-US" altLang="zh-CN" sz="1500" dirty="0"/>
              <a:t>GPU</a:t>
            </a:r>
            <a:r>
              <a:rPr lang="zh-CN" altLang="en-US" sz="1500" dirty="0"/>
              <a:t>：以并发多线程</a:t>
            </a:r>
            <a:r>
              <a:rPr lang="en-US" altLang="zh-CN" sz="1500" dirty="0"/>
              <a:t>SIMT</a:t>
            </a:r>
            <a:r>
              <a:rPr lang="zh-CN" altLang="en-US" sz="1500" dirty="0"/>
              <a:t>掩盖内存访问延迟</a:t>
            </a:r>
            <a:endParaRPr lang="en-US" altLang="zh-CN" sz="1500" dirty="0"/>
          </a:p>
          <a:p>
            <a:pPr lvl="1"/>
            <a:endParaRPr lang="en-US" altLang="zh-CN" sz="1500" dirty="0"/>
          </a:p>
          <a:p>
            <a:endParaRPr lang="en-US" altLang="zh-CN" sz="1800" dirty="0"/>
          </a:p>
          <a:p>
            <a:pPr lvl="1"/>
            <a:endParaRPr lang="zh-CN" altLang="en-US" sz="1800" dirty="0"/>
          </a:p>
        </p:txBody>
      </p:sp>
      <p:sp>
        <p:nvSpPr>
          <p:cNvPr id="4" name="灯片编号占位符 3">
            <a:extLst>
              <a:ext uri="{FF2B5EF4-FFF2-40B4-BE49-F238E27FC236}">
                <a16:creationId xmlns:a16="http://schemas.microsoft.com/office/drawing/2014/main" id="{323585CC-4782-4821-872A-DA45A1265A78}"/>
              </a:ext>
            </a:extLst>
          </p:cNvPr>
          <p:cNvSpPr>
            <a:spLocks noGrp="1"/>
          </p:cNvSpPr>
          <p:nvPr>
            <p:ph type="sldNum" sz="quarter" idx="12"/>
          </p:nvPr>
        </p:nvSpPr>
        <p:spPr/>
        <p:txBody>
          <a:bodyPr/>
          <a:lstStyle/>
          <a:p>
            <a:fld id="{6D62327B-ED8D-4CFC-ADD0-A75FA5CBE281}" type="slidenum">
              <a:rPr lang="zh-CN" altLang="en-US" smtClean="0"/>
              <a:pPr/>
              <a:t>5</a:t>
            </a:fld>
            <a:endParaRPr lang="zh-CN" altLang="en-US" dirty="0"/>
          </a:p>
        </p:txBody>
      </p:sp>
      <p:pic>
        <p:nvPicPr>
          <p:cNvPr id="5" name="图片 4">
            <a:extLst>
              <a:ext uri="{FF2B5EF4-FFF2-40B4-BE49-F238E27FC236}">
                <a16:creationId xmlns:a16="http://schemas.microsoft.com/office/drawing/2014/main" id="{7C2815DB-FFCF-47F3-A7D5-0F09B8AD2070}"/>
              </a:ext>
            </a:extLst>
          </p:cNvPr>
          <p:cNvPicPr/>
          <p:nvPr/>
        </p:nvPicPr>
        <p:blipFill rotWithShape="1">
          <a:blip r:embed="rId2"/>
          <a:srcRect b="6431"/>
          <a:stretch/>
        </p:blipFill>
        <p:spPr>
          <a:xfrm>
            <a:off x="2461255" y="3785082"/>
            <a:ext cx="3207206" cy="2185187"/>
          </a:xfrm>
          <a:prstGeom prst="roundRect">
            <a:avLst>
              <a:gd name="adj" fmla="val 4440"/>
            </a:avLst>
          </a:prstGeom>
          <a:ln>
            <a:noFill/>
          </a:ln>
          <a:effectLst>
            <a:outerShdw blurRad="152400" dist="12000" dir="900000" sy="98000" kx="110000" ky="200000" algn="tl" rotWithShape="0">
              <a:srgbClr val="000000">
                <a:alpha val="30000"/>
              </a:srgbClr>
            </a:outerShdw>
          </a:effectLst>
          <a:scene3d>
            <a:camera prst="perspectiveRelaxed" fov="0">
              <a:rot lat="21594000" lon="0" rev="21594000"/>
            </a:camera>
            <a:lightRig rig="threePt" dir="t"/>
          </a:scene3d>
          <a:sp3d contourW="6350" prstMaterial="matte">
            <a:bevelT w="101600"/>
            <a:contourClr>
              <a:srgbClr val="969696"/>
            </a:contourClr>
          </a:sp3d>
        </p:spPr>
      </p:pic>
      <p:pic>
        <p:nvPicPr>
          <p:cNvPr id="6" name="图片 5">
            <a:extLst>
              <a:ext uri="{FF2B5EF4-FFF2-40B4-BE49-F238E27FC236}">
                <a16:creationId xmlns:a16="http://schemas.microsoft.com/office/drawing/2014/main" id="{0F8C9DAE-805F-4E0B-A23F-3163467AD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178" y="2928188"/>
            <a:ext cx="2052778" cy="1441050"/>
          </a:xfrm>
          <a:prstGeom prst="rect">
            <a:avLst/>
          </a:prstGeom>
        </p:spPr>
      </p:pic>
      <p:pic>
        <p:nvPicPr>
          <p:cNvPr id="7" name="图片 6">
            <a:extLst>
              <a:ext uri="{FF2B5EF4-FFF2-40B4-BE49-F238E27FC236}">
                <a16:creationId xmlns:a16="http://schemas.microsoft.com/office/drawing/2014/main" id="{05A1D46A-463B-4ECC-A00A-C280CDEB0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73" t="6088" r="15876" b="6088"/>
          <a:stretch/>
        </p:blipFill>
        <p:spPr>
          <a:xfrm>
            <a:off x="8354190" y="3203526"/>
            <a:ext cx="566429" cy="603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图片 7">
            <a:extLst>
              <a:ext uri="{FF2B5EF4-FFF2-40B4-BE49-F238E27FC236}">
                <a16:creationId xmlns:a16="http://schemas.microsoft.com/office/drawing/2014/main" id="{BE3D7E09-86FA-4831-A92B-F2F314807C5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39449" y="4494993"/>
            <a:ext cx="974767" cy="577438"/>
          </a:xfrm>
          <a:prstGeom prst="rect">
            <a:avLst/>
          </a:prstGeom>
        </p:spPr>
      </p:pic>
      <p:pic>
        <p:nvPicPr>
          <p:cNvPr id="9" name="图片 8">
            <a:extLst>
              <a:ext uri="{FF2B5EF4-FFF2-40B4-BE49-F238E27FC236}">
                <a16:creationId xmlns:a16="http://schemas.microsoft.com/office/drawing/2014/main" id="{1F52E02C-C50E-453E-8DA2-C59BD52C761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40808" y="4530226"/>
            <a:ext cx="974767" cy="577438"/>
          </a:xfrm>
          <a:prstGeom prst="rect">
            <a:avLst/>
          </a:prstGeom>
        </p:spPr>
      </p:pic>
      <p:pic>
        <p:nvPicPr>
          <p:cNvPr id="10" name="图片 9">
            <a:extLst>
              <a:ext uri="{FF2B5EF4-FFF2-40B4-BE49-F238E27FC236}">
                <a16:creationId xmlns:a16="http://schemas.microsoft.com/office/drawing/2014/main" id="{07AC3B71-206E-4F5C-BAFD-6B0F8E1F0E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30293" y="4530226"/>
            <a:ext cx="974767" cy="577438"/>
          </a:xfrm>
          <a:prstGeom prst="rect">
            <a:avLst/>
          </a:prstGeom>
        </p:spPr>
      </p:pic>
      <p:pic>
        <p:nvPicPr>
          <p:cNvPr id="11" name="图片 10">
            <a:extLst>
              <a:ext uri="{FF2B5EF4-FFF2-40B4-BE49-F238E27FC236}">
                <a16:creationId xmlns:a16="http://schemas.microsoft.com/office/drawing/2014/main" id="{8D8F1DF1-0BBE-4B31-80B6-6193C44B072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42220" y="4530226"/>
            <a:ext cx="974767" cy="577438"/>
          </a:xfrm>
          <a:prstGeom prst="rect">
            <a:avLst/>
          </a:prstGeom>
        </p:spPr>
      </p:pic>
      <p:pic>
        <p:nvPicPr>
          <p:cNvPr id="12" name="图片 11">
            <a:extLst>
              <a:ext uri="{FF2B5EF4-FFF2-40B4-BE49-F238E27FC236}">
                <a16:creationId xmlns:a16="http://schemas.microsoft.com/office/drawing/2014/main" id="{DA445CBB-8EEF-4063-B7C7-5E7F05214494}"/>
              </a:ext>
            </a:extLst>
          </p:cNvPr>
          <p:cNvPicPr>
            <a:picLocks noChangeAspect="1"/>
          </p:cNvPicPr>
          <p:nvPr/>
        </p:nvPicPr>
        <p:blipFill rotWithShape="1">
          <a:blip r:embed="rId7">
            <a:extLst>
              <a:ext uri="{28A0092B-C50C-407E-A947-70E740481C1C}">
                <a14:useLocalDpi xmlns:a14="http://schemas.microsoft.com/office/drawing/2010/main" val="0"/>
              </a:ext>
            </a:extLst>
          </a:blip>
          <a:srcRect t="20340" b="12685"/>
          <a:stretch/>
        </p:blipFill>
        <p:spPr>
          <a:xfrm>
            <a:off x="5841305" y="5097346"/>
            <a:ext cx="1427018" cy="691984"/>
          </a:xfrm>
          <a:prstGeom prst="rect">
            <a:avLst/>
          </a:prstGeom>
        </p:spPr>
      </p:pic>
      <p:pic>
        <p:nvPicPr>
          <p:cNvPr id="13" name="图片 12">
            <a:extLst>
              <a:ext uri="{FF2B5EF4-FFF2-40B4-BE49-F238E27FC236}">
                <a16:creationId xmlns:a16="http://schemas.microsoft.com/office/drawing/2014/main" id="{1AFEBD17-FBB8-4ED9-93EA-CC2A393B3E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51417" y="5789330"/>
            <a:ext cx="1057961" cy="727348"/>
          </a:xfrm>
          <a:prstGeom prst="rect">
            <a:avLst/>
          </a:prstGeom>
        </p:spPr>
      </p:pic>
      <p:pic>
        <p:nvPicPr>
          <p:cNvPr id="14" name="图片 13">
            <a:extLst>
              <a:ext uri="{FF2B5EF4-FFF2-40B4-BE49-F238E27FC236}">
                <a16:creationId xmlns:a16="http://schemas.microsoft.com/office/drawing/2014/main" id="{06E9664F-3723-422F-AD20-38ABBCFC788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307276" y="5824563"/>
            <a:ext cx="1057961" cy="727348"/>
          </a:xfrm>
          <a:prstGeom prst="rect">
            <a:avLst/>
          </a:prstGeom>
        </p:spPr>
      </p:pic>
      <p:pic>
        <p:nvPicPr>
          <p:cNvPr id="15" name="图片 14">
            <a:extLst>
              <a:ext uri="{FF2B5EF4-FFF2-40B4-BE49-F238E27FC236}">
                <a16:creationId xmlns:a16="http://schemas.microsoft.com/office/drawing/2014/main" id="{0DC202AE-5F6B-4695-A780-9E5DE5EC3FD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84493" y="5859796"/>
            <a:ext cx="1057961" cy="727348"/>
          </a:xfrm>
          <a:prstGeom prst="rect">
            <a:avLst/>
          </a:prstGeom>
        </p:spPr>
      </p:pic>
      <p:pic>
        <p:nvPicPr>
          <p:cNvPr id="16" name="图片 15">
            <a:extLst>
              <a:ext uri="{FF2B5EF4-FFF2-40B4-BE49-F238E27FC236}">
                <a16:creationId xmlns:a16="http://schemas.microsoft.com/office/drawing/2014/main" id="{4B6AA128-DC50-4046-900C-05C2ECF3E95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061710" y="5859796"/>
            <a:ext cx="1057961" cy="727348"/>
          </a:xfrm>
          <a:prstGeom prst="rect">
            <a:avLst/>
          </a:prstGeom>
        </p:spPr>
      </p:pic>
      <p:pic>
        <p:nvPicPr>
          <p:cNvPr id="17" name="图片 16">
            <a:extLst>
              <a:ext uri="{FF2B5EF4-FFF2-40B4-BE49-F238E27FC236}">
                <a16:creationId xmlns:a16="http://schemas.microsoft.com/office/drawing/2014/main" id="{7D431270-89B3-422F-964F-A97A8CE896FA}"/>
              </a:ext>
            </a:extLst>
          </p:cNvPr>
          <p:cNvPicPr>
            <a:picLocks noChangeAspect="1"/>
          </p:cNvPicPr>
          <p:nvPr/>
        </p:nvPicPr>
        <p:blipFill rotWithShape="1">
          <a:blip r:embed="rId7">
            <a:extLst>
              <a:ext uri="{28A0092B-C50C-407E-A947-70E740481C1C}">
                <a14:useLocalDpi xmlns:a14="http://schemas.microsoft.com/office/drawing/2010/main" val="0"/>
              </a:ext>
            </a:extLst>
          </a:blip>
          <a:srcRect t="20340" b="12685"/>
          <a:stretch/>
        </p:blipFill>
        <p:spPr>
          <a:xfrm>
            <a:off x="7243423" y="5072431"/>
            <a:ext cx="1427018" cy="691984"/>
          </a:xfrm>
          <a:prstGeom prst="rect">
            <a:avLst/>
          </a:prstGeom>
        </p:spPr>
      </p:pic>
      <p:sp>
        <p:nvSpPr>
          <p:cNvPr id="18" name="对话气泡: 椭圆形 17">
            <a:extLst>
              <a:ext uri="{FF2B5EF4-FFF2-40B4-BE49-F238E27FC236}">
                <a16:creationId xmlns:a16="http://schemas.microsoft.com/office/drawing/2014/main" id="{42F481FD-847B-4FCB-8E02-F87B0F393E76}"/>
              </a:ext>
            </a:extLst>
          </p:cNvPr>
          <p:cNvSpPr/>
          <p:nvPr/>
        </p:nvSpPr>
        <p:spPr bwMode="auto">
          <a:xfrm>
            <a:off x="5949313" y="3122353"/>
            <a:ext cx="576064" cy="229988"/>
          </a:xfrm>
          <a:prstGeom prst="wedgeEllipseCallout">
            <a:avLst>
              <a:gd name="adj1" fmla="val 60759"/>
              <a:gd name="adj2" fmla="val 66216"/>
            </a:avLst>
          </a:prstGeom>
          <a:solidFill>
            <a:srgbClr val="FFFF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1</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秒</a:t>
            </a:r>
          </a:p>
        </p:txBody>
      </p:sp>
      <p:sp>
        <p:nvSpPr>
          <p:cNvPr id="19" name="对话气泡: 椭圆形 18">
            <a:extLst>
              <a:ext uri="{FF2B5EF4-FFF2-40B4-BE49-F238E27FC236}">
                <a16:creationId xmlns:a16="http://schemas.microsoft.com/office/drawing/2014/main" id="{8E517965-84E4-4F49-9F50-EC892575F941}"/>
              </a:ext>
            </a:extLst>
          </p:cNvPr>
          <p:cNvSpPr/>
          <p:nvPr/>
        </p:nvSpPr>
        <p:spPr bwMode="auto">
          <a:xfrm>
            <a:off x="7077205" y="3444622"/>
            <a:ext cx="576064" cy="229988"/>
          </a:xfrm>
          <a:prstGeom prst="wedgeEllipseCallout">
            <a:avLst>
              <a:gd name="adj1" fmla="val -43085"/>
              <a:gd name="adj2" fmla="val 88511"/>
            </a:avLst>
          </a:prstGeom>
          <a:solidFill>
            <a:srgbClr val="FFFF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3</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秒</a:t>
            </a:r>
          </a:p>
        </p:txBody>
      </p:sp>
      <p:sp>
        <p:nvSpPr>
          <p:cNvPr id="20" name="对话气泡: 椭圆形 19">
            <a:extLst>
              <a:ext uri="{FF2B5EF4-FFF2-40B4-BE49-F238E27FC236}">
                <a16:creationId xmlns:a16="http://schemas.microsoft.com/office/drawing/2014/main" id="{2D0BE830-3E93-4902-82EE-4DF542A12546}"/>
              </a:ext>
            </a:extLst>
          </p:cNvPr>
          <p:cNvSpPr/>
          <p:nvPr/>
        </p:nvSpPr>
        <p:spPr bwMode="auto">
          <a:xfrm>
            <a:off x="6132944" y="3804019"/>
            <a:ext cx="621534" cy="229988"/>
          </a:xfrm>
          <a:prstGeom prst="wedgeEllipseCallout">
            <a:avLst>
              <a:gd name="adj1" fmla="val 50412"/>
              <a:gd name="adj2" fmla="val 51354"/>
            </a:avLst>
          </a:prstGeom>
          <a:solidFill>
            <a:srgbClr val="FFFF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10</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秒</a:t>
            </a:r>
          </a:p>
        </p:txBody>
      </p:sp>
      <p:sp>
        <p:nvSpPr>
          <p:cNvPr id="21" name="对话气泡: 椭圆形 20">
            <a:extLst>
              <a:ext uri="{FF2B5EF4-FFF2-40B4-BE49-F238E27FC236}">
                <a16:creationId xmlns:a16="http://schemas.microsoft.com/office/drawing/2014/main" id="{9D40CBCB-1250-431A-AC05-C2BFA2034A34}"/>
              </a:ext>
            </a:extLst>
          </p:cNvPr>
          <p:cNvSpPr/>
          <p:nvPr/>
        </p:nvSpPr>
        <p:spPr bwMode="auto">
          <a:xfrm>
            <a:off x="8168631" y="4301935"/>
            <a:ext cx="940791" cy="229988"/>
          </a:xfrm>
          <a:prstGeom prst="wedgeEllipseCallout">
            <a:avLst>
              <a:gd name="adj1" fmla="val -29524"/>
              <a:gd name="adj2" fmla="val 73649"/>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1.5</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分钟</a:t>
            </a:r>
          </a:p>
        </p:txBody>
      </p:sp>
      <p:sp>
        <p:nvSpPr>
          <p:cNvPr id="22" name="对话气泡: 椭圆形 21">
            <a:extLst>
              <a:ext uri="{FF2B5EF4-FFF2-40B4-BE49-F238E27FC236}">
                <a16:creationId xmlns:a16="http://schemas.microsoft.com/office/drawing/2014/main" id="{BD1FBC83-B8E4-4C70-85E5-22F9B64F706E}"/>
              </a:ext>
            </a:extLst>
          </p:cNvPr>
          <p:cNvSpPr/>
          <p:nvPr/>
        </p:nvSpPr>
        <p:spPr bwMode="auto">
          <a:xfrm>
            <a:off x="5880571" y="4877676"/>
            <a:ext cx="940791" cy="229988"/>
          </a:xfrm>
          <a:prstGeom prst="wedgeEllipseCallout">
            <a:avLst>
              <a:gd name="adj1" fmla="val 29520"/>
              <a:gd name="adj2" fmla="val 77365"/>
            </a:avLst>
          </a:prstGeom>
          <a:solidFill>
            <a:srgbClr val="00B05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1.2</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天</a:t>
            </a:r>
          </a:p>
        </p:txBody>
      </p:sp>
      <p:sp>
        <p:nvSpPr>
          <p:cNvPr id="23" name="对话气泡: 椭圆形 22">
            <a:extLst>
              <a:ext uri="{FF2B5EF4-FFF2-40B4-BE49-F238E27FC236}">
                <a16:creationId xmlns:a16="http://schemas.microsoft.com/office/drawing/2014/main" id="{8E54C666-7B37-4C2A-AE34-0328E12ADDEE}"/>
              </a:ext>
            </a:extLst>
          </p:cNvPr>
          <p:cNvSpPr/>
          <p:nvPr/>
        </p:nvSpPr>
        <p:spPr bwMode="auto">
          <a:xfrm>
            <a:off x="6783361" y="5674336"/>
            <a:ext cx="940791" cy="229988"/>
          </a:xfrm>
          <a:prstGeom prst="wedgeEllipseCallout">
            <a:avLst>
              <a:gd name="adj1" fmla="val -20440"/>
              <a:gd name="adj2" fmla="val 73649"/>
            </a:avLst>
          </a:prstGeom>
          <a:solidFill>
            <a:srgbClr val="FF00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CN"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5.8</a:t>
            </a:r>
            <a:r>
              <a:rPr kumimoji="0" lang="zh-CN" altLang="en-US" sz="1000" b="1" i="0" u="none" strike="noStrike" cap="none" normalizeH="0" baseline="0" dirty="0">
                <a:ln>
                  <a:noFill/>
                </a:ln>
                <a:solidFill>
                  <a:schemeClr val="tx1"/>
                </a:solidFill>
                <a:effectLst/>
                <a:latin typeface="Times New Roman" panose="02020603050405020304" pitchFamily="18" charset="0"/>
                <a:ea typeface="宋体" pitchFamily="2" charset="-122"/>
                <a:cs typeface="Times New Roman" panose="02020603050405020304" pitchFamily="18" charset="0"/>
              </a:rPr>
              <a:t>月</a:t>
            </a:r>
          </a:p>
        </p:txBody>
      </p:sp>
      <p:sp>
        <p:nvSpPr>
          <p:cNvPr id="24" name="流程图: 对照 23">
            <a:extLst>
              <a:ext uri="{FF2B5EF4-FFF2-40B4-BE49-F238E27FC236}">
                <a16:creationId xmlns:a16="http://schemas.microsoft.com/office/drawing/2014/main" id="{F75E1991-3D79-4873-A9A2-37DD585575C4}"/>
              </a:ext>
            </a:extLst>
          </p:cNvPr>
          <p:cNvSpPr/>
          <p:nvPr/>
        </p:nvSpPr>
        <p:spPr bwMode="auto">
          <a:xfrm>
            <a:off x="6752477" y="4369238"/>
            <a:ext cx="1050212" cy="162685"/>
          </a:xfrm>
          <a:prstGeom prst="flowChartCollate">
            <a:avLst/>
          </a:prstGeom>
          <a:solidFill>
            <a:srgbClr val="FF0000"/>
          </a:solidFill>
          <a:ln>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29" name="图片 28">
            <a:extLst>
              <a:ext uri="{FF2B5EF4-FFF2-40B4-BE49-F238E27FC236}">
                <a16:creationId xmlns:a16="http://schemas.microsoft.com/office/drawing/2014/main" id="{3F6E468E-9A9C-4CA7-8DB6-51A4E5095B6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813" b="98594" l="1771" r="96042">
                        <a14:foregroundMark x1="3698" y1="71250" x2="70000" y2="92578"/>
                        <a14:foregroundMark x1="75521" y1="94141" x2="73438" y2="93594"/>
                        <a14:foregroundMark x1="31302" y1="62578" x2="31406" y2="56250"/>
                        <a14:foregroundMark x1="3333" y1="70703" x2="3229" y2="67422"/>
                        <a14:foregroundMark x1="2813" y1="67813" x2="2813" y2="67813"/>
                      </a14:backgroundRemoval>
                    </a14:imgEffect>
                  </a14:imgLayer>
                </a14:imgProps>
              </a:ext>
              <a:ext uri="{28A0092B-C50C-407E-A947-70E740481C1C}">
                <a14:useLocalDpi xmlns:a14="http://schemas.microsoft.com/office/drawing/2010/main" val="0"/>
              </a:ext>
            </a:extLst>
          </a:blip>
          <a:stretch>
            <a:fillRect/>
          </a:stretch>
        </p:blipFill>
        <p:spPr>
          <a:xfrm>
            <a:off x="884656" y="5426441"/>
            <a:ext cx="1631483" cy="1087655"/>
          </a:xfrm>
          <a:prstGeom prst="rect">
            <a:avLst/>
          </a:prstGeom>
        </p:spPr>
      </p:pic>
      <p:pic>
        <p:nvPicPr>
          <p:cNvPr id="31" name="图片 30">
            <a:extLst>
              <a:ext uri="{FF2B5EF4-FFF2-40B4-BE49-F238E27FC236}">
                <a16:creationId xmlns:a16="http://schemas.microsoft.com/office/drawing/2014/main" id="{522C1795-2783-4AB7-8B09-9903998AA94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9907">
            <a:off x="-42210" y="5471601"/>
            <a:ext cx="1196097" cy="576556"/>
          </a:xfrm>
          <a:prstGeom prst="rect">
            <a:avLst/>
          </a:prstGeom>
        </p:spPr>
      </p:pic>
      <p:pic>
        <p:nvPicPr>
          <p:cNvPr id="33" name="图片 32">
            <a:extLst>
              <a:ext uri="{FF2B5EF4-FFF2-40B4-BE49-F238E27FC236}">
                <a16:creationId xmlns:a16="http://schemas.microsoft.com/office/drawing/2014/main" id="{5132D2C9-D347-4B34-99CB-FF80E5CF639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795" y="4034007"/>
            <a:ext cx="1157760" cy="1127792"/>
          </a:xfrm>
          <a:prstGeom prst="rect">
            <a:avLst/>
          </a:prstGeom>
        </p:spPr>
      </p:pic>
      <p:pic>
        <p:nvPicPr>
          <p:cNvPr id="35" name="图片 34">
            <a:extLst>
              <a:ext uri="{FF2B5EF4-FFF2-40B4-BE49-F238E27FC236}">
                <a16:creationId xmlns:a16="http://schemas.microsoft.com/office/drawing/2014/main" id="{208C5E67-D1C5-4538-A845-4D37ECB0747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73714" y1="83636" x2="95714" y2="76970"/>
                        <a14:foregroundMark x1="15143" y1="92727" x2="18286" y2="90000"/>
                        <a14:foregroundMark x1="4571" y1="90000" x2="15143" y2="91515"/>
                      </a14:backgroundRemoval>
                    </a14:imgEffect>
                  </a14:imgLayer>
                </a14:imgProps>
              </a:ext>
              <a:ext uri="{28A0092B-C50C-407E-A947-70E740481C1C}">
                <a14:useLocalDpi xmlns:a14="http://schemas.microsoft.com/office/drawing/2010/main" val="0"/>
              </a:ext>
            </a:extLst>
          </a:blip>
          <a:stretch>
            <a:fillRect/>
          </a:stretch>
        </p:blipFill>
        <p:spPr>
          <a:xfrm>
            <a:off x="971392" y="4130253"/>
            <a:ext cx="1248096" cy="1176776"/>
          </a:xfrm>
          <a:prstGeom prst="rect">
            <a:avLst/>
          </a:prstGeom>
        </p:spPr>
      </p:pic>
    </p:spTree>
    <p:extLst>
      <p:ext uri="{BB962C8B-B14F-4D97-AF65-F5344CB8AC3E}">
        <p14:creationId xmlns:p14="http://schemas.microsoft.com/office/powerpoint/2010/main" val="35638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F31D5-97D4-4F51-BFA5-4B925792DF95}"/>
              </a:ext>
            </a:extLst>
          </p:cNvPr>
          <p:cNvSpPr>
            <a:spLocks noGrp="1"/>
          </p:cNvSpPr>
          <p:nvPr>
            <p:ph type="title"/>
          </p:nvPr>
        </p:nvSpPr>
        <p:spPr/>
        <p:txBody>
          <a:bodyPr>
            <a:normAutofit fontScale="90000"/>
          </a:bodyPr>
          <a:lstStyle/>
          <a:p>
            <a:r>
              <a:rPr lang="en-US" altLang="zh-CN" dirty="0"/>
              <a:t>6. </a:t>
            </a:r>
            <a:r>
              <a:rPr lang="zh-CN" altLang="en-US" dirty="0"/>
              <a:t>访问磁盘</a:t>
            </a:r>
            <a:r>
              <a:rPr lang="en-US" altLang="zh-CN" dirty="0"/>
              <a:t>——</a:t>
            </a:r>
            <a:r>
              <a:rPr lang="zh-CN" altLang="en-US" dirty="0"/>
              <a:t>从磁盘读数据</a:t>
            </a:r>
            <a:r>
              <a:rPr lang="en-US" altLang="zh-CN" dirty="0"/>
              <a:t>(1)</a:t>
            </a:r>
            <a:endParaRPr lang="zh-CN" altLang="en-US" dirty="0"/>
          </a:p>
        </p:txBody>
      </p:sp>
      <p:sp>
        <p:nvSpPr>
          <p:cNvPr id="4" name="灯片编号占位符 3">
            <a:extLst>
              <a:ext uri="{FF2B5EF4-FFF2-40B4-BE49-F238E27FC236}">
                <a16:creationId xmlns:a16="http://schemas.microsoft.com/office/drawing/2014/main" id="{1219866B-41C7-4B9A-BB91-4094094B56D8}"/>
              </a:ext>
            </a:extLst>
          </p:cNvPr>
          <p:cNvSpPr>
            <a:spLocks noGrp="1"/>
          </p:cNvSpPr>
          <p:nvPr>
            <p:ph type="sldNum" sz="quarter" idx="12"/>
          </p:nvPr>
        </p:nvSpPr>
        <p:spPr/>
        <p:txBody>
          <a:bodyPr/>
          <a:lstStyle/>
          <a:p>
            <a:fld id="{6D62327B-ED8D-4CFC-ADD0-A75FA5CBE281}" type="slidenum">
              <a:rPr lang="zh-CN" altLang="en-US" smtClean="0"/>
              <a:pPr/>
              <a:t>50</a:t>
            </a:fld>
            <a:endParaRPr lang="zh-CN" altLang="en-US" dirty="0"/>
          </a:p>
        </p:txBody>
      </p:sp>
      <p:sp>
        <p:nvSpPr>
          <p:cNvPr id="5" name="Rectangle 4">
            <a:extLst>
              <a:ext uri="{FF2B5EF4-FFF2-40B4-BE49-F238E27FC236}">
                <a16:creationId xmlns:a16="http://schemas.microsoft.com/office/drawing/2014/main" id="{BE5EA4CF-4015-455A-B06A-DC6F57A9646A}"/>
              </a:ext>
            </a:extLst>
          </p:cNvPr>
          <p:cNvSpPr>
            <a:spLocks noChangeArrowheads="1"/>
          </p:cNvSpPr>
          <p:nvPr/>
        </p:nvSpPr>
        <p:spPr bwMode="auto">
          <a:xfrm>
            <a:off x="6271890" y="2648744"/>
            <a:ext cx="909638" cy="914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主存</a:t>
            </a:r>
            <a:endParaRPr lang="en-US" sz="1600" dirty="0"/>
          </a:p>
        </p:txBody>
      </p:sp>
      <p:sp>
        <p:nvSpPr>
          <p:cNvPr id="6" name="AutoShape 5">
            <a:extLst>
              <a:ext uri="{FF2B5EF4-FFF2-40B4-BE49-F238E27FC236}">
                <a16:creationId xmlns:a16="http://schemas.microsoft.com/office/drawing/2014/main" id="{24537117-3DC1-461C-828A-148F22F60102}"/>
              </a:ext>
            </a:extLst>
          </p:cNvPr>
          <p:cNvSpPr>
            <a:spLocks noChangeArrowheads="1"/>
          </p:cNvSpPr>
          <p:nvPr/>
        </p:nvSpPr>
        <p:spPr bwMode="auto">
          <a:xfrm>
            <a:off x="4747890" y="2801144"/>
            <a:ext cx="1492250" cy="533400"/>
          </a:xfrm>
          <a:prstGeom prst="leftRightArrow">
            <a:avLst>
              <a:gd name="adj1" fmla="val 50000"/>
              <a:gd name="adj2" fmla="val 559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 name="Rectangle 6">
            <a:extLst>
              <a:ext uri="{FF2B5EF4-FFF2-40B4-BE49-F238E27FC236}">
                <a16:creationId xmlns:a16="http://schemas.microsoft.com/office/drawing/2014/main" id="{5A224448-9C69-471E-8D28-2F22B04BC7C7}"/>
              </a:ext>
            </a:extLst>
          </p:cNvPr>
          <p:cNvSpPr>
            <a:spLocks noChangeArrowheads="1"/>
          </p:cNvSpPr>
          <p:nvPr/>
        </p:nvSpPr>
        <p:spPr bwMode="auto">
          <a:xfrm>
            <a:off x="3833490" y="2832894"/>
            <a:ext cx="909638"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I/O </a:t>
            </a:r>
          </a:p>
          <a:p>
            <a:pPr algn="ctr">
              <a:lnSpc>
                <a:spcPct val="100000"/>
              </a:lnSpc>
            </a:pPr>
            <a:r>
              <a:rPr lang="zh-CN" altLang="en-US" sz="1600" dirty="0"/>
              <a:t>桥接器</a:t>
            </a:r>
            <a:endParaRPr lang="en-US" sz="1600" dirty="0"/>
          </a:p>
        </p:txBody>
      </p:sp>
      <p:sp>
        <p:nvSpPr>
          <p:cNvPr id="8" name="AutoShape 7">
            <a:extLst>
              <a:ext uri="{FF2B5EF4-FFF2-40B4-BE49-F238E27FC236}">
                <a16:creationId xmlns:a16="http://schemas.microsoft.com/office/drawing/2014/main" id="{1B8C9487-7DBC-4D26-AD67-1983C7DDAE4E}"/>
              </a:ext>
            </a:extLst>
          </p:cNvPr>
          <p:cNvSpPr>
            <a:spLocks noChangeArrowheads="1"/>
          </p:cNvSpPr>
          <p:nvPr/>
        </p:nvSpPr>
        <p:spPr bwMode="auto">
          <a:xfrm>
            <a:off x="2376165" y="2801144"/>
            <a:ext cx="1452563" cy="533400"/>
          </a:xfrm>
          <a:prstGeom prst="leftRightArrow">
            <a:avLst>
              <a:gd name="adj1" fmla="val 50000"/>
              <a:gd name="adj2" fmla="val 54464"/>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6D69D7AB-D1BA-4A4B-B478-0772EAE45E61}"/>
              </a:ext>
            </a:extLst>
          </p:cNvPr>
          <p:cNvSpPr>
            <a:spLocks noChangeArrowheads="1"/>
          </p:cNvSpPr>
          <p:nvPr/>
        </p:nvSpPr>
        <p:spPr bwMode="auto">
          <a:xfrm>
            <a:off x="475928" y="2832894"/>
            <a:ext cx="1873250"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总线接口</a:t>
            </a:r>
            <a:endParaRPr lang="en-US" sz="1600" dirty="0"/>
          </a:p>
        </p:txBody>
      </p:sp>
      <p:sp>
        <p:nvSpPr>
          <p:cNvPr id="10" name="Rectangle 9">
            <a:extLst>
              <a:ext uri="{FF2B5EF4-FFF2-40B4-BE49-F238E27FC236}">
                <a16:creationId xmlns:a16="http://schemas.microsoft.com/office/drawing/2014/main" id="{FF68F1E0-614D-49B5-AAD8-8E90F3BE4806}"/>
              </a:ext>
            </a:extLst>
          </p:cNvPr>
          <p:cNvSpPr>
            <a:spLocks noChangeArrowheads="1"/>
          </p:cNvSpPr>
          <p:nvPr/>
        </p:nvSpPr>
        <p:spPr bwMode="auto">
          <a:xfrm>
            <a:off x="1391915" y="15057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A564FE59-69B0-4164-BE11-2BB54ECEDBD3}"/>
              </a:ext>
            </a:extLst>
          </p:cNvPr>
          <p:cNvSpPr>
            <a:spLocks noChangeArrowheads="1"/>
          </p:cNvSpPr>
          <p:nvPr/>
        </p:nvSpPr>
        <p:spPr bwMode="auto">
          <a:xfrm>
            <a:off x="1391915" y="16581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BC344AA0-E715-4F88-BE0D-709351DB3D99}"/>
              </a:ext>
            </a:extLst>
          </p:cNvPr>
          <p:cNvSpPr>
            <a:spLocks noChangeArrowheads="1"/>
          </p:cNvSpPr>
          <p:nvPr/>
        </p:nvSpPr>
        <p:spPr bwMode="auto">
          <a:xfrm>
            <a:off x="1391915" y="18105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85F0C8E5-71EC-4066-8D96-A30C485AFEB1}"/>
              </a:ext>
            </a:extLst>
          </p:cNvPr>
          <p:cNvSpPr>
            <a:spLocks noChangeArrowheads="1"/>
          </p:cNvSpPr>
          <p:nvPr/>
        </p:nvSpPr>
        <p:spPr bwMode="auto">
          <a:xfrm>
            <a:off x="1391915" y="19629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Rectangle 13">
            <a:extLst>
              <a:ext uri="{FF2B5EF4-FFF2-40B4-BE49-F238E27FC236}">
                <a16:creationId xmlns:a16="http://schemas.microsoft.com/office/drawing/2014/main" id="{7C1F9CA9-A369-4B6B-9662-783E307787AB}"/>
              </a:ext>
            </a:extLst>
          </p:cNvPr>
          <p:cNvSpPr>
            <a:spLocks noChangeArrowheads="1"/>
          </p:cNvSpPr>
          <p:nvPr/>
        </p:nvSpPr>
        <p:spPr bwMode="auto">
          <a:xfrm>
            <a:off x="1391915" y="21153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6BAA78AD-1EB3-43B4-9197-AFD698D842DC}"/>
              </a:ext>
            </a:extLst>
          </p:cNvPr>
          <p:cNvSpPr>
            <a:spLocks noChangeArrowheads="1"/>
          </p:cNvSpPr>
          <p:nvPr/>
        </p:nvSpPr>
        <p:spPr bwMode="auto">
          <a:xfrm>
            <a:off x="2165028" y="1505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AutoShape 15">
            <a:extLst>
              <a:ext uri="{FF2B5EF4-FFF2-40B4-BE49-F238E27FC236}">
                <a16:creationId xmlns:a16="http://schemas.microsoft.com/office/drawing/2014/main" id="{AF773163-D68D-43F7-B232-97EE40A64757}"/>
              </a:ext>
            </a:extLst>
          </p:cNvPr>
          <p:cNvSpPr>
            <a:spLocks noChangeArrowheads="1"/>
          </p:cNvSpPr>
          <p:nvPr/>
        </p:nvSpPr>
        <p:spPr bwMode="auto">
          <a:xfrm flipH="1">
            <a:off x="2076128" y="1886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7" name="Rectangle 16">
            <a:extLst>
              <a:ext uri="{FF2B5EF4-FFF2-40B4-BE49-F238E27FC236}">
                <a16:creationId xmlns:a16="http://schemas.microsoft.com/office/drawing/2014/main" id="{D24651AB-3391-4046-8722-04AA3FFDA0C9}"/>
              </a:ext>
            </a:extLst>
          </p:cNvPr>
          <p:cNvSpPr>
            <a:spLocks noChangeArrowheads="1"/>
          </p:cNvSpPr>
          <p:nvPr/>
        </p:nvSpPr>
        <p:spPr bwMode="auto">
          <a:xfrm>
            <a:off x="2609528" y="1353344"/>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ALU</a:t>
            </a:r>
          </a:p>
        </p:txBody>
      </p:sp>
      <p:sp>
        <p:nvSpPr>
          <p:cNvPr id="18" name="Text Box 17">
            <a:extLst>
              <a:ext uri="{FF2B5EF4-FFF2-40B4-BE49-F238E27FC236}">
                <a16:creationId xmlns:a16="http://schemas.microsoft.com/office/drawing/2014/main" id="{179233F7-EA8D-4B49-A83B-B88662A16AE9}"/>
              </a:ext>
            </a:extLst>
          </p:cNvPr>
          <p:cNvSpPr txBox="1">
            <a:spLocks noChangeArrowheads="1"/>
          </p:cNvSpPr>
          <p:nvPr/>
        </p:nvSpPr>
        <p:spPr bwMode="auto">
          <a:xfrm>
            <a:off x="1077932" y="1184067"/>
            <a:ext cx="121058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寄存器文件</a:t>
            </a:r>
            <a:endParaRPr lang="en-US" sz="1600" dirty="0"/>
          </a:p>
        </p:txBody>
      </p:sp>
      <p:sp>
        <p:nvSpPr>
          <p:cNvPr id="19" name="AutoShape 18">
            <a:extLst>
              <a:ext uri="{FF2B5EF4-FFF2-40B4-BE49-F238E27FC236}">
                <a16:creationId xmlns:a16="http://schemas.microsoft.com/office/drawing/2014/main" id="{E6475DAF-230A-497C-9BAB-4AFBD2D62CA9}"/>
              </a:ext>
            </a:extLst>
          </p:cNvPr>
          <p:cNvSpPr>
            <a:spLocks noChangeArrowheads="1"/>
          </p:cNvSpPr>
          <p:nvPr/>
        </p:nvSpPr>
        <p:spPr bwMode="auto">
          <a:xfrm>
            <a:off x="1466528" y="2343944"/>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FBE4EBC6-E71E-4009-9CDF-0BB3F30E8132}"/>
              </a:ext>
            </a:extLst>
          </p:cNvPr>
          <p:cNvSpPr>
            <a:spLocks noChangeArrowheads="1"/>
          </p:cNvSpPr>
          <p:nvPr/>
        </p:nvSpPr>
        <p:spPr bwMode="auto">
          <a:xfrm>
            <a:off x="323528" y="1124744"/>
            <a:ext cx="2971800" cy="243840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endParaRPr lang="en-US"/>
          </a:p>
        </p:txBody>
      </p:sp>
      <p:sp>
        <p:nvSpPr>
          <p:cNvPr id="21" name="Text Box 21">
            <a:extLst>
              <a:ext uri="{FF2B5EF4-FFF2-40B4-BE49-F238E27FC236}">
                <a16:creationId xmlns:a16="http://schemas.microsoft.com/office/drawing/2014/main" id="{1F60DE27-7622-4889-A144-E5A2A9B7D671}"/>
              </a:ext>
            </a:extLst>
          </p:cNvPr>
          <p:cNvSpPr txBox="1">
            <a:spLocks noChangeArrowheads="1"/>
          </p:cNvSpPr>
          <p:nvPr/>
        </p:nvSpPr>
        <p:spPr bwMode="auto">
          <a:xfrm>
            <a:off x="3257228"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系统总线</a:t>
            </a:r>
            <a:endParaRPr lang="en-US" sz="1600" dirty="0"/>
          </a:p>
        </p:txBody>
      </p:sp>
      <p:sp>
        <p:nvSpPr>
          <p:cNvPr id="22" name="Line 22">
            <a:extLst>
              <a:ext uri="{FF2B5EF4-FFF2-40B4-BE49-F238E27FC236}">
                <a16:creationId xmlns:a16="http://schemas.microsoft.com/office/drawing/2014/main" id="{F8DDA0F7-FB34-470D-9581-DB7FBB8FCC4F}"/>
              </a:ext>
            </a:extLst>
          </p:cNvPr>
          <p:cNvSpPr>
            <a:spLocks noChangeShapeType="1"/>
          </p:cNvSpPr>
          <p:nvPr/>
        </p:nvSpPr>
        <p:spPr bwMode="auto">
          <a:xfrm flipH="1">
            <a:off x="3142928" y="2420144"/>
            <a:ext cx="68580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3" name="Text Box 23">
            <a:extLst>
              <a:ext uri="{FF2B5EF4-FFF2-40B4-BE49-F238E27FC236}">
                <a16:creationId xmlns:a16="http://schemas.microsoft.com/office/drawing/2014/main" id="{1AA01491-F713-4BB6-989C-65CB7765584E}"/>
              </a:ext>
            </a:extLst>
          </p:cNvPr>
          <p:cNvSpPr txBox="1">
            <a:spLocks noChangeArrowheads="1"/>
          </p:cNvSpPr>
          <p:nvPr/>
        </p:nvSpPr>
        <p:spPr bwMode="auto">
          <a:xfrm>
            <a:off x="4926226"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内存总线</a:t>
            </a:r>
            <a:endParaRPr lang="en-US" sz="1600" dirty="0"/>
          </a:p>
        </p:txBody>
      </p:sp>
      <p:sp>
        <p:nvSpPr>
          <p:cNvPr id="24" name="Line 24">
            <a:extLst>
              <a:ext uri="{FF2B5EF4-FFF2-40B4-BE49-F238E27FC236}">
                <a16:creationId xmlns:a16="http://schemas.microsoft.com/office/drawing/2014/main" id="{61713F67-EABA-4BBF-8E9F-3FE59C9484E2}"/>
              </a:ext>
            </a:extLst>
          </p:cNvPr>
          <p:cNvSpPr>
            <a:spLocks noChangeShapeType="1"/>
          </p:cNvSpPr>
          <p:nvPr/>
        </p:nvSpPr>
        <p:spPr bwMode="auto">
          <a:xfrm>
            <a:off x="5428928" y="2420144"/>
            <a:ext cx="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5" name="AutoShape 25">
            <a:extLst>
              <a:ext uri="{FF2B5EF4-FFF2-40B4-BE49-F238E27FC236}">
                <a16:creationId xmlns:a16="http://schemas.microsoft.com/office/drawing/2014/main" id="{F804DDCB-AD62-40C5-B3C8-AFB8AECA4A55}"/>
              </a:ext>
            </a:extLst>
          </p:cNvPr>
          <p:cNvSpPr>
            <a:spLocks noChangeArrowheads="1"/>
          </p:cNvSpPr>
          <p:nvPr/>
        </p:nvSpPr>
        <p:spPr bwMode="auto">
          <a:xfrm>
            <a:off x="4057328" y="34869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AutoShape 26">
            <a:extLst>
              <a:ext uri="{FF2B5EF4-FFF2-40B4-BE49-F238E27FC236}">
                <a16:creationId xmlns:a16="http://schemas.microsoft.com/office/drawing/2014/main" id="{893FEBA2-B0C8-463E-A116-E3AEC1B49795}"/>
              </a:ext>
            </a:extLst>
          </p:cNvPr>
          <p:cNvSpPr>
            <a:spLocks noChangeArrowheads="1"/>
          </p:cNvSpPr>
          <p:nvPr/>
        </p:nvSpPr>
        <p:spPr bwMode="auto">
          <a:xfrm flipV="1">
            <a:off x="5162228" y="4223544"/>
            <a:ext cx="495300" cy="533818"/>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7">
            <a:extLst>
              <a:ext uri="{FF2B5EF4-FFF2-40B4-BE49-F238E27FC236}">
                <a16:creationId xmlns:a16="http://schemas.microsoft.com/office/drawing/2014/main" id="{C042E8CC-2812-4A3C-87C4-5CFCFD26213F}"/>
              </a:ext>
            </a:extLst>
          </p:cNvPr>
          <p:cNvSpPr>
            <a:spLocks noChangeArrowheads="1"/>
          </p:cNvSpPr>
          <p:nvPr/>
        </p:nvSpPr>
        <p:spPr bwMode="auto">
          <a:xfrm>
            <a:off x="4762178" y="5474005"/>
            <a:ext cx="1295400" cy="29768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磁盘控制器</a:t>
            </a:r>
            <a:endParaRPr lang="en-US" sz="1600" dirty="0"/>
          </a:p>
        </p:txBody>
      </p:sp>
      <p:sp>
        <p:nvSpPr>
          <p:cNvPr id="28" name="AutoShape 28">
            <a:extLst>
              <a:ext uri="{FF2B5EF4-FFF2-40B4-BE49-F238E27FC236}">
                <a16:creationId xmlns:a16="http://schemas.microsoft.com/office/drawing/2014/main" id="{2BE0CAE6-CFA3-4856-BC50-A363DA1CEF8F}"/>
              </a:ext>
            </a:extLst>
          </p:cNvPr>
          <p:cNvSpPr>
            <a:spLocks noChangeArrowheads="1"/>
          </p:cNvSpPr>
          <p:nvPr/>
        </p:nvSpPr>
        <p:spPr bwMode="auto">
          <a:xfrm flipV="1">
            <a:off x="28317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9">
            <a:extLst>
              <a:ext uri="{FF2B5EF4-FFF2-40B4-BE49-F238E27FC236}">
                <a16:creationId xmlns:a16="http://schemas.microsoft.com/office/drawing/2014/main" id="{4D5650B0-4233-4C2F-852F-91AF778F6AFD}"/>
              </a:ext>
            </a:extLst>
          </p:cNvPr>
          <p:cNvSpPr>
            <a:spLocks noChangeArrowheads="1"/>
          </p:cNvSpPr>
          <p:nvPr/>
        </p:nvSpPr>
        <p:spPr bwMode="auto">
          <a:xfrm>
            <a:off x="2412678" y="4947444"/>
            <a:ext cx="12954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图形适配器</a:t>
            </a:r>
            <a:endParaRPr lang="en-US" sz="1600" dirty="0"/>
          </a:p>
        </p:txBody>
      </p:sp>
      <p:sp>
        <p:nvSpPr>
          <p:cNvPr id="30" name="AutoShape 30">
            <a:extLst>
              <a:ext uri="{FF2B5EF4-FFF2-40B4-BE49-F238E27FC236}">
                <a16:creationId xmlns:a16="http://schemas.microsoft.com/office/drawing/2014/main" id="{329AE9D6-B0E6-48F3-8A42-B5917393D87A}"/>
              </a:ext>
            </a:extLst>
          </p:cNvPr>
          <p:cNvSpPr>
            <a:spLocks noChangeArrowheads="1"/>
          </p:cNvSpPr>
          <p:nvPr/>
        </p:nvSpPr>
        <p:spPr bwMode="auto">
          <a:xfrm flipV="1">
            <a:off x="11553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31">
            <a:extLst>
              <a:ext uri="{FF2B5EF4-FFF2-40B4-BE49-F238E27FC236}">
                <a16:creationId xmlns:a16="http://schemas.microsoft.com/office/drawing/2014/main" id="{C9B43C84-DC4E-4AB6-9BAD-66922B10238B}"/>
              </a:ext>
            </a:extLst>
          </p:cNvPr>
          <p:cNvSpPr>
            <a:spLocks noChangeArrowheads="1"/>
          </p:cNvSpPr>
          <p:nvPr/>
        </p:nvSpPr>
        <p:spPr bwMode="auto">
          <a:xfrm>
            <a:off x="812478" y="4934744"/>
            <a:ext cx="11430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altLang="zh-CN" sz="1600" dirty="0"/>
              <a:t>USB</a:t>
            </a:r>
            <a:r>
              <a:rPr lang="zh-CN" altLang="en-US" sz="1600" dirty="0"/>
              <a:t>控制器</a:t>
            </a:r>
            <a:endParaRPr lang="en-US" sz="1600" dirty="0"/>
          </a:p>
        </p:txBody>
      </p:sp>
      <p:sp>
        <p:nvSpPr>
          <p:cNvPr id="32" name="Line 32">
            <a:extLst>
              <a:ext uri="{FF2B5EF4-FFF2-40B4-BE49-F238E27FC236}">
                <a16:creationId xmlns:a16="http://schemas.microsoft.com/office/drawing/2014/main" id="{704EC155-46B7-4FCF-A509-F61C672A064A}"/>
              </a:ext>
            </a:extLst>
          </p:cNvPr>
          <p:cNvSpPr>
            <a:spLocks noChangeShapeType="1"/>
          </p:cNvSpPr>
          <p:nvPr/>
        </p:nvSpPr>
        <p:spPr bwMode="auto">
          <a:xfrm>
            <a:off x="946579"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3" name="Line 33">
            <a:extLst>
              <a:ext uri="{FF2B5EF4-FFF2-40B4-BE49-F238E27FC236}">
                <a16:creationId xmlns:a16="http://schemas.microsoft.com/office/drawing/2014/main" id="{D5B2801D-86CD-40F8-A6E5-7ABB96BBA0E5}"/>
              </a:ext>
            </a:extLst>
          </p:cNvPr>
          <p:cNvSpPr>
            <a:spLocks noChangeShapeType="1"/>
          </p:cNvSpPr>
          <p:nvPr/>
        </p:nvSpPr>
        <p:spPr bwMode="auto">
          <a:xfrm>
            <a:off x="1803078"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4" name="Text Box 34">
            <a:extLst>
              <a:ext uri="{FF2B5EF4-FFF2-40B4-BE49-F238E27FC236}">
                <a16:creationId xmlns:a16="http://schemas.microsoft.com/office/drawing/2014/main" id="{1A2C451A-7A9E-4647-AA9D-580A20FCC271}"/>
              </a:ext>
            </a:extLst>
          </p:cNvPr>
          <p:cNvSpPr txBox="1">
            <a:spLocks noChangeArrowheads="1"/>
          </p:cNvSpPr>
          <p:nvPr/>
        </p:nvSpPr>
        <p:spPr bwMode="auto">
          <a:xfrm>
            <a:off x="667367" y="5695742"/>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鼠标</a:t>
            </a:r>
            <a:endParaRPr lang="en-US" sz="1600" dirty="0"/>
          </a:p>
        </p:txBody>
      </p:sp>
      <p:sp>
        <p:nvSpPr>
          <p:cNvPr id="35" name="Text Box 35">
            <a:extLst>
              <a:ext uri="{FF2B5EF4-FFF2-40B4-BE49-F238E27FC236}">
                <a16:creationId xmlns:a16="http://schemas.microsoft.com/office/drawing/2014/main" id="{8738339D-5DC4-483F-883B-033DAB0B3018}"/>
              </a:ext>
            </a:extLst>
          </p:cNvPr>
          <p:cNvSpPr txBox="1">
            <a:spLocks noChangeArrowheads="1"/>
          </p:cNvSpPr>
          <p:nvPr/>
        </p:nvSpPr>
        <p:spPr bwMode="auto">
          <a:xfrm>
            <a:off x="1541882" y="5718826"/>
            <a:ext cx="595035"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键盘</a:t>
            </a:r>
            <a:endParaRPr lang="en-US" sz="1600" dirty="0"/>
          </a:p>
        </p:txBody>
      </p:sp>
      <p:sp>
        <p:nvSpPr>
          <p:cNvPr id="36" name="Line 36">
            <a:extLst>
              <a:ext uri="{FF2B5EF4-FFF2-40B4-BE49-F238E27FC236}">
                <a16:creationId xmlns:a16="http://schemas.microsoft.com/office/drawing/2014/main" id="{A6925A2D-B32A-437F-9A65-28DFFBF9ADFF}"/>
              </a:ext>
            </a:extLst>
          </p:cNvPr>
          <p:cNvSpPr>
            <a:spLocks noChangeShapeType="1"/>
          </p:cNvSpPr>
          <p:nvPr/>
        </p:nvSpPr>
        <p:spPr bwMode="auto">
          <a:xfrm>
            <a:off x="3098478" y="5468144"/>
            <a:ext cx="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37" name="Text Box 37">
            <a:extLst>
              <a:ext uri="{FF2B5EF4-FFF2-40B4-BE49-F238E27FC236}">
                <a16:creationId xmlns:a16="http://schemas.microsoft.com/office/drawing/2014/main" id="{ACE1F1F0-A6B1-4BFD-95BD-4F27C31F3C51}"/>
              </a:ext>
            </a:extLst>
          </p:cNvPr>
          <p:cNvSpPr txBox="1">
            <a:spLocks noChangeArrowheads="1"/>
          </p:cNvSpPr>
          <p:nvPr/>
        </p:nvSpPr>
        <p:spPr bwMode="auto">
          <a:xfrm>
            <a:off x="2698368" y="5760244"/>
            <a:ext cx="8002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监视器</a:t>
            </a:r>
            <a:endParaRPr lang="en-US" sz="1600" dirty="0"/>
          </a:p>
        </p:txBody>
      </p:sp>
      <p:sp>
        <p:nvSpPr>
          <p:cNvPr id="38" name="Line 38">
            <a:extLst>
              <a:ext uri="{FF2B5EF4-FFF2-40B4-BE49-F238E27FC236}">
                <a16:creationId xmlns:a16="http://schemas.microsoft.com/office/drawing/2014/main" id="{C8DDFB37-B138-43E5-9F56-4F485212718C}"/>
              </a:ext>
            </a:extLst>
          </p:cNvPr>
          <p:cNvSpPr>
            <a:spLocks noChangeShapeType="1"/>
          </p:cNvSpPr>
          <p:nvPr/>
        </p:nvSpPr>
        <p:spPr bwMode="auto">
          <a:xfrm flipH="1">
            <a:off x="5393301" y="5771684"/>
            <a:ext cx="0" cy="242679"/>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9" name="AutoShape 39">
            <a:extLst>
              <a:ext uri="{FF2B5EF4-FFF2-40B4-BE49-F238E27FC236}">
                <a16:creationId xmlns:a16="http://schemas.microsoft.com/office/drawing/2014/main" id="{5B8C2596-B007-47AE-9992-9A7108803EF4}"/>
              </a:ext>
            </a:extLst>
          </p:cNvPr>
          <p:cNvSpPr>
            <a:spLocks noChangeArrowheads="1"/>
          </p:cNvSpPr>
          <p:nvPr/>
        </p:nvSpPr>
        <p:spPr bwMode="auto">
          <a:xfrm>
            <a:off x="5098728" y="5999446"/>
            <a:ext cx="609600" cy="388960"/>
          </a:xfrm>
          <a:prstGeom prst="can">
            <a:avLst>
              <a:gd name="adj" fmla="val 25000"/>
            </a:avLst>
          </a:prstGeom>
          <a:noFill/>
          <a:ln w="12700">
            <a:solidFill>
              <a:schemeClr val="tx1"/>
            </a:solidFill>
            <a:round/>
            <a:headEnd/>
            <a:tailEnd/>
          </a:ln>
          <a:effectLst/>
        </p:spPr>
        <p:txBody>
          <a:bodyPr wrap="none" anchor="ctr">
            <a:prstTxWarp prst="textNoShape">
              <a:avLst/>
            </a:prstTxWarp>
          </a:bodyPr>
          <a:lstStyle/>
          <a:p>
            <a:pPr algn="ctr">
              <a:lnSpc>
                <a:spcPct val="100000"/>
              </a:lnSpc>
            </a:pPr>
            <a:r>
              <a:rPr lang="en-US" sz="1600" dirty="0"/>
              <a:t>Disk</a:t>
            </a:r>
          </a:p>
        </p:txBody>
      </p:sp>
      <p:sp>
        <p:nvSpPr>
          <p:cNvPr id="40" name="AutoShape 40">
            <a:extLst>
              <a:ext uri="{FF2B5EF4-FFF2-40B4-BE49-F238E27FC236}">
                <a16:creationId xmlns:a16="http://schemas.microsoft.com/office/drawing/2014/main" id="{8B308475-EA3A-4D7D-8E92-B4542472F8FA}"/>
              </a:ext>
            </a:extLst>
          </p:cNvPr>
          <p:cNvSpPr>
            <a:spLocks noChangeArrowheads="1"/>
          </p:cNvSpPr>
          <p:nvPr/>
        </p:nvSpPr>
        <p:spPr bwMode="auto">
          <a:xfrm>
            <a:off x="247328" y="4007644"/>
            <a:ext cx="7277100" cy="393700"/>
          </a:xfrm>
          <a:prstGeom prst="leftRightArrow">
            <a:avLst>
              <a:gd name="adj1" fmla="val 48611"/>
              <a:gd name="adj2" fmla="val 95500"/>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41">
            <a:extLst>
              <a:ext uri="{FF2B5EF4-FFF2-40B4-BE49-F238E27FC236}">
                <a16:creationId xmlns:a16="http://schemas.microsoft.com/office/drawing/2014/main" id="{FED54FF4-B3AB-46BA-900A-8041B597D16B}"/>
              </a:ext>
            </a:extLst>
          </p:cNvPr>
          <p:cNvSpPr>
            <a:spLocks noChangeArrowheads="1"/>
          </p:cNvSpPr>
          <p:nvPr/>
        </p:nvSpPr>
        <p:spPr bwMode="auto">
          <a:xfrm>
            <a:off x="1323653" y="4177507"/>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2" name="Rectangle 42">
            <a:extLst>
              <a:ext uri="{FF2B5EF4-FFF2-40B4-BE49-F238E27FC236}">
                <a16:creationId xmlns:a16="http://schemas.microsoft.com/office/drawing/2014/main" id="{6AD0E7F7-BAB7-4E69-A6F4-5A3247AC8340}"/>
              </a:ext>
            </a:extLst>
          </p:cNvPr>
          <p:cNvSpPr>
            <a:spLocks noChangeArrowheads="1"/>
          </p:cNvSpPr>
          <p:nvPr/>
        </p:nvSpPr>
        <p:spPr bwMode="auto">
          <a:xfrm>
            <a:off x="3000053" y="4167982"/>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3" name="Rectangle 43">
            <a:extLst>
              <a:ext uri="{FF2B5EF4-FFF2-40B4-BE49-F238E27FC236}">
                <a16:creationId xmlns:a16="http://schemas.microsoft.com/office/drawing/2014/main" id="{63E3906D-7EC7-491F-A1E1-9C9AB43BBBFE}"/>
              </a:ext>
            </a:extLst>
          </p:cNvPr>
          <p:cNvSpPr>
            <a:spLocks noChangeArrowheads="1"/>
          </p:cNvSpPr>
          <p:nvPr/>
        </p:nvSpPr>
        <p:spPr bwMode="auto">
          <a:xfrm>
            <a:off x="5333678" y="4158457"/>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4" name="Text Box 44">
            <a:extLst>
              <a:ext uri="{FF2B5EF4-FFF2-40B4-BE49-F238E27FC236}">
                <a16:creationId xmlns:a16="http://schemas.microsoft.com/office/drawing/2014/main" id="{7E1D029D-C656-4DDA-BABF-5D0E1E7F4EBE}"/>
              </a:ext>
            </a:extLst>
          </p:cNvPr>
          <p:cNvSpPr txBox="1">
            <a:spLocks noChangeArrowheads="1"/>
          </p:cNvSpPr>
          <p:nvPr/>
        </p:nvSpPr>
        <p:spPr bwMode="auto">
          <a:xfrm>
            <a:off x="3920803" y="4311442"/>
            <a:ext cx="86113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I/O</a:t>
            </a:r>
            <a:r>
              <a:rPr lang="zh-CN" altLang="en-US" sz="1600" dirty="0"/>
              <a:t>总线</a:t>
            </a:r>
            <a:endParaRPr lang="en-US" sz="1600" dirty="0"/>
          </a:p>
        </p:txBody>
      </p:sp>
      <p:sp>
        <p:nvSpPr>
          <p:cNvPr id="45" name="Rectangle 45">
            <a:extLst>
              <a:ext uri="{FF2B5EF4-FFF2-40B4-BE49-F238E27FC236}">
                <a16:creationId xmlns:a16="http://schemas.microsoft.com/office/drawing/2014/main" id="{5B065BFE-C798-4355-895C-9A3DB1A31942}"/>
              </a:ext>
            </a:extLst>
          </p:cNvPr>
          <p:cNvSpPr>
            <a:spLocks noChangeArrowheads="1"/>
          </p:cNvSpPr>
          <p:nvPr/>
        </p:nvSpPr>
        <p:spPr bwMode="auto">
          <a:xfrm>
            <a:off x="4224015" y="4096544"/>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6" name="Rectangle 46">
            <a:extLst>
              <a:ext uri="{FF2B5EF4-FFF2-40B4-BE49-F238E27FC236}">
                <a16:creationId xmlns:a16="http://schemas.microsoft.com/office/drawing/2014/main" id="{9BD4CDBC-20B8-4761-BFBD-4D4A93800E23}"/>
              </a:ext>
            </a:extLst>
          </p:cNvPr>
          <p:cNvSpPr>
            <a:spLocks noChangeArrowheads="1"/>
          </p:cNvSpPr>
          <p:nvPr/>
        </p:nvSpPr>
        <p:spPr bwMode="auto">
          <a:xfrm>
            <a:off x="61147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7">
            <a:extLst>
              <a:ext uri="{FF2B5EF4-FFF2-40B4-BE49-F238E27FC236}">
                <a16:creationId xmlns:a16="http://schemas.microsoft.com/office/drawing/2014/main" id="{E7F1A1FD-78D6-4FF9-9FB6-E64C0F211384}"/>
              </a:ext>
            </a:extLst>
          </p:cNvPr>
          <p:cNvSpPr>
            <a:spLocks noChangeArrowheads="1"/>
          </p:cNvSpPr>
          <p:nvPr/>
        </p:nvSpPr>
        <p:spPr bwMode="auto">
          <a:xfrm>
            <a:off x="64195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8">
            <a:extLst>
              <a:ext uri="{FF2B5EF4-FFF2-40B4-BE49-F238E27FC236}">
                <a16:creationId xmlns:a16="http://schemas.microsoft.com/office/drawing/2014/main" id="{0CCC12F4-47AC-4013-80F5-79C65939D355}"/>
              </a:ext>
            </a:extLst>
          </p:cNvPr>
          <p:cNvSpPr>
            <a:spLocks noChangeArrowheads="1"/>
          </p:cNvSpPr>
          <p:nvPr/>
        </p:nvSpPr>
        <p:spPr bwMode="auto">
          <a:xfrm>
            <a:off x="67243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9" name="Rectangle 29">
            <a:extLst>
              <a:ext uri="{FF2B5EF4-FFF2-40B4-BE49-F238E27FC236}">
                <a16:creationId xmlns:a16="http://schemas.microsoft.com/office/drawing/2014/main" id="{2B3CCA0D-DFE5-4D51-BD83-DFE511274F3C}"/>
              </a:ext>
            </a:extLst>
          </p:cNvPr>
          <p:cNvSpPr>
            <a:spLocks noChangeArrowheads="1"/>
          </p:cNvSpPr>
          <p:nvPr/>
        </p:nvSpPr>
        <p:spPr bwMode="auto">
          <a:xfrm>
            <a:off x="4745601" y="4757363"/>
            <a:ext cx="1295400" cy="430961"/>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200" dirty="0"/>
              <a:t>主机总线适配器</a:t>
            </a:r>
            <a:endParaRPr lang="en-US" sz="1200" dirty="0"/>
          </a:p>
        </p:txBody>
      </p:sp>
      <p:sp>
        <p:nvSpPr>
          <p:cNvPr id="50" name="Line 33">
            <a:extLst>
              <a:ext uri="{FF2B5EF4-FFF2-40B4-BE49-F238E27FC236}">
                <a16:creationId xmlns:a16="http://schemas.microsoft.com/office/drawing/2014/main" id="{CC516ECA-FA02-427E-B14D-E43DDB0942CA}"/>
              </a:ext>
            </a:extLst>
          </p:cNvPr>
          <p:cNvSpPr>
            <a:spLocks noChangeShapeType="1"/>
          </p:cNvSpPr>
          <p:nvPr/>
        </p:nvSpPr>
        <p:spPr bwMode="auto">
          <a:xfrm>
            <a:off x="1383978" y="54554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51" name="Text Box 35">
            <a:extLst>
              <a:ext uri="{FF2B5EF4-FFF2-40B4-BE49-F238E27FC236}">
                <a16:creationId xmlns:a16="http://schemas.microsoft.com/office/drawing/2014/main" id="{2D19A6A1-4273-43E9-8DB7-26A20B0DFFC7}"/>
              </a:ext>
            </a:extLst>
          </p:cNvPr>
          <p:cNvSpPr txBox="1">
            <a:spLocks noChangeArrowheads="1"/>
          </p:cNvSpPr>
          <p:nvPr/>
        </p:nvSpPr>
        <p:spPr bwMode="auto">
          <a:xfrm>
            <a:off x="1094397" y="5723094"/>
            <a:ext cx="595035"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固态</a:t>
            </a:r>
            <a:endParaRPr lang="en-US" altLang="zh-CN" sz="1600" dirty="0"/>
          </a:p>
          <a:p>
            <a:pPr algn="ctr">
              <a:lnSpc>
                <a:spcPct val="100000"/>
              </a:lnSpc>
            </a:pPr>
            <a:r>
              <a:rPr lang="zh-CN" altLang="en-US" sz="1600" dirty="0"/>
              <a:t>硬盘</a:t>
            </a:r>
            <a:endParaRPr lang="en-US" sz="1600" dirty="0"/>
          </a:p>
        </p:txBody>
      </p:sp>
      <p:sp>
        <p:nvSpPr>
          <p:cNvPr id="52" name="Line 38">
            <a:extLst>
              <a:ext uri="{FF2B5EF4-FFF2-40B4-BE49-F238E27FC236}">
                <a16:creationId xmlns:a16="http://schemas.microsoft.com/office/drawing/2014/main" id="{A7EF7CD5-E115-46FB-BD10-84F38E5839D2}"/>
              </a:ext>
            </a:extLst>
          </p:cNvPr>
          <p:cNvSpPr>
            <a:spLocks noChangeShapeType="1"/>
          </p:cNvSpPr>
          <p:nvPr/>
        </p:nvSpPr>
        <p:spPr bwMode="auto">
          <a:xfrm flipH="1">
            <a:off x="5393301" y="5188324"/>
            <a:ext cx="0" cy="279820"/>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3" name="Rectangle 27">
            <a:extLst>
              <a:ext uri="{FF2B5EF4-FFF2-40B4-BE49-F238E27FC236}">
                <a16:creationId xmlns:a16="http://schemas.microsoft.com/office/drawing/2014/main" id="{688274D6-35E4-41D3-8668-63F0FF4C9F7B}"/>
              </a:ext>
            </a:extLst>
          </p:cNvPr>
          <p:cNvSpPr>
            <a:spLocks noChangeArrowheads="1"/>
          </p:cNvSpPr>
          <p:nvPr/>
        </p:nvSpPr>
        <p:spPr bwMode="auto">
          <a:xfrm>
            <a:off x="4570956" y="5366332"/>
            <a:ext cx="1721547" cy="1092411"/>
          </a:xfrm>
          <a:prstGeom prst="rect">
            <a:avLst/>
          </a:prstGeom>
          <a:noFill/>
          <a:ln w="12700">
            <a:solidFill>
              <a:schemeClr val="tx1"/>
            </a:solidFill>
            <a:prstDash val="dash"/>
            <a:miter lim="800000"/>
            <a:headEnd/>
            <a:tailEnd/>
          </a:ln>
          <a:effectLst/>
        </p:spPr>
        <p:txBody>
          <a:bodyPr wrap="none" anchor="ctr">
            <a:prstTxWarp prst="textNoShape">
              <a:avLst/>
            </a:prstTxWarp>
          </a:bodyPr>
          <a:lstStyle/>
          <a:p>
            <a:pPr algn="ctr">
              <a:lnSpc>
                <a:spcPct val="100000"/>
              </a:lnSpc>
            </a:pPr>
            <a:endParaRPr lang="en-US" sz="1600" dirty="0"/>
          </a:p>
        </p:txBody>
      </p:sp>
      <p:sp>
        <p:nvSpPr>
          <p:cNvPr id="54" name="Text Box 37">
            <a:extLst>
              <a:ext uri="{FF2B5EF4-FFF2-40B4-BE49-F238E27FC236}">
                <a16:creationId xmlns:a16="http://schemas.microsoft.com/office/drawing/2014/main" id="{C47D9140-6237-452B-A2AE-B13A1FEA1B74}"/>
              </a:ext>
            </a:extLst>
          </p:cNvPr>
          <p:cNvSpPr txBox="1">
            <a:spLocks noChangeArrowheads="1"/>
          </p:cNvSpPr>
          <p:nvPr/>
        </p:nvSpPr>
        <p:spPr bwMode="auto">
          <a:xfrm>
            <a:off x="6341172" y="5771684"/>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磁盘</a:t>
            </a:r>
            <a:endParaRPr lang="en-US" sz="1600" dirty="0"/>
          </a:p>
        </p:txBody>
      </p:sp>
      <p:sp>
        <p:nvSpPr>
          <p:cNvPr id="55" name="Text Box 37">
            <a:extLst>
              <a:ext uri="{FF2B5EF4-FFF2-40B4-BE49-F238E27FC236}">
                <a16:creationId xmlns:a16="http://schemas.microsoft.com/office/drawing/2014/main" id="{4A75B6F5-CA6A-4DAC-B423-B36A113AA3AC}"/>
              </a:ext>
            </a:extLst>
          </p:cNvPr>
          <p:cNvSpPr txBox="1">
            <a:spLocks noChangeArrowheads="1"/>
          </p:cNvSpPr>
          <p:nvPr/>
        </p:nvSpPr>
        <p:spPr bwMode="auto">
          <a:xfrm>
            <a:off x="6068849" y="4475309"/>
            <a:ext cx="1641437" cy="584775"/>
          </a:xfrm>
          <a:prstGeom prst="rect">
            <a:avLst/>
          </a:prstGeom>
          <a:noFill/>
          <a:ln w="12700">
            <a:noFill/>
            <a:miter lim="800000"/>
            <a:headEnd/>
            <a:tailEnd/>
          </a:ln>
          <a:effectLst/>
        </p:spPr>
        <p:txBody>
          <a:bodyPr wrap="square" anchor="ctr">
            <a:prstTxWarp prst="textNoShape">
              <a:avLst/>
            </a:prstTxWarp>
            <a:spAutoFit/>
          </a:bodyPr>
          <a:lstStyle/>
          <a:p>
            <a:pPr algn="ctr">
              <a:lnSpc>
                <a:spcPct val="100000"/>
              </a:lnSpc>
            </a:pPr>
            <a:r>
              <a:rPr lang="zh-CN" altLang="en-US" sz="1600" dirty="0"/>
              <a:t>网络适配器等其他设备扩展插槽</a:t>
            </a:r>
            <a:endParaRPr lang="en-US" sz="1600" dirty="0"/>
          </a:p>
        </p:txBody>
      </p:sp>
      <p:cxnSp>
        <p:nvCxnSpPr>
          <p:cNvPr id="57" name="直接连接符 56">
            <a:extLst>
              <a:ext uri="{FF2B5EF4-FFF2-40B4-BE49-F238E27FC236}">
                <a16:creationId xmlns:a16="http://schemas.microsoft.com/office/drawing/2014/main" id="{16F521B7-69E6-4FA0-8B9A-8AB2C219333D}"/>
              </a:ext>
            </a:extLst>
          </p:cNvPr>
          <p:cNvCxnSpPr>
            <a:cxnSpLocks/>
          </p:cNvCxnSpPr>
          <p:nvPr/>
        </p:nvCxnSpPr>
        <p:spPr>
          <a:xfrm>
            <a:off x="2338918" y="3068960"/>
            <a:ext cx="201245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30D1AF8F-4F94-4BB2-BFF6-647B911A5009}"/>
              </a:ext>
            </a:extLst>
          </p:cNvPr>
          <p:cNvCxnSpPr>
            <a:cxnSpLocks/>
          </p:cNvCxnSpPr>
          <p:nvPr/>
        </p:nvCxnSpPr>
        <p:spPr>
          <a:xfrm flipH="1">
            <a:off x="4304977" y="3045534"/>
            <a:ext cx="11847" cy="115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9D6DD82E-B85E-4F84-A488-A1F523088DF2}"/>
              </a:ext>
            </a:extLst>
          </p:cNvPr>
          <p:cNvCxnSpPr>
            <a:cxnSpLocks/>
          </p:cNvCxnSpPr>
          <p:nvPr/>
        </p:nvCxnSpPr>
        <p:spPr>
          <a:xfrm>
            <a:off x="4271162" y="4190285"/>
            <a:ext cx="111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EA58AF65-6ACD-4A71-A4E1-B628242D5A3F}"/>
              </a:ext>
            </a:extLst>
          </p:cNvPr>
          <p:cNvCxnSpPr>
            <a:cxnSpLocks/>
          </p:cNvCxnSpPr>
          <p:nvPr/>
        </p:nvCxnSpPr>
        <p:spPr>
          <a:xfrm flipH="1">
            <a:off x="5393300" y="4152507"/>
            <a:ext cx="10228" cy="1296000"/>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 Box 46">
            <a:extLst>
              <a:ext uri="{FF2B5EF4-FFF2-40B4-BE49-F238E27FC236}">
                <a16:creationId xmlns:a16="http://schemas.microsoft.com/office/drawing/2014/main" id="{8F01DA5A-D082-465F-8366-A72964AE8A96}"/>
              </a:ext>
            </a:extLst>
          </p:cNvPr>
          <p:cNvSpPr txBox="1">
            <a:spLocks noChangeArrowheads="1"/>
          </p:cNvSpPr>
          <p:nvPr/>
        </p:nvSpPr>
        <p:spPr bwMode="auto">
          <a:xfrm>
            <a:off x="4057328" y="866886"/>
            <a:ext cx="4876800" cy="1200329"/>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b="0" dirty="0"/>
              <a:t>CPU</a:t>
            </a:r>
            <a:r>
              <a:rPr lang="zh-CN" altLang="en-US" b="0" dirty="0"/>
              <a:t>使用内存映射</a:t>
            </a:r>
            <a:r>
              <a:rPr lang="en-US" altLang="zh-CN" b="0" dirty="0"/>
              <a:t>I/O</a:t>
            </a:r>
            <a:r>
              <a:rPr lang="zh-CN" altLang="en-US" b="0" dirty="0"/>
              <a:t>技术向</a:t>
            </a:r>
            <a:r>
              <a:rPr lang="en-US" altLang="zh-CN" b="0" dirty="0"/>
              <a:t>I/O</a:t>
            </a:r>
            <a:r>
              <a:rPr lang="zh-CN" altLang="en-US" b="0" dirty="0"/>
              <a:t>设备发射命令。</a:t>
            </a:r>
            <a:endParaRPr lang="en-US" b="0" dirty="0"/>
          </a:p>
          <a:p>
            <a:pPr algn="l">
              <a:lnSpc>
                <a:spcPct val="100000"/>
              </a:lnSpc>
            </a:pPr>
            <a:r>
              <a:rPr lang="en-US" altLang="zh-CN" b="0" dirty="0"/>
              <a:t>CPU</a:t>
            </a:r>
            <a:r>
              <a:rPr lang="zh-CN" altLang="en-US" b="0" dirty="0"/>
              <a:t>通过将命令、逻辑块号和目的内存地址写到与磁盘相关联的内存映射地址，发起一个磁盘读</a:t>
            </a:r>
            <a:endParaRPr lang="en-US" b="0" dirty="0"/>
          </a:p>
        </p:txBody>
      </p:sp>
    </p:spTree>
    <p:extLst>
      <p:ext uri="{BB962C8B-B14F-4D97-AF65-F5344CB8AC3E}">
        <p14:creationId xmlns:p14="http://schemas.microsoft.com/office/powerpoint/2010/main" val="39066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up)">
                                      <p:cBhvr>
                                        <p:cTn id="1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F31D5-97D4-4F51-BFA5-4B925792DF95}"/>
              </a:ext>
            </a:extLst>
          </p:cNvPr>
          <p:cNvSpPr>
            <a:spLocks noGrp="1"/>
          </p:cNvSpPr>
          <p:nvPr>
            <p:ph type="title"/>
          </p:nvPr>
        </p:nvSpPr>
        <p:spPr/>
        <p:txBody>
          <a:bodyPr>
            <a:normAutofit fontScale="90000"/>
          </a:bodyPr>
          <a:lstStyle/>
          <a:p>
            <a:r>
              <a:rPr lang="en-US" altLang="zh-CN" dirty="0"/>
              <a:t>6. </a:t>
            </a:r>
            <a:r>
              <a:rPr lang="zh-CN" altLang="en-US" dirty="0"/>
              <a:t>访问磁盘</a:t>
            </a:r>
            <a:r>
              <a:rPr lang="en-US" altLang="zh-CN" dirty="0"/>
              <a:t>——</a:t>
            </a:r>
            <a:r>
              <a:rPr lang="zh-CN" altLang="en-US" dirty="0"/>
              <a:t>从磁盘读数据</a:t>
            </a:r>
            <a:r>
              <a:rPr lang="en-US" altLang="zh-CN" dirty="0"/>
              <a:t>(2)</a:t>
            </a:r>
            <a:endParaRPr lang="zh-CN" altLang="en-US" dirty="0"/>
          </a:p>
        </p:txBody>
      </p:sp>
      <p:sp>
        <p:nvSpPr>
          <p:cNvPr id="4" name="灯片编号占位符 3">
            <a:extLst>
              <a:ext uri="{FF2B5EF4-FFF2-40B4-BE49-F238E27FC236}">
                <a16:creationId xmlns:a16="http://schemas.microsoft.com/office/drawing/2014/main" id="{1219866B-41C7-4B9A-BB91-4094094B56D8}"/>
              </a:ext>
            </a:extLst>
          </p:cNvPr>
          <p:cNvSpPr>
            <a:spLocks noGrp="1"/>
          </p:cNvSpPr>
          <p:nvPr>
            <p:ph type="sldNum" sz="quarter" idx="12"/>
          </p:nvPr>
        </p:nvSpPr>
        <p:spPr/>
        <p:txBody>
          <a:bodyPr/>
          <a:lstStyle/>
          <a:p>
            <a:fld id="{6D62327B-ED8D-4CFC-ADD0-A75FA5CBE281}" type="slidenum">
              <a:rPr lang="zh-CN" altLang="en-US" smtClean="0"/>
              <a:pPr/>
              <a:t>51</a:t>
            </a:fld>
            <a:endParaRPr lang="zh-CN" altLang="en-US" dirty="0"/>
          </a:p>
        </p:txBody>
      </p:sp>
      <p:sp>
        <p:nvSpPr>
          <p:cNvPr id="5" name="Rectangle 4">
            <a:extLst>
              <a:ext uri="{FF2B5EF4-FFF2-40B4-BE49-F238E27FC236}">
                <a16:creationId xmlns:a16="http://schemas.microsoft.com/office/drawing/2014/main" id="{BE5EA4CF-4015-455A-B06A-DC6F57A9646A}"/>
              </a:ext>
            </a:extLst>
          </p:cNvPr>
          <p:cNvSpPr>
            <a:spLocks noChangeArrowheads="1"/>
          </p:cNvSpPr>
          <p:nvPr/>
        </p:nvSpPr>
        <p:spPr bwMode="auto">
          <a:xfrm>
            <a:off x="6271890" y="2648744"/>
            <a:ext cx="909638" cy="914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主存</a:t>
            </a:r>
            <a:endParaRPr lang="en-US" sz="1600" dirty="0"/>
          </a:p>
        </p:txBody>
      </p:sp>
      <p:sp>
        <p:nvSpPr>
          <p:cNvPr id="6" name="AutoShape 5">
            <a:extLst>
              <a:ext uri="{FF2B5EF4-FFF2-40B4-BE49-F238E27FC236}">
                <a16:creationId xmlns:a16="http://schemas.microsoft.com/office/drawing/2014/main" id="{24537117-3DC1-461C-828A-148F22F60102}"/>
              </a:ext>
            </a:extLst>
          </p:cNvPr>
          <p:cNvSpPr>
            <a:spLocks noChangeArrowheads="1"/>
          </p:cNvSpPr>
          <p:nvPr/>
        </p:nvSpPr>
        <p:spPr bwMode="auto">
          <a:xfrm>
            <a:off x="4747890" y="2801144"/>
            <a:ext cx="1492250" cy="533400"/>
          </a:xfrm>
          <a:prstGeom prst="leftRightArrow">
            <a:avLst>
              <a:gd name="adj1" fmla="val 50000"/>
              <a:gd name="adj2" fmla="val 559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 name="Rectangle 6">
            <a:extLst>
              <a:ext uri="{FF2B5EF4-FFF2-40B4-BE49-F238E27FC236}">
                <a16:creationId xmlns:a16="http://schemas.microsoft.com/office/drawing/2014/main" id="{5A224448-9C69-471E-8D28-2F22B04BC7C7}"/>
              </a:ext>
            </a:extLst>
          </p:cNvPr>
          <p:cNvSpPr>
            <a:spLocks noChangeArrowheads="1"/>
          </p:cNvSpPr>
          <p:nvPr/>
        </p:nvSpPr>
        <p:spPr bwMode="auto">
          <a:xfrm>
            <a:off x="3833490" y="2832894"/>
            <a:ext cx="909638"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I/O </a:t>
            </a:r>
          </a:p>
          <a:p>
            <a:pPr algn="ctr">
              <a:lnSpc>
                <a:spcPct val="100000"/>
              </a:lnSpc>
            </a:pPr>
            <a:r>
              <a:rPr lang="zh-CN" altLang="en-US" sz="1600" dirty="0"/>
              <a:t>桥接器</a:t>
            </a:r>
            <a:endParaRPr lang="en-US" sz="1600" dirty="0"/>
          </a:p>
        </p:txBody>
      </p:sp>
      <p:sp>
        <p:nvSpPr>
          <p:cNvPr id="8" name="AutoShape 7">
            <a:extLst>
              <a:ext uri="{FF2B5EF4-FFF2-40B4-BE49-F238E27FC236}">
                <a16:creationId xmlns:a16="http://schemas.microsoft.com/office/drawing/2014/main" id="{1B8C9487-7DBC-4D26-AD67-1983C7DDAE4E}"/>
              </a:ext>
            </a:extLst>
          </p:cNvPr>
          <p:cNvSpPr>
            <a:spLocks noChangeArrowheads="1"/>
          </p:cNvSpPr>
          <p:nvPr/>
        </p:nvSpPr>
        <p:spPr bwMode="auto">
          <a:xfrm>
            <a:off x="2376165" y="2801144"/>
            <a:ext cx="1452563" cy="533400"/>
          </a:xfrm>
          <a:prstGeom prst="leftRightArrow">
            <a:avLst>
              <a:gd name="adj1" fmla="val 50000"/>
              <a:gd name="adj2" fmla="val 54464"/>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6D69D7AB-D1BA-4A4B-B478-0772EAE45E61}"/>
              </a:ext>
            </a:extLst>
          </p:cNvPr>
          <p:cNvSpPr>
            <a:spLocks noChangeArrowheads="1"/>
          </p:cNvSpPr>
          <p:nvPr/>
        </p:nvSpPr>
        <p:spPr bwMode="auto">
          <a:xfrm>
            <a:off x="475928" y="2832894"/>
            <a:ext cx="1873250"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总线接口</a:t>
            </a:r>
            <a:endParaRPr lang="en-US" sz="1600" dirty="0"/>
          </a:p>
        </p:txBody>
      </p:sp>
      <p:sp>
        <p:nvSpPr>
          <p:cNvPr id="10" name="Rectangle 9">
            <a:extLst>
              <a:ext uri="{FF2B5EF4-FFF2-40B4-BE49-F238E27FC236}">
                <a16:creationId xmlns:a16="http://schemas.microsoft.com/office/drawing/2014/main" id="{FF68F1E0-614D-49B5-AAD8-8E90F3BE4806}"/>
              </a:ext>
            </a:extLst>
          </p:cNvPr>
          <p:cNvSpPr>
            <a:spLocks noChangeArrowheads="1"/>
          </p:cNvSpPr>
          <p:nvPr/>
        </p:nvSpPr>
        <p:spPr bwMode="auto">
          <a:xfrm>
            <a:off x="1391915" y="15057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A564FE59-69B0-4164-BE11-2BB54ECEDBD3}"/>
              </a:ext>
            </a:extLst>
          </p:cNvPr>
          <p:cNvSpPr>
            <a:spLocks noChangeArrowheads="1"/>
          </p:cNvSpPr>
          <p:nvPr/>
        </p:nvSpPr>
        <p:spPr bwMode="auto">
          <a:xfrm>
            <a:off x="1391915" y="16581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BC344AA0-E715-4F88-BE0D-709351DB3D99}"/>
              </a:ext>
            </a:extLst>
          </p:cNvPr>
          <p:cNvSpPr>
            <a:spLocks noChangeArrowheads="1"/>
          </p:cNvSpPr>
          <p:nvPr/>
        </p:nvSpPr>
        <p:spPr bwMode="auto">
          <a:xfrm>
            <a:off x="1391915" y="18105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85F0C8E5-71EC-4066-8D96-A30C485AFEB1}"/>
              </a:ext>
            </a:extLst>
          </p:cNvPr>
          <p:cNvSpPr>
            <a:spLocks noChangeArrowheads="1"/>
          </p:cNvSpPr>
          <p:nvPr/>
        </p:nvSpPr>
        <p:spPr bwMode="auto">
          <a:xfrm>
            <a:off x="1391915" y="19629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Rectangle 13">
            <a:extLst>
              <a:ext uri="{FF2B5EF4-FFF2-40B4-BE49-F238E27FC236}">
                <a16:creationId xmlns:a16="http://schemas.microsoft.com/office/drawing/2014/main" id="{7C1F9CA9-A369-4B6B-9662-783E307787AB}"/>
              </a:ext>
            </a:extLst>
          </p:cNvPr>
          <p:cNvSpPr>
            <a:spLocks noChangeArrowheads="1"/>
          </p:cNvSpPr>
          <p:nvPr/>
        </p:nvSpPr>
        <p:spPr bwMode="auto">
          <a:xfrm>
            <a:off x="1391915" y="21153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6BAA78AD-1EB3-43B4-9197-AFD698D842DC}"/>
              </a:ext>
            </a:extLst>
          </p:cNvPr>
          <p:cNvSpPr>
            <a:spLocks noChangeArrowheads="1"/>
          </p:cNvSpPr>
          <p:nvPr/>
        </p:nvSpPr>
        <p:spPr bwMode="auto">
          <a:xfrm>
            <a:off x="2165028" y="1505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AutoShape 15">
            <a:extLst>
              <a:ext uri="{FF2B5EF4-FFF2-40B4-BE49-F238E27FC236}">
                <a16:creationId xmlns:a16="http://schemas.microsoft.com/office/drawing/2014/main" id="{AF773163-D68D-43F7-B232-97EE40A64757}"/>
              </a:ext>
            </a:extLst>
          </p:cNvPr>
          <p:cNvSpPr>
            <a:spLocks noChangeArrowheads="1"/>
          </p:cNvSpPr>
          <p:nvPr/>
        </p:nvSpPr>
        <p:spPr bwMode="auto">
          <a:xfrm flipH="1">
            <a:off x="2076128" y="1886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7" name="Rectangle 16">
            <a:extLst>
              <a:ext uri="{FF2B5EF4-FFF2-40B4-BE49-F238E27FC236}">
                <a16:creationId xmlns:a16="http://schemas.microsoft.com/office/drawing/2014/main" id="{D24651AB-3391-4046-8722-04AA3FFDA0C9}"/>
              </a:ext>
            </a:extLst>
          </p:cNvPr>
          <p:cNvSpPr>
            <a:spLocks noChangeArrowheads="1"/>
          </p:cNvSpPr>
          <p:nvPr/>
        </p:nvSpPr>
        <p:spPr bwMode="auto">
          <a:xfrm>
            <a:off x="2609528" y="1353344"/>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ALU</a:t>
            </a:r>
          </a:p>
        </p:txBody>
      </p:sp>
      <p:sp>
        <p:nvSpPr>
          <p:cNvPr id="18" name="Text Box 17">
            <a:extLst>
              <a:ext uri="{FF2B5EF4-FFF2-40B4-BE49-F238E27FC236}">
                <a16:creationId xmlns:a16="http://schemas.microsoft.com/office/drawing/2014/main" id="{179233F7-EA8D-4B49-A83B-B88662A16AE9}"/>
              </a:ext>
            </a:extLst>
          </p:cNvPr>
          <p:cNvSpPr txBox="1">
            <a:spLocks noChangeArrowheads="1"/>
          </p:cNvSpPr>
          <p:nvPr/>
        </p:nvSpPr>
        <p:spPr bwMode="auto">
          <a:xfrm>
            <a:off x="1077932" y="1184067"/>
            <a:ext cx="121058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寄存器文件</a:t>
            </a:r>
            <a:endParaRPr lang="en-US" sz="1600" dirty="0"/>
          </a:p>
        </p:txBody>
      </p:sp>
      <p:sp>
        <p:nvSpPr>
          <p:cNvPr id="19" name="AutoShape 18">
            <a:extLst>
              <a:ext uri="{FF2B5EF4-FFF2-40B4-BE49-F238E27FC236}">
                <a16:creationId xmlns:a16="http://schemas.microsoft.com/office/drawing/2014/main" id="{E6475DAF-230A-497C-9BAB-4AFBD2D62CA9}"/>
              </a:ext>
            </a:extLst>
          </p:cNvPr>
          <p:cNvSpPr>
            <a:spLocks noChangeArrowheads="1"/>
          </p:cNvSpPr>
          <p:nvPr/>
        </p:nvSpPr>
        <p:spPr bwMode="auto">
          <a:xfrm>
            <a:off x="1466528" y="2343944"/>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FBE4EBC6-E71E-4009-9CDF-0BB3F30E8132}"/>
              </a:ext>
            </a:extLst>
          </p:cNvPr>
          <p:cNvSpPr>
            <a:spLocks noChangeArrowheads="1"/>
          </p:cNvSpPr>
          <p:nvPr/>
        </p:nvSpPr>
        <p:spPr bwMode="auto">
          <a:xfrm>
            <a:off x="323528" y="1124744"/>
            <a:ext cx="2971800" cy="243840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endParaRPr lang="en-US"/>
          </a:p>
        </p:txBody>
      </p:sp>
      <p:sp>
        <p:nvSpPr>
          <p:cNvPr id="21" name="Text Box 21">
            <a:extLst>
              <a:ext uri="{FF2B5EF4-FFF2-40B4-BE49-F238E27FC236}">
                <a16:creationId xmlns:a16="http://schemas.microsoft.com/office/drawing/2014/main" id="{1F60DE27-7622-4889-A144-E5A2A9B7D671}"/>
              </a:ext>
            </a:extLst>
          </p:cNvPr>
          <p:cNvSpPr txBox="1">
            <a:spLocks noChangeArrowheads="1"/>
          </p:cNvSpPr>
          <p:nvPr/>
        </p:nvSpPr>
        <p:spPr bwMode="auto">
          <a:xfrm>
            <a:off x="3257228"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系统总线</a:t>
            </a:r>
            <a:endParaRPr lang="en-US" sz="1600" dirty="0"/>
          </a:p>
        </p:txBody>
      </p:sp>
      <p:sp>
        <p:nvSpPr>
          <p:cNvPr id="22" name="Line 22">
            <a:extLst>
              <a:ext uri="{FF2B5EF4-FFF2-40B4-BE49-F238E27FC236}">
                <a16:creationId xmlns:a16="http://schemas.microsoft.com/office/drawing/2014/main" id="{F8DDA0F7-FB34-470D-9581-DB7FBB8FCC4F}"/>
              </a:ext>
            </a:extLst>
          </p:cNvPr>
          <p:cNvSpPr>
            <a:spLocks noChangeShapeType="1"/>
          </p:cNvSpPr>
          <p:nvPr/>
        </p:nvSpPr>
        <p:spPr bwMode="auto">
          <a:xfrm flipH="1">
            <a:off x="3142928" y="2420144"/>
            <a:ext cx="68580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3" name="Text Box 23">
            <a:extLst>
              <a:ext uri="{FF2B5EF4-FFF2-40B4-BE49-F238E27FC236}">
                <a16:creationId xmlns:a16="http://schemas.microsoft.com/office/drawing/2014/main" id="{1AA01491-F713-4BB6-989C-65CB7765584E}"/>
              </a:ext>
            </a:extLst>
          </p:cNvPr>
          <p:cNvSpPr txBox="1">
            <a:spLocks noChangeArrowheads="1"/>
          </p:cNvSpPr>
          <p:nvPr/>
        </p:nvSpPr>
        <p:spPr bwMode="auto">
          <a:xfrm>
            <a:off x="4926226"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内存总线</a:t>
            </a:r>
            <a:endParaRPr lang="en-US" sz="1600" dirty="0"/>
          </a:p>
        </p:txBody>
      </p:sp>
      <p:sp>
        <p:nvSpPr>
          <p:cNvPr id="24" name="Line 24">
            <a:extLst>
              <a:ext uri="{FF2B5EF4-FFF2-40B4-BE49-F238E27FC236}">
                <a16:creationId xmlns:a16="http://schemas.microsoft.com/office/drawing/2014/main" id="{61713F67-EABA-4BBF-8E9F-3FE59C9484E2}"/>
              </a:ext>
            </a:extLst>
          </p:cNvPr>
          <p:cNvSpPr>
            <a:spLocks noChangeShapeType="1"/>
          </p:cNvSpPr>
          <p:nvPr/>
        </p:nvSpPr>
        <p:spPr bwMode="auto">
          <a:xfrm>
            <a:off x="5428928" y="2420144"/>
            <a:ext cx="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5" name="AutoShape 25">
            <a:extLst>
              <a:ext uri="{FF2B5EF4-FFF2-40B4-BE49-F238E27FC236}">
                <a16:creationId xmlns:a16="http://schemas.microsoft.com/office/drawing/2014/main" id="{F804DDCB-AD62-40C5-B3C8-AFB8AECA4A55}"/>
              </a:ext>
            </a:extLst>
          </p:cNvPr>
          <p:cNvSpPr>
            <a:spLocks noChangeArrowheads="1"/>
          </p:cNvSpPr>
          <p:nvPr/>
        </p:nvSpPr>
        <p:spPr bwMode="auto">
          <a:xfrm>
            <a:off x="4057328" y="34869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AutoShape 26">
            <a:extLst>
              <a:ext uri="{FF2B5EF4-FFF2-40B4-BE49-F238E27FC236}">
                <a16:creationId xmlns:a16="http://schemas.microsoft.com/office/drawing/2014/main" id="{893FEBA2-B0C8-463E-A116-E3AEC1B49795}"/>
              </a:ext>
            </a:extLst>
          </p:cNvPr>
          <p:cNvSpPr>
            <a:spLocks noChangeArrowheads="1"/>
          </p:cNvSpPr>
          <p:nvPr/>
        </p:nvSpPr>
        <p:spPr bwMode="auto">
          <a:xfrm flipV="1">
            <a:off x="5162228" y="4223544"/>
            <a:ext cx="495300" cy="533818"/>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7">
            <a:extLst>
              <a:ext uri="{FF2B5EF4-FFF2-40B4-BE49-F238E27FC236}">
                <a16:creationId xmlns:a16="http://schemas.microsoft.com/office/drawing/2014/main" id="{C042E8CC-2812-4A3C-87C4-5CFCFD26213F}"/>
              </a:ext>
            </a:extLst>
          </p:cNvPr>
          <p:cNvSpPr>
            <a:spLocks noChangeArrowheads="1"/>
          </p:cNvSpPr>
          <p:nvPr/>
        </p:nvSpPr>
        <p:spPr bwMode="auto">
          <a:xfrm>
            <a:off x="4762178" y="5474005"/>
            <a:ext cx="1295400" cy="29768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磁盘控制器</a:t>
            </a:r>
            <a:endParaRPr lang="en-US" sz="1600" dirty="0"/>
          </a:p>
        </p:txBody>
      </p:sp>
      <p:sp>
        <p:nvSpPr>
          <p:cNvPr id="28" name="AutoShape 28">
            <a:extLst>
              <a:ext uri="{FF2B5EF4-FFF2-40B4-BE49-F238E27FC236}">
                <a16:creationId xmlns:a16="http://schemas.microsoft.com/office/drawing/2014/main" id="{2BE0CAE6-CFA3-4856-BC50-A363DA1CEF8F}"/>
              </a:ext>
            </a:extLst>
          </p:cNvPr>
          <p:cNvSpPr>
            <a:spLocks noChangeArrowheads="1"/>
          </p:cNvSpPr>
          <p:nvPr/>
        </p:nvSpPr>
        <p:spPr bwMode="auto">
          <a:xfrm flipV="1">
            <a:off x="28317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9">
            <a:extLst>
              <a:ext uri="{FF2B5EF4-FFF2-40B4-BE49-F238E27FC236}">
                <a16:creationId xmlns:a16="http://schemas.microsoft.com/office/drawing/2014/main" id="{4D5650B0-4233-4C2F-852F-91AF778F6AFD}"/>
              </a:ext>
            </a:extLst>
          </p:cNvPr>
          <p:cNvSpPr>
            <a:spLocks noChangeArrowheads="1"/>
          </p:cNvSpPr>
          <p:nvPr/>
        </p:nvSpPr>
        <p:spPr bwMode="auto">
          <a:xfrm>
            <a:off x="2412678" y="4947444"/>
            <a:ext cx="12954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图形适配器</a:t>
            </a:r>
            <a:endParaRPr lang="en-US" sz="1600" dirty="0"/>
          </a:p>
        </p:txBody>
      </p:sp>
      <p:sp>
        <p:nvSpPr>
          <p:cNvPr id="30" name="AutoShape 30">
            <a:extLst>
              <a:ext uri="{FF2B5EF4-FFF2-40B4-BE49-F238E27FC236}">
                <a16:creationId xmlns:a16="http://schemas.microsoft.com/office/drawing/2014/main" id="{329AE9D6-B0E6-48F3-8A42-B5917393D87A}"/>
              </a:ext>
            </a:extLst>
          </p:cNvPr>
          <p:cNvSpPr>
            <a:spLocks noChangeArrowheads="1"/>
          </p:cNvSpPr>
          <p:nvPr/>
        </p:nvSpPr>
        <p:spPr bwMode="auto">
          <a:xfrm flipV="1">
            <a:off x="11553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31">
            <a:extLst>
              <a:ext uri="{FF2B5EF4-FFF2-40B4-BE49-F238E27FC236}">
                <a16:creationId xmlns:a16="http://schemas.microsoft.com/office/drawing/2014/main" id="{C9B43C84-DC4E-4AB6-9BAD-66922B10238B}"/>
              </a:ext>
            </a:extLst>
          </p:cNvPr>
          <p:cNvSpPr>
            <a:spLocks noChangeArrowheads="1"/>
          </p:cNvSpPr>
          <p:nvPr/>
        </p:nvSpPr>
        <p:spPr bwMode="auto">
          <a:xfrm>
            <a:off x="812478" y="4934744"/>
            <a:ext cx="11430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altLang="zh-CN" sz="1600" dirty="0"/>
              <a:t>USB</a:t>
            </a:r>
            <a:r>
              <a:rPr lang="zh-CN" altLang="en-US" sz="1600" dirty="0"/>
              <a:t>控制器</a:t>
            </a:r>
            <a:endParaRPr lang="en-US" sz="1600" dirty="0"/>
          </a:p>
        </p:txBody>
      </p:sp>
      <p:sp>
        <p:nvSpPr>
          <p:cNvPr id="32" name="Line 32">
            <a:extLst>
              <a:ext uri="{FF2B5EF4-FFF2-40B4-BE49-F238E27FC236}">
                <a16:creationId xmlns:a16="http://schemas.microsoft.com/office/drawing/2014/main" id="{704EC155-46B7-4FCF-A509-F61C672A064A}"/>
              </a:ext>
            </a:extLst>
          </p:cNvPr>
          <p:cNvSpPr>
            <a:spLocks noChangeShapeType="1"/>
          </p:cNvSpPr>
          <p:nvPr/>
        </p:nvSpPr>
        <p:spPr bwMode="auto">
          <a:xfrm>
            <a:off x="946579"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3" name="Line 33">
            <a:extLst>
              <a:ext uri="{FF2B5EF4-FFF2-40B4-BE49-F238E27FC236}">
                <a16:creationId xmlns:a16="http://schemas.microsoft.com/office/drawing/2014/main" id="{D5B2801D-86CD-40F8-A6E5-7ABB96BBA0E5}"/>
              </a:ext>
            </a:extLst>
          </p:cNvPr>
          <p:cNvSpPr>
            <a:spLocks noChangeShapeType="1"/>
          </p:cNvSpPr>
          <p:nvPr/>
        </p:nvSpPr>
        <p:spPr bwMode="auto">
          <a:xfrm>
            <a:off x="1803078"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4" name="Text Box 34">
            <a:extLst>
              <a:ext uri="{FF2B5EF4-FFF2-40B4-BE49-F238E27FC236}">
                <a16:creationId xmlns:a16="http://schemas.microsoft.com/office/drawing/2014/main" id="{1A2C451A-7A9E-4647-AA9D-580A20FCC271}"/>
              </a:ext>
            </a:extLst>
          </p:cNvPr>
          <p:cNvSpPr txBox="1">
            <a:spLocks noChangeArrowheads="1"/>
          </p:cNvSpPr>
          <p:nvPr/>
        </p:nvSpPr>
        <p:spPr bwMode="auto">
          <a:xfrm>
            <a:off x="667367" y="5695742"/>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鼠标</a:t>
            </a:r>
            <a:endParaRPr lang="en-US" sz="1600" dirty="0"/>
          </a:p>
        </p:txBody>
      </p:sp>
      <p:sp>
        <p:nvSpPr>
          <p:cNvPr id="35" name="Text Box 35">
            <a:extLst>
              <a:ext uri="{FF2B5EF4-FFF2-40B4-BE49-F238E27FC236}">
                <a16:creationId xmlns:a16="http://schemas.microsoft.com/office/drawing/2014/main" id="{8738339D-5DC4-483F-883B-033DAB0B3018}"/>
              </a:ext>
            </a:extLst>
          </p:cNvPr>
          <p:cNvSpPr txBox="1">
            <a:spLocks noChangeArrowheads="1"/>
          </p:cNvSpPr>
          <p:nvPr/>
        </p:nvSpPr>
        <p:spPr bwMode="auto">
          <a:xfrm>
            <a:off x="1541882" y="5718826"/>
            <a:ext cx="595035"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键盘</a:t>
            </a:r>
            <a:endParaRPr lang="en-US" sz="1600" dirty="0"/>
          </a:p>
        </p:txBody>
      </p:sp>
      <p:sp>
        <p:nvSpPr>
          <p:cNvPr id="36" name="Line 36">
            <a:extLst>
              <a:ext uri="{FF2B5EF4-FFF2-40B4-BE49-F238E27FC236}">
                <a16:creationId xmlns:a16="http://schemas.microsoft.com/office/drawing/2014/main" id="{A6925A2D-B32A-437F-9A65-28DFFBF9ADFF}"/>
              </a:ext>
            </a:extLst>
          </p:cNvPr>
          <p:cNvSpPr>
            <a:spLocks noChangeShapeType="1"/>
          </p:cNvSpPr>
          <p:nvPr/>
        </p:nvSpPr>
        <p:spPr bwMode="auto">
          <a:xfrm>
            <a:off x="3098478" y="5468144"/>
            <a:ext cx="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37" name="Text Box 37">
            <a:extLst>
              <a:ext uri="{FF2B5EF4-FFF2-40B4-BE49-F238E27FC236}">
                <a16:creationId xmlns:a16="http://schemas.microsoft.com/office/drawing/2014/main" id="{ACE1F1F0-A6B1-4BFD-95BD-4F27C31F3C51}"/>
              </a:ext>
            </a:extLst>
          </p:cNvPr>
          <p:cNvSpPr txBox="1">
            <a:spLocks noChangeArrowheads="1"/>
          </p:cNvSpPr>
          <p:nvPr/>
        </p:nvSpPr>
        <p:spPr bwMode="auto">
          <a:xfrm>
            <a:off x="2698368" y="5760244"/>
            <a:ext cx="8002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监视器</a:t>
            </a:r>
            <a:endParaRPr lang="en-US" sz="1600" dirty="0"/>
          </a:p>
        </p:txBody>
      </p:sp>
      <p:sp>
        <p:nvSpPr>
          <p:cNvPr id="38" name="Line 38">
            <a:extLst>
              <a:ext uri="{FF2B5EF4-FFF2-40B4-BE49-F238E27FC236}">
                <a16:creationId xmlns:a16="http://schemas.microsoft.com/office/drawing/2014/main" id="{C8DDFB37-B138-43E5-9F56-4F485212718C}"/>
              </a:ext>
            </a:extLst>
          </p:cNvPr>
          <p:cNvSpPr>
            <a:spLocks noChangeShapeType="1"/>
          </p:cNvSpPr>
          <p:nvPr/>
        </p:nvSpPr>
        <p:spPr bwMode="auto">
          <a:xfrm flipH="1">
            <a:off x="5393301" y="5771684"/>
            <a:ext cx="0" cy="242679"/>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9" name="AutoShape 39">
            <a:extLst>
              <a:ext uri="{FF2B5EF4-FFF2-40B4-BE49-F238E27FC236}">
                <a16:creationId xmlns:a16="http://schemas.microsoft.com/office/drawing/2014/main" id="{5B8C2596-B007-47AE-9992-9A7108803EF4}"/>
              </a:ext>
            </a:extLst>
          </p:cNvPr>
          <p:cNvSpPr>
            <a:spLocks noChangeArrowheads="1"/>
          </p:cNvSpPr>
          <p:nvPr/>
        </p:nvSpPr>
        <p:spPr bwMode="auto">
          <a:xfrm>
            <a:off x="5098728" y="5999446"/>
            <a:ext cx="609600" cy="388960"/>
          </a:xfrm>
          <a:prstGeom prst="can">
            <a:avLst>
              <a:gd name="adj" fmla="val 25000"/>
            </a:avLst>
          </a:prstGeom>
          <a:noFill/>
          <a:ln w="12700">
            <a:solidFill>
              <a:schemeClr val="tx1"/>
            </a:solidFill>
            <a:round/>
            <a:headEnd/>
            <a:tailEnd/>
          </a:ln>
          <a:effectLst/>
        </p:spPr>
        <p:txBody>
          <a:bodyPr wrap="none" anchor="ctr">
            <a:prstTxWarp prst="textNoShape">
              <a:avLst/>
            </a:prstTxWarp>
          </a:bodyPr>
          <a:lstStyle/>
          <a:p>
            <a:pPr algn="ctr">
              <a:lnSpc>
                <a:spcPct val="100000"/>
              </a:lnSpc>
            </a:pPr>
            <a:r>
              <a:rPr lang="en-US" sz="1600" dirty="0"/>
              <a:t>Disk</a:t>
            </a:r>
          </a:p>
        </p:txBody>
      </p:sp>
      <p:sp>
        <p:nvSpPr>
          <p:cNvPr id="40" name="AutoShape 40">
            <a:extLst>
              <a:ext uri="{FF2B5EF4-FFF2-40B4-BE49-F238E27FC236}">
                <a16:creationId xmlns:a16="http://schemas.microsoft.com/office/drawing/2014/main" id="{8B308475-EA3A-4D7D-8E92-B4542472F8FA}"/>
              </a:ext>
            </a:extLst>
          </p:cNvPr>
          <p:cNvSpPr>
            <a:spLocks noChangeArrowheads="1"/>
          </p:cNvSpPr>
          <p:nvPr/>
        </p:nvSpPr>
        <p:spPr bwMode="auto">
          <a:xfrm>
            <a:off x="247328" y="4007644"/>
            <a:ext cx="7277100" cy="393700"/>
          </a:xfrm>
          <a:prstGeom prst="leftRightArrow">
            <a:avLst>
              <a:gd name="adj1" fmla="val 48611"/>
              <a:gd name="adj2" fmla="val 95500"/>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41">
            <a:extLst>
              <a:ext uri="{FF2B5EF4-FFF2-40B4-BE49-F238E27FC236}">
                <a16:creationId xmlns:a16="http://schemas.microsoft.com/office/drawing/2014/main" id="{FED54FF4-B3AB-46BA-900A-8041B597D16B}"/>
              </a:ext>
            </a:extLst>
          </p:cNvPr>
          <p:cNvSpPr>
            <a:spLocks noChangeArrowheads="1"/>
          </p:cNvSpPr>
          <p:nvPr/>
        </p:nvSpPr>
        <p:spPr bwMode="auto">
          <a:xfrm>
            <a:off x="1323653" y="4177507"/>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2" name="Rectangle 42">
            <a:extLst>
              <a:ext uri="{FF2B5EF4-FFF2-40B4-BE49-F238E27FC236}">
                <a16:creationId xmlns:a16="http://schemas.microsoft.com/office/drawing/2014/main" id="{6AD0E7F7-BAB7-4E69-A6F4-5A3247AC8340}"/>
              </a:ext>
            </a:extLst>
          </p:cNvPr>
          <p:cNvSpPr>
            <a:spLocks noChangeArrowheads="1"/>
          </p:cNvSpPr>
          <p:nvPr/>
        </p:nvSpPr>
        <p:spPr bwMode="auto">
          <a:xfrm>
            <a:off x="3000053" y="4167982"/>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3" name="Rectangle 43">
            <a:extLst>
              <a:ext uri="{FF2B5EF4-FFF2-40B4-BE49-F238E27FC236}">
                <a16:creationId xmlns:a16="http://schemas.microsoft.com/office/drawing/2014/main" id="{63E3906D-7EC7-491F-A1E1-9C9AB43BBBFE}"/>
              </a:ext>
            </a:extLst>
          </p:cNvPr>
          <p:cNvSpPr>
            <a:spLocks noChangeArrowheads="1"/>
          </p:cNvSpPr>
          <p:nvPr/>
        </p:nvSpPr>
        <p:spPr bwMode="auto">
          <a:xfrm>
            <a:off x="5333678" y="4158457"/>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4" name="Text Box 44">
            <a:extLst>
              <a:ext uri="{FF2B5EF4-FFF2-40B4-BE49-F238E27FC236}">
                <a16:creationId xmlns:a16="http://schemas.microsoft.com/office/drawing/2014/main" id="{7E1D029D-C656-4DDA-BABF-5D0E1E7F4EBE}"/>
              </a:ext>
            </a:extLst>
          </p:cNvPr>
          <p:cNvSpPr txBox="1">
            <a:spLocks noChangeArrowheads="1"/>
          </p:cNvSpPr>
          <p:nvPr/>
        </p:nvSpPr>
        <p:spPr bwMode="auto">
          <a:xfrm>
            <a:off x="3920803" y="4311442"/>
            <a:ext cx="86113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I/O</a:t>
            </a:r>
            <a:r>
              <a:rPr lang="zh-CN" altLang="en-US" sz="1600" dirty="0"/>
              <a:t>总线</a:t>
            </a:r>
            <a:endParaRPr lang="en-US" sz="1600" dirty="0"/>
          </a:p>
        </p:txBody>
      </p:sp>
      <p:sp>
        <p:nvSpPr>
          <p:cNvPr id="45" name="Rectangle 45">
            <a:extLst>
              <a:ext uri="{FF2B5EF4-FFF2-40B4-BE49-F238E27FC236}">
                <a16:creationId xmlns:a16="http://schemas.microsoft.com/office/drawing/2014/main" id="{5B065BFE-C798-4355-895C-9A3DB1A31942}"/>
              </a:ext>
            </a:extLst>
          </p:cNvPr>
          <p:cNvSpPr>
            <a:spLocks noChangeArrowheads="1"/>
          </p:cNvSpPr>
          <p:nvPr/>
        </p:nvSpPr>
        <p:spPr bwMode="auto">
          <a:xfrm>
            <a:off x="4224015" y="4096544"/>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6" name="Rectangle 46">
            <a:extLst>
              <a:ext uri="{FF2B5EF4-FFF2-40B4-BE49-F238E27FC236}">
                <a16:creationId xmlns:a16="http://schemas.microsoft.com/office/drawing/2014/main" id="{9BD4CDBC-20B8-4761-BFBD-4D4A93800E23}"/>
              </a:ext>
            </a:extLst>
          </p:cNvPr>
          <p:cNvSpPr>
            <a:spLocks noChangeArrowheads="1"/>
          </p:cNvSpPr>
          <p:nvPr/>
        </p:nvSpPr>
        <p:spPr bwMode="auto">
          <a:xfrm>
            <a:off x="61147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7">
            <a:extLst>
              <a:ext uri="{FF2B5EF4-FFF2-40B4-BE49-F238E27FC236}">
                <a16:creationId xmlns:a16="http://schemas.microsoft.com/office/drawing/2014/main" id="{E7F1A1FD-78D6-4FF9-9FB6-E64C0F211384}"/>
              </a:ext>
            </a:extLst>
          </p:cNvPr>
          <p:cNvSpPr>
            <a:spLocks noChangeArrowheads="1"/>
          </p:cNvSpPr>
          <p:nvPr/>
        </p:nvSpPr>
        <p:spPr bwMode="auto">
          <a:xfrm>
            <a:off x="64195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8">
            <a:extLst>
              <a:ext uri="{FF2B5EF4-FFF2-40B4-BE49-F238E27FC236}">
                <a16:creationId xmlns:a16="http://schemas.microsoft.com/office/drawing/2014/main" id="{0CCC12F4-47AC-4013-80F5-79C65939D355}"/>
              </a:ext>
            </a:extLst>
          </p:cNvPr>
          <p:cNvSpPr>
            <a:spLocks noChangeArrowheads="1"/>
          </p:cNvSpPr>
          <p:nvPr/>
        </p:nvSpPr>
        <p:spPr bwMode="auto">
          <a:xfrm>
            <a:off x="67243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9" name="Rectangle 29">
            <a:extLst>
              <a:ext uri="{FF2B5EF4-FFF2-40B4-BE49-F238E27FC236}">
                <a16:creationId xmlns:a16="http://schemas.microsoft.com/office/drawing/2014/main" id="{2B3CCA0D-DFE5-4D51-BD83-DFE511274F3C}"/>
              </a:ext>
            </a:extLst>
          </p:cNvPr>
          <p:cNvSpPr>
            <a:spLocks noChangeArrowheads="1"/>
          </p:cNvSpPr>
          <p:nvPr/>
        </p:nvSpPr>
        <p:spPr bwMode="auto">
          <a:xfrm>
            <a:off x="4745601" y="4757363"/>
            <a:ext cx="1295400" cy="430961"/>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200" dirty="0"/>
              <a:t>主机总线适配器</a:t>
            </a:r>
            <a:endParaRPr lang="en-US" sz="1200" dirty="0"/>
          </a:p>
        </p:txBody>
      </p:sp>
      <p:sp>
        <p:nvSpPr>
          <p:cNvPr id="50" name="Line 33">
            <a:extLst>
              <a:ext uri="{FF2B5EF4-FFF2-40B4-BE49-F238E27FC236}">
                <a16:creationId xmlns:a16="http://schemas.microsoft.com/office/drawing/2014/main" id="{CC516ECA-FA02-427E-B14D-E43DDB0942CA}"/>
              </a:ext>
            </a:extLst>
          </p:cNvPr>
          <p:cNvSpPr>
            <a:spLocks noChangeShapeType="1"/>
          </p:cNvSpPr>
          <p:nvPr/>
        </p:nvSpPr>
        <p:spPr bwMode="auto">
          <a:xfrm>
            <a:off x="1383978" y="54554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51" name="Text Box 35">
            <a:extLst>
              <a:ext uri="{FF2B5EF4-FFF2-40B4-BE49-F238E27FC236}">
                <a16:creationId xmlns:a16="http://schemas.microsoft.com/office/drawing/2014/main" id="{2D19A6A1-4273-43E9-8DB7-26A20B0DFFC7}"/>
              </a:ext>
            </a:extLst>
          </p:cNvPr>
          <p:cNvSpPr txBox="1">
            <a:spLocks noChangeArrowheads="1"/>
          </p:cNvSpPr>
          <p:nvPr/>
        </p:nvSpPr>
        <p:spPr bwMode="auto">
          <a:xfrm>
            <a:off x="1094397" y="5723094"/>
            <a:ext cx="595035"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固态</a:t>
            </a:r>
            <a:endParaRPr lang="en-US" altLang="zh-CN" sz="1600" dirty="0"/>
          </a:p>
          <a:p>
            <a:pPr algn="ctr">
              <a:lnSpc>
                <a:spcPct val="100000"/>
              </a:lnSpc>
            </a:pPr>
            <a:r>
              <a:rPr lang="zh-CN" altLang="en-US" sz="1600" dirty="0"/>
              <a:t>硬盘</a:t>
            </a:r>
            <a:endParaRPr lang="en-US" sz="1600" dirty="0"/>
          </a:p>
        </p:txBody>
      </p:sp>
      <p:sp>
        <p:nvSpPr>
          <p:cNvPr id="52" name="Line 38">
            <a:extLst>
              <a:ext uri="{FF2B5EF4-FFF2-40B4-BE49-F238E27FC236}">
                <a16:creationId xmlns:a16="http://schemas.microsoft.com/office/drawing/2014/main" id="{A7EF7CD5-E115-46FB-BD10-84F38E5839D2}"/>
              </a:ext>
            </a:extLst>
          </p:cNvPr>
          <p:cNvSpPr>
            <a:spLocks noChangeShapeType="1"/>
          </p:cNvSpPr>
          <p:nvPr/>
        </p:nvSpPr>
        <p:spPr bwMode="auto">
          <a:xfrm flipH="1">
            <a:off x="5393301" y="5188324"/>
            <a:ext cx="0" cy="279820"/>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3" name="Rectangle 27">
            <a:extLst>
              <a:ext uri="{FF2B5EF4-FFF2-40B4-BE49-F238E27FC236}">
                <a16:creationId xmlns:a16="http://schemas.microsoft.com/office/drawing/2014/main" id="{688274D6-35E4-41D3-8668-63F0FF4C9F7B}"/>
              </a:ext>
            </a:extLst>
          </p:cNvPr>
          <p:cNvSpPr>
            <a:spLocks noChangeArrowheads="1"/>
          </p:cNvSpPr>
          <p:nvPr/>
        </p:nvSpPr>
        <p:spPr bwMode="auto">
          <a:xfrm>
            <a:off x="4570956" y="5366332"/>
            <a:ext cx="1721547" cy="1092411"/>
          </a:xfrm>
          <a:prstGeom prst="rect">
            <a:avLst/>
          </a:prstGeom>
          <a:noFill/>
          <a:ln w="12700">
            <a:solidFill>
              <a:schemeClr val="tx1"/>
            </a:solidFill>
            <a:prstDash val="dash"/>
            <a:miter lim="800000"/>
            <a:headEnd/>
            <a:tailEnd/>
          </a:ln>
          <a:effectLst/>
        </p:spPr>
        <p:txBody>
          <a:bodyPr wrap="none" anchor="ctr">
            <a:prstTxWarp prst="textNoShape">
              <a:avLst/>
            </a:prstTxWarp>
          </a:bodyPr>
          <a:lstStyle/>
          <a:p>
            <a:pPr algn="ctr">
              <a:lnSpc>
                <a:spcPct val="100000"/>
              </a:lnSpc>
            </a:pPr>
            <a:endParaRPr lang="en-US" sz="1600" dirty="0"/>
          </a:p>
        </p:txBody>
      </p:sp>
      <p:sp>
        <p:nvSpPr>
          <p:cNvPr id="54" name="Text Box 37">
            <a:extLst>
              <a:ext uri="{FF2B5EF4-FFF2-40B4-BE49-F238E27FC236}">
                <a16:creationId xmlns:a16="http://schemas.microsoft.com/office/drawing/2014/main" id="{C47D9140-6237-452B-A2AE-B13A1FEA1B74}"/>
              </a:ext>
            </a:extLst>
          </p:cNvPr>
          <p:cNvSpPr txBox="1">
            <a:spLocks noChangeArrowheads="1"/>
          </p:cNvSpPr>
          <p:nvPr/>
        </p:nvSpPr>
        <p:spPr bwMode="auto">
          <a:xfrm>
            <a:off x="6341172" y="5771684"/>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磁盘</a:t>
            </a:r>
            <a:endParaRPr lang="en-US" sz="1600" dirty="0"/>
          </a:p>
        </p:txBody>
      </p:sp>
      <p:sp>
        <p:nvSpPr>
          <p:cNvPr id="55" name="Text Box 37">
            <a:extLst>
              <a:ext uri="{FF2B5EF4-FFF2-40B4-BE49-F238E27FC236}">
                <a16:creationId xmlns:a16="http://schemas.microsoft.com/office/drawing/2014/main" id="{4A75B6F5-CA6A-4DAC-B423-B36A113AA3AC}"/>
              </a:ext>
            </a:extLst>
          </p:cNvPr>
          <p:cNvSpPr txBox="1">
            <a:spLocks noChangeArrowheads="1"/>
          </p:cNvSpPr>
          <p:nvPr/>
        </p:nvSpPr>
        <p:spPr bwMode="auto">
          <a:xfrm>
            <a:off x="6068849" y="4475309"/>
            <a:ext cx="1641437" cy="584775"/>
          </a:xfrm>
          <a:prstGeom prst="rect">
            <a:avLst/>
          </a:prstGeom>
          <a:noFill/>
          <a:ln w="12700">
            <a:noFill/>
            <a:miter lim="800000"/>
            <a:headEnd/>
            <a:tailEnd/>
          </a:ln>
          <a:effectLst/>
        </p:spPr>
        <p:txBody>
          <a:bodyPr wrap="square" anchor="ctr">
            <a:prstTxWarp prst="textNoShape">
              <a:avLst/>
            </a:prstTxWarp>
            <a:spAutoFit/>
          </a:bodyPr>
          <a:lstStyle/>
          <a:p>
            <a:pPr algn="ctr">
              <a:lnSpc>
                <a:spcPct val="100000"/>
              </a:lnSpc>
            </a:pPr>
            <a:r>
              <a:rPr lang="zh-CN" altLang="en-US" sz="1600" dirty="0"/>
              <a:t>网络适配器等其他设备扩展插槽</a:t>
            </a:r>
            <a:endParaRPr lang="en-US" sz="1600" dirty="0"/>
          </a:p>
        </p:txBody>
      </p:sp>
      <p:cxnSp>
        <p:nvCxnSpPr>
          <p:cNvPr id="57" name="直接连接符 56">
            <a:extLst>
              <a:ext uri="{FF2B5EF4-FFF2-40B4-BE49-F238E27FC236}">
                <a16:creationId xmlns:a16="http://schemas.microsoft.com/office/drawing/2014/main" id="{16F521B7-69E6-4FA0-8B9A-8AB2C219333D}"/>
              </a:ext>
            </a:extLst>
          </p:cNvPr>
          <p:cNvCxnSpPr>
            <a:cxnSpLocks/>
          </p:cNvCxnSpPr>
          <p:nvPr/>
        </p:nvCxnSpPr>
        <p:spPr>
          <a:xfrm>
            <a:off x="4271162" y="3045534"/>
            <a:ext cx="2012451" cy="0"/>
          </a:xfrm>
          <a:prstGeom prst="line">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30D1AF8F-4F94-4BB2-BFF6-647B911A5009}"/>
              </a:ext>
            </a:extLst>
          </p:cNvPr>
          <p:cNvCxnSpPr>
            <a:cxnSpLocks/>
          </p:cNvCxnSpPr>
          <p:nvPr/>
        </p:nvCxnSpPr>
        <p:spPr>
          <a:xfrm flipH="1">
            <a:off x="4304977" y="3045534"/>
            <a:ext cx="11847" cy="11520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9D6DD82E-B85E-4F84-A488-A1F523088DF2}"/>
              </a:ext>
            </a:extLst>
          </p:cNvPr>
          <p:cNvCxnSpPr>
            <a:cxnSpLocks/>
          </p:cNvCxnSpPr>
          <p:nvPr/>
        </p:nvCxnSpPr>
        <p:spPr>
          <a:xfrm>
            <a:off x="4271162" y="4190285"/>
            <a:ext cx="1116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EA58AF65-6ACD-4A71-A4E1-B628242D5A3F}"/>
              </a:ext>
            </a:extLst>
          </p:cNvPr>
          <p:cNvCxnSpPr>
            <a:cxnSpLocks/>
          </p:cNvCxnSpPr>
          <p:nvPr/>
        </p:nvCxnSpPr>
        <p:spPr>
          <a:xfrm flipH="1">
            <a:off x="5393300" y="4152507"/>
            <a:ext cx="10228" cy="1296000"/>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 Box 46">
            <a:extLst>
              <a:ext uri="{FF2B5EF4-FFF2-40B4-BE49-F238E27FC236}">
                <a16:creationId xmlns:a16="http://schemas.microsoft.com/office/drawing/2014/main" id="{8F01DA5A-D082-465F-8366-A72964AE8A96}"/>
              </a:ext>
            </a:extLst>
          </p:cNvPr>
          <p:cNvSpPr txBox="1">
            <a:spLocks noChangeArrowheads="1"/>
          </p:cNvSpPr>
          <p:nvPr/>
        </p:nvSpPr>
        <p:spPr bwMode="auto">
          <a:xfrm>
            <a:off x="4057328" y="866886"/>
            <a:ext cx="4876800" cy="1200329"/>
          </a:xfrm>
          <a:prstGeom prst="rect">
            <a:avLst/>
          </a:prstGeom>
          <a:noFill/>
          <a:ln w="25400">
            <a:noFill/>
            <a:miter lim="800000"/>
            <a:headEnd/>
            <a:tailEnd/>
          </a:ln>
          <a:effectLst/>
        </p:spPr>
        <p:txBody>
          <a:bodyPr wrap="square">
            <a:prstTxWarp prst="textNoShape">
              <a:avLst/>
            </a:prstTxWarp>
            <a:spAutoFit/>
          </a:bodyPr>
          <a:lstStyle/>
          <a:p>
            <a:r>
              <a:rPr lang="zh-CN" altLang="en-US" dirty="0"/>
              <a:t>磁盘控制器收到来自</a:t>
            </a:r>
            <a:r>
              <a:rPr lang="en-US" altLang="zh-CN" dirty="0"/>
              <a:t>CPU</a:t>
            </a:r>
            <a:r>
              <a:rPr lang="zh-CN" altLang="en-US" dirty="0"/>
              <a:t>的读命令后，将逻辑块号翻译成一个扇区地址，磁盘控制器读扇区内容，并通过</a:t>
            </a:r>
            <a:r>
              <a:rPr lang="en-US" altLang="zh-CN" dirty="0"/>
              <a:t>DMA</a:t>
            </a:r>
            <a:r>
              <a:rPr lang="zh-CN" altLang="en-US" dirty="0"/>
              <a:t>方式将扇区内容直接传送到主存，不需要</a:t>
            </a:r>
            <a:r>
              <a:rPr lang="en-US" altLang="zh-CN" dirty="0"/>
              <a:t>CPU</a:t>
            </a:r>
            <a:r>
              <a:rPr lang="zh-CN" altLang="en-US" dirty="0"/>
              <a:t>的干涉</a:t>
            </a:r>
            <a:endParaRPr lang="en-US" b="0" dirty="0"/>
          </a:p>
        </p:txBody>
      </p:sp>
    </p:spTree>
    <p:extLst>
      <p:ext uri="{BB962C8B-B14F-4D97-AF65-F5344CB8AC3E}">
        <p14:creationId xmlns:p14="http://schemas.microsoft.com/office/powerpoint/2010/main" val="189723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right)">
                                      <p:cBhvr>
                                        <p:cTn id="11" dur="500"/>
                                        <p:tgtEl>
                                          <p:spTgt spid="6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F31D5-97D4-4F51-BFA5-4B925792DF95}"/>
              </a:ext>
            </a:extLst>
          </p:cNvPr>
          <p:cNvSpPr>
            <a:spLocks noGrp="1"/>
          </p:cNvSpPr>
          <p:nvPr>
            <p:ph type="title"/>
          </p:nvPr>
        </p:nvSpPr>
        <p:spPr/>
        <p:txBody>
          <a:bodyPr>
            <a:normAutofit fontScale="90000"/>
          </a:bodyPr>
          <a:lstStyle/>
          <a:p>
            <a:r>
              <a:rPr lang="en-US" altLang="zh-CN" dirty="0"/>
              <a:t>6. </a:t>
            </a:r>
            <a:r>
              <a:rPr lang="zh-CN" altLang="en-US" dirty="0"/>
              <a:t>访问磁盘</a:t>
            </a:r>
            <a:r>
              <a:rPr lang="en-US" altLang="zh-CN" dirty="0"/>
              <a:t>——</a:t>
            </a:r>
            <a:r>
              <a:rPr lang="zh-CN" altLang="en-US" dirty="0"/>
              <a:t>从磁盘读数据</a:t>
            </a:r>
            <a:r>
              <a:rPr lang="en-US" altLang="zh-CN" dirty="0"/>
              <a:t>(3)</a:t>
            </a:r>
            <a:endParaRPr lang="zh-CN" altLang="en-US" dirty="0"/>
          </a:p>
        </p:txBody>
      </p:sp>
      <p:sp>
        <p:nvSpPr>
          <p:cNvPr id="4" name="灯片编号占位符 3">
            <a:extLst>
              <a:ext uri="{FF2B5EF4-FFF2-40B4-BE49-F238E27FC236}">
                <a16:creationId xmlns:a16="http://schemas.microsoft.com/office/drawing/2014/main" id="{1219866B-41C7-4B9A-BB91-4094094B56D8}"/>
              </a:ext>
            </a:extLst>
          </p:cNvPr>
          <p:cNvSpPr>
            <a:spLocks noGrp="1"/>
          </p:cNvSpPr>
          <p:nvPr>
            <p:ph type="sldNum" sz="quarter" idx="12"/>
          </p:nvPr>
        </p:nvSpPr>
        <p:spPr/>
        <p:txBody>
          <a:bodyPr/>
          <a:lstStyle/>
          <a:p>
            <a:fld id="{6D62327B-ED8D-4CFC-ADD0-A75FA5CBE281}" type="slidenum">
              <a:rPr lang="zh-CN" altLang="en-US" smtClean="0"/>
              <a:pPr/>
              <a:t>52</a:t>
            </a:fld>
            <a:endParaRPr lang="zh-CN" altLang="en-US" dirty="0"/>
          </a:p>
        </p:txBody>
      </p:sp>
      <p:sp>
        <p:nvSpPr>
          <p:cNvPr id="5" name="Rectangle 4">
            <a:extLst>
              <a:ext uri="{FF2B5EF4-FFF2-40B4-BE49-F238E27FC236}">
                <a16:creationId xmlns:a16="http://schemas.microsoft.com/office/drawing/2014/main" id="{BE5EA4CF-4015-455A-B06A-DC6F57A9646A}"/>
              </a:ext>
            </a:extLst>
          </p:cNvPr>
          <p:cNvSpPr>
            <a:spLocks noChangeArrowheads="1"/>
          </p:cNvSpPr>
          <p:nvPr/>
        </p:nvSpPr>
        <p:spPr bwMode="auto">
          <a:xfrm>
            <a:off x="6271890" y="2648744"/>
            <a:ext cx="909638" cy="9144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主存</a:t>
            </a:r>
            <a:endParaRPr lang="en-US" sz="1600" dirty="0"/>
          </a:p>
        </p:txBody>
      </p:sp>
      <p:sp>
        <p:nvSpPr>
          <p:cNvPr id="6" name="AutoShape 5">
            <a:extLst>
              <a:ext uri="{FF2B5EF4-FFF2-40B4-BE49-F238E27FC236}">
                <a16:creationId xmlns:a16="http://schemas.microsoft.com/office/drawing/2014/main" id="{24537117-3DC1-461C-828A-148F22F60102}"/>
              </a:ext>
            </a:extLst>
          </p:cNvPr>
          <p:cNvSpPr>
            <a:spLocks noChangeArrowheads="1"/>
          </p:cNvSpPr>
          <p:nvPr/>
        </p:nvSpPr>
        <p:spPr bwMode="auto">
          <a:xfrm>
            <a:off x="4747890" y="2801144"/>
            <a:ext cx="1492250" cy="533400"/>
          </a:xfrm>
          <a:prstGeom prst="leftRightArrow">
            <a:avLst>
              <a:gd name="adj1" fmla="val 50000"/>
              <a:gd name="adj2" fmla="val 55952"/>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 name="Rectangle 6">
            <a:extLst>
              <a:ext uri="{FF2B5EF4-FFF2-40B4-BE49-F238E27FC236}">
                <a16:creationId xmlns:a16="http://schemas.microsoft.com/office/drawing/2014/main" id="{5A224448-9C69-471E-8D28-2F22B04BC7C7}"/>
              </a:ext>
            </a:extLst>
          </p:cNvPr>
          <p:cNvSpPr>
            <a:spLocks noChangeArrowheads="1"/>
          </p:cNvSpPr>
          <p:nvPr/>
        </p:nvSpPr>
        <p:spPr bwMode="auto">
          <a:xfrm>
            <a:off x="3833490" y="2832894"/>
            <a:ext cx="909638"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sz="1600" dirty="0"/>
              <a:t>I/O </a:t>
            </a:r>
          </a:p>
          <a:p>
            <a:pPr algn="ctr">
              <a:lnSpc>
                <a:spcPct val="100000"/>
              </a:lnSpc>
            </a:pPr>
            <a:r>
              <a:rPr lang="zh-CN" altLang="en-US" sz="1600" dirty="0"/>
              <a:t>桥接器</a:t>
            </a:r>
            <a:endParaRPr lang="en-US" sz="1600" dirty="0"/>
          </a:p>
        </p:txBody>
      </p:sp>
      <p:sp>
        <p:nvSpPr>
          <p:cNvPr id="8" name="AutoShape 7">
            <a:extLst>
              <a:ext uri="{FF2B5EF4-FFF2-40B4-BE49-F238E27FC236}">
                <a16:creationId xmlns:a16="http://schemas.microsoft.com/office/drawing/2014/main" id="{1B8C9487-7DBC-4D26-AD67-1983C7DDAE4E}"/>
              </a:ext>
            </a:extLst>
          </p:cNvPr>
          <p:cNvSpPr>
            <a:spLocks noChangeArrowheads="1"/>
          </p:cNvSpPr>
          <p:nvPr/>
        </p:nvSpPr>
        <p:spPr bwMode="auto">
          <a:xfrm>
            <a:off x="2376165" y="2801144"/>
            <a:ext cx="1452563" cy="533400"/>
          </a:xfrm>
          <a:prstGeom prst="leftRightArrow">
            <a:avLst>
              <a:gd name="adj1" fmla="val 50000"/>
              <a:gd name="adj2" fmla="val 54464"/>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9" name="Rectangle 8">
            <a:extLst>
              <a:ext uri="{FF2B5EF4-FFF2-40B4-BE49-F238E27FC236}">
                <a16:creationId xmlns:a16="http://schemas.microsoft.com/office/drawing/2014/main" id="{6D69D7AB-D1BA-4A4B-B478-0772EAE45E61}"/>
              </a:ext>
            </a:extLst>
          </p:cNvPr>
          <p:cNvSpPr>
            <a:spLocks noChangeArrowheads="1"/>
          </p:cNvSpPr>
          <p:nvPr/>
        </p:nvSpPr>
        <p:spPr bwMode="auto">
          <a:xfrm>
            <a:off x="475928" y="2832894"/>
            <a:ext cx="1873250" cy="57785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总线接口</a:t>
            </a:r>
            <a:endParaRPr lang="en-US" sz="1600" dirty="0"/>
          </a:p>
        </p:txBody>
      </p:sp>
      <p:sp>
        <p:nvSpPr>
          <p:cNvPr id="10" name="Rectangle 9">
            <a:extLst>
              <a:ext uri="{FF2B5EF4-FFF2-40B4-BE49-F238E27FC236}">
                <a16:creationId xmlns:a16="http://schemas.microsoft.com/office/drawing/2014/main" id="{FF68F1E0-614D-49B5-AAD8-8E90F3BE4806}"/>
              </a:ext>
            </a:extLst>
          </p:cNvPr>
          <p:cNvSpPr>
            <a:spLocks noChangeArrowheads="1"/>
          </p:cNvSpPr>
          <p:nvPr/>
        </p:nvSpPr>
        <p:spPr bwMode="auto">
          <a:xfrm>
            <a:off x="1391915" y="15057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1" name="Rectangle 10">
            <a:extLst>
              <a:ext uri="{FF2B5EF4-FFF2-40B4-BE49-F238E27FC236}">
                <a16:creationId xmlns:a16="http://schemas.microsoft.com/office/drawing/2014/main" id="{A564FE59-69B0-4164-BE11-2BB54ECEDBD3}"/>
              </a:ext>
            </a:extLst>
          </p:cNvPr>
          <p:cNvSpPr>
            <a:spLocks noChangeArrowheads="1"/>
          </p:cNvSpPr>
          <p:nvPr/>
        </p:nvSpPr>
        <p:spPr bwMode="auto">
          <a:xfrm>
            <a:off x="1391915" y="16581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2" name="Rectangle 11">
            <a:extLst>
              <a:ext uri="{FF2B5EF4-FFF2-40B4-BE49-F238E27FC236}">
                <a16:creationId xmlns:a16="http://schemas.microsoft.com/office/drawing/2014/main" id="{BC344AA0-E715-4F88-BE0D-709351DB3D99}"/>
              </a:ext>
            </a:extLst>
          </p:cNvPr>
          <p:cNvSpPr>
            <a:spLocks noChangeArrowheads="1"/>
          </p:cNvSpPr>
          <p:nvPr/>
        </p:nvSpPr>
        <p:spPr bwMode="auto">
          <a:xfrm>
            <a:off x="1391915" y="18105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3" name="Rectangle 12">
            <a:extLst>
              <a:ext uri="{FF2B5EF4-FFF2-40B4-BE49-F238E27FC236}">
                <a16:creationId xmlns:a16="http://schemas.microsoft.com/office/drawing/2014/main" id="{85F0C8E5-71EC-4066-8D96-A30C485AFEB1}"/>
              </a:ext>
            </a:extLst>
          </p:cNvPr>
          <p:cNvSpPr>
            <a:spLocks noChangeArrowheads="1"/>
          </p:cNvSpPr>
          <p:nvPr/>
        </p:nvSpPr>
        <p:spPr bwMode="auto">
          <a:xfrm>
            <a:off x="1391915" y="19629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4" name="Rectangle 13">
            <a:extLst>
              <a:ext uri="{FF2B5EF4-FFF2-40B4-BE49-F238E27FC236}">
                <a16:creationId xmlns:a16="http://schemas.microsoft.com/office/drawing/2014/main" id="{7C1F9CA9-A369-4B6B-9662-783E307787AB}"/>
              </a:ext>
            </a:extLst>
          </p:cNvPr>
          <p:cNvSpPr>
            <a:spLocks noChangeArrowheads="1"/>
          </p:cNvSpPr>
          <p:nvPr/>
        </p:nvSpPr>
        <p:spPr bwMode="auto">
          <a:xfrm>
            <a:off x="1391915" y="2115344"/>
            <a:ext cx="684213" cy="1524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5" name="AutoShape 14">
            <a:extLst>
              <a:ext uri="{FF2B5EF4-FFF2-40B4-BE49-F238E27FC236}">
                <a16:creationId xmlns:a16="http://schemas.microsoft.com/office/drawing/2014/main" id="{6BAA78AD-1EB3-43B4-9197-AFD698D842DC}"/>
              </a:ext>
            </a:extLst>
          </p:cNvPr>
          <p:cNvSpPr>
            <a:spLocks noChangeArrowheads="1"/>
          </p:cNvSpPr>
          <p:nvPr/>
        </p:nvSpPr>
        <p:spPr bwMode="auto">
          <a:xfrm>
            <a:off x="2165028" y="1505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6" name="AutoShape 15">
            <a:extLst>
              <a:ext uri="{FF2B5EF4-FFF2-40B4-BE49-F238E27FC236}">
                <a16:creationId xmlns:a16="http://schemas.microsoft.com/office/drawing/2014/main" id="{AF773163-D68D-43F7-B232-97EE40A64757}"/>
              </a:ext>
            </a:extLst>
          </p:cNvPr>
          <p:cNvSpPr>
            <a:spLocks noChangeArrowheads="1"/>
          </p:cNvSpPr>
          <p:nvPr/>
        </p:nvSpPr>
        <p:spPr bwMode="auto">
          <a:xfrm flipH="1">
            <a:off x="2076128" y="1886744"/>
            <a:ext cx="444500" cy="3810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17" name="Rectangle 16">
            <a:extLst>
              <a:ext uri="{FF2B5EF4-FFF2-40B4-BE49-F238E27FC236}">
                <a16:creationId xmlns:a16="http://schemas.microsoft.com/office/drawing/2014/main" id="{D24651AB-3391-4046-8722-04AA3FFDA0C9}"/>
              </a:ext>
            </a:extLst>
          </p:cNvPr>
          <p:cNvSpPr>
            <a:spLocks noChangeArrowheads="1"/>
          </p:cNvSpPr>
          <p:nvPr/>
        </p:nvSpPr>
        <p:spPr bwMode="auto">
          <a:xfrm>
            <a:off x="2609528" y="1353344"/>
            <a:ext cx="533400" cy="1066800"/>
          </a:xfrm>
          <a:prstGeom prst="rect">
            <a:avLst/>
          </a:prstGeom>
          <a:noFill/>
          <a:ln w="12700">
            <a:solidFill>
              <a:schemeClr val="tx1"/>
            </a:solidFill>
            <a:miter lim="800000"/>
            <a:headEnd/>
            <a:tailEnd/>
          </a:ln>
          <a:effectLst/>
        </p:spPr>
        <p:txBody>
          <a:bodyPr wrap="none" anchor="ctr">
            <a:prstTxWarp prst="textNoShape">
              <a:avLst/>
            </a:prstTxWarp>
          </a:bodyPr>
          <a:lstStyle/>
          <a:p>
            <a:pPr>
              <a:lnSpc>
                <a:spcPct val="100000"/>
              </a:lnSpc>
            </a:pPr>
            <a:r>
              <a:rPr lang="en-US" sz="1600"/>
              <a:t>ALU</a:t>
            </a:r>
          </a:p>
        </p:txBody>
      </p:sp>
      <p:sp>
        <p:nvSpPr>
          <p:cNvPr id="18" name="Text Box 17">
            <a:extLst>
              <a:ext uri="{FF2B5EF4-FFF2-40B4-BE49-F238E27FC236}">
                <a16:creationId xmlns:a16="http://schemas.microsoft.com/office/drawing/2014/main" id="{179233F7-EA8D-4B49-A83B-B88662A16AE9}"/>
              </a:ext>
            </a:extLst>
          </p:cNvPr>
          <p:cNvSpPr txBox="1">
            <a:spLocks noChangeArrowheads="1"/>
          </p:cNvSpPr>
          <p:nvPr/>
        </p:nvSpPr>
        <p:spPr bwMode="auto">
          <a:xfrm>
            <a:off x="1077932" y="1184067"/>
            <a:ext cx="1210588"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寄存器文件</a:t>
            </a:r>
            <a:endParaRPr lang="en-US" sz="1600" dirty="0"/>
          </a:p>
        </p:txBody>
      </p:sp>
      <p:sp>
        <p:nvSpPr>
          <p:cNvPr id="19" name="AutoShape 18">
            <a:extLst>
              <a:ext uri="{FF2B5EF4-FFF2-40B4-BE49-F238E27FC236}">
                <a16:creationId xmlns:a16="http://schemas.microsoft.com/office/drawing/2014/main" id="{E6475DAF-230A-497C-9BAB-4AFBD2D62CA9}"/>
              </a:ext>
            </a:extLst>
          </p:cNvPr>
          <p:cNvSpPr>
            <a:spLocks noChangeArrowheads="1"/>
          </p:cNvSpPr>
          <p:nvPr/>
        </p:nvSpPr>
        <p:spPr bwMode="auto">
          <a:xfrm>
            <a:off x="1466528" y="2343944"/>
            <a:ext cx="609600" cy="457200"/>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20" name="Rectangle 19">
            <a:extLst>
              <a:ext uri="{FF2B5EF4-FFF2-40B4-BE49-F238E27FC236}">
                <a16:creationId xmlns:a16="http://schemas.microsoft.com/office/drawing/2014/main" id="{FBE4EBC6-E71E-4009-9CDF-0BB3F30E8132}"/>
              </a:ext>
            </a:extLst>
          </p:cNvPr>
          <p:cNvSpPr>
            <a:spLocks noChangeArrowheads="1"/>
          </p:cNvSpPr>
          <p:nvPr/>
        </p:nvSpPr>
        <p:spPr bwMode="auto">
          <a:xfrm>
            <a:off x="323528" y="1124744"/>
            <a:ext cx="2971800" cy="243840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endParaRPr lang="en-US"/>
          </a:p>
        </p:txBody>
      </p:sp>
      <p:sp>
        <p:nvSpPr>
          <p:cNvPr id="21" name="Text Box 21">
            <a:extLst>
              <a:ext uri="{FF2B5EF4-FFF2-40B4-BE49-F238E27FC236}">
                <a16:creationId xmlns:a16="http://schemas.microsoft.com/office/drawing/2014/main" id="{1F60DE27-7622-4889-A144-E5A2A9B7D671}"/>
              </a:ext>
            </a:extLst>
          </p:cNvPr>
          <p:cNvSpPr txBox="1">
            <a:spLocks noChangeArrowheads="1"/>
          </p:cNvSpPr>
          <p:nvPr/>
        </p:nvSpPr>
        <p:spPr bwMode="auto">
          <a:xfrm>
            <a:off x="3257228"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系统总线</a:t>
            </a:r>
            <a:endParaRPr lang="en-US" sz="1600" dirty="0"/>
          </a:p>
        </p:txBody>
      </p:sp>
      <p:sp>
        <p:nvSpPr>
          <p:cNvPr id="22" name="Line 22">
            <a:extLst>
              <a:ext uri="{FF2B5EF4-FFF2-40B4-BE49-F238E27FC236}">
                <a16:creationId xmlns:a16="http://schemas.microsoft.com/office/drawing/2014/main" id="{F8DDA0F7-FB34-470D-9581-DB7FBB8FCC4F}"/>
              </a:ext>
            </a:extLst>
          </p:cNvPr>
          <p:cNvSpPr>
            <a:spLocks noChangeShapeType="1"/>
          </p:cNvSpPr>
          <p:nvPr/>
        </p:nvSpPr>
        <p:spPr bwMode="auto">
          <a:xfrm flipH="1">
            <a:off x="3142928" y="2420144"/>
            <a:ext cx="68580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3" name="Text Box 23">
            <a:extLst>
              <a:ext uri="{FF2B5EF4-FFF2-40B4-BE49-F238E27FC236}">
                <a16:creationId xmlns:a16="http://schemas.microsoft.com/office/drawing/2014/main" id="{1AA01491-F713-4BB6-989C-65CB7765584E}"/>
              </a:ext>
            </a:extLst>
          </p:cNvPr>
          <p:cNvSpPr txBox="1">
            <a:spLocks noChangeArrowheads="1"/>
          </p:cNvSpPr>
          <p:nvPr/>
        </p:nvSpPr>
        <p:spPr bwMode="auto">
          <a:xfrm>
            <a:off x="4926226" y="2114342"/>
            <a:ext cx="100540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zh-CN" altLang="en-US" sz="1600" dirty="0"/>
              <a:t>内存总线</a:t>
            </a:r>
            <a:endParaRPr lang="en-US" sz="1600" dirty="0"/>
          </a:p>
        </p:txBody>
      </p:sp>
      <p:sp>
        <p:nvSpPr>
          <p:cNvPr id="24" name="Line 24">
            <a:extLst>
              <a:ext uri="{FF2B5EF4-FFF2-40B4-BE49-F238E27FC236}">
                <a16:creationId xmlns:a16="http://schemas.microsoft.com/office/drawing/2014/main" id="{61713F67-EABA-4BBF-8E9F-3FE59C9484E2}"/>
              </a:ext>
            </a:extLst>
          </p:cNvPr>
          <p:cNvSpPr>
            <a:spLocks noChangeShapeType="1"/>
          </p:cNvSpPr>
          <p:nvPr/>
        </p:nvSpPr>
        <p:spPr bwMode="auto">
          <a:xfrm>
            <a:off x="5428928" y="2420144"/>
            <a:ext cx="0" cy="457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25" name="AutoShape 25">
            <a:extLst>
              <a:ext uri="{FF2B5EF4-FFF2-40B4-BE49-F238E27FC236}">
                <a16:creationId xmlns:a16="http://schemas.microsoft.com/office/drawing/2014/main" id="{F804DDCB-AD62-40C5-B3C8-AFB8AECA4A55}"/>
              </a:ext>
            </a:extLst>
          </p:cNvPr>
          <p:cNvSpPr>
            <a:spLocks noChangeArrowheads="1"/>
          </p:cNvSpPr>
          <p:nvPr/>
        </p:nvSpPr>
        <p:spPr bwMode="auto">
          <a:xfrm>
            <a:off x="4057328" y="34869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AutoShape 26">
            <a:extLst>
              <a:ext uri="{FF2B5EF4-FFF2-40B4-BE49-F238E27FC236}">
                <a16:creationId xmlns:a16="http://schemas.microsoft.com/office/drawing/2014/main" id="{893FEBA2-B0C8-463E-A116-E3AEC1B49795}"/>
              </a:ext>
            </a:extLst>
          </p:cNvPr>
          <p:cNvSpPr>
            <a:spLocks noChangeArrowheads="1"/>
          </p:cNvSpPr>
          <p:nvPr/>
        </p:nvSpPr>
        <p:spPr bwMode="auto">
          <a:xfrm flipV="1">
            <a:off x="5162228" y="4223544"/>
            <a:ext cx="495300" cy="533818"/>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7">
            <a:extLst>
              <a:ext uri="{FF2B5EF4-FFF2-40B4-BE49-F238E27FC236}">
                <a16:creationId xmlns:a16="http://schemas.microsoft.com/office/drawing/2014/main" id="{C042E8CC-2812-4A3C-87C4-5CFCFD26213F}"/>
              </a:ext>
            </a:extLst>
          </p:cNvPr>
          <p:cNvSpPr>
            <a:spLocks noChangeArrowheads="1"/>
          </p:cNvSpPr>
          <p:nvPr/>
        </p:nvSpPr>
        <p:spPr bwMode="auto">
          <a:xfrm>
            <a:off x="4762178" y="5474005"/>
            <a:ext cx="1295400" cy="29768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磁盘控制器</a:t>
            </a:r>
            <a:endParaRPr lang="en-US" sz="1600" dirty="0"/>
          </a:p>
        </p:txBody>
      </p:sp>
      <p:sp>
        <p:nvSpPr>
          <p:cNvPr id="28" name="AutoShape 28">
            <a:extLst>
              <a:ext uri="{FF2B5EF4-FFF2-40B4-BE49-F238E27FC236}">
                <a16:creationId xmlns:a16="http://schemas.microsoft.com/office/drawing/2014/main" id="{2BE0CAE6-CFA3-4856-BC50-A363DA1CEF8F}"/>
              </a:ext>
            </a:extLst>
          </p:cNvPr>
          <p:cNvSpPr>
            <a:spLocks noChangeArrowheads="1"/>
          </p:cNvSpPr>
          <p:nvPr/>
        </p:nvSpPr>
        <p:spPr bwMode="auto">
          <a:xfrm flipV="1">
            <a:off x="28317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9">
            <a:extLst>
              <a:ext uri="{FF2B5EF4-FFF2-40B4-BE49-F238E27FC236}">
                <a16:creationId xmlns:a16="http://schemas.microsoft.com/office/drawing/2014/main" id="{4D5650B0-4233-4C2F-852F-91AF778F6AFD}"/>
              </a:ext>
            </a:extLst>
          </p:cNvPr>
          <p:cNvSpPr>
            <a:spLocks noChangeArrowheads="1"/>
          </p:cNvSpPr>
          <p:nvPr/>
        </p:nvSpPr>
        <p:spPr bwMode="auto">
          <a:xfrm>
            <a:off x="2412678" y="4947444"/>
            <a:ext cx="12954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600" dirty="0"/>
              <a:t>图形适配器</a:t>
            </a:r>
            <a:endParaRPr lang="en-US" sz="1600" dirty="0"/>
          </a:p>
        </p:txBody>
      </p:sp>
      <p:sp>
        <p:nvSpPr>
          <p:cNvPr id="30" name="AutoShape 30">
            <a:extLst>
              <a:ext uri="{FF2B5EF4-FFF2-40B4-BE49-F238E27FC236}">
                <a16:creationId xmlns:a16="http://schemas.microsoft.com/office/drawing/2014/main" id="{329AE9D6-B0E6-48F3-8A42-B5917393D87A}"/>
              </a:ext>
            </a:extLst>
          </p:cNvPr>
          <p:cNvSpPr>
            <a:spLocks noChangeArrowheads="1"/>
          </p:cNvSpPr>
          <p:nvPr/>
        </p:nvSpPr>
        <p:spPr bwMode="auto">
          <a:xfrm flipV="1">
            <a:off x="1155378" y="4223544"/>
            <a:ext cx="495300" cy="685800"/>
          </a:xfrm>
          <a:prstGeom prst="upArrow">
            <a:avLst>
              <a:gd name="adj1" fmla="val 36667"/>
              <a:gd name="adj2" fmla="val 44872"/>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31">
            <a:extLst>
              <a:ext uri="{FF2B5EF4-FFF2-40B4-BE49-F238E27FC236}">
                <a16:creationId xmlns:a16="http://schemas.microsoft.com/office/drawing/2014/main" id="{C9B43C84-DC4E-4AB6-9BAD-66922B10238B}"/>
              </a:ext>
            </a:extLst>
          </p:cNvPr>
          <p:cNvSpPr>
            <a:spLocks noChangeArrowheads="1"/>
          </p:cNvSpPr>
          <p:nvPr/>
        </p:nvSpPr>
        <p:spPr bwMode="auto">
          <a:xfrm>
            <a:off x="812478" y="4934744"/>
            <a:ext cx="11430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en-US" altLang="zh-CN" sz="1600" dirty="0"/>
              <a:t>USB</a:t>
            </a:r>
            <a:r>
              <a:rPr lang="zh-CN" altLang="en-US" sz="1600" dirty="0"/>
              <a:t>控制器</a:t>
            </a:r>
            <a:endParaRPr lang="en-US" sz="1600" dirty="0"/>
          </a:p>
        </p:txBody>
      </p:sp>
      <p:sp>
        <p:nvSpPr>
          <p:cNvPr id="32" name="Line 32">
            <a:extLst>
              <a:ext uri="{FF2B5EF4-FFF2-40B4-BE49-F238E27FC236}">
                <a16:creationId xmlns:a16="http://schemas.microsoft.com/office/drawing/2014/main" id="{704EC155-46B7-4FCF-A509-F61C672A064A}"/>
              </a:ext>
            </a:extLst>
          </p:cNvPr>
          <p:cNvSpPr>
            <a:spLocks noChangeShapeType="1"/>
          </p:cNvSpPr>
          <p:nvPr/>
        </p:nvSpPr>
        <p:spPr bwMode="auto">
          <a:xfrm>
            <a:off x="946579"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3" name="Line 33">
            <a:extLst>
              <a:ext uri="{FF2B5EF4-FFF2-40B4-BE49-F238E27FC236}">
                <a16:creationId xmlns:a16="http://schemas.microsoft.com/office/drawing/2014/main" id="{D5B2801D-86CD-40F8-A6E5-7ABB96BBA0E5}"/>
              </a:ext>
            </a:extLst>
          </p:cNvPr>
          <p:cNvSpPr>
            <a:spLocks noChangeShapeType="1"/>
          </p:cNvSpPr>
          <p:nvPr/>
        </p:nvSpPr>
        <p:spPr bwMode="auto">
          <a:xfrm>
            <a:off x="1803078" y="54681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34" name="Text Box 34">
            <a:extLst>
              <a:ext uri="{FF2B5EF4-FFF2-40B4-BE49-F238E27FC236}">
                <a16:creationId xmlns:a16="http://schemas.microsoft.com/office/drawing/2014/main" id="{1A2C451A-7A9E-4647-AA9D-580A20FCC271}"/>
              </a:ext>
            </a:extLst>
          </p:cNvPr>
          <p:cNvSpPr txBox="1">
            <a:spLocks noChangeArrowheads="1"/>
          </p:cNvSpPr>
          <p:nvPr/>
        </p:nvSpPr>
        <p:spPr bwMode="auto">
          <a:xfrm>
            <a:off x="667367" y="5695742"/>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鼠标</a:t>
            </a:r>
            <a:endParaRPr lang="en-US" sz="1600" dirty="0"/>
          </a:p>
        </p:txBody>
      </p:sp>
      <p:sp>
        <p:nvSpPr>
          <p:cNvPr id="35" name="Text Box 35">
            <a:extLst>
              <a:ext uri="{FF2B5EF4-FFF2-40B4-BE49-F238E27FC236}">
                <a16:creationId xmlns:a16="http://schemas.microsoft.com/office/drawing/2014/main" id="{8738339D-5DC4-483F-883B-033DAB0B3018}"/>
              </a:ext>
            </a:extLst>
          </p:cNvPr>
          <p:cNvSpPr txBox="1">
            <a:spLocks noChangeArrowheads="1"/>
          </p:cNvSpPr>
          <p:nvPr/>
        </p:nvSpPr>
        <p:spPr bwMode="auto">
          <a:xfrm>
            <a:off x="1541882" y="5718826"/>
            <a:ext cx="595035"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键盘</a:t>
            </a:r>
            <a:endParaRPr lang="en-US" sz="1600" dirty="0"/>
          </a:p>
        </p:txBody>
      </p:sp>
      <p:sp>
        <p:nvSpPr>
          <p:cNvPr id="36" name="Line 36">
            <a:extLst>
              <a:ext uri="{FF2B5EF4-FFF2-40B4-BE49-F238E27FC236}">
                <a16:creationId xmlns:a16="http://schemas.microsoft.com/office/drawing/2014/main" id="{A6925A2D-B32A-437F-9A65-28DFFBF9ADFF}"/>
              </a:ext>
            </a:extLst>
          </p:cNvPr>
          <p:cNvSpPr>
            <a:spLocks noChangeShapeType="1"/>
          </p:cNvSpPr>
          <p:nvPr/>
        </p:nvSpPr>
        <p:spPr bwMode="auto">
          <a:xfrm>
            <a:off x="3098478" y="5468144"/>
            <a:ext cx="0" cy="3048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37" name="Text Box 37">
            <a:extLst>
              <a:ext uri="{FF2B5EF4-FFF2-40B4-BE49-F238E27FC236}">
                <a16:creationId xmlns:a16="http://schemas.microsoft.com/office/drawing/2014/main" id="{ACE1F1F0-A6B1-4BFD-95BD-4F27C31F3C51}"/>
              </a:ext>
            </a:extLst>
          </p:cNvPr>
          <p:cNvSpPr txBox="1">
            <a:spLocks noChangeArrowheads="1"/>
          </p:cNvSpPr>
          <p:nvPr/>
        </p:nvSpPr>
        <p:spPr bwMode="auto">
          <a:xfrm>
            <a:off x="2698368" y="5760244"/>
            <a:ext cx="800219"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监视器</a:t>
            </a:r>
            <a:endParaRPr lang="en-US" sz="1600" dirty="0"/>
          </a:p>
        </p:txBody>
      </p:sp>
      <p:sp>
        <p:nvSpPr>
          <p:cNvPr id="38" name="Line 38">
            <a:extLst>
              <a:ext uri="{FF2B5EF4-FFF2-40B4-BE49-F238E27FC236}">
                <a16:creationId xmlns:a16="http://schemas.microsoft.com/office/drawing/2014/main" id="{C8DDFB37-B138-43E5-9F56-4F485212718C}"/>
              </a:ext>
            </a:extLst>
          </p:cNvPr>
          <p:cNvSpPr>
            <a:spLocks noChangeShapeType="1"/>
          </p:cNvSpPr>
          <p:nvPr/>
        </p:nvSpPr>
        <p:spPr bwMode="auto">
          <a:xfrm flipH="1">
            <a:off x="5393301" y="5771684"/>
            <a:ext cx="0" cy="242679"/>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9" name="AutoShape 39">
            <a:extLst>
              <a:ext uri="{FF2B5EF4-FFF2-40B4-BE49-F238E27FC236}">
                <a16:creationId xmlns:a16="http://schemas.microsoft.com/office/drawing/2014/main" id="{5B8C2596-B007-47AE-9992-9A7108803EF4}"/>
              </a:ext>
            </a:extLst>
          </p:cNvPr>
          <p:cNvSpPr>
            <a:spLocks noChangeArrowheads="1"/>
          </p:cNvSpPr>
          <p:nvPr/>
        </p:nvSpPr>
        <p:spPr bwMode="auto">
          <a:xfrm>
            <a:off x="5098728" y="5999446"/>
            <a:ext cx="609600" cy="388960"/>
          </a:xfrm>
          <a:prstGeom prst="can">
            <a:avLst>
              <a:gd name="adj" fmla="val 25000"/>
            </a:avLst>
          </a:prstGeom>
          <a:noFill/>
          <a:ln w="12700">
            <a:solidFill>
              <a:schemeClr val="tx1"/>
            </a:solidFill>
            <a:round/>
            <a:headEnd/>
            <a:tailEnd/>
          </a:ln>
          <a:effectLst/>
        </p:spPr>
        <p:txBody>
          <a:bodyPr wrap="none" anchor="ctr">
            <a:prstTxWarp prst="textNoShape">
              <a:avLst/>
            </a:prstTxWarp>
          </a:bodyPr>
          <a:lstStyle/>
          <a:p>
            <a:pPr algn="ctr">
              <a:lnSpc>
                <a:spcPct val="100000"/>
              </a:lnSpc>
            </a:pPr>
            <a:r>
              <a:rPr lang="en-US" sz="1600" dirty="0"/>
              <a:t>Disk</a:t>
            </a:r>
          </a:p>
        </p:txBody>
      </p:sp>
      <p:sp>
        <p:nvSpPr>
          <p:cNvPr id="40" name="AutoShape 40">
            <a:extLst>
              <a:ext uri="{FF2B5EF4-FFF2-40B4-BE49-F238E27FC236}">
                <a16:creationId xmlns:a16="http://schemas.microsoft.com/office/drawing/2014/main" id="{8B308475-EA3A-4D7D-8E92-B4542472F8FA}"/>
              </a:ext>
            </a:extLst>
          </p:cNvPr>
          <p:cNvSpPr>
            <a:spLocks noChangeArrowheads="1"/>
          </p:cNvSpPr>
          <p:nvPr/>
        </p:nvSpPr>
        <p:spPr bwMode="auto">
          <a:xfrm>
            <a:off x="247328" y="4007644"/>
            <a:ext cx="7277100" cy="393700"/>
          </a:xfrm>
          <a:prstGeom prst="leftRightArrow">
            <a:avLst>
              <a:gd name="adj1" fmla="val 48611"/>
              <a:gd name="adj2" fmla="val 95500"/>
            </a:avLst>
          </a:prstGeom>
          <a:solidFill>
            <a:srgbClr val="F7F5CD"/>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41">
            <a:extLst>
              <a:ext uri="{FF2B5EF4-FFF2-40B4-BE49-F238E27FC236}">
                <a16:creationId xmlns:a16="http://schemas.microsoft.com/office/drawing/2014/main" id="{FED54FF4-B3AB-46BA-900A-8041B597D16B}"/>
              </a:ext>
            </a:extLst>
          </p:cNvPr>
          <p:cNvSpPr>
            <a:spLocks noChangeArrowheads="1"/>
          </p:cNvSpPr>
          <p:nvPr/>
        </p:nvSpPr>
        <p:spPr bwMode="auto">
          <a:xfrm>
            <a:off x="1323653" y="4177507"/>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2" name="Rectangle 42">
            <a:extLst>
              <a:ext uri="{FF2B5EF4-FFF2-40B4-BE49-F238E27FC236}">
                <a16:creationId xmlns:a16="http://schemas.microsoft.com/office/drawing/2014/main" id="{6AD0E7F7-BAB7-4E69-A6F4-5A3247AC8340}"/>
              </a:ext>
            </a:extLst>
          </p:cNvPr>
          <p:cNvSpPr>
            <a:spLocks noChangeArrowheads="1"/>
          </p:cNvSpPr>
          <p:nvPr/>
        </p:nvSpPr>
        <p:spPr bwMode="auto">
          <a:xfrm>
            <a:off x="3000053" y="4167982"/>
            <a:ext cx="166687"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3" name="Rectangle 43">
            <a:extLst>
              <a:ext uri="{FF2B5EF4-FFF2-40B4-BE49-F238E27FC236}">
                <a16:creationId xmlns:a16="http://schemas.microsoft.com/office/drawing/2014/main" id="{63E3906D-7EC7-491F-A1E1-9C9AB43BBBFE}"/>
              </a:ext>
            </a:extLst>
          </p:cNvPr>
          <p:cNvSpPr>
            <a:spLocks noChangeArrowheads="1"/>
          </p:cNvSpPr>
          <p:nvPr/>
        </p:nvSpPr>
        <p:spPr bwMode="auto">
          <a:xfrm>
            <a:off x="5333678" y="4158457"/>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4" name="Text Box 44">
            <a:extLst>
              <a:ext uri="{FF2B5EF4-FFF2-40B4-BE49-F238E27FC236}">
                <a16:creationId xmlns:a16="http://schemas.microsoft.com/office/drawing/2014/main" id="{7E1D029D-C656-4DDA-BABF-5D0E1E7F4EBE}"/>
              </a:ext>
            </a:extLst>
          </p:cNvPr>
          <p:cNvSpPr txBox="1">
            <a:spLocks noChangeArrowheads="1"/>
          </p:cNvSpPr>
          <p:nvPr/>
        </p:nvSpPr>
        <p:spPr bwMode="auto">
          <a:xfrm>
            <a:off x="3920803" y="4311442"/>
            <a:ext cx="861133" cy="338554"/>
          </a:xfrm>
          <a:prstGeom prst="rect">
            <a:avLst/>
          </a:prstGeom>
          <a:noFill/>
          <a:ln w="12700">
            <a:noFill/>
            <a:miter lim="800000"/>
            <a:headEnd/>
            <a:tailEnd/>
          </a:ln>
          <a:effectLst/>
        </p:spPr>
        <p:txBody>
          <a:bodyPr wrap="none" anchor="ctr">
            <a:prstTxWarp prst="textNoShape">
              <a:avLst/>
            </a:prstTxWarp>
            <a:spAutoFit/>
          </a:bodyPr>
          <a:lstStyle/>
          <a:p>
            <a:pPr>
              <a:lnSpc>
                <a:spcPct val="100000"/>
              </a:lnSpc>
            </a:pPr>
            <a:r>
              <a:rPr lang="en-US" sz="1600" dirty="0"/>
              <a:t>I/O</a:t>
            </a:r>
            <a:r>
              <a:rPr lang="zh-CN" altLang="en-US" sz="1600" dirty="0"/>
              <a:t>总线</a:t>
            </a:r>
            <a:endParaRPr lang="en-US" sz="1600" dirty="0"/>
          </a:p>
        </p:txBody>
      </p:sp>
      <p:sp>
        <p:nvSpPr>
          <p:cNvPr id="45" name="Rectangle 45">
            <a:extLst>
              <a:ext uri="{FF2B5EF4-FFF2-40B4-BE49-F238E27FC236}">
                <a16:creationId xmlns:a16="http://schemas.microsoft.com/office/drawing/2014/main" id="{5B065BFE-C798-4355-895C-9A3DB1A31942}"/>
              </a:ext>
            </a:extLst>
          </p:cNvPr>
          <p:cNvSpPr>
            <a:spLocks noChangeArrowheads="1"/>
          </p:cNvSpPr>
          <p:nvPr/>
        </p:nvSpPr>
        <p:spPr bwMode="auto">
          <a:xfrm>
            <a:off x="4224015" y="4096544"/>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endParaRPr lang="en-US"/>
          </a:p>
        </p:txBody>
      </p:sp>
      <p:sp>
        <p:nvSpPr>
          <p:cNvPr id="46" name="Rectangle 46">
            <a:extLst>
              <a:ext uri="{FF2B5EF4-FFF2-40B4-BE49-F238E27FC236}">
                <a16:creationId xmlns:a16="http://schemas.microsoft.com/office/drawing/2014/main" id="{9BD4CDBC-20B8-4761-BFBD-4D4A93800E23}"/>
              </a:ext>
            </a:extLst>
          </p:cNvPr>
          <p:cNvSpPr>
            <a:spLocks noChangeArrowheads="1"/>
          </p:cNvSpPr>
          <p:nvPr/>
        </p:nvSpPr>
        <p:spPr bwMode="auto">
          <a:xfrm>
            <a:off x="61147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7">
            <a:extLst>
              <a:ext uri="{FF2B5EF4-FFF2-40B4-BE49-F238E27FC236}">
                <a16:creationId xmlns:a16="http://schemas.microsoft.com/office/drawing/2014/main" id="{E7F1A1FD-78D6-4FF9-9FB6-E64C0F211384}"/>
              </a:ext>
            </a:extLst>
          </p:cNvPr>
          <p:cNvSpPr>
            <a:spLocks noChangeArrowheads="1"/>
          </p:cNvSpPr>
          <p:nvPr/>
        </p:nvSpPr>
        <p:spPr bwMode="auto">
          <a:xfrm>
            <a:off x="64195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8">
            <a:extLst>
              <a:ext uri="{FF2B5EF4-FFF2-40B4-BE49-F238E27FC236}">
                <a16:creationId xmlns:a16="http://schemas.microsoft.com/office/drawing/2014/main" id="{0CCC12F4-47AC-4013-80F5-79C65939D355}"/>
              </a:ext>
            </a:extLst>
          </p:cNvPr>
          <p:cNvSpPr>
            <a:spLocks noChangeArrowheads="1"/>
          </p:cNvSpPr>
          <p:nvPr/>
        </p:nvSpPr>
        <p:spPr bwMode="auto">
          <a:xfrm>
            <a:off x="6724328" y="4020344"/>
            <a:ext cx="127000" cy="406400"/>
          </a:xfrm>
          <a:prstGeom prst="rect">
            <a:avLst/>
          </a:prstGeom>
          <a:solidFill>
            <a:schemeClr val="bg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9" name="Rectangle 29">
            <a:extLst>
              <a:ext uri="{FF2B5EF4-FFF2-40B4-BE49-F238E27FC236}">
                <a16:creationId xmlns:a16="http://schemas.microsoft.com/office/drawing/2014/main" id="{2B3CCA0D-DFE5-4D51-BD83-DFE511274F3C}"/>
              </a:ext>
            </a:extLst>
          </p:cNvPr>
          <p:cNvSpPr>
            <a:spLocks noChangeArrowheads="1"/>
          </p:cNvSpPr>
          <p:nvPr/>
        </p:nvSpPr>
        <p:spPr bwMode="auto">
          <a:xfrm>
            <a:off x="4745601" y="4757363"/>
            <a:ext cx="1295400" cy="430961"/>
          </a:xfrm>
          <a:prstGeom prst="rect">
            <a:avLst/>
          </a:prstGeom>
          <a:noFill/>
          <a:ln w="12700">
            <a:solidFill>
              <a:schemeClr val="tx1"/>
            </a:solidFill>
            <a:miter lim="800000"/>
            <a:headEnd/>
            <a:tailEnd/>
          </a:ln>
          <a:effectLst/>
        </p:spPr>
        <p:txBody>
          <a:bodyPr wrap="none" anchor="ctr">
            <a:prstTxWarp prst="textNoShape">
              <a:avLst/>
            </a:prstTxWarp>
          </a:bodyPr>
          <a:lstStyle/>
          <a:p>
            <a:pPr algn="ctr">
              <a:lnSpc>
                <a:spcPct val="100000"/>
              </a:lnSpc>
            </a:pPr>
            <a:r>
              <a:rPr lang="zh-CN" altLang="en-US" sz="1200" dirty="0"/>
              <a:t>主机总线适配器</a:t>
            </a:r>
            <a:endParaRPr lang="en-US" sz="1200" dirty="0"/>
          </a:p>
        </p:txBody>
      </p:sp>
      <p:sp>
        <p:nvSpPr>
          <p:cNvPr id="50" name="Line 33">
            <a:extLst>
              <a:ext uri="{FF2B5EF4-FFF2-40B4-BE49-F238E27FC236}">
                <a16:creationId xmlns:a16="http://schemas.microsoft.com/office/drawing/2014/main" id="{CC516ECA-FA02-427E-B14D-E43DDB0942CA}"/>
              </a:ext>
            </a:extLst>
          </p:cNvPr>
          <p:cNvSpPr>
            <a:spLocks noChangeShapeType="1"/>
          </p:cNvSpPr>
          <p:nvPr/>
        </p:nvSpPr>
        <p:spPr bwMode="auto">
          <a:xfrm>
            <a:off x="1383978" y="5455444"/>
            <a:ext cx="0" cy="304800"/>
          </a:xfrm>
          <a:prstGeom prst="line">
            <a:avLst/>
          </a:prstGeom>
          <a:noFill/>
          <a:ln w="12700">
            <a:solidFill>
              <a:schemeClr val="tx1"/>
            </a:solidFill>
            <a:round/>
            <a:headEnd type="triangle" w="med" len="med"/>
            <a:tailEnd/>
          </a:ln>
          <a:effectLst/>
        </p:spPr>
        <p:txBody>
          <a:bodyPr wrap="none" anchor="ctr">
            <a:prstTxWarp prst="textNoShape">
              <a:avLst/>
            </a:prstTxWarp>
          </a:bodyPr>
          <a:lstStyle/>
          <a:p>
            <a:endParaRPr lang="en-US"/>
          </a:p>
        </p:txBody>
      </p:sp>
      <p:sp>
        <p:nvSpPr>
          <p:cNvPr id="51" name="Text Box 35">
            <a:extLst>
              <a:ext uri="{FF2B5EF4-FFF2-40B4-BE49-F238E27FC236}">
                <a16:creationId xmlns:a16="http://schemas.microsoft.com/office/drawing/2014/main" id="{2D19A6A1-4273-43E9-8DB7-26A20B0DFFC7}"/>
              </a:ext>
            </a:extLst>
          </p:cNvPr>
          <p:cNvSpPr txBox="1">
            <a:spLocks noChangeArrowheads="1"/>
          </p:cNvSpPr>
          <p:nvPr/>
        </p:nvSpPr>
        <p:spPr bwMode="auto">
          <a:xfrm>
            <a:off x="1094397" y="5723094"/>
            <a:ext cx="595035" cy="584775"/>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固态</a:t>
            </a:r>
            <a:endParaRPr lang="en-US" altLang="zh-CN" sz="1600" dirty="0"/>
          </a:p>
          <a:p>
            <a:pPr algn="ctr">
              <a:lnSpc>
                <a:spcPct val="100000"/>
              </a:lnSpc>
            </a:pPr>
            <a:r>
              <a:rPr lang="zh-CN" altLang="en-US" sz="1600" dirty="0"/>
              <a:t>硬盘</a:t>
            </a:r>
            <a:endParaRPr lang="en-US" sz="1600" dirty="0"/>
          </a:p>
        </p:txBody>
      </p:sp>
      <p:sp>
        <p:nvSpPr>
          <p:cNvPr id="52" name="Line 38">
            <a:extLst>
              <a:ext uri="{FF2B5EF4-FFF2-40B4-BE49-F238E27FC236}">
                <a16:creationId xmlns:a16="http://schemas.microsoft.com/office/drawing/2014/main" id="{A7EF7CD5-E115-46FB-BD10-84F38E5839D2}"/>
              </a:ext>
            </a:extLst>
          </p:cNvPr>
          <p:cNvSpPr>
            <a:spLocks noChangeShapeType="1"/>
          </p:cNvSpPr>
          <p:nvPr/>
        </p:nvSpPr>
        <p:spPr bwMode="auto">
          <a:xfrm flipH="1">
            <a:off x="5393301" y="5188324"/>
            <a:ext cx="0" cy="279820"/>
          </a:xfrm>
          <a:prstGeom prst="line">
            <a:avLst/>
          </a:prstGeom>
          <a:noFill/>
          <a:ln w="127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3" name="Rectangle 27">
            <a:extLst>
              <a:ext uri="{FF2B5EF4-FFF2-40B4-BE49-F238E27FC236}">
                <a16:creationId xmlns:a16="http://schemas.microsoft.com/office/drawing/2014/main" id="{688274D6-35E4-41D3-8668-63F0FF4C9F7B}"/>
              </a:ext>
            </a:extLst>
          </p:cNvPr>
          <p:cNvSpPr>
            <a:spLocks noChangeArrowheads="1"/>
          </p:cNvSpPr>
          <p:nvPr/>
        </p:nvSpPr>
        <p:spPr bwMode="auto">
          <a:xfrm>
            <a:off x="4570956" y="5366332"/>
            <a:ext cx="1721547" cy="1092411"/>
          </a:xfrm>
          <a:prstGeom prst="rect">
            <a:avLst/>
          </a:prstGeom>
          <a:noFill/>
          <a:ln w="12700">
            <a:solidFill>
              <a:schemeClr val="tx1"/>
            </a:solidFill>
            <a:prstDash val="dash"/>
            <a:miter lim="800000"/>
            <a:headEnd/>
            <a:tailEnd/>
          </a:ln>
          <a:effectLst/>
        </p:spPr>
        <p:txBody>
          <a:bodyPr wrap="none" anchor="ctr">
            <a:prstTxWarp prst="textNoShape">
              <a:avLst/>
            </a:prstTxWarp>
          </a:bodyPr>
          <a:lstStyle/>
          <a:p>
            <a:pPr algn="ctr">
              <a:lnSpc>
                <a:spcPct val="100000"/>
              </a:lnSpc>
            </a:pPr>
            <a:endParaRPr lang="en-US" sz="1600" dirty="0"/>
          </a:p>
        </p:txBody>
      </p:sp>
      <p:sp>
        <p:nvSpPr>
          <p:cNvPr id="54" name="Text Box 37">
            <a:extLst>
              <a:ext uri="{FF2B5EF4-FFF2-40B4-BE49-F238E27FC236}">
                <a16:creationId xmlns:a16="http://schemas.microsoft.com/office/drawing/2014/main" id="{C47D9140-6237-452B-A2AE-B13A1FEA1B74}"/>
              </a:ext>
            </a:extLst>
          </p:cNvPr>
          <p:cNvSpPr txBox="1">
            <a:spLocks noChangeArrowheads="1"/>
          </p:cNvSpPr>
          <p:nvPr/>
        </p:nvSpPr>
        <p:spPr bwMode="auto">
          <a:xfrm>
            <a:off x="6341172" y="5771684"/>
            <a:ext cx="595036" cy="338554"/>
          </a:xfrm>
          <a:prstGeom prst="rect">
            <a:avLst/>
          </a:prstGeom>
          <a:noFill/>
          <a:ln w="12700">
            <a:noFill/>
            <a:miter lim="800000"/>
            <a:headEnd/>
            <a:tailEnd/>
          </a:ln>
          <a:effectLst/>
        </p:spPr>
        <p:txBody>
          <a:bodyPr wrap="none" anchor="ctr">
            <a:prstTxWarp prst="textNoShape">
              <a:avLst/>
            </a:prstTxWarp>
            <a:spAutoFit/>
          </a:bodyPr>
          <a:lstStyle/>
          <a:p>
            <a:pPr algn="ctr">
              <a:lnSpc>
                <a:spcPct val="100000"/>
              </a:lnSpc>
            </a:pPr>
            <a:r>
              <a:rPr lang="zh-CN" altLang="en-US" sz="1600" dirty="0"/>
              <a:t>磁盘</a:t>
            </a:r>
            <a:endParaRPr lang="en-US" sz="1600" dirty="0"/>
          </a:p>
        </p:txBody>
      </p:sp>
      <p:sp>
        <p:nvSpPr>
          <p:cNvPr id="55" name="Text Box 37">
            <a:extLst>
              <a:ext uri="{FF2B5EF4-FFF2-40B4-BE49-F238E27FC236}">
                <a16:creationId xmlns:a16="http://schemas.microsoft.com/office/drawing/2014/main" id="{4A75B6F5-CA6A-4DAC-B423-B36A113AA3AC}"/>
              </a:ext>
            </a:extLst>
          </p:cNvPr>
          <p:cNvSpPr txBox="1">
            <a:spLocks noChangeArrowheads="1"/>
          </p:cNvSpPr>
          <p:nvPr/>
        </p:nvSpPr>
        <p:spPr bwMode="auto">
          <a:xfrm>
            <a:off x="6068849" y="4475309"/>
            <a:ext cx="1641437" cy="584775"/>
          </a:xfrm>
          <a:prstGeom prst="rect">
            <a:avLst/>
          </a:prstGeom>
          <a:noFill/>
          <a:ln w="12700">
            <a:noFill/>
            <a:miter lim="800000"/>
            <a:headEnd/>
            <a:tailEnd/>
          </a:ln>
          <a:effectLst/>
        </p:spPr>
        <p:txBody>
          <a:bodyPr wrap="square" anchor="ctr">
            <a:prstTxWarp prst="textNoShape">
              <a:avLst/>
            </a:prstTxWarp>
            <a:spAutoFit/>
          </a:bodyPr>
          <a:lstStyle/>
          <a:p>
            <a:pPr algn="ctr">
              <a:lnSpc>
                <a:spcPct val="100000"/>
              </a:lnSpc>
            </a:pPr>
            <a:r>
              <a:rPr lang="zh-CN" altLang="en-US" sz="1600" dirty="0"/>
              <a:t>网络适配器等其他设备扩展插槽</a:t>
            </a:r>
            <a:endParaRPr lang="en-US" sz="1600" dirty="0"/>
          </a:p>
        </p:txBody>
      </p:sp>
      <p:cxnSp>
        <p:nvCxnSpPr>
          <p:cNvPr id="57" name="直接连接符 56">
            <a:extLst>
              <a:ext uri="{FF2B5EF4-FFF2-40B4-BE49-F238E27FC236}">
                <a16:creationId xmlns:a16="http://schemas.microsoft.com/office/drawing/2014/main" id="{16F521B7-69E6-4FA0-8B9A-8AB2C219333D}"/>
              </a:ext>
            </a:extLst>
          </p:cNvPr>
          <p:cNvCxnSpPr>
            <a:cxnSpLocks/>
          </p:cNvCxnSpPr>
          <p:nvPr/>
        </p:nvCxnSpPr>
        <p:spPr>
          <a:xfrm flipH="1">
            <a:off x="2320078" y="3045534"/>
            <a:ext cx="2012451" cy="0"/>
          </a:xfrm>
          <a:prstGeom prst="line">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59" name="直接连接符 58">
            <a:extLst>
              <a:ext uri="{FF2B5EF4-FFF2-40B4-BE49-F238E27FC236}">
                <a16:creationId xmlns:a16="http://schemas.microsoft.com/office/drawing/2014/main" id="{30D1AF8F-4F94-4BB2-BFF6-647B911A5009}"/>
              </a:ext>
            </a:extLst>
          </p:cNvPr>
          <p:cNvCxnSpPr>
            <a:cxnSpLocks/>
          </p:cNvCxnSpPr>
          <p:nvPr/>
        </p:nvCxnSpPr>
        <p:spPr>
          <a:xfrm flipH="1">
            <a:off x="4304977" y="3045534"/>
            <a:ext cx="11847" cy="115200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3" name="直接连接符 62">
            <a:extLst>
              <a:ext uri="{FF2B5EF4-FFF2-40B4-BE49-F238E27FC236}">
                <a16:creationId xmlns:a16="http://schemas.microsoft.com/office/drawing/2014/main" id="{9D6DD82E-B85E-4F84-A488-A1F523088DF2}"/>
              </a:ext>
            </a:extLst>
          </p:cNvPr>
          <p:cNvCxnSpPr>
            <a:cxnSpLocks/>
          </p:cNvCxnSpPr>
          <p:nvPr/>
        </p:nvCxnSpPr>
        <p:spPr>
          <a:xfrm>
            <a:off x="4282885" y="4190285"/>
            <a:ext cx="1116000"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5" name="直接连接符 64">
            <a:extLst>
              <a:ext uri="{FF2B5EF4-FFF2-40B4-BE49-F238E27FC236}">
                <a16:creationId xmlns:a16="http://schemas.microsoft.com/office/drawing/2014/main" id="{EA58AF65-6ACD-4A71-A4E1-B628242D5A3F}"/>
              </a:ext>
            </a:extLst>
          </p:cNvPr>
          <p:cNvCxnSpPr>
            <a:cxnSpLocks/>
          </p:cNvCxnSpPr>
          <p:nvPr/>
        </p:nvCxnSpPr>
        <p:spPr>
          <a:xfrm flipH="1">
            <a:off x="5393300" y="4175953"/>
            <a:ext cx="10228" cy="129600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71" name="Text Box 46">
            <a:extLst>
              <a:ext uri="{FF2B5EF4-FFF2-40B4-BE49-F238E27FC236}">
                <a16:creationId xmlns:a16="http://schemas.microsoft.com/office/drawing/2014/main" id="{8F01DA5A-D082-465F-8366-A72964AE8A96}"/>
              </a:ext>
            </a:extLst>
          </p:cNvPr>
          <p:cNvSpPr txBox="1">
            <a:spLocks noChangeArrowheads="1"/>
          </p:cNvSpPr>
          <p:nvPr/>
        </p:nvSpPr>
        <p:spPr bwMode="auto">
          <a:xfrm>
            <a:off x="4057328" y="866886"/>
            <a:ext cx="4876800" cy="1200329"/>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zh-CN" altLang="en-US" dirty="0"/>
              <a:t>当</a:t>
            </a:r>
            <a:r>
              <a:rPr lang="en-US" altLang="zh-CN" dirty="0"/>
              <a:t>DMA</a:t>
            </a:r>
            <a:r>
              <a:rPr lang="zh-CN" altLang="en-US" dirty="0"/>
              <a:t>传送完成时，磁盘控制器用中断的方式通知</a:t>
            </a:r>
            <a:r>
              <a:rPr lang="en-US" altLang="zh-CN" dirty="0"/>
              <a:t>CPU</a:t>
            </a:r>
            <a:r>
              <a:rPr lang="zh-CN" altLang="en-US" dirty="0"/>
              <a:t>，</a:t>
            </a:r>
            <a:r>
              <a:rPr lang="en-US" altLang="zh-CN" dirty="0"/>
              <a:t>CPU</a:t>
            </a:r>
            <a:r>
              <a:rPr lang="zh-CN" altLang="en-US" dirty="0"/>
              <a:t>暂停当前工作，跳转到一个操作系统例程，这个程序会记录下</a:t>
            </a:r>
            <a:r>
              <a:rPr lang="en-US" altLang="zh-CN" dirty="0"/>
              <a:t>I/O</a:t>
            </a:r>
            <a:r>
              <a:rPr lang="zh-CN" altLang="en-US" dirty="0"/>
              <a:t>已完成，然后将控制返回到</a:t>
            </a:r>
            <a:r>
              <a:rPr lang="en-US" altLang="zh-CN" dirty="0"/>
              <a:t>CPU</a:t>
            </a:r>
            <a:r>
              <a:rPr lang="zh-CN" altLang="en-US" dirty="0"/>
              <a:t>被中断的地方</a:t>
            </a:r>
            <a:endParaRPr lang="en-US" b="0" dirty="0"/>
          </a:p>
        </p:txBody>
      </p:sp>
    </p:spTree>
    <p:extLst>
      <p:ext uri="{BB962C8B-B14F-4D97-AF65-F5344CB8AC3E}">
        <p14:creationId xmlns:p14="http://schemas.microsoft.com/office/powerpoint/2010/main" val="160828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right)">
                                      <p:cBhvr>
                                        <p:cTn id="11" dur="500"/>
                                        <p:tgtEl>
                                          <p:spTgt spid="6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right)">
                                      <p:cBhvr>
                                        <p:cTn id="1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作业</a:t>
            </a:r>
            <a:r>
              <a:rPr lang="en-US" altLang="zh-CN" dirty="0"/>
              <a:t>-1</a:t>
            </a:r>
            <a:endParaRPr lang="zh-CN" altLang="en-US" dirty="0"/>
          </a:p>
        </p:txBody>
      </p:sp>
      <p:sp>
        <p:nvSpPr>
          <p:cNvPr id="3" name="内容占位符 2"/>
          <p:cNvSpPr>
            <a:spLocks noGrp="1"/>
          </p:cNvSpPr>
          <p:nvPr>
            <p:ph idx="1"/>
          </p:nvPr>
        </p:nvSpPr>
        <p:spPr/>
        <p:txBody>
          <a:bodyPr/>
          <a:lstStyle/>
          <a:p>
            <a:r>
              <a:rPr lang="en-US" altLang="zh-CN" dirty="0"/>
              <a:t>P451</a:t>
            </a:r>
          </a:p>
          <a:p>
            <a:r>
              <a:rPr lang="en-US" altLang="zh-CN" dirty="0"/>
              <a:t>6.23</a:t>
            </a:r>
          </a:p>
          <a:p>
            <a:pPr lvl="1"/>
            <a:r>
              <a:rPr lang="zh-CN" altLang="en-US" dirty="0"/>
              <a:t>目标：掌握根据磁盘参数估算磁盘访问性能</a:t>
            </a:r>
            <a:endParaRPr lang="en-US" altLang="zh-CN" dirty="0"/>
          </a:p>
          <a:p>
            <a:r>
              <a:rPr lang="en-US" altLang="zh-CN" dirty="0"/>
              <a:t>6.24</a:t>
            </a:r>
          </a:p>
          <a:p>
            <a:pPr lvl="1"/>
            <a:r>
              <a:rPr lang="zh-CN" altLang="en-US" dirty="0"/>
              <a:t>目标：掌握估算磁盘数据访问性能的方法，为磁盘访问优化算法设计提供决策依据</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53</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092" y="-6121"/>
            <a:ext cx="1538307" cy="1025538"/>
          </a:xfrm>
          <a:prstGeom prst="ellipse">
            <a:avLst/>
          </a:prstGeom>
          <a:ln>
            <a:noFill/>
          </a:ln>
          <a:effectLst>
            <a:reflection blurRad="6350" stA="52000" endA="300" endPos="35000" dir="5400000" sy="-100000" algn="bl" rotWithShape="0"/>
            <a:softEdge rad="112500"/>
          </a:effectLst>
        </p:spPr>
      </p:pic>
    </p:spTree>
    <p:extLst>
      <p:ext uri="{BB962C8B-B14F-4D97-AF65-F5344CB8AC3E}">
        <p14:creationId xmlns:p14="http://schemas.microsoft.com/office/powerpoint/2010/main" val="3387608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70B05E-E62D-41E5-9EBF-B3687DC20758}"/>
              </a:ext>
            </a:extLst>
          </p:cNvPr>
          <p:cNvSpPr>
            <a:spLocks noGrp="1"/>
          </p:cNvSpPr>
          <p:nvPr>
            <p:ph type="title"/>
          </p:nvPr>
        </p:nvSpPr>
        <p:spPr>
          <a:xfrm>
            <a:off x="883233" y="112875"/>
            <a:ext cx="7787208" cy="562395"/>
          </a:xfrm>
        </p:spPr>
        <p:txBody>
          <a:bodyPr>
            <a:normAutofit fontScale="90000"/>
          </a:bodyPr>
          <a:lstStyle/>
          <a:p>
            <a:r>
              <a:rPr lang="en-US" altLang="zh-CN" dirty="0"/>
              <a:t>6.1.3 </a:t>
            </a:r>
            <a:r>
              <a:rPr lang="zh-CN" altLang="en-US" dirty="0"/>
              <a:t>固态硬盘</a:t>
            </a:r>
          </a:p>
        </p:txBody>
      </p:sp>
      <p:pic>
        <p:nvPicPr>
          <p:cNvPr id="6" name="内容占位符 5">
            <a:extLst>
              <a:ext uri="{FF2B5EF4-FFF2-40B4-BE49-F238E27FC236}">
                <a16:creationId xmlns:a16="http://schemas.microsoft.com/office/drawing/2014/main" id="{EDB3004B-4ECB-441A-B054-4CF023A938AB}"/>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882173" y="4743390"/>
            <a:ext cx="2583771" cy="1718926"/>
          </a:xfrm>
        </p:spPr>
      </p:pic>
      <p:sp>
        <p:nvSpPr>
          <p:cNvPr id="4" name="灯片编号占位符 3">
            <a:extLst>
              <a:ext uri="{FF2B5EF4-FFF2-40B4-BE49-F238E27FC236}">
                <a16:creationId xmlns:a16="http://schemas.microsoft.com/office/drawing/2014/main" id="{72DF0E45-C9C7-4F61-93FB-98774EAB69A7}"/>
              </a:ext>
            </a:extLst>
          </p:cNvPr>
          <p:cNvSpPr>
            <a:spLocks noGrp="1"/>
          </p:cNvSpPr>
          <p:nvPr>
            <p:ph type="sldNum" sz="quarter" idx="12"/>
          </p:nvPr>
        </p:nvSpPr>
        <p:spPr/>
        <p:txBody>
          <a:bodyPr/>
          <a:lstStyle/>
          <a:p>
            <a:fld id="{6D62327B-ED8D-4CFC-ADD0-A75FA5CBE281}" type="slidenum">
              <a:rPr lang="zh-CN" altLang="en-US" smtClean="0"/>
              <a:pPr/>
              <a:t>54</a:t>
            </a:fld>
            <a:endParaRPr lang="zh-CN" altLang="en-US" dirty="0"/>
          </a:p>
        </p:txBody>
      </p:sp>
      <p:pic>
        <p:nvPicPr>
          <p:cNvPr id="8" name="图片 7">
            <a:extLst>
              <a:ext uri="{FF2B5EF4-FFF2-40B4-BE49-F238E27FC236}">
                <a16:creationId xmlns:a16="http://schemas.microsoft.com/office/drawing/2014/main" id="{D7306F7F-7ACA-405A-8798-0D76FD3EF2C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9733" y1="6257" x2="40933" y2="3072"/>
                      </a14:backgroundRemoval>
                    </a14:imgEffect>
                  </a14:imgLayer>
                </a14:imgProps>
              </a:ext>
              <a:ext uri="{28A0092B-C50C-407E-A947-70E740481C1C}">
                <a14:useLocalDpi xmlns:a14="http://schemas.microsoft.com/office/drawing/2010/main" val="0"/>
              </a:ext>
            </a:extLst>
          </a:blip>
          <a:stretch>
            <a:fillRect/>
          </a:stretch>
        </p:blipFill>
        <p:spPr>
          <a:xfrm>
            <a:off x="6415545" y="4735423"/>
            <a:ext cx="2706090" cy="1585769"/>
          </a:xfrm>
          <a:prstGeom prst="rect">
            <a:avLst/>
          </a:prstGeom>
        </p:spPr>
      </p:pic>
      <p:pic>
        <p:nvPicPr>
          <p:cNvPr id="12" name="图片 11">
            <a:extLst>
              <a:ext uri="{FF2B5EF4-FFF2-40B4-BE49-F238E27FC236}">
                <a16:creationId xmlns:a16="http://schemas.microsoft.com/office/drawing/2014/main" id="{3B2FB55B-2C85-4A3B-9F43-FC990934EFB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441" b="92353" l="3382" r="98088"/>
                    </a14:imgEffect>
                  </a14:imgLayer>
                </a14:imgProps>
              </a:ext>
              <a:ext uri="{28A0092B-C50C-407E-A947-70E740481C1C}">
                <a14:useLocalDpi xmlns:a14="http://schemas.microsoft.com/office/drawing/2010/main" val="0"/>
              </a:ext>
            </a:extLst>
          </a:blip>
          <a:stretch>
            <a:fillRect/>
          </a:stretch>
        </p:blipFill>
        <p:spPr>
          <a:xfrm rot="21049393">
            <a:off x="5077113" y="875931"/>
            <a:ext cx="2777661" cy="2777661"/>
          </a:xfrm>
          <a:prstGeom prst="rect">
            <a:avLst/>
          </a:prstGeom>
        </p:spPr>
      </p:pic>
      <p:pic>
        <p:nvPicPr>
          <p:cNvPr id="14" name="图片 13">
            <a:extLst>
              <a:ext uri="{FF2B5EF4-FFF2-40B4-BE49-F238E27FC236}">
                <a16:creationId xmlns:a16="http://schemas.microsoft.com/office/drawing/2014/main" id="{F51E852D-07CE-4DA6-B896-09DB080D997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949" y1="31169" x2="12308" y2="8442"/>
                        <a14:foregroundMark x1="1154" y1="35877" x2="2564" y2="31981"/>
                        <a14:foregroundMark x1="3718" y1="25000" x2="7308" y2="12500"/>
                        <a14:foregroundMark x1="9231" y1="6331" x2="9231" y2="1786"/>
                        <a14:foregroundMark x1="4487" y1="63799" x2="4359" y2="58766"/>
                        <a14:foregroundMark x1="12564" y1="82630" x2="9487" y2="70779"/>
                        <a14:foregroundMark x1="18077" y1="97403" x2="16154" y2="93344"/>
                        <a14:backgroundMark x1="12308" y1="974" x2="10385" y2="162"/>
                      </a14:backgroundRemoval>
                    </a14:imgEffect>
                  </a14:imgLayer>
                </a14:imgProps>
              </a:ext>
              <a:ext uri="{28A0092B-C50C-407E-A947-70E740481C1C}">
                <a14:useLocalDpi xmlns:a14="http://schemas.microsoft.com/office/drawing/2010/main" val="0"/>
              </a:ext>
            </a:extLst>
          </a:blip>
          <a:stretch>
            <a:fillRect/>
          </a:stretch>
        </p:blipFill>
        <p:spPr>
          <a:xfrm>
            <a:off x="820275" y="1340768"/>
            <a:ext cx="2248074" cy="1775402"/>
          </a:xfrm>
          <a:prstGeom prst="rect">
            <a:avLst/>
          </a:prstGeom>
        </p:spPr>
      </p:pic>
      <p:pic>
        <p:nvPicPr>
          <p:cNvPr id="16" name="图片 15">
            <a:extLst>
              <a:ext uri="{FF2B5EF4-FFF2-40B4-BE49-F238E27FC236}">
                <a16:creationId xmlns:a16="http://schemas.microsoft.com/office/drawing/2014/main" id="{4C8E7809-71F1-495F-9B82-936526D211E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28" b="99583" l="6875" r="91719">
                        <a14:foregroundMark x1="13984" y1="4444" x2="15156" y2="4444"/>
                        <a14:foregroundMark x1="17109" y1="3889" x2="16016" y2="3889"/>
                        <a14:foregroundMark x1="13047" y1="4444" x2="14219" y2="4444"/>
                      </a14:backgroundRemoval>
                    </a14:imgEffect>
                  </a14:imgLayer>
                </a14:imgProps>
              </a:ext>
              <a:ext uri="{28A0092B-C50C-407E-A947-70E740481C1C}">
                <a14:useLocalDpi xmlns:a14="http://schemas.microsoft.com/office/drawing/2010/main" val="0"/>
              </a:ext>
            </a:extLst>
          </a:blip>
          <a:stretch>
            <a:fillRect/>
          </a:stretch>
        </p:blipFill>
        <p:spPr>
          <a:xfrm rot="21119998">
            <a:off x="355186" y="3161647"/>
            <a:ext cx="3760486" cy="2115273"/>
          </a:xfrm>
          <a:prstGeom prst="rect">
            <a:avLst/>
          </a:prstGeom>
        </p:spPr>
      </p:pic>
      <p:pic>
        <p:nvPicPr>
          <p:cNvPr id="18" name="图片 17">
            <a:extLst>
              <a:ext uri="{FF2B5EF4-FFF2-40B4-BE49-F238E27FC236}">
                <a16:creationId xmlns:a16="http://schemas.microsoft.com/office/drawing/2014/main" id="{F507309C-CD7D-40B7-8180-737A2A008B6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5417" y1="24711" x2="60278" y2="13857"/>
                      </a14:backgroundRemoval>
                    </a14:imgEffect>
                  </a14:imgLayer>
                </a14:imgProps>
              </a:ext>
              <a:ext uri="{28A0092B-C50C-407E-A947-70E740481C1C}">
                <a14:useLocalDpi xmlns:a14="http://schemas.microsoft.com/office/drawing/2010/main" val="0"/>
              </a:ext>
            </a:extLst>
          </a:blip>
          <a:stretch>
            <a:fillRect/>
          </a:stretch>
        </p:blipFill>
        <p:spPr>
          <a:xfrm>
            <a:off x="5018945" y="2971226"/>
            <a:ext cx="3135166" cy="1885454"/>
          </a:xfrm>
          <a:prstGeom prst="rect">
            <a:avLst/>
          </a:prstGeom>
        </p:spPr>
      </p:pic>
      <p:sp>
        <p:nvSpPr>
          <p:cNvPr id="19" name="Text Box 46">
            <a:extLst>
              <a:ext uri="{FF2B5EF4-FFF2-40B4-BE49-F238E27FC236}">
                <a16:creationId xmlns:a16="http://schemas.microsoft.com/office/drawing/2014/main" id="{CBF3C376-A7CE-4F8D-939D-21390C83935A}"/>
              </a:ext>
            </a:extLst>
          </p:cNvPr>
          <p:cNvSpPr txBox="1">
            <a:spLocks noChangeArrowheads="1"/>
          </p:cNvSpPr>
          <p:nvPr/>
        </p:nvSpPr>
        <p:spPr bwMode="auto">
          <a:xfrm>
            <a:off x="2235429" y="876478"/>
            <a:ext cx="5076702" cy="646331"/>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zh-CN" altLang="en-US" dirty="0"/>
              <a:t>固态硬盘是一种基于闪存的存储技术，</a:t>
            </a:r>
            <a:r>
              <a:rPr lang="en-US" altLang="zh-CN" dirty="0"/>
              <a:t>SSD</a:t>
            </a:r>
            <a:r>
              <a:rPr lang="zh-CN" altLang="en-US" dirty="0"/>
              <a:t>封装为</a:t>
            </a:r>
            <a:r>
              <a:rPr lang="en-US" altLang="zh-CN" dirty="0"/>
              <a:t>M.2</a:t>
            </a:r>
            <a:r>
              <a:rPr lang="zh-CN" altLang="en-US" dirty="0"/>
              <a:t>、</a:t>
            </a:r>
            <a:r>
              <a:rPr lang="en-US" altLang="zh-CN" dirty="0"/>
              <a:t>PCIe</a:t>
            </a:r>
            <a:r>
              <a:rPr lang="zh-CN" altLang="en-US" dirty="0"/>
              <a:t>、</a:t>
            </a:r>
            <a:r>
              <a:rPr lang="en-US" altLang="zh-CN" dirty="0"/>
              <a:t>SATA</a:t>
            </a:r>
            <a:r>
              <a:rPr lang="zh-CN" altLang="en-US" dirty="0"/>
              <a:t>、</a:t>
            </a:r>
            <a:r>
              <a:rPr lang="en-US" altLang="zh-CN" dirty="0"/>
              <a:t>USB</a:t>
            </a:r>
            <a:r>
              <a:rPr lang="zh-CN" altLang="en-US" dirty="0"/>
              <a:t>等接口插到</a:t>
            </a:r>
            <a:r>
              <a:rPr lang="en-US" altLang="zh-CN" dirty="0"/>
              <a:t>I/O</a:t>
            </a:r>
            <a:r>
              <a:rPr lang="zh-CN" altLang="en-US" dirty="0"/>
              <a:t>总线上</a:t>
            </a:r>
            <a:endParaRPr lang="en-US" b="0" dirty="0"/>
          </a:p>
        </p:txBody>
      </p:sp>
      <p:sp>
        <p:nvSpPr>
          <p:cNvPr id="20" name="Text Box 46">
            <a:extLst>
              <a:ext uri="{FF2B5EF4-FFF2-40B4-BE49-F238E27FC236}">
                <a16:creationId xmlns:a16="http://schemas.microsoft.com/office/drawing/2014/main" id="{3F5D2D5A-6FF0-44C5-867A-1ED1BFBBF755}"/>
              </a:ext>
            </a:extLst>
          </p:cNvPr>
          <p:cNvSpPr txBox="1">
            <a:spLocks noChangeArrowheads="1"/>
          </p:cNvSpPr>
          <p:nvPr/>
        </p:nvSpPr>
        <p:spPr bwMode="auto">
          <a:xfrm>
            <a:off x="798902" y="5621568"/>
            <a:ext cx="3020770" cy="461665"/>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sz="2400" b="1" dirty="0">
                <a:solidFill>
                  <a:srgbClr val="FF0000"/>
                </a:solidFill>
                <a:effectLst>
                  <a:outerShdw blurRad="38100" dist="38100" dir="2700000" algn="tl">
                    <a:srgbClr val="000000">
                      <a:alpha val="43137"/>
                    </a:srgbClr>
                  </a:outerShdw>
                </a:effectLst>
              </a:rPr>
              <a:t>Intel </a:t>
            </a:r>
            <a:r>
              <a:rPr lang="en-US" altLang="zh-CN" sz="2400" b="1" dirty="0" err="1">
                <a:solidFill>
                  <a:srgbClr val="FF0000"/>
                </a:solidFill>
                <a:effectLst>
                  <a:outerShdw blurRad="38100" dist="38100" dir="2700000" algn="tl">
                    <a:srgbClr val="000000">
                      <a:alpha val="43137"/>
                    </a:srgbClr>
                  </a:outerShdw>
                </a:effectLst>
              </a:rPr>
              <a:t>Optane</a:t>
            </a:r>
            <a:r>
              <a:rPr lang="zh-CN" altLang="en-US" sz="2400" b="1" dirty="0">
                <a:solidFill>
                  <a:srgbClr val="FF0000"/>
                </a:solidFill>
                <a:effectLst>
                  <a:outerShdw blurRad="38100" dist="38100" dir="2700000" algn="tl">
                    <a:srgbClr val="000000">
                      <a:alpha val="43137"/>
                    </a:srgbClr>
                  </a:outerShdw>
                </a:effectLst>
              </a:rPr>
              <a:t>系列</a:t>
            </a:r>
            <a:r>
              <a:rPr lang="en-US" altLang="zh-CN" sz="2400" b="1" dirty="0">
                <a:solidFill>
                  <a:srgbClr val="FF0000"/>
                </a:solidFill>
                <a:effectLst>
                  <a:outerShdw blurRad="38100" dist="38100" dir="2700000" algn="tl">
                    <a:srgbClr val="000000">
                      <a:alpha val="43137"/>
                    </a:srgbClr>
                  </a:outerShdw>
                </a:effectLst>
              </a:rPr>
              <a:t>SSD</a:t>
            </a:r>
            <a:endParaRPr lang="en-US" sz="2400" b="1" dirty="0">
              <a:solidFill>
                <a:srgbClr val="FF0000"/>
              </a:solidFill>
              <a:effectLst>
                <a:outerShdw blurRad="38100" dist="38100" dir="2700000" algn="tl">
                  <a:srgbClr val="000000">
                    <a:alpha val="43137"/>
                  </a:srgbClr>
                </a:outerShdw>
              </a:effectLst>
            </a:endParaRPr>
          </a:p>
        </p:txBody>
      </p:sp>
      <p:sp>
        <p:nvSpPr>
          <p:cNvPr id="21" name="Text Box 46">
            <a:extLst>
              <a:ext uri="{FF2B5EF4-FFF2-40B4-BE49-F238E27FC236}">
                <a16:creationId xmlns:a16="http://schemas.microsoft.com/office/drawing/2014/main" id="{67441552-F117-494C-9074-65279EE8219F}"/>
              </a:ext>
            </a:extLst>
          </p:cNvPr>
          <p:cNvSpPr txBox="1">
            <a:spLocks noChangeArrowheads="1"/>
          </p:cNvSpPr>
          <p:nvPr/>
        </p:nvSpPr>
        <p:spPr bwMode="auto">
          <a:xfrm>
            <a:off x="6003266" y="6038279"/>
            <a:ext cx="1828863"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SATA</a:t>
            </a:r>
            <a:r>
              <a:rPr lang="zh-CN" altLang="en-US" dirty="0"/>
              <a:t>接口</a:t>
            </a:r>
            <a:r>
              <a:rPr lang="en-US" altLang="zh-CN" dirty="0"/>
              <a:t>SSD</a:t>
            </a:r>
            <a:endParaRPr lang="en-US" b="0" dirty="0"/>
          </a:p>
        </p:txBody>
      </p:sp>
      <p:sp>
        <p:nvSpPr>
          <p:cNvPr id="22" name="Text Box 46">
            <a:extLst>
              <a:ext uri="{FF2B5EF4-FFF2-40B4-BE49-F238E27FC236}">
                <a16:creationId xmlns:a16="http://schemas.microsoft.com/office/drawing/2014/main" id="{3F01241E-0C47-4141-AF91-63F3D12021E4}"/>
              </a:ext>
            </a:extLst>
          </p:cNvPr>
          <p:cNvSpPr txBox="1">
            <a:spLocks noChangeArrowheads="1"/>
          </p:cNvSpPr>
          <p:nvPr/>
        </p:nvSpPr>
        <p:spPr bwMode="auto">
          <a:xfrm>
            <a:off x="3697176" y="2082148"/>
            <a:ext cx="1362205"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M.2</a:t>
            </a:r>
            <a:r>
              <a:rPr lang="zh-CN" altLang="en-US" dirty="0"/>
              <a:t>接口</a:t>
            </a:r>
            <a:r>
              <a:rPr lang="en-US" altLang="zh-CN" dirty="0"/>
              <a:t>SSD</a:t>
            </a:r>
            <a:endParaRPr lang="en-US" b="0" dirty="0"/>
          </a:p>
        </p:txBody>
      </p:sp>
      <p:sp>
        <p:nvSpPr>
          <p:cNvPr id="23" name="Text Box 46">
            <a:extLst>
              <a:ext uri="{FF2B5EF4-FFF2-40B4-BE49-F238E27FC236}">
                <a16:creationId xmlns:a16="http://schemas.microsoft.com/office/drawing/2014/main" id="{5413BE63-ACB2-44AC-BECB-53A2A546BF28}"/>
              </a:ext>
            </a:extLst>
          </p:cNvPr>
          <p:cNvSpPr txBox="1">
            <a:spLocks noChangeArrowheads="1"/>
          </p:cNvSpPr>
          <p:nvPr/>
        </p:nvSpPr>
        <p:spPr bwMode="auto">
          <a:xfrm>
            <a:off x="3732917" y="3465184"/>
            <a:ext cx="1631171"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PCIe</a:t>
            </a:r>
            <a:r>
              <a:rPr lang="zh-CN" altLang="en-US" dirty="0"/>
              <a:t>接口</a:t>
            </a:r>
            <a:r>
              <a:rPr lang="en-US" altLang="zh-CN" dirty="0"/>
              <a:t>SSD</a:t>
            </a:r>
            <a:endParaRPr lang="en-US" b="0" dirty="0"/>
          </a:p>
        </p:txBody>
      </p:sp>
    </p:spTree>
    <p:extLst>
      <p:ext uri="{BB962C8B-B14F-4D97-AF65-F5344CB8AC3E}">
        <p14:creationId xmlns:p14="http://schemas.microsoft.com/office/powerpoint/2010/main" val="26838724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31ED57-A8C0-4F1C-9F90-3ED9BA985ECB}"/>
              </a:ext>
            </a:extLst>
          </p:cNvPr>
          <p:cNvSpPr>
            <a:spLocks noGrp="1"/>
          </p:cNvSpPr>
          <p:nvPr>
            <p:ph type="title"/>
          </p:nvPr>
        </p:nvSpPr>
        <p:spPr/>
        <p:txBody>
          <a:bodyPr>
            <a:normAutofit fontScale="90000"/>
          </a:bodyPr>
          <a:lstStyle/>
          <a:p>
            <a:r>
              <a:rPr lang="zh-CN" altLang="en-US" dirty="0"/>
              <a:t>固态硬盘逻辑结构</a:t>
            </a:r>
          </a:p>
        </p:txBody>
      </p:sp>
      <p:sp>
        <p:nvSpPr>
          <p:cNvPr id="4" name="灯片编号占位符 3">
            <a:extLst>
              <a:ext uri="{FF2B5EF4-FFF2-40B4-BE49-F238E27FC236}">
                <a16:creationId xmlns:a16="http://schemas.microsoft.com/office/drawing/2014/main" id="{92A409C9-80E6-441E-9E31-1F764445CCD0}"/>
              </a:ext>
            </a:extLst>
          </p:cNvPr>
          <p:cNvSpPr>
            <a:spLocks noGrp="1"/>
          </p:cNvSpPr>
          <p:nvPr>
            <p:ph type="sldNum" sz="quarter" idx="12"/>
          </p:nvPr>
        </p:nvSpPr>
        <p:spPr/>
        <p:txBody>
          <a:bodyPr/>
          <a:lstStyle/>
          <a:p>
            <a:fld id="{6D62327B-ED8D-4CFC-ADD0-A75FA5CBE281}" type="slidenum">
              <a:rPr lang="zh-CN" altLang="en-US" smtClean="0"/>
              <a:pPr/>
              <a:t>55</a:t>
            </a:fld>
            <a:endParaRPr lang="zh-CN" altLang="en-US" dirty="0"/>
          </a:p>
        </p:txBody>
      </p:sp>
      <p:sp>
        <p:nvSpPr>
          <p:cNvPr id="5" name="Rectangle 289">
            <a:extLst>
              <a:ext uri="{FF2B5EF4-FFF2-40B4-BE49-F238E27FC236}">
                <a16:creationId xmlns:a16="http://schemas.microsoft.com/office/drawing/2014/main" id="{29629204-1C54-4883-9C88-2C23E79503B7}"/>
              </a:ext>
            </a:extLst>
          </p:cNvPr>
          <p:cNvSpPr>
            <a:spLocks noChangeArrowheads="1"/>
          </p:cNvSpPr>
          <p:nvPr/>
        </p:nvSpPr>
        <p:spPr bwMode="auto">
          <a:xfrm>
            <a:off x="990600" y="3352800"/>
            <a:ext cx="7162800" cy="9906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Content Placeholder 2">
            <a:extLst>
              <a:ext uri="{FF2B5EF4-FFF2-40B4-BE49-F238E27FC236}">
                <a16:creationId xmlns:a16="http://schemas.microsoft.com/office/drawing/2014/main" id="{79115920-9748-4410-BC7C-7B9F1173F117}"/>
              </a:ext>
            </a:extLst>
          </p:cNvPr>
          <p:cNvSpPr txBox="1">
            <a:spLocks/>
          </p:cNvSpPr>
          <p:nvPr/>
        </p:nvSpPr>
        <p:spPr>
          <a:xfrm>
            <a:off x="396875" y="4724400"/>
            <a:ext cx="8423597" cy="1904999"/>
          </a:xfrm>
          <a:prstGeom prst="rect">
            <a:avLst/>
          </a:prstGeom>
        </p:spPr>
        <p:txBody>
          <a:bodyPr vert="horz" lIns="91440" tIns="45720" rIns="91440" bIns="45720" rtlCol="0">
            <a:normAutofit fontScale="925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页大小：</a:t>
            </a:r>
            <a:r>
              <a:rPr lang="en-US" dirty="0"/>
              <a:t>512KB</a:t>
            </a:r>
            <a:r>
              <a:rPr lang="en-US" altLang="zh-CN" dirty="0"/>
              <a:t>~</a:t>
            </a:r>
            <a:r>
              <a:rPr lang="en-US" dirty="0"/>
              <a:t>4KB, </a:t>
            </a:r>
            <a:r>
              <a:rPr lang="zh-CN" altLang="en-US" dirty="0"/>
              <a:t>块</a:t>
            </a:r>
            <a:r>
              <a:rPr lang="en-US" dirty="0"/>
              <a:t>: 32~128</a:t>
            </a:r>
            <a:r>
              <a:rPr lang="zh-CN" altLang="en-US" dirty="0"/>
              <a:t>页</a:t>
            </a:r>
            <a:endParaRPr lang="en-US" dirty="0"/>
          </a:p>
          <a:p>
            <a:r>
              <a:rPr lang="zh-CN" altLang="en-US" dirty="0"/>
              <a:t>数据以页为单位读写</a:t>
            </a:r>
            <a:r>
              <a:rPr lang="en-US" dirty="0"/>
              <a:t> </a:t>
            </a:r>
          </a:p>
          <a:p>
            <a:r>
              <a:rPr lang="zh-CN" altLang="en-US" dirty="0"/>
              <a:t>页所属的块被整个擦除后才能写该页</a:t>
            </a:r>
            <a:r>
              <a:rPr lang="en-US" altLang="zh-CN" dirty="0">
                <a:solidFill>
                  <a:srgbClr val="FF0000"/>
                </a:solidFill>
                <a:effectLst>
                  <a:outerShdw blurRad="38100" dist="38100" dir="2700000" algn="tl">
                    <a:srgbClr val="000000">
                      <a:alpha val="43137"/>
                    </a:srgbClr>
                  </a:outerShdw>
                </a:effectLst>
              </a:rPr>
              <a:t>(</a:t>
            </a:r>
            <a:r>
              <a:rPr lang="zh-CN" altLang="en-US" dirty="0">
                <a:solidFill>
                  <a:srgbClr val="FF0000"/>
                </a:solidFill>
                <a:effectLst>
                  <a:outerShdw blurRad="38100" dist="38100" dir="2700000" algn="tl">
                    <a:srgbClr val="000000">
                      <a:alpha val="43137"/>
                    </a:srgbClr>
                  </a:outerShdw>
                </a:effectLst>
              </a:rPr>
              <a:t>不支持原位置状态转换</a:t>
            </a:r>
            <a:r>
              <a:rPr lang="en-US" altLang="zh-CN" dirty="0">
                <a:solidFill>
                  <a:srgbClr val="FF0000"/>
                </a:solidFill>
                <a:effectLst>
                  <a:outerShdw blurRad="38100" dist="38100" dir="2700000" algn="tl">
                    <a:srgbClr val="000000">
                      <a:alpha val="43137"/>
                    </a:srgbClr>
                  </a:outerShdw>
                </a:effectLst>
              </a:rPr>
              <a:t>)</a:t>
            </a:r>
            <a:endParaRPr lang="en-US" dirty="0">
              <a:solidFill>
                <a:srgbClr val="FF0000"/>
              </a:solidFill>
              <a:effectLst>
                <a:outerShdw blurRad="38100" dist="38100" dir="2700000" algn="tl">
                  <a:srgbClr val="000000">
                    <a:alpha val="43137"/>
                  </a:srgbClr>
                </a:outerShdw>
              </a:effectLst>
            </a:endParaRPr>
          </a:p>
          <a:p>
            <a:r>
              <a:rPr lang="zh-CN" altLang="en-US" dirty="0"/>
              <a:t>块磨损：经过大约</a:t>
            </a:r>
            <a:r>
              <a:rPr lang="en-US" altLang="zh-CN" dirty="0"/>
              <a:t>100000</a:t>
            </a:r>
            <a:r>
              <a:rPr lang="zh-CN" altLang="en-US" dirty="0"/>
              <a:t>次重复写后，块磨损坏，不可用</a:t>
            </a:r>
            <a:endParaRPr lang="en-US" dirty="0"/>
          </a:p>
        </p:txBody>
      </p:sp>
      <p:sp>
        <p:nvSpPr>
          <p:cNvPr id="7" name="AutoShape 238">
            <a:extLst>
              <a:ext uri="{FF2B5EF4-FFF2-40B4-BE49-F238E27FC236}">
                <a16:creationId xmlns:a16="http://schemas.microsoft.com/office/drawing/2014/main" id="{8ABA4C9F-4737-45E7-BD90-A772AFB4ED28}"/>
              </a:ext>
            </a:extLst>
          </p:cNvPr>
          <p:cNvSpPr>
            <a:spLocks noChangeArrowheads="1"/>
          </p:cNvSpPr>
          <p:nvPr/>
        </p:nvSpPr>
        <p:spPr bwMode="auto">
          <a:xfrm flipV="1">
            <a:off x="4305300" y="1606550"/>
            <a:ext cx="495300" cy="685800"/>
          </a:xfrm>
          <a:prstGeom prst="upArrow">
            <a:avLst>
              <a:gd name="adj1" fmla="val 36667"/>
              <a:gd name="adj2" fmla="val 44872"/>
            </a:avLst>
          </a:prstGeom>
          <a:solidFill>
            <a:srgbClr val="F7F5CD"/>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239">
            <a:extLst>
              <a:ext uri="{FF2B5EF4-FFF2-40B4-BE49-F238E27FC236}">
                <a16:creationId xmlns:a16="http://schemas.microsoft.com/office/drawing/2014/main" id="{E8D54DEC-261E-4108-8D3A-9D1B2261F29A}"/>
              </a:ext>
            </a:extLst>
          </p:cNvPr>
          <p:cNvSpPr>
            <a:spLocks noChangeArrowheads="1"/>
          </p:cNvSpPr>
          <p:nvPr/>
        </p:nvSpPr>
        <p:spPr bwMode="auto">
          <a:xfrm>
            <a:off x="3505200" y="2406650"/>
            <a:ext cx="2057400" cy="520700"/>
          </a:xfrm>
          <a:prstGeom prst="rect">
            <a:avLst/>
          </a:prstGeom>
          <a:solidFill>
            <a:srgbClr val="DEDFF5"/>
          </a:solidFill>
          <a:ln w="12700">
            <a:solidFill>
              <a:srgbClr val="000000"/>
            </a:solidFill>
            <a:miter lim="800000"/>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kern="0" dirty="0">
                <a:solidFill>
                  <a:sysClr val="windowText" lastClr="000000"/>
                </a:solidFill>
                <a:latin typeface="Arial" charset="0"/>
              </a:rPr>
              <a:t>闪存翻译层</a:t>
            </a:r>
            <a:endParaRPr kumimoji="0" lang="en-US" sz="1800" b="0" i="0" u="none" strike="noStrike" kern="0" cap="none" spc="0" normalizeH="0" baseline="0" noProof="0" dirty="0">
              <a:ln>
                <a:noFill/>
              </a:ln>
              <a:solidFill>
                <a:sysClr val="windowText" lastClr="000000"/>
              </a:solidFill>
              <a:effectLst/>
              <a:uLnTx/>
              <a:uFillTx/>
              <a:latin typeface="Arial" charset="0"/>
            </a:endParaRPr>
          </a:p>
        </p:txBody>
      </p:sp>
      <p:sp>
        <p:nvSpPr>
          <p:cNvPr id="9" name="Line 258">
            <a:extLst>
              <a:ext uri="{FF2B5EF4-FFF2-40B4-BE49-F238E27FC236}">
                <a16:creationId xmlns:a16="http://schemas.microsoft.com/office/drawing/2014/main" id="{0FFEE756-9537-41AE-8DC5-9A039610B215}"/>
              </a:ext>
            </a:extLst>
          </p:cNvPr>
          <p:cNvSpPr>
            <a:spLocks noChangeShapeType="1"/>
          </p:cNvSpPr>
          <p:nvPr/>
        </p:nvSpPr>
        <p:spPr bwMode="auto">
          <a:xfrm>
            <a:off x="4572000" y="2927350"/>
            <a:ext cx="0" cy="381000"/>
          </a:xfrm>
          <a:prstGeom prst="line">
            <a:avLst/>
          </a:prstGeom>
          <a:noFill/>
          <a:ln w="38100">
            <a:solidFill>
              <a:srgbClr val="000000"/>
            </a:solidFill>
            <a:round/>
            <a:headEnd type="triangle" w="med" len="med"/>
            <a:tailEnd type="triangle" w="med" len="me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Rectangle 235">
            <a:extLst>
              <a:ext uri="{FF2B5EF4-FFF2-40B4-BE49-F238E27FC236}">
                <a16:creationId xmlns:a16="http://schemas.microsoft.com/office/drawing/2014/main" id="{9823257E-746D-4EAB-84FF-6DA4FF101F3E}"/>
              </a:ext>
            </a:extLst>
          </p:cNvPr>
          <p:cNvSpPr>
            <a:spLocks noChangeArrowheads="1"/>
          </p:cNvSpPr>
          <p:nvPr/>
        </p:nvSpPr>
        <p:spPr bwMode="auto">
          <a:xfrm>
            <a:off x="3429000" y="1390650"/>
            <a:ext cx="2209800" cy="241300"/>
          </a:xfrm>
          <a:prstGeom prst="rect">
            <a:avLst/>
          </a:prstGeom>
          <a:solidFill>
            <a:srgbClr val="F7F5CD"/>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CCFFCC"/>
              </a:solidFill>
              <a:effectLst/>
              <a:uLnTx/>
              <a:uFillTx/>
            </a:endParaRPr>
          </a:p>
        </p:txBody>
      </p:sp>
      <p:sp>
        <p:nvSpPr>
          <p:cNvPr id="11" name="Rectangle 264">
            <a:extLst>
              <a:ext uri="{FF2B5EF4-FFF2-40B4-BE49-F238E27FC236}">
                <a16:creationId xmlns:a16="http://schemas.microsoft.com/office/drawing/2014/main" id="{169E7C97-9DA0-4C88-8251-3A1EB5B8C1DB}"/>
              </a:ext>
            </a:extLst>
          </p:cNvPr>
          <p:cNvSpPr>
            <a:spLocks noChangeArrowheads="1"/>
          </p:cNvSpPr>
          <p:nvPr/>
        </p:nvSpPr>
        <p:spPr bwMode="auto">
          <a:xfrm>
            <a:off x="4476750" y="1541463"/>
            <a:ext cx="161925" cy="152400"/>
          </a:xfrm>
          <a:prstGeom prst="rect">
            <a:avLst/>
          </a:prstGeom>
          <a:solidFill>
            <a:srgbClr val="F7F5CD"/>
          </a:solidFill>
          <a:ln w="12700">
            <a:no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Text Box 265">
            <a:extLst>
              <a:ext uri="{FF2B5EF4-FFF2-40B4-BE49-F238E27FC236}">
                <a16:creationId xmlns:a16="http://schemas.microsoft.com/office/drawing/2014/main" id="{495832A3-E0B0-49B3-9514-1C2BC1C58535}"/>
              </a:ext>
            </a:extLst>
          </p:cNvPr>
          <p:cNvSpPr txBox="1">
            <a:spLocks noChangeArrowheads="1"/>
          </p:cNvSpPr>
          <p:nvPr/>
        </p:nvSpPr>
        <p:spPr bwMode="auto">
          <a:xfrm>
            <a:off x="3429000" y="1050409"/>
            <a:ext cx="954107" cy="369332"/>
          </a:xfrm>
          <a:prstGeom prst="rect">
            <a:avLst/>
          </a:prstGeom>
          <a:noFill/>
          <a:ln w="12700">
            <a:noFill/>
            <a:miter lim="800000"/>
            <a:headEnd/>
            <a:tailEnd/>
          </a:ln>
          <a:effectLst/>
        </p:spPr>
        <p:txBody>
          <a:bodyPr wrap="none" anchor="ct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charset="0"/>
              </a:rPr>
              <a:t>I/O</a:t>
            </a:r>
            <a:r>
              <a:rPr kumimoji="0" lang="zh-CN" altLang="en-US" sz="1800" b="0" i="0" u="none" strike="noStrike" kern="0" cap="none" spc="0" normalizeH="0" baseline="0" noProof="0" dirty="0">
                <a:ln>
                  <a:noFill/>
                </a:ln>
                <a:solidFill>
                  <a:sysClr val="windowText" lastClr="000000"/>
                </a:solidFill>
                <a:effectLst/>
                <a:uLnTx/>
                <a:uFillTx/>
                <a:latin typeface="Arial" charset="0"/>
              </a:rPr>
              <a:t>总线</a:t>
            </a:r>
            <a:endParaRPr kumimoji="0" lang="en-US" sz="1800" b="0" i="0" u="none" strike="noStrike" kern="0" cap="none" spc="0" normalizeH="0" baseline="0" noProof="0" dirty="0">
              <a:ln>
                <a:noFill/>
              </a:ln>
              <a:solidFill>
                <a:sysClr val="windowText" lastClr="000000"/>
              </a:solidFill>
              <a:effectLst/>
              <a:uLnTx/>
              <a:uFillTx/>
              <a:latin typeface="Arial" charset="0"/>
            </a:endParaRPr>
          </a:p>
        </p:txBody>
      </p:sp>
      <p:sp>
        <p:nvSpPr>
          <p:cNvPr id="13" name="Rectangle 271">
            <a:extLst>
              <a:ext uri="{FF2B5EF4-FFF2-40B4-BE49-F238E27FC236}">
                <a16:creationId xmlns:a16="http://schemas.microsoft.com/office/drawing/2014/main" id="{0BF6077E-3F3A-4372-8025-D1BE5D9406FF}"/>
              </a:ext>
            </a:extLst>
          </p:cNvPr>
          <p:cNvSpPr>
            <a:spLocks noChangeArrowheads="1"/>
          </p:cNvSpPr>
          <p:nvPr/>
        </p:nvSpPr>
        <p:spPr bwMode="auto">
          <a:xfrm>
            <a:off x="5562600" y="1174750"/>
            <a:ext cx="457200" cy="533400"/>
          </a:xfrm>
          <a:prstGeom prst="rect">
            <a:avLst/>
          </a:prstGeom>
          <a:solidFill>
            <a:srgbClr val="FFFFFF"/>
          </a:solidFill>
          <a:ln w="12700">
            <a:no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Arial" charset="0"/>
            </a:endParaRPr>
          </a:p>
        </p:txBody>
      </p:sp>
      <p:sp>
        <p:nvSpPr>
          <p:cNvPr id="14" name="Rectangle 272">
            <a:extLst>
              <a:ext uri="{FF2B5EF4-FFF2-40B4-BE49-F238E27FC236}">
                <a16:creationId xmlns:a16="http://schemas.microsoft.com/office/drawing/2014/main" id="{D5332971-D6BA-495B-BFE5-7C901406F072}"/>
              </a:ext>
            </a:extLst>
          </p:cNvPr>
          <p:cNvSpPr>
            <a:spLocks noChangeArrowheads="1"/>
          </p:cNvSpPr>
          <p:nvPr/>
        </p:nvSpPr>
        <p:spPr bwMode="auto">
          <a:xfrm>
            <a:off x="3048000" y="1219200"/>
            <a:ext cx="457200" cy="457200"/>
          </a:xfrm>
          <a:prstGeom prst="rect">
            <a:avLst/>
          </a:prstGeom>
          <a:solidFill>
            <a:srgbClr val="FFFFFF"/>
          </a:solidFill>
          <a:ln w="12700">
            <a:no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Arial" charset="0"/>
            </a:endParaRPr>
          </a:p>
        </p:txBody>
      </p:sp>
      <p:sp>
        <p:nvSpPr>
          <p:cNvPr id="15" name="Rectangle 280">
            <a:extLst>
              <a:ext uri="{FF2B5EF4-FFF2-40B4-BE49-F238E27FC236}">
                <a16:creationId xmlns:a16="http://schemas.microsoft.com/office/drawing/2014/main" id="{036E743C-1301-47B9-97CA-E260F8293D9B}"/>
              </a:ext>
            </a:extLst>
          </p:cNvPr>
          <p:cNvSpPr>
            <a:spLocks noChangeArrowheads="1"/>
          </p:cNvSpPr>
          <p:nvPr/>
        </p:nvSpPr>
        <p:spPr bwMode="auto">
          <a:xfrm>
            <a:off x="1154113" y="3689350"/>
            <a:ext cx="3124200" cy="457200"/>
          </a:xfrm>
          <a:prstGeom prst="rect">
            <a:avLst/>
          </a:prstGeom>
          <a:solidFill>
            <a:srgbClr val="F6F5BD"/>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274">
            <a:extLst>
              <a:ext uri="{FF2B5EF4-FFF2-40B4-BE49-F238E27FC236}">
                <a16:creationId xmlns:a16="http://schemas.microsoft.com/office/drawing/2014/main" id="{1C29A695-B30E-4AC6-8B52-1B85D8417602}"/>
              </a:ext>
            </a:extLst>
          </p:cNvPr>
          <p:cNvSpPr>
            <a:spLocks noChangeArrowheads="1"/>
          </p:cNvSpPr>
          <p:nvPr/>
        </p:nvSpPr>
        <p:spPr bwMode="auto">
          <a:xfrm>
            <a:off x="1230313"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Arial" charset="0"/>
              </a:rPr>
              <a:t>Page 0</a:t>
            </a:r>
          </a:p>
        </p:txBody>
      </p:sp>
      <p:sp>
        <p:nvSpPr>
          <p:cNvPr id="17" name="Rectangle 277">
            <a:extLst>
              <a:ext uri="{FF2B5EF4-FFF2-40B4-BE49-F238E27FC236}">
                <a16:creationId xmlns:a16="http://schemas.microsoft.com/office/drawing/2014/main" id="{664F8A07-F158-48B7-8D20-1F7317452850}"/>
              </a:ext>
            </a:extLst>
          </p:cNvPr>
          <p:cNvSpPr>
            <a:spLocks noChangeArrowheads="1"/>
          </p:cNvSpPr>
          <p:nvPr/>
        </p:nvSpPr>
        <p:spPr bwMode="auto">
          <a:xfrm>
            <a:off x="2068513"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charset="0"/>
              </a:rPr>
              <a:t>Page 1</a:t>
            </a:r>
          </a:p>
        </p:txBody>
      </p:sp>
      <p:sp>
        <p:nvSpPr>
          <p:cNvPr id="18" name="Rectangle 278">
            <a:extLst>
              <a:ext uri="{FF2B5EF4-FFF2-40B4-BE49-F238E27FC236}">
                <a16:creationId xmlns:a16="http://schemas.microsoft.com/office/drawing/2014/main" id="{4FB36E18-5F15-4EFA-A534-80D1FDA97526}"/>
              </a:ext>
            </a:extLst>
          </p:cNvPr>
          <p:cNvSpPr>
            <a:spLocks noChangeArrowheads="1"/>
          </p:cNvSpPr>
          <p:nvPr/>
        </p:nvSpPr>
        <p:spPr bwMode="auto">
          <a:xfrm>
            <a:off x="3363913"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charset="0"/>
              </a:rPr>
              <a:t>Page P-1</a:t>
            </a:r>
          </a:p>
        </p:txBody>
      </p:sp>
      <p:sp>
        <p:nvSpPr>
          <p:cNvPr id="19" name="Text Box 279">
            <a:extLst>
              <a:ext uri="{FF2B5EF4-FFF2-40B4-BE49-F238E27FC236}">
                <a16:creationId xmlns:a16="http://schemas.microsoft.com/office/drawing/2014/main" id="{61B2C070-B021-4B1A-B616-9844BBE46C6C}"/>
              </a:ext>
            </a:extLst>
          </p:cNvPr>
          <p:cNvSpPr txBox="1">
            <a:spLocks noChangeArrowheads="1"/>
          </p:cNvSpPr>
          <p:nvPr/>
        </p:nvSpPr>
        <p:spPr bwMode="auto">
          <a:xfrm>
            <a:off x="2906713" y="3613150"/>
            <a:ext cx="488950" cy="457200"/>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charset="0"/>
              </a:rPr>
              <a:t>…</a:t>
            </a:r>
          </a:p>
        </p:txBody>
      </p:sp>
      <p:sp>
        <p:nvSpPr>
          <p:cNvPr id="20" name="Text Box 281">
            <a:extLst>
              <a:ext uri="{FF2B5EF4-FFF2-40B4-BE49-F238E27FC236}">
                <a16:creationId xmlns:a16="http://schemas.microsoft.com/office/drawing/2014/main" id="{E8026DAD-05A0-4289-8EAF-1E5AE91E8310}"/>
              </a:ext>
            </a:extLst>
          </p:cNvPr>
          <p:cNvSpPr txBox="1">
            <a:spLocks noChangeArrowheads="1"/>
          </p:cNvSpPr>
          <p:nvPr/>
        </p:nvSpPr>
        <p:spPr bwMode="auto">
          <a:xfrm>
            <a:off x="1066800" y="3321050"/>
            <a:ext cx="849313" cy="336550"/>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charset="0"/>
              </a:rPr>
              <a:t>Block 0</a:t>
            </a:r>
          </a:p>
        </p:txBody>
      </p:sp>
      <p:sp>
        <p:nvSpPr>
          <p:cNvPr id="21" name="Text Box 282">
            <a:extLst>
              <a:ext uri="{FF2B5EF4-FFF2-40B4-BE49-F238E27FC236}">
                <a16:creationId xmlns:a16="http://schemas.microsoft.com/office/drawing/2014/main" id="{9D0CDF6E-6A1F-45E8-B16A-53275E143566}"/>
              </a:ext>
            </a:extLst>
          </p:cNvPr>
          <p:cNvSpPr txBox="1">
            <a:spLocks noChangeArrowheads="1"/>
          </p:cNvSpPr>
          <p:nvPr/>
        </p:nvSpPr>
        <p:spPr bwMode="auto">
          <a:xfrm>
            <a:off x="4311650" y="3657600"/>
            <a:ext cx="488950" cy="457200"/>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Arial" charset="0"/>
              </a:rPr>
              <a:t>…</a:t>
            </a:r>
          </a:p>
        </p:txBody>
      </p:sp>
      <p:sp>
        <p:nvSpPr>
          <p:cNvPr id="22" name="Rectangle 287">
            <a:extLst>
              <a:ext uri="{FF2B5EF4-FFF2-40B4-BE49-F238E27FC236}">
                <a16:creationId xmlns:a16="http://schemas.microsoft.com/office/drawing/2014/main" id="{53AF445A-47A0-4BA4-919F-11BB6EF4D0A5}"/>
              </a:ext>
            </a:extLst>
          </p:cNvPr>
          <p:cNvSpPr>
            <a:spLocks noChangeArrowheads="1"/>
          </p:cNvSpPr>
          <p:nvPr/>
        </p:nvSpPr>
        <p:spPr bwMode="auto">
          <a:xfrm>
            <a:off x="4876800" y="3689350"/>
            <a:ext cx="3124200" cy="457200"/>
          </a:xfrm>
          <a:prstGeom prst="rect">
            <a:avLst/>
          </a:prstGeom>
          <a:solidFill>
            <a:srgbClr val="F6F5BD"/>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83">
            <a:extLst>
              <a:ext uri="{FF2B5EF4-FFF2-40B4-BE49-F238E27FC236}">
                <a16:creationId xmlns:a16="http://schemas.microsoft.com/office/drawing/2014/main" id="{DB8535B2-5ADD-461F-A227-5D0BCF73924C}"/>
              </a:ext>
            </a:extLst>
          </p:cNvPr>
          <p:cNvSpPr>
            <a:spLocks noChangeArrowheads="1"/>
          </p:cNvSpPr>
          <p:nvPr/>
        </p:nvSpPr>
        <p:spPr bwMode="auto">
          <a:xfrm>
            <a:off x="4953000"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charset="0"/>
              </a:rPr>
              <a:t>Page 0</a:t>
            </a:r>
          </a:p>
        </p:txBody>
      </p:sp>
      <p:sp>
        <p:nvSpPr>
          <p:cNvPr id="24" name="Rectangle 284">
            <a:extLst>
              <a:ext uri="{FF2B5EF4-FFF2-40B4-BE49-F238E27FC236}">
                <a16:creationId xmlns:a16="http://schemas.microsoft.com/office/drawing/2014/main" id="{C315B5F6-D604-4FA0-A2A7-E24463123BB2}"/>
              </a:ext>
            </a:extLst>
          </p:cNvPr>
          <p:cNvSpPr>
            <a:spLocks noChangeArrowheads="1"/>
          </p:cNvSpPr>
          <p:nvPr/>
        </p:nvSpPr>
        <p:spPr bwMode="auto">
          <a:xfrm>
            <a:off x="5791200"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charset="0"/>
              </a:rPr>
              <a:t>Page 1</a:t>
            </a:r>
          </a:p>
        </p:txBody>
      </p:sp>
      <p:sp>
        <p:nvSpPr>
          <p:cNvPr id="25" name="Rectangle 285">
            <a:extLst>
              <a:ext uri="{FF2B5EF4-FFF2-40B4-BE49-F238E27FC236}">
                <a16:creationId xmlns:a16="http://schemas.microsoft.com/office/drawing/2014/main" id="{542D7182-809E-4DE2-899F-977F0E0BF9C6}"/>
              </a:ext>
            </a:extLst>
          </p:cNvPr>
          <p:cNvSpPr>
            <a:spLocks noChangeArrowheads="1"/>
          </p:cNvSpPr>
          <p:nvPr/>
        </p:nvSpPr>
        <p:spPr bwMode="auto">
          <a:xfrm>
            <a:off x="7086600" y="3765550"/>
            <a:ext cx="838200" cy="304800"/>
          </a:xfrm>
          <a:prstGeom prst="rect">
            <a:avLst/>
          </a:prstGeom>
          <a:solidFill>
            <a:srgbClr val="B2E6B2"/>
          </a:solidFill>
          <a:ln w="12700">
            <a:solidFill>
              <a:srgbClr val="000000"/>
            </a:solidFill>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Arial" charset="0"/>
              </a:rPr>
              <a:t>Page P-1</a:t>
            </a:r>
          </a:p>
        </p:txBody>
      </p:sp>
      <p:sp>
        <p:nvSpPr>
          <p:cNvPr id="26" name="Text Box 286">
            <a:extLst>
              <a:ext uri="{FF2B5EF4-FFF2-40B4-BE49-F238E27FC236}">
                <a16:creationId xmlns:a16="http://schemas.microsoft.com/office/drawing/2014/main" id="{90658A7A-C9AC-40FD-B75C-5D640246BAEE}"/>
              </a:ext>
            </a:extLst>
          </p:cNvPr>
          <p:cNvSpPr txBox="1">
            <a:spLocks noChangeArrowheads="1"/>
          </p:cNvSpPr>
          <p:nvPr/>
        </p:nvSpPr>
        <p:spPr bwMode="auto">
          <a:xfrm>
            <a:off x="6629400" y="3613150"/>
            <a:ext cx="488950" cy="457200"/>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Arial" charset="0"/>
              </a:rPr>
              <a:t>…</a:t>
            </a:r>
          </a:p>
        </p:txBody>
      </p:sp>
      <p:sp>
        <p:nvSpPr>
          <p:cNvPr id="27" name="Text Box 288">
            <a:extLst>
              <a:ext uri="{FF2B5EF4-FFF2-40B4-BE49-F238E27FC236}">
                <a16:creationId xmlns:a16="http://schemas.microsoft.com/office/drawing/2014/main" id="{471470A4-321E-4C06-8A08-A0FB4E3E484D}"/>
              </a:ext>
            </a:extLst>
          </p:cNvPr>
          <p:cNvSpPr txBox="1">
            <a:spLocks noChangeArrowheads="1"/>
          </p:cNvSpPr>
          <p:nvPr/>
        </p:nvSpPr>
        <p:spPr bwMode="auto">
          <a:xfrm>
            <a:off x="4800600" y="3321050"/>
            <a:ext cx="1109663" cy="336550"/>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charset="0"/>
              </a:rPr>
              <a:t>Block  B-1</a:t>
            </a:r>
          </a:p>
        </p:txBody>
      </p:sp>
      <p:sp>
        <p:nvSpPr>
          <p:cNvPr id="28" name="Text Box 291">
            <a:extLst>
              <a:ext uri="{FF2B5EF4-FFF2-40B4-BE49-F238E27FC236}">
                <a16:creationId xmlns:a16="http://schemas.microsoft.com/office/drawing/2014/main" id="{031A4673-6376-406C-BCE0-A576EE60B633}"/>
              </a:ext>
            </a:extLst>
          </p:cNvPr>
          <p:cNvSpPr txBox="1">
            <a:spLocks noChangeArrowheads="1"/>
          </p:cNvSpPr>
          <p:nvPr/>
        </p:nvSpPr>
        <p:spPr bwMode="auto">
          <a:xfrm>
            <a:off x="912813" y="3016250"/>
            <a:ext cx="646331" cy="369332"/>
          </a:xfrm>
          <a:prstGeom prst="rect">
            <a:avLst/>
          </a:prstGeom>
          <a:noFill/>
          <a:ln w="12700">
            <a:noFill/>
            <a:miter lim="800000"/>
            <a:headEnd/>
            <a:tailEnd/>
          </a:ln>
          <a:effectLst/>
        </p:spPr>
        <p:txBody>
          <a:bodyPr wrap="none">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Text" lastClr="000000"/>
                </a:solidFill>
                <a:effectLst/>
                <a:uLnTx/>
                <a:uFillTx/>
                <a:latin typeface="Arial" charset="0"/>
              </a:rPr>
              <a:t>闪存</a:t>
            </a:r>
            <a:endParaRPr kumimoji="0" lang="en-US" sz="1800" b="0" i="0" u="none" strike="noStrike" kern="0" cap="none" spc="0" normalizeH="0" baseline="0" noProof="0" dirty="0">
              <a:ln>
                <a:noFill/>
              </a:ln>
              <a:solidFill>
                <a:sysClr val="windowText" lastClr="000000"/>
              </a:solidFill>
              <a:effectLst/>
              <a:uLnTx/>
              <a:uFillTx/>
              <a:latin typeface="Arial" charset="0"/>
            </a:endParaRPr>
          </a:p>
        </p:txBody>
      </p:sp>
      <p:sp>
        <p:nvSpPr>
          <p:cNvPr id="29" name="Rectangle 292">
            <a:extLst>
              <a:ext uri="{FF2B5EF4-FFF2-40B4-BE49-F238E27FC236}">
                <a16:creationId xmlns:a16="http://schemas.microsoft.com/office/drawing/2014/main" id="{44569B45-7D32-4EE0-85EC-86082E1A5431}"/>
              </a:ext>
            </a:extLst>
          </p:cNvPr>
          <p:cNvSpPr>
            <a:spLocks noChangeArrowheads="1"/>
          </p:cNvSpPr>
          <p:nvPr/>
        </p:nvSpPr>
        <p:spPr bwMode="auto">
          <a:xfrm>
            <a:off x="838200" y="2317750"/>
            <a:ext cx="7467600" cy="2178050"/>
          </a:xfrm>
          <a:prstGeom prst="rect">
            <a:avLst/>
          </a:prstGeom>
          <a:noFill/>
          <a:ln w="12700">
            <a:solidFill>
              <a:srgbClr val="000000"/>
            </a:solidFill>
            <a:prstDash val="dash"/>
            <a:miter lim="800000"/>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Text Box 293">
            <a:extLst>
              <a:ext uri="{FF2B5EF4-FFF2-40B4-BE49-F238E27FC236}">
                <a16:creationId xmlns:a16="http://schemas.microsoft.com/office/drawing/2014/main" id="{F5A087F8-367B-4F99-9158-F519D4EFA1DA}"/>
              </a:ext>
            </a:extLst>
          </p:cNvPr>
          <p:cNvSpPr txBox="1">
            <a:spLocks noChangeArrowheads="1"/>
          </p:cNvSpPr>
          <p:nvPr/>
        </p:nvSpPr>
        <p:spPr bwMode="auto">
          <a:xfrm>
            <a:off x="746125" y="1981200"/>
            <a:ext cx="3493264" cy="369332"/>
          </a:xfrm>
          <a:prstGeom prst="rect">
            <a:avLst/>
          </a:prstGeom>
          <a:noFill/>
          <a:ln w="12700">
            <a:noFill/>
            <a:miter lim="800000"/>
            <a:headEnd/>
            <a:tailEnd/>
          </a:ln>
          <a:effectLst/>
        </p:spPr>
        <p:txBody>
          <a:bodyPr wrap="none">
            <a:prstTxWarp prst="textNoShape">
              <a:avLst/>
            </a:prstTxWarp>
            <a:spAutoFit/>
          </a:bodyPr>
          <a:lstStyle/>
          <a:p>
            <a:pPr lvl="0">
              <a:defRPr/>
            </a:pPr>
            <a:r>
              <a:rPr kumimoji="0" lang="zh-CN" altLang="en-US" sz="1800" b="0" i="0" u="none" strike="noStrike" kern="0" cap="none" spc="0" normalizeH="0" baseline="0" noProof="0" dirty="0">
                <a:ln>
                  <a:noFill/>
                </a:ln>
                <a:solidFill>
                  <a:sysClr val="windowText" lastClr="000000"/>
                </a:solidFill>
                <a:effectLst/>
                <a:uLnTx/>
                <a:uFillTx/>
                <a:latin typeface="Arial" charset="0"/>
              </a:rPr>
              <a:t>固态硬盘</a:t>
            </a:r>
            <a:r>
              <a:rPr lang="en-US" altLang="zh-CN" kern="0" dirty="0">
                <a:solidFill>
                  <a:sysClr val="windowText" lastClr="000000"/>
                </a:solidFill>
                <a:latin typeface="Arial" charset="0"/>
              </a:rPr>
              <a:t>(</a:t>
            </a:r>
            <a:r>
              <a:rPr kumimoji="0" lang="en-US" sz="1800" b="0" i="0" u="none" strike="noStrike" kern="0" cap="none" spc="0" normalizeH="0" baseline="0" noProof="0" dirty="0">
                <a:ln>
                  <a:noFill/>
                </a:ln>
                <a:solidFill>
                  <a:sysClr val="windowText" lastClr="000000"/>
                </a:solidFill>
                <a:effectLst/>
                <a:uLnTx/>
                <a:uFillTx/>
                <a:latin typeface="Arial" charset="0"/>
              </a:rPr>
              <a:t>Solid State Disk, SSD)</a:t>
            </a:r>
          </a:p>
        </p:txBody>
      </p:sp>
      <p:sp>
        <p:nvSpPr>
          <p:cNvPr id="31" name="Text Box 297">
            <a:extLst>
              <a:ext uri="{FF2B5EF4-FFF2-40B4-BE49-F238E27FC236}">
                <a16:creationId xmlns:a16="http://schemas.microsoft.com/office/drawing/2014/main" id="{CFE9D7A3-F0BF-4266-A6D2-536A317EC7EC}"/>
              </a:ext>
            </a:extLst>
          </p:cNvPr>
          <p:cNvSpPr txBox="1">
            <a:spLocks noChangeArrowheads="1"/>
          </p:cNvSpPr>
          <p:nvPr/>
        </p:nvSpPr>
        <p:spPr bwMode="auto">
          <a:xfrm>
            <a:off x="4724400" y="1655763"/>
            <a:ext cx="2133600" cy="307777"/>
          </a:xfrm>
          <a:prstGeom prst="rect">
            <a:avLst/>
          </a:prstGeom>
          <a:noFill/>
          <a:ln w="12700">
            <a:noFill/>
            <a:miter lim="800000"/>
            <a:headEnd/>
            <a:tailEnd/>
          </a:ln>
          <a:effectLst/>
        </p:spPr>
        <p:txBody>
          <a:bodyPr>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u="none" strike="noStrike" kern="0" cap="none" spc="0" normalizeH="0" baseline="0" noProof="0" dirty="0">
                <a:ln>
                  <a:noFill/>
                </a:ln>
                <a:solidFill>
                  <a:sysClr val="windowText" lastClr="000000"/>
                </a:solidFill>
                <a:effectLst/>
                <a:uLnTx/>
                <a:uFillTx/>
              </a:rPr>
              <a:t>读写逻辑磁盘块</a:t>
            </a:r>
            <a:endParaRPr kumimoji="0" lang="en-US" sz="1400" b="0" u="none" strike="noStrike" kern="0" cap="none" spc="0" normalizeH="0" baseline="0" noProof="0" dirty="0">
              <a:ln>
                <a:noFill/>
              </a:ln>
              <a:solidFill>
                <a:sysClr val="windowText" lastClr="000000"/>
              </a:solidFill>
              <a:effectLst/>
              <a:uLnTx/>
              <a:uFillTx/>
            </a:endParaRPr>
          </a:p>
        </p:txBody>
      </p:sp>
      <p:pic>
        <p:nvPicPr>
          <p:cNvPr id="5122" name="Picture 2">
            <a:extLst>
              <a:ext uri="{FF2B5EF4-FFF2-40B4-BE49-F238E27FC236}">
                <a16:creationId xmlns:a16="http://schemas.microsoft.com/office/drawing/2014/main" id="{73B5DCF8-F0F9-4822-94A2-688E42E0F1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900" y="44624"/>
            <a:ext cx="3057461" cy="1715045"/>
          </a:xfrm>
          <a:prstGeom prst="rect">
            <a:avLst/>
          </a:prstGeom>
          <a:noFill/>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62FD74C2-8EB0-47C9-ACA9-5F9AAA2AFC6B}"/>
              </a:ext>
            </a:extLst>
          </p:cNvPr>
          <p:cNvSpPr txBox="1"/>
          <p:nvPr/>
        </p:nvSpPr>
        <p:spPr>
          <a:xfrm>
            <a:off x="83528" y="728729"/>
            <a:ext cx="3384375" cy="1200329"/>
          </a:xfrm>
          <a:prstGeom prst="rect">
            <a:avLst/>
          </a:prstGeom>
          <a:noFill/>
        </p:spPr>
        <p:txBody>
          <a:bodyPr wrap="square">
            <a:spAutoFit/>
          </a:bodyPr>
          <a:lstStyle/>
          <a:p>
            <a:r>
              <a:rPr lang="zh-CN" altLang="en-US" sz="1200" b="1" i="0" dirty="0">
                <a:solidFill>
                  <a:srgbClr val="333333"/>
                </a:solidFill>
                <a:effectLst/>
                <a:latin typeface="-apple-system"/>
              </a:rPr>
              <a:t>闪存工作原理的核心是一种称为闪存单元的存储单元。</a:t>
            </a:r>
            <a:r>
              <a:rPr lang="zh-CN" altLang="en-US" sz="1200" b="0" i="0" dirty="0">
                <a:solidFill>
                  <a:srgbClr val="333333"/>
                </a:solidFill>
                <a:effectLst/>
                <a:latin typeface="-apple-system"/>
              </a:rPr>
              <a:t>闪存单元是由一个细小的晶体管和一个贮存电荷的栅极构成的。每个晶体管可以存储一个二进制位</a:t>
            </a:r>
            <a:r>
              <a:rPr lang="en-US" altLang="zh-CN" sz="1200" b="0" i="0" dirty="0">
                <a:solidFill>
                  <a:srgbClr val="333333"/>
                </a:solidFill>
                <a:effectLst/>
                <a:latin typeface="-apple-system"/>
              </a:rPr>
              <a:t>,</a:t>
            </a:r>
            <a:r>
              <a:rPr lang="zh-CN" altLang="en-US" sz="1200" b="0" i="0" dirty="0">
                <a:solidFill>
                  <a:srgbClr val="333333"/>
                </a:solidFill>
                <a:effectLst/>
                <a:latin typeface="-apple-system"/>
              </a:rPr>
              <a:t>也就是</a:t>
            </a:r>
            <a:r>
              <a:rPr lang="en-US" altLang="zh-CN" sz="1200" b="0" i="0" dirty="0">
                <a:solidFill>
                  <a:srgbClr val="333333"/>
                </a:solidFill>
                <a:effectLst/>
                <a:latin typeface="-apple-system"/>
              </a:rPr>
              <a:t>0</a:t>
            </a:r>
            <a:r>
              <a:rPr lang="zh-CN" altLang="en-US" sz="1200" b="0" i="0" dirty="0">
                <a:solidFill>
                  <a:srgbClr val="333333"/>
                </a:solidFill>
                <a:effectLst/>
                <a:latin typeface="-apple-system"/>
              </a:rPr>
              <a:t>或</a:t>
            </a:r>
            <a:r>
              <a:rPr lang="en-US" altLang="zh-CN" sz="1200" b="0" i="0" dirty="0">
                <a:solidFill>
                  <a:srgbClr val="333333"/>
                </a:solidFill>
                <a:effectLst/>
                <a:latin typeface="-apple-system"/>
              </a:rPr>
              <a:t>1</a:t>
            </a:r>
            <a:r>
              <a:rPr lang="zh-CN" altLang="en-US" sz="1200" b="0" i="0" dirty="0">
                <a:solidFill>
                  <a:srgbClr val="333333"/>
                </a:solidFill>
                <a:effectLst/>
                <a:latin typeface="-apple-system"/>
              </a:rPr>
              <a:t>。当电荷存储在栅极中时</a:t>
            </a:r>
            <a:r>
              <a:rPr lang="en-US" altLang="zh-CN" sz="1200" b="0" i="0" dirty="0">
                <a:solidFill>
                  <a:srgbClr val="333333"/>
                </a:solidFill>
                <a:effectLst/>
                <a:latin typeface="-apple-system"/>
              </a:rPr>
              <a:t>,</a:t>
            </a:r>
            <a:r>
              <a:rPr lang="zh-CN" altLang="en-US" sz="1200" b="0" i="0" dirty="0">
                <a:solidFill>
                  <a:srgbClr val="333333"/>
                </a:solidFill>
                <a:effectLst/>
                <a:latin typeface="-apple-system"/>
              </a:rPr>
              <a:t>晶体管的通路就被打开了</a:t>
            </a:r>
            <a:r>
              <a:rPr lang="en-US" altLang="zh-CN" sz="1200" b="0" i="0" dirty="0">
                <a:solidFill>
                  <a:srgbClr val="333333"/>
                </a:solidFill>
                <a:effectLst/>
                <a:latin typeface="-apple-system"/>
              </a:rPr>
              <a:t>,</a:t>
            </a:r>
            <a:r>
              <a:rPr lang="zh-CN" altLang="en-US" sz="1200" b="0" i="0" dirty="0">
                <a:solidFill>
                  <a:srgbClr val="333333"/>
                </a:solidFill>
                <a:effectLst/>
                <a:latin typeface="-apple-system"/>
              </a:rPr>
              <a:t>表示</a:t>
            </a:r>
            <a:r>
              <a:rPr lang="en-US" altLang="zh-CN" sz="1200" b="0" i="0" dirty="0">
                <a:solidFill>
                  <a:srgbClr val="333333"/>
                </a:solidFill>
                <a:effectLst/>
                <a:latin typeface="-apple-system"/>
              </a:rPr>
              <a:t>1</a:t>
            </a:r>
            <a:r>
              <a:rPr lang="zh-CN" altLang="en-US" sz="1200" b="0" i="0" dirty="0">
                <a:solidFill>
                  <a:srgbClr val="333333"/>
                </a:solidFill>
                <a:effectLst/>
                <a:latin typeface="-apple-system"/>
              </a:rPr>
              <a:t>。当栅极中没有电荷时</a:t>
            </a:r>
            <a:r>
              <a:rPr lang="en-US" altLang="zh-CN" sz="1200" b="0" i="0" dirty="0">
                <a:solidFill>
                  <a:srgbClr val="333333"/>
                </a:solidFill>
                <a:effectLst/>
                <a:latin typeface="-apple-system"/>
              </a:rPr>
              <a:t>,</a:t>
            </a:r>
            <a:r>
              <a:rPr lang="zh-CN" altLang="en-US" sz="1200" b="0" i="0" dirty="0">
                <a:solidFill>
                  <a:srgbClr val="333333"/>
                </a:solidFill>
                <a:effectLst/>
                <a:latin typeface="-apple-system"/>
              </a:rPr>
              <a:t>晶体管的通路就被关闭了</a:t>
            </a:r>
            <a:r>
              <a:rPr lang="en-US" altLang="zh-CN" sz="1200" b="0" i="0" dirty="0">
                <a:solidFill>
                  <a:srgbClr val="333333"/>
                </a:solidFill>
                <a:effectLst/>
                <a:latin typeface="-apple-system"/>
              </a:rPr>
              <a:t>,</a:t>
            </a:r>
            <a:r>
              <a:rPr lang="zh-CN" altLang="en-US" sz="1200" b="0" i="0" dirty="0">
                <a:solidFill>
                  <a:srgbClr val="333333"/>
                </a:solidFill>
                <a:effectLst/>
                <a:latin typeface="-apple-system"/>
              </a:rPr>
              <a:t>表示</a:t>
            </a:r>
            <a:r>
              <a:rPr lang="en-US" altLang="zh-CN" sz="1200" b="0" i="0" dirty="0">
                <a:solidFill>
                  <a:srgbClr val="333333"/>
                </a:solidFill>
                <a:effectLst/>
                <a:latin typeface="-apple-system"/>
              </a:rPr>
              <a:t>0</a:t>
            </a:r>
            <a:r>
              <a:rPr lang="zh-CN" altLang="en-US" sz="1200" b="0" i="0" dirty="0">
                <a:solidFill>
                  <a:srgbClr val="333333"/>
                </a:solidFill>
                <a:effectLst/>
                <a:latin typeface="-apple-system"/>
              </a:rPr>
              <a:t>。</a:t>
            </a:r>
            <a:endParaRPr lang="zh-CN" altLang="en-US" sz="1200" dirty="0"/>
          </a:p>
        </p:txBody>
      </p:sp>
    </p:spTree>
    <p:extLst>
      <p:ext uri="{BB962C8B-B14F-4D97-AF65-F5344CB8AC3E}">
        <p14:creationId xmlns:p14="http://schemas.microsoft.com/office/powerpoint/2010/main" val="2455892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2259F6-9CE3-4459-AD2C-A57FC1671775}"/>
              </a:ext>
            </a:extLst>
          </p:cNvPr>
          <p:cNvSpPr>
            <a:spLocks noGrp="1"/>
          </p:cNvSpPr>
          <p:nvPr>
            <p:ph type="title"/>
          </p:nvPr>
        </p:nvSpPr>
        <p:spPr/>
        <p:txBody>
          <a:bodyPr>
            <a:normAutofit fontScale="90000"/>
          </a:bodyPr>
          <a:lstStyle/>
          <a:p>
            <a:r>
              <a:rPr lang="en-US" altLang="zh-CN" dirty="0"/>
              <a:t>SSD</a:t>
            </a:r>
            <a:r>
              <a:rPr lang="zh-CN" altLang="en-US" dirty="0"/>
              <a:t>层次结构与访问路径</a:t>
            </a:r>
          </a:p>
        </p:txBody>
      </p:sp>
      <p:pic>
        <p:nvPicPr>
          <p:cNvPr id="6" name="内容占位符 5">
            <a:extLst>
              <a:ext uri="{FF2B5EF4-FFF2-40B4-BE49-F238E27FC236}">
                <a16:creationId xmlns:a16="http://schemas.microsoft.com/office/drawing/2014/main" id="{B4E7BC44-411B-437C-AF11-E93F112A762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201" b="98996" l="0" r="98945">
                        <a14:foregroundMark x1="22996" y1="78715" x2="27004" y2="67470"/>
                        <a14:foregroundMark x1="19620" y1="72892" x2="29958" y2="57430"/>
                        <a14:foregroundMark x1="22785" y1="45181" x2="76793" y2="46185"/>
                        <a14:foregroundMark x1="88608" y1="57430" x2="72574" y2="42972"/>
                        <a14:foregroundMark x1="93460" y1="54217" x2="84599" y2="50803"/>
                        <a14:foregroundMark x1="28059" y1="54618" x2="65401" y2="54217"/>
                        <a14:foregroundMark x1="94515" y1="52008" x2="87764" y2="50602"/>
                      </a14:backgroundRemoval>
                    </a14:imgEffect>
                  </a14:imgLayer>
                </a14:imgProps>
              </a:ext>
              <a:ext uri="{28A0092B-C50C-407E-A947-70E740481C1C}">
                <a14:useLocalDpi xmlns:a14="http://schemas.microsoft.com/office/drawing/2010/main" val="0"/>
              </a:ext>
            </a:extLst>
          </a:blip>
          <a:stretch>
            <a:fillRect/>
          </a:stretch>
        </p:blipFill>
        <p:spPr>
          <a:xfrm>
            <a:off x="122732" y="3624959"/>
            <a:ext cx="2962992" cy="3113017"/>
          </a:xfrm>
        </p:spPr>
      </p:pic>
      <p:sp>
        <p:nvSpPr>
          <p:cNvPr id="4" name="灯片编号占位符 3">
            <a:extLst>
              <a:ext uri="{FF2B5EF4-FFF2-40B4-BE49-F238E27FC236}">
                <a16:creationId xmlns:a16="http://schemas.microsoft.com/office/drawing/2014/main" id="{72116142-759E-4262-9C79-B34A4D0F7555}"/>
              </a:ext>
            </a:extLst>
          </p:cNvPr>
          <p:cNvSpPr>
            <a:spLocks noGrp="1"/>
          </p:cNvSpPr>
          <p:nvPr>
            <p:ph type="sldNum" sz="quarter" idx="12"/>
          </p:nvPr>
        </p:nvSpPr>
        <p:spPr/>
        <p:txBody>
          <a:bodyPr/>
          <a:lstStyle/>
          <a:p>
            <a:fld id="{6D62327B-ED8D-4CFC-ADD0-A75FA5CBE281}" type="slidenum">
              <a:rPr lang="zh-CN" altLang="en-US" smtClean="0"/>
              <a:pPr/>
              <a:t>56</a:t>
            </a:fld>
            <a:endParaRPr lang="zh-CN" altLang="en-US" dirty="0"/>
          </a:p>
        </p:txBody>
      </p:sp>
      <p:pic>
        <p:nvPicPr>
          <p:cNvPr id="10" name="图片 9">
            <a:extLst>
              <a:ext uri="{FF2B5EF4-FFF2-40B4-BE49-F238E27FC236}">
                <a16:creationId xmlns:a16="http://schemas.microsoft.com/office/drawing/2014/main" id="{28D4AADE-6CCE-4D09-AECA-479F9745C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838893"/>
            <a:ext cx="5700065" cy="2858230"/>
          </a:xfrm>
          <a:prstGeom prst="rect">
            <a:avLst/>
          </a:prstGeom>
        </p:spPr>
      </p:pic>
      <p:pic>
        <p:nvPicPr>
          <p:cNvPr id="8" name="图片 7">
            <a:extLst>
              <a:ext uri="{FF2B5EF4-FFF2-40B4-BE49-F238E27FC236}">
                <a16:creationId xmlns:a16="http://schemas.microsoft.com/office/drawing/2014/main" id="{C42B2827-10EA-4DD7-800B-B3AA07CD3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968" y="3461336"/>
            <a:ext cx="2748258" cy="3134864"/>
          </a:xfrm>
          <a:prstGeom prst="rect">
            <a:avLst/>
          </a:prstGeom>
        </p:spPr>
      </p:pic>
      <p:sp>
        <p:nvSpPr>
          <p:cNvPr id="3" name="矩形 2"/>
          <p:cNvSpPr/>
          <p:nvPr/>
        </p:nvSpPr>
        <p:spPr>
          <a:xfrm>
            <a:off x="4803518" y="890136"/>
            <a:ext cx="4304986" cy="738664"/>
          </a:xfrm>
          <a:prstGeom prst="rect">
            <a:avLst/>
          </a:prstGeom>
        </p:spPr>
        <p:txBody>
          <a:bodyPr wrap="square">
            <a:spAutoFit/>
          </a:bodyPr>
          <a:lstStyle/>
          <a:p>
            <a:pPr marL="285750" indent="-285750">
              <a:buFont typeface="Arial" panose="020B0604020202020204" pitchFamily="34" charset="0"/>
              <a:buChar char="•"/>
            </a:pPr>
            <a:r>
              <a:rPr lang="en-US" altLang="zh-CN" sz="1400" dirty="0">
                <a:solidFill>
                  <a:srgbClr val="191919"/>
                </a:solidFill>
                <a:latin typeface="Bell MT" panose="02020503060305020303" pitchFamily="18" charset="0"/>
              </a:rPr>
              <a:t>Die</a:t>
            </a:r>
            <a:r>
              <a:rPr lang="zh-CN" altLang="en-US" sz="1400" dirty="0">
                <a:solidFill>
                  <a:srgbClr val="191919"/>
                </a:solidFill>
                <a:latin typeface="Bell MT" panose="02020503060305020303" pitchFamily="18" charset="0"/>
              </a:rPr>
              <a:t>也被称作</a:t>
            </a:r>
            <a:r>
              <a:rPr lang="en-US" altLang="zh-CN" sz="1400" dirty="0">
                <a:solidFill>
                  <a:srgbClr val="191919"/>
                </a:solidFill>
                <a:latin typeface="Bell MT" panose="02020503060305020303" pitchFamily="18" charset="0"/>
              </a:rPr>
              <a:t>LUN</a:t>
            </a:r>
            <a:r>
              <a:rPr lang="zh-CN" altLang="en-US" sz="1400" dirty="0">
                <a:solidFill>
                  <a:srgbClr val="191919"/>
                </a:solidFill>
                <a:latin typeface="Bell MT" panose="02020503060305020303" pitchFamily="18" charset="0"/>
              </a:rPr>
              <a:t>（逻辑单元），也是闪存内可执行命令并返回自身状态的最小独立单元。</a:t>
            </a:r>
            <a:endParaRPr lang="en-US" altLang="zh-CN" sz="1400" dirty="0">
              <a:solidFill>
                <a:srgbClr val="191919"/>
              </a:solidFill>
              <a:latin typeface="Bell MT" panose="02020503060305020303" pitchFamily="18" charset="0"/>
            </a:endParaRPr>
          </a:p>
          <a:p>
            <a:pPr marL="285750" indent="-285750">
              <a:buFont typeface="Arial" panose="020B0604020202020204" pitchFamily="34" charset="0"/>
              <a:buChar char="•"/>
            </a:pPr>
            <a:r>
              <a:rPr lang="zh-CN" altLang="en-US" sz="1400" dirty="0">
                <a:latin typeface="Bell MT" panose="02020503060305020303" pitchFamily="18" charset="0"/>
              </a:rPr>
              <a:t>一个闪存</a:t>
            </a:r>
            <a:r>
              <a:rPr lang="en-US" altLang="zh-CN" sz="1400" dirty="0">
                <a:latin typeface="Bell MT" panose="02020503060305020303" pitchFamily="18" charset="0"/>
              </a:rPr>
              <a:t>Die</a:t>
            </a:r>
            <a:r>
              <a:rPr lang="zh-CN" altLang="en-US" sz="1400" dirty="0">
                <a:latin typeface="Bell MT" panose="02020503060305020303" pitchFamily="18" charset="0"/>
              </a:rPr>
              <a:t>可以拥有</a:t>
            </a:r>
            <a:r>
              <a:rPr lang="en-US" altLang="zh-CN" sz="1400" dirty="0">
                <a:latin typeface="Bell MT" panose="02020503060305020303" pitchFamily="18" charset="0"/>
              </a:rPr>
              <a:t>1</a:t>
            </a:r>
            <a:r>
              <a:rPr lang="zh-CN" altLang="en-US" sz="1400" dirty="0">
                <a:latin typeface="Bell MT" panose="02020503060305020303" pitchFamily="18" charset="0"/>
              </a:rPr>
              <a:t>到多个</a:t>
            </a:r>
            <a:r>
              <a:rPr lang="en-US" altLang="zh-CN" sz="1400" dirty="0">
                <a:latin typeface="Bell MT" panose="02020503060305020303" pitchFamily="18" charset="0"/>
              </a:rPr>
              <a:t>Plane</a:t>
            </a:r>
            <a:r>
              <a:rPr lang="zh-CN" altLang="en-US" sz="1400" dirty="0">
                <a:latin typeface="Bell MT" panose="02020503060305020303" pitchFamily="18" charset="0"/>
              </a:rPr>
              <a:t>面。</a:t>
            </a:r>
          </a:p>
        </p:txBody>
      </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1691295"/>
            <a:ext cx="3428224" cy="2394869"/>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5171" y="4172193"/>
            <a:ext cx="3488829" cy="2252089"/>
          </a:xfrm>
          <a:prstGeom prst="rect">
            <a:avLst/>
          </a:prstGeom>
        </p:spPr>
      </p:pic>
    </p:spTree>
    <p:extLst>
      <p:ext uri="{BB962C8B-B14F-4D97-AF65-F5344CB8AC3E}">
        <p14:creationId xmlns:p14="http://schemas.microsoft.com/office/powerpoint/2010/main" val="3809017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SSD</a:t>
            </a:r>
            <a:r>
              <a:rPr lang="zh-CN" altLang="en-US" dirty="0"/>
              <a:t>性能参数</a:t>
            </a:r>
            <a:r>
              <a:rPr lang="en-US" dirty="0"/>
              <a:t>	</a:t>
            </a:r>
          </a:p>
        </p:txBody>
      </p:sp>
      <p:sp>
        <p:nvSpPr>
          <p:cNvPr id="5" name="TextBox 4"/>
          <p:cNvSpPr txBox="1"/>
          <p:nvPr/>
        </p:nvSpPr>
        <p:spPr>
          <a:xfrm>
            <a:off x="488704" y="727248"/>
            <a:ext cx="4337283" cy="369332"/>
          </a:xfrm>
          <a:prstGeom prst="rect">
            <a:avLst/>
          </a:prstGeom>
          <a:noFill/>
        </p:spPr>
        <p:txBody>
          <a:bodyPr wrap="none" rtlCol="0">
            <a:spAutoFit/>
          </a:bodyPr>
          <a:lstStyle/>
          <a:p>
            <a:r>
              <a:rPr lang="en-US" sz="1800" dirty="0">
                <a:latin typeface="Calibri" pitchFamily="34" charset="0"/>
              </a:rPr>
              <a:t>Source: Intel SSD 730 product specification.</a:t>
            </a:r>
          </a:p>
        </p:txBody>
      </p:sp>
      <p:graphicFrame>
        <p:nvGraphicFramePr>
          <p:cNvPr id="6" name="表格 5">
            <a:extLst>
              <a:ext uri="{FF2B5EF4-FFF2-40B4-BE49-F238E27FC236}">
                <a16:creationId xmlns:a16="http://schemas.microsoft.com/office/drawing/2014/main" id="{FC17CA2D-4500-4B95-9A85-D917493F7AFB}"/>
              </a:ext>
            </a:extLst>
          </p:cNvPr>
          <p:cNvGraphicFramePr>
            <a:graphicFrameLocks noGrp="1"/>
          </p:cNvGraphicFramePr>
          <p:nvPr>
            <p:extLst>
              <p:ext uri="{D42A27DB-BD31-4B8C-83A1-F6EECF244321}">
                <p14:modId xmlns:p14="http://schemas.microsoft.com/office/powerpoint/2010/main" val="516731479"/>
              </p:ext>
            </p:extLst>
          </p:nvPr>
        </p:nvGraphicFramePr>
        <p:xfrm>
          <a:off x="575556" y="1010735"/>
          <a:ext cx="7992888" cy="1854200"/>
        </p:xfrm>
        <a:graphic>
          <a:graphicData uri="http://schemas.openxmlformats.org/drawingml/2006/table">
            <a:tbl>
              <a:tblPr firstRow="1" bandRow="1">
                <a:tableStyleId>{5C22544A-7EE6-4342-B048-85BDC9FD1C3A}</a:tableStyleId>
              </a:tblPr>
              <a:tblGrid>
                <a:gridCol w="1998222">
                  <a:extLst>
                    <a:ext uri="{9D8B030D-6E8A-4147-A177-3AD203B41FA5}">
                      <a16:colId xmlns:a16="http://schemas.microsoft.com/office/drawing/2014/main" val="1923751709"/>
                    </a:ext>
                  </a:extLst>
                </a:gridCol>
                <a:gridCol w="1998222">
                  <a:extLst>
                    <a:ext uri="{9D8B030D-6E8A-4147-A177-3AD203B41FA5}">
                      <a16:colId xmlns:a16="http://schemas.microsoft.com/office/drawing/2014/main" val="1036873623"/>
                    </a:ext>
                  </a:extLst>
                </a:gridCol>
                <a:gridCol w="1998222">
                  <a:extLst>
                    <a:ext uri="{9D8B030D-6E8A-4147-A177-3AD203B41FA5}">
                      <a16:colId xmlns:a16="http://schemas.microsoft.com/office/drawing/2014/main" val="137815154"/>
                    </a:ext>
                  </a:extLst>
                </a:gridCol>
                <a:gridCol w="1998222">
                  <a:extLst>
                    <a:ext uri="{9D8B030D-6E8A-4147-A177-3AD203B41FA5}">
                      <a16:colId xmlns:a16="http://schemas.microsoft.com/office/drawing/2014/main" val="4036640747"/>
                    </a:ext>
                  </a:extLst>
                </a:gridCol>
              </a:tblGrid>
              <a:tr h="370840">
                <a:tc gridSpan="2">
                  <a:txBody>
                    <a:bodyPr/>
                    <a:lstStyle/>
                    <a:p>
                      <a:pPr algn="ctr"/>
                      <a:r>
                        <a:rPr lang="zh-CN" altLang="en-US" dirty="0"/>
                        <a:t>读</a:t>
                      </a:r>
                    </a:p>
                  </a:txBody>
                  <a:tcPr/>
                </a:tc>
                <a:tc hMerge="1">
                  <a:txBody>
                    <a:bodyPr/>
                    <a:lstStyle/>
                    <a:p>
                      <a:endParaRPr lang="zh-CN" altLang="en-US" dirty="0"/>
                    </a:p>
                  </a:txBody>
                  <a:tcPr/>
                </a:tc>
                <a:tc gridSpan="2">
                  <a:txBody>
                    <a:bodyPr/>
                    <a:lstStyle/>
                    <a:p>
                      <a:pPr algn="ctr"/>
                      <a:r>
                        <a:rPr lang="zh-CN" altLang="en-US" dirty="0"/>
                        <a:t>写</a:t>
                      </a:r>
                    </a:p>
                  </a:txBody>
                  <a:tcPr/>
                </a:tc>
                <a:tc hMerge="1">
                  <a:txBody>
                    <a:bodyPr/>
                    <a:lstStyle/>
                    <a:p>
                      <a:pPr algn="ctr"/>
                      <a:endParaRPr lang="zh-CN" altLang="en-US" dirty="0"/>
                    </a:p>
                  </a:txBody>
                  <a:tcPr/>
                </a:tc>
                <a:extLst>
                  <a:ext uri="{0D108BD9-81ED-4DB2-BD59-A6C34878D82A}">
                    <a16:rowId xmlns:a16="http://schemas.microsoft.com/office/drawing/2014/main" val="2217420040"/>
                  </a:ext>
                </a:extLst>
              </a:tr>
              <a:tr h="370840">
                <a:tc>
                  <a:txBody>
                    <a:bodyPr/>
                    <a:lstStyle/>
                    <a:p>
                      <a:r>
                        <a:rPr lang="zh-CN" altLang="en-US" dirty="0"/>
                        <a:t>顺序读吞吐量</a:t>
                      </a:r>
                    </a:p>
                  </a:txBody>
                  <a:tcPr/>
                </a:tc>
                <a:tc>
                  <a:txBody>
                    <a:bodyPr/>
                    <a:lstStyle/>
                    <a:p>
                      <a:r>
                        <a:rPr lang="en-US" altLang="zh-CN" sz="1400" dirty="0">
                          <a:latin typeface="Calibri" pitchFamily="34" charset="0"/>
                        </a:rPr>
                        <a:t>550 MB/s</a:t>
                      </a:r>
                      <a:endParaRPr lang="zh-CN" altLang="en-US" dirty="0"/>
                    </a:p>
                  </a:txBody>
                  <a:tcPr/>
                </a:tc>
                <a:tc>
                  <a:txBody>
                    <a:bodyPr/>
                    <a:lstStyle/>
                    <a:p>
                      <a:r>
                        <a:rPr lang="zh-CN" altLang="en-US" dirty="0"/>
                        <a:t>顺序写吞吐量</a:t>
                      </a:r>
                    </a:p>
                  </a:txBody>
                  <a:tcPr/>
                </a:tc>
                <a:tc>
                  <a:txBody>
                    <a:bodyPr/>
                    <a:lstStyle/>
                    <a:p>
                      <a:pPr marL="0" marR="0" lvl="0" indent="0" algn="l" defTabSz="685622" rtl="0" eaLnBrk="1" fontAlgn="auto" latinLnBrk="0" hangingPunct="1">
                        <a:lnSpc>
                          <a:spcPct val="100000"/>
                        </a:lnSpc>
                        <a:spcBef>
                          <a:spcPts val="0"/>
                        </a:spcBef>
                        <a:spcAft>
                          <a:spcPts val="0"/>
                        </a:spcAft>
                        <a:buClrTx/>
                        <a:buSzTx/>
                        <a:buFontTx/>
                        <a:buNone/>
                        <a:tabLst/>
                        <a:defRPr/>
                      </a:pPr>
                      <a:r>
                        <a:rPr lang="en-US" altLang="zh-CN" sz="1400" dirty="0">
                          <a:latin typeface="Calibri" pitchFamily="34" charset="0"/>
                        </a:rPr>
                        <a:t>470 MB/s</a:t>
                      </a:r>
                      <a:endParaRPr lang="zh-CN" altLang="en-US" dirty="0"/>
                    </a:p>
                  </a:txBody>
                  <a:tcPr/>
                </a:tc>
                <a:extLst>
                  <a:ext uri="{0D108BD9-81ED-4DB2-BD59-A6C34878D82A}">
                    <a16:rowId xmlns:a16="http://schemas.microsoft.com/office/drawing/2014/main" val="2074563046"/>
                  </a:ext>
                </a:extLst>
              </a:tr>
              <a:tr h="370840">
                <a:tc>
                  <a:txBody>
                    <a:bodyPr/>
                    <a:lstStyle/>
                    <a:p>
                      <a:r>
                        <a:rPr lang="zh-CN" altLang="en-US" dirty="0"/>
                        <a:t>随机读吞吐量</a:t>
                      </a:r>
                      <a:r>
                        <a:rPr lang="en-US" altLang="zh-CN" dirty="0"/>
                        <a:t>(IOPS)</a:t>
                      </a:r>
                      <a:endParaRPr lang="zh-CN" altLang="en-US" dirty="0"/>
                    </a:p>
                  </a:txBody>
                  <a:tcPr/>
                </a:tc>
                <a:tc>
                  <a:txBody>
                    <a:bodyPr/>
                    <a:lstStyle/>
                    <a:p>
                      <a:r>
                        <a:rPr lang="en-US" altLang="zh-CN" dirty="0"/>
                        <a:t>89,000 IOPS</a:t>
                      </a:r>
                      <a:endParaRPr lang="zh-CN" altLang="en-US" dirty="0"/>
                    </a:p>
                  </a:txBody>
                  <a:tcPr/>
                </a:tc>
                <a:tc>
                  <a:txBody>
                    <a:bodyPr/>
                    <a:lstStyle/>
                    <a:p>
                      <a:r>
                        <a:rPr lang="zh-CN" altLang="en-US" dirty="0"/>
                        <a:t>随机写吞吐量</a:t>
                      </a:r>
                      <a:r>
                        <a:rPr lang="en-US" altLang="zh-CN" dirty="0"/>
                        <a:t>(IOPS)</a:t>
                      </a:r>
                      <a:endParaRPr lang="zh-CN" altLang="en-US" dirty="0"/>
                    </a:p>
                  </a:txBody>
                  <a:tcPr/>
                </a:tc>
                <a:tc>
                  <a:txBody>
                    <a:bodyPr/>
                    <a:lstStyle/>
                    <a:p>
                      <a:r>
                        <a:rPr lang="en-US" altLang="zh-CN" dirty="0"/>
                        <a:t>74,000 IOPS</a:t>
                      </a:r>
                      <a:endParaRPr lang="zh-CN" altLang="en-US" dirty="0"/>
                    </a:p>
                  </a:txBody>
                  <a:tcPr/>
                </a:tc>
                <a:extLst>
                  <a:ext uri="{0D108BD9-81ED-4DB2-BD59-A6C34878D82A}">
                    <a16:rowId xmlns:a16="http://schemas.microsoft.com/office/drawing/2014/main" val="4125067628"/>
                  </a:ext>
                </a:extLst>
              </a:tr>
              <a:tr h="370840">
                <a:tc>
                  <a:txBody>
                    <a:bodyPr/>
                    <a:lstStyle/>
                    <a:p>
                      <a:r>
                        <a:rPr lang="zh-CN" altLang="en-US" dirty="0"/>
                        <a:t>随机读吞吐量</a:t>
                      </a:r>
                      <a:r>
                        <a:rPr lang="en-US" altLang="zh-CN" dirty="0"/>
                        <a:t>(MB/s)</a:t>
                      </a:r>
                      <a:endParaRPr lang="zh-CN" altLang="en-US" dirty="0"/>
                    </a:p>
                  </a:txBody>
                  <a:tcPr/>
                </a:tc>
                <a:tc>
                  <a:txBody>
                    <a:bodyPr/>
                    <a:lstStyle/>
                    <a:p>
                      <a:r>
                        <a:rPr lang="en-US" altLang="zh-CN" sz="1400" dirty="0">
                          <a:latin typeface="Calibri" pitchFamily="34" charset="0"/>
                        </a:rPr>
                        <a:t>365 MB/s</a:t>
                      </a:r>
                      <a:endParaRPr lang="zh-CN" altLang="en-US" dirty="0"/>
                    </a:p>
                  </a:txBody>
                  <a:tcPr/>
                </a:tc>
                <a:tc>
                  <a:txBody>
                    <a:bodyPr/>
                    <a:lstStyle/>
                    <a:p>
                      <a:r>
                        <a:rPr lang="zh-CN" altLang="en-US" dirty="0"/>
                        <a:t>随机写吞吐量</a:t>
                      </a:r>
                      <a:r>
                        <a:rPr lang="en-US" altLang="zh-CN" dirty="0"/>
                        <a:t>(MB/s)</a:t>
                      </a:r>
                      <a:endParaRPr lang="zh-CN" altLang="en-US" dirty="0"/>
                    </a:p>
                  </a:txBody>
                  <a:tcPr/>
                </a:tc>
                <a:tc>
                  <a:txBody>
                    <a:bodyPr/>
                    <a:lstStyle/>
                    <a:p>
                      <a:r>
                        <a:rPr lang="en-US" altLang="zh-CN" sz="1400" dirty="0">
                          <a:latin typeface="Calibri" pitchFamily="34" charset="0"/>
                        </a:rPr>
                        <a:t>303 MB/s</a:t>
                      </a:r>
                      <a:endParaRPr lang="zh-CN" altLang="en-US" dirty="0"/>
                    </a:p>
                  </a:txBody>
                  <a:tcPr/>
                </a:tc>
                <a:extLst>
                  <a:ext uri="{0D108BD9-81ED-4DB2-BD59-A6C34878D82A}">
                    <a16:rowId xmlns:a16="http://schemas.microsoft.com/office/drawing/2014/main" val="2619992069"/>
                  </a:ext>
                </a:extLst>
              </a:tr>
              <a:tr h="370840">
                <a:tc>
                  <a:txBody>
                    <a:bodyPr/>
                    <a:lstStyle/>
                    <a:p>
                      <a:r>
                        <a:rPr lang="zh-CN" altLang="en-US" dirty="0"/>
                        <a:t>平均顺序读访问时间</a:t>
                      </a:r>
                    </a:p>
                  </a:txBody>
                  <a:tcPr/>
                </a:tc>
                <a:tc>
                  <a:txBody>
                    <a:bodyPr/>
                    <a:lstStyle/>
                    <a:p>
                      <a:r>
                        <a:rPr lang="en-US" altLang="zh-CN" sz="1400" dirty="0">
                          <a:latin typeface="Calibri" pitchFamily="34" charset="0"/>
                        </a:rPr>
                        <a:t>50 us</a:t>
                      </a:r>
                      <a:endParaRPr lang="zh-CN" altLang="en-US" dirty="0"/>
                    </a:p>
                  </a:txBody>
                  <a:tcPr/>
                </a:tc>
                <a:tc>
                  <a:txBody>
                    <a:bodyPr/>
                    <a:lstStyle/>
                    <a:p>
                      <a:r>
                        <a:rPr lang="zh-CN" altLang="en-US" dirty="0"/>
                        <a:t>平均顺序写访问时间</a:t>
                      </a:r>
                    </a:p>
                  </a:txBody>
                  <a:tcPr/>
                </a:tc>
                <a:tc>
                  <a:txBody>
                    <a:bodyPr/>
                    <a:lstStyle/>
                    <a:p>
                      <a:r>
                        <a:rPr lang="en-US" altLang="zh-CN" sz="1400" dirty="0">
                          <a:latin typeface="Calibri" pitchFamily="34" charset="0"/>
                        </a:rPr>
                        <a:t>60 us</a:t>
                      </a:r>
                      <a:endParaRPr lang="zh-CN" altLang="en-US" dirty="0"/>
                    </a:p>
                  </a:txBody>
                  <a:tcPr/>
                </a:tc>
                <a:extLst>
                  <a:ext uri="{0D108BD9-81ED-4DB2-BD59-A6C34878D82A}">
                    <a16:rowId xmlns:a16="http://schemas.microsoft.com/office/drawing/2014/main" val="3736787208"/>
                  </a:ext>
                </a:extLst>
              </a:tr>
            </a:tbl>
          </a:graphicData>
        </a:graphic>
      </p:graphicFrame>
      <p:pic>
        <p:nvPicPr>
          <p:cNvPr id="9" name="图片 8">
            <a:extLst>
              <a:ext uri="{FF2B5EF4-FFF2-40B4-BE49-F238E27FC236}">
                <a16:creationId xmlns:a16="http://schemas.microsoft.com/office/drawing/2014/main" id="{EC7F96C3-B128-4CCA-9A96-B33ECA66984C}"/>
              </a:ext>
            </a:extLst>
          </p:cNvPr>
          <p:cNvPicPr>
            <a:picLocks noChangeAspect="1"/>
          </p:cNvPicPr>
          <p:nvPr/>
        </p:nvPicPr>
        <p:blipFill>
          <a:blip r:embed="rId2"/>
          <a:stretch>
            <a:fillRect/>
          </a:stretch>
        </p:blipFill>
        <p:spPr>
          <a:xfrm>
            <a:off x="858316" y="2996952"/>
            <a:ext cx="7073715" cy="3391167"/>
          </a:xfrm>
          <a:prstGeom prst="rect">
            <a:avLst/>
          </a:prstGeom>
        </p:spPr>
      </p:pic>
      <p:sp>
        <p:nvSpPr>
          <p:cNvPr id="10" name="矩形 9">
            <a:extLst>
              <a:ext uri="{FF2B5EF4-FFF2-40B4-BE49-F238E27FC236}">
                <a16:creationId xmlns:a16="http://schemas.microsoft.com/office/drawing/2014/main" id="{88CC3F52-2FD1-4DE9-A76A-31118320C85E}"/>
              </a:ext>
            </a:extLst>
          </p:cNvPr>
          <p:cNvSpPr/>
          <p:nvPr/>
        </p:nvSpPr>
        <p:spPr>
          <a:xfrm>
            <a:off x="755576" y="6370734"/>
            <a:ext cx="7176455" cy="307777"/>
          </a:xfrm>
          <a:prstGeom prst="rect">
            <a:avLst/>
          </a:prstGeom>
        </p:spPr>
        <p:txBody>
          <a:bodyPr wrap="square">
            <a:spAutoFit/>
          </a:bodyPr>
          <a:lstStyle/>
          <a:p>
            <a:r>
              <a:rPr lang="zh-CN" altLang="en-US" sz="1400" dirty="0"/>
              <a:t>https://www.intel.cn/content/www/cn/zh/solid-state-drives/optane-ssd-dc-</a:t>
            </a:r>
            <a:r>
              <a:rPr lang="zh-CN" altLang="en-US" sz="1400"/>
              <a:t>p4800x-</a:t>
            </a:r>
            <a:r>
              <a:rPr lang="zh-CN" altLang="en-US" sz="1400" dirty="0"/>
              <a:t>brief.html</a:t>
            </a:r>
          </a:p>
        </p:txBody>
      </p:sp>
      <p:pic>
        <p:nvPicPr>
          <p:cNvPr id="12" name="图片 11">
            <a:extLst>
              <a:ext uri="{FF2B5EF4-FFF2-40B4-BE49-F238E27FC236}">
                <a16:creationId xmlns:a16="http://schemas.microsoft.com/office/drawing/2014/main" id="{63B05024-C3BD-468C-81C2-2D38C57A83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413" y="3596056"/>
            <a:ext cx="3419872" cy="1923678"/>
          </a:xfrm>
          <a:prstGeom prst="rect">
            <a:avLst/>
          </a:prstGeom>
        </p:spPr>
      </p:pic>
      <p:sp>
        <p:nvSpPr>
          <p:cNvPr id="13" name="矩形 12">
            <a:extLst>
              <a:ext uri="{FF2B5EF4-FFF2-40B4-BE49-F238E27FC236}">
                <a16:creationId xmlns:a16="http://schemas.microsoft.com/office/drawing/2014/main" id="{5875BCAF-6513-4789-A53C-643B02418883}"/>
              </a:ext>
            </a:extLst>
          </p:cNvPr>
          <p:cNvSpPr/>
          <p:nvPr/>
        </p:nvSpPr>
        <p:spPr>
          <a:xfrm>
            <a:off x="3275856" y="2921103"/>
            <a:ext cx="3292696" cy="369332"/>
          </a:xfrm>
          <a:prstGeom prst="rect">
            <a:avLst/>
          </a:prstGeom>
        </p:spPr>
        <p:txBody>
          <a:bodyPr wrap="none">
            <a:spAutoFit/>
          </a:bodyPr>
          <a:lstStyle/>
          <a:p>
            <a:r>
              <a:rPr lang="en-US" altLang="zh-CN" dirty="0">
                <a:solidFill>
                  <a:srgbClr val="555555"/>
                </a:solidFill>
                <a:latin typeface="Gadugi" panose="020B0502040204020203" pitchFamily="34" charset="0"/>
                <a:ea typeface="Gadugi" panose="020B0502040204020203" pitchFamily="34" charset="0"/>
              </a:rPr>
              <a:t>Intel </a:t>
            </a:r>
            <a:r>
              <a:rPr lang="en-US" altLang="zh-CN" dirty="0" err="1">
                <a:solidFill>
                  <a:srgbClr val="555555"/>
                </a:solidFill>
                <a:latin typeface="Gadugi" panose="020B0502040204020203" pitchFamily="34" charset="0"/>
                <a:ea typeface="Gadugi" panose="020B0502040204020203" pitchFamily="34" charset="0"/>
              </a:rPr>
              <a:t>Optane</a:t>
            </a:r>
            <a:r>
              <a:rPr lang="en-US" altLang="zh-CN" dirty="0">
                <a:solidFill>
                  <a:srgbClr val="555555"/>
                </a:solidFill>
                <a:latin typeface="Gadugi" panose="020B0502040204020203" pitchFamily="34" charset="0"/>
                <a:ea typeface="Gadugi" panose="020B0502040204020203" pitchFamily="34" charset="0"/>
              </a:rPr>
              <a:t>™ SSD DC P4800X</a:t>
            </a:r>
            <a:endParaRPr lang="zh-CN" altLang="en-US" dirty="0">
              <a:latin typeface="Gadugi" panose="020B0502040204020203" pitchFamily="34" charset="0"/>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18466"/>
            <a:ext cx="1029201" cy="1029201"/>
          </a:xfrm>
          <a:prstGeom prst="rect">
            <a:avLst/>
          </a:prstGeom>
          <a:ln>
            <a:noFill/>
          </a:ln>
          <a:effectLst>
            <a:softEdge rad="112500"/>
          </a:effectLst>
        </p:spPr>
      </p:pic>
      <p:sp>
        <p:nvSpPr>
          <p:cNvPr id="3" name="对话气泡: 圆角矩形 2">
            <a:extLst>
              <a:ext uri="{FF2B5EF4-FFF2-40B4-BE49-F238E27FC236}">
                <a16:creationId xmlns:a16="http://schemas.microsoft.com/office/drawing/2014/main" id="{8E1A37C6-15DF-4A71-984F-0BAD329C18F7}"/>
              </a:ext>
            </a:extLst>
          </p:cNvPr>
          <p:cNvSpPr/>
          <p:nvPr/>
        </p:nvSpPr>
        <p:spPr>
          <a:xfrm>
            <a:off x="3093212" y="2461712"/>
            <a:ext cx="1512168" cy="219481"/>
          </a:xfrm>
          <a:prstGeom prst="wedgeRoundRectCallout">
            <a:avLst>
              <a:gd name="adj1" fmla="val -44611"/>
              <a:gd name="adj2" fmla="val -100696"/>
              <a:gd name="adj3" fmla="val 16667"/>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900" dirty="0"/>
              <a:t>89000*4KB/1024=</a:t>
            </a:r>
            <a:r>
              <a:rPr lang="en-US" altLang="zh-CN" sz="900" dirty="0">
                <a:latin typeface="Calibri" pitchFamily="34" charset="0"/>
              </a:rPr>
              <a:t>348MB/s</a:t>
            </a:r>
            <a:endParaRPr lang="zh-CN" altLang="en-US" sz="900" dirty="0"/>
          </a:p>
        </p:txBody>
      </p:sp>
      <p:sp>
        <p:nvSpPr>
          <p:cNvPr id="14" name="对话气泡: 圆角矩形 13">
            <a:extLst>
              <a:ext uri="{FF2B5EF4-FFF2-40B4-BE49-F238E27FC236}">
                <a16:creationId xmlns:a16="http://schemas.microsoft.com/office/drawing/2014/main" id="{3A162311-B229-4F2A-A9D4-96498FD37560}"/>
              </a:ext>
            </a:extLst>
          </p:cNvPr>
          <p:cNvSpPr/>
          <p:nvPr/>
        </p:nvSpPr>
        <p:spPr>
          <a:xfrm>
            <a:off x="5717413" y="5587010"/>
            <a:ext cx="1512168" cy="219481"/>
          </a:xfrm>
          <a:prstGeom prst="wedgeRoundRectCallout">
            <a:avLst>
              <a:gd name="adj1" fmla="val -44611"/>
              <a:gd name="adj2" fmla="val -100696"/>
              <a:gd name="adj3" fmla="val 16667"/>
            </a:avLst>
          </a:prstGeom>
          <a:no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900" dirty="0"/>
              <a:t>500K*4KB/1024=</a:t>
            </a:r>
            <a:r>
              <a:rPr lang="en-US" altLang="zh-CN" sz="900" dirty="0">
                <a:latin typeface="Calibri" pitchFamily="34" charset="0"/>
              </a:rPr>
              <a:t>2000MB/s</a:t>
            </a:r>
            <a:endParaRPr lang="zh-CN" altLang="en-US" sz="900" dirty="0"/>
          </a:p>
        </p:txBody>
      </p:sp>
    </p:spTree>
    <p:extLst>
      <p:ext uri="{BB962C8B-B14F-4D97-AF65-F5344CB8AC3E}">
        <p14:creationId xmlns:p14="http://schemas.microsoft.com/office/powerpoint/2010/main" val="718560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522C0-2318-43E6-AA13-AF4FF162B861}"/>
              </a:ext>
            </a:extLst>
          </p:cNvPr>
          <p:cNvSpPr>
            <a:spLocks noGrp="1"/>
          </p:cNvSpPr>
          <p:nvPr>
            <p:ph type="title"/>
          </p:nvPr>
        </p:nvSpPr>
        <p:spPr/>
        <p:txBody>
          <a:bodyPr>
            <a:normAutofit fontScale="90000"/>
          </a:bodyPr>
          <a:lstStyle/>
          <a:p>
            <a:r>
              <a:rPr lang="en-US" altLang="zh-CN" dirty="0"/>
              <a:t>SSD</a:t>
            </a:r>
            <a:r>
              <a:rPr lang="zh-CN" altLang="en-US" dirty="0"/>
              <a:t>代表性产品</a:t>
            </a:r>
          </a:p>
        </p:txBody>
      </p:sp>
      <p:sp>
        <p:nvSpPr>
          <p:cNvPr id="3" name="内容占位符 2">
            <a:extLst>
              <a:ext uri="{FF2B5EF4-FFF2-40B4-BE49-F238E27FC236}">
                <a16:creationId xmlns:a16="http://schemas.microsoft.com/office/drawing/2014/main" id="{BFB2CED4-6375-44BC-B11B-6C2DAE04005B}"/>
              </a:ext>
            </a:extLst>
          </p:cNvPr>
          <p:cNvSpPr>
            <a:spLocks noGrp="1"/>
          </p:cNvSpPr>
          <p:nvPr>
            <p:ph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C3E722B-889C-4B6C-B6F5-33CC547C4162}"/>
              </a:ext>
            </a:extLst>
          </p:cNvPr>
          <p:cNvSpPr>
            <a:spLocks noGrp="1"/>
          </p:cNvSpPr>
          <p:nvPr>
            <p:ph type="sldNum" sz="quarter" idx="12"/>
          </p:nvPr>
        </p:nvSpPr>
        <p:spPr/>
        <p:txBody>
          <a:bodyPr/>
          <a:lstStyle/>
          <a:p>
            <a:fld id="{6D62327B-ED8D-4CFC-ADD0-A75FA5CBE281}" type="slidenum">
              <a:rPr lang="zh-CN" altLang="en-US" smtClean="0"/>
              <a:pPr/>
              <a:t>58</a:t>
            </a:fld>
            <a:endParaRPr lang="zh-CN" altLang="en-US" dirty="0"/>
          </a:p>
        </p:txBody>
      </p:sp>
      <p:pic>
        <p:nvPicPr>
          <p:cNvPr id="3074" name="Picture 2">
            <a:extLst>
              <a:ext uri="{FF2B5EF4-FFF2-40B4-BE49-F238E27FC236}">
                <a16:creationId xmlns:a16="http://schemas.microsoft.com/office/drawing/2014/main" id="{BBD8C111-95AA-4A33-8D7E-D7B329CBE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16858"/>
            <a:ext cx="4515365" cy="23039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cron 7500 NVMe SSD">
            <a:extLst>
              <a:ext uri="{FF2B5EF4-FFF2-40B4-BE49-F238E27FC236}">
                <a16:creationId xmlns:a16="http://schemas.microsoft.com/office/drawing/2014/main" id="{99864D36-C08B-4C82-9371-1BC9EA93B1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368954"/>
            <a:ext cx="2200765" cy="172602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7CEAA777-766C-4A91-A692-851861EE274E}"/>
              </a:ext>
            </a:extLst>
          </p:cNvPr>
          <p:cNvPicPr>
            <a:picLocks noChangeAspect="1"/>
          </p:cNvPicPr>
          <p:nvPr/>
        </p:nvPicPr>
        <p:blipFill>
          <a:blip r:embed="rId4"/>
          <a:stretch>
            <a:fillRect/>
          </a:stretch>
        </p:blipFill>
        <p:spPr>
          <a:xfrm>
            <a:off x="7164288" y="1402854"/>
            <a:ext cx="1765142" cy="1375772"/>
          </a:xfrm>
          <a:prstGeom prst="rect">
            <a:avLst/>
          </a:prstGeom>
        </p:spPr>
      </p:pic>
      <p:pic>
        <p:nvPicPr>
          <p:cNvPr id="8" name="图片 7">
            <a:extLst>
              <a:ext uri="{FF2B5EF4-FFF2-40B4-BE49-F238E27FC236}">
                <a16:creationId xmlns:a16="http://schemas.microsoft.com/office/drawing/2014/main" id="{01FB3212-2027-434B-AC60-F2D83EE9D07D}"/>
              </a:ext>
            </a:extLst>
          </p:cNvPr>
          <p:cNvPicPr>
            <a:picLocks noChangeAspect="1"/>
          </p:cNvPicPr>
          <p:nvPr/>
        </p:nvPicPr>
        <p:blipFill>
          <a:blip r:embed="rId5"/>
          <a:stretch>
            <a:fillRect/>
          </a:stretch>
        </p:blipFill>
        <p:spPr>
          <a:xfrm>
            <a:off x="4932040" y="951497"/>
            <a:ext cx="3995936" cy="336894"/>
          </a:xfrm>
          <a:prstGeom prst="rect">
            <a:avLst/>
          </a:prstGeom>
        </p:spPr>
      </p:pic>
      <p:pic>
        <p:nvPicPr>
          <p:cNvPr id="10" name="图片 9">
            <a:extLst>
              <a:ext uri="{FF2B5EF4-FFF2-40B4-BE49-F238E27FC236}">
                <a16:creationId xmlns:a16="http://schemas.microsoft.com/office/drawing/2014/main" id="{67DA12F2-99A3-43CC-B6BF-260A9476F2D2}"/>
              </a:ext>
            </a:extLst>
          </p:cNvPr>
          <p:cNvPicPr>
            <a:picLocks noChangeAspect="1"/>
          </p:cNvPicPr>
          <p:nvPr/>
        </p:nvPicPr>
        <p:blipFill>
          <a:blip r:embed="rId6"/>
          <a:stretch>
            <a:fillRect/>
          </a:stretch>
        </p:blipFill>
        <p:spPr>
          <a:xfrm>
            <a:off x="986043" y="3614017"/>
            <a:ext cx="6911752" cy="2829744"/>
          </a:xfrm>
          <a:prstGeom prst="rect">
            <a:avLst/>
          </a:prstGeom>
        </p:spPr>
      </p:pic>
      <p:pic>
        <p:nvPicPr>
          <p:cNvPr id="12" name="图片 11">
            <a:extLst>
              <a:ext uri="{FF2B5EF4-FFF2-40B4-BE49-F238E27FC236}">
                <a16:creationId xmlns:a16="http://schemas.microsoft.com/office/drawing/2014/main" id="{CC2D3A2B-B80B-4A01-9C50-A946F9F92237}"/>
              </a:ext>
            </a:extLst>
          </p:cNvPr>
          <p:cNvPicPr>
            <a:picLocks noChangeAspect="1"/>
          </p:cNvPicPr>
          <p:nvPr/>
        </p:nvPicPr>
        <p:blipFill>
          <a:blip r:embed="rId7"/>
          <a:stretch>
            <a:fillRect/>
          </a:stretch>
        </p:blipFill>
        <p:spPr>
          <a:xfrm>
            <a:off x="5173768" y="3717032"/>
            <a:ext cx="3111660" cy="171459"/>
          </a:xfrm>
          <a:prstGeom prst="rect">
            <a:avLst/>
          </a:prstGeom>
        </p:spPr>
      </p:pic>
      <p:pic>
        <p:nvPicPr>
          <p:cNvPr id="14" name="图片 13">
            <a:extLst>
              <a:ext uri="{FF2B5EF4-FFF2-40B4-BE49-F238E27FC236}">
                <a16:creationId xmlns:a16="http://schemas.microsoft.com/office/drawing/2014/main" id="{0D22D449-D30A-4F41-8A37-DB2CB8874958}"/>
              </a:ext>
            </a:extLst>
          </p:cNvPr>
          <p:cNvPicPr>
            <a:picLocks noChangeAspect="1"/>
          </p:cNvPicPr>
          <p:nvPr/>
        </p:nvPicPr>
        <p:blipFill>
          <a:blip r:embed="rId8"/>
          <a:stretch>
            <a:fillRect/>
          </a:stretch>
        </p:blipFill>
        <p:spPr>
          <a:xfrm>
            <a:off x="2411760" y="6416093"/>
            <a:ext cx="1435174" cy="177809"/>
          </a:xfrm>
          <a:prstGeom prst="rect">
            <a:avLst/>
          </a:prstGeom>
        </p:spPr>
      </p:pic>
      <p:sp>
        <p:nvSpPr>
          <p:cNvPr id="5" name="矩形 4">
            <a:extLst>
              <a:ext uri="{FF2B5EF4-FFF2-40B4-BE49-F238E27FC236}">
                <a16:creationId xmlns:a16="http://schemas.microsoft.com/office/drawing/2014/main" id="{109BCD32-BB8F-4267-9105-779B2BA6DFC6}"/>
              </a:ext>
            </a:extLst>
          </p:cNvPr>
          <p:cNvSpPr/>
          <p:nvPr/>
        </p:nvSpPr>
        <p:spPr>
          <a:xfrm>
            <a:off x="1907704" y="5877272"/>
            <a:ext cx="5990091" cy="329461"/>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8496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8BB9D-8DDA-4C4B-9B83-CF70AAD6F7DB}"/>
              </a:ext>
            </a:extLst>
          </p:cNvPr>
          <p:cNvSpPr>
            <a:spLocks noGrp="1"/>
          </p:cNvSpPr>
          <p:nvPr>
            <p:ph type="title"/>
          </p:nvPr>
        </p:nvSpPr>
        <p:spPr/>
        <p:txBody>
          <a:bodyPr>
            <a:normAutofit fontScale="90000"/>
          </a:bodyPr>
          <a:lstStyle/>
          <a:p>
            <a:r>
              <a:rPr lang="en-US" altLang="zh-CN" dirty="0"/>
              <a:t>SSD</a:t>
            </a:r>
            <a:r>
              <a:rPr lang="zh-CN" altLang="en-US" dirty="0"/>
              <a:t>的访问特性</a:t>
            </a:r>
          </a:p>
        </p:txBody>
      </p:sp>
      <p:sp>
        <p:nvSpPr>
          <p:cNvPr id="3" name="内容占位符 2">
            <a:extLst>
              <a:ext uri="{FF2B5EF4-FFF2-40B4-BE49-F238E27FC236}">
                <a16:creationId xmlns:a16="http://schemas.microsoft.com/office/drawing/2014/main" id="{278E5AED-8F46-4564-9CD7-61CD2A69ACBE}"/>
              </a:ext>
            </a:extLst>
          </p:cNvPr>
          <p:cNvSpPr>
            <a:spLocks noGrp="1"/>
          </p:cNvSpPr>
          <p:nvPr>
            <p:ph idx="1"/>
          </p:nvPr>
        </p:nvSpPr>
        <p:spPr/>
        <p:txBody>
          <a:bodyPr>
            <a:normAutofit lnSpcReduction="10000"/>
          </a:bodyPr>
          <a:lstStyle/>
          <a:p>
            <a:r>
              <a:rPr lang="zh-CN" altLang="en-US" dirty="0"/>
              <a:t>随机写很慢：</a:t>
            </a:r>
            <a:endParaRPr lang="en-US" altLang="zh-CN" dirty="0"/>
          </a:p>
          <a:p>
            <a:pPr lvl="1"/>
            <a:r>
              <a:rPr lang="zh-CN" altLang="en-US" dirty="0"/>
              <a:t>擦除块需要</a:t>
            </a:r>
            <a:r>
              <a:rPr lang="en-US" altLang="zh-CN" dirty="0"/>
              <a:t>1ms</a:t>
            </a:r>
            <a:r>
              <a:rPr lang="zh-CN" altLang="en-US" dirty="0"/>
              <a:t>级的时间，比访问页慢一个数量级</a:t>
            </a:r>
            <a:endParaRPr lang="en-US" altLang="zh-CN" dirty="0"/>
          </a:p>
          <a:p>
            <a:pPr lvl="1"/>
            <a:r>
              <a:rPr lang="zh-CN" altLang="en-US" dirty="0"/>
              <a:t>写操作修改一个包含已经有数据的页</a:t>
            </a:r>
            <a:r>
              <a:rPr lang="en-US" altLang="zh-CN" i="1" dirty="0"/>
              <a:t>p</a:t>
            </a:r>
            <a:r>
              <a:rPr lang="zh-CN" altLang="en-US" dirty="0"/>
              <a:t>，这个块中所有带有数据的页必须被复制到一个新的</a:t>
            </a:r>
            <a:r>
              <a:rPr lang="en-US" altLang="zh-CN" dirty="0"/>
              <a:t>(</a:t>
            </a:r>
            <a:r>
              <a:rPr lang="zh-CN" altLang="en-US" dirty="0"/>
              <a:t>擦除过的</a:t>
            </a:r>
            <a:r>
              <a:rPr lang="en-US" altLang="zh-CN" dirty="0"/>
              <a:t>)</a:t>
            </a:r>
            <a:r>
              <a:rPr lang="zh-CN" altLang="en-US" dirty="0"/>
              <a:t>块，然后才能进行对页</a:t>
            </a:r>
            <a:r>
              <a:rPr lang="en-US" altLang="zh-CN" i="1" dirty="0"/>
              <a:t>p</a:t>
            </a:r>
            <a:r>
              <a:rPr lang="zh-CN" altLang="en-US" dirty="0"/>
              <a:t>的写</a:t>
            </a:r>
            <a:r>
              <a:rPr lang="en-US" altLang="zh-CN" dirty="0"/>
              <a:t>——</a:t>
            </a:r>
            <a:r>
              <a:rPr lang="zh-CN" altLang="en-US" dirty="0">
                <a:solidFill>
                  <a:srgbClr val="FF0000"/>
                </a:solidFill>
                <a:effectLst>
                  <a:outerShdw blurRad="38100" dist="38100" dir="2700000" algn="tl">
                    <a:srgbClr val="000000">
                      <a:alpha val="43137"/>
                    </a:srgbClr>
                  </a:outerShdw>
                </a:effectLst>
              </a:rPr>
              <a:t>株连法，为一个人修房子整个街道要异地搬迁</a:t>
            </a:r>
            <a:endParaRPr lang="en-US" altLang="zh-CN" dirty="0">
              <a:solidFill>
                <a:srgbClr val="FF0000"/>
              </a:solidFill>
              <a:effectLst>
                <a:outerShdw blurRad="38100" dist="38100" dir="2700000" algn="tl">
                  <a:srgbClr val="000000">
                    <a:alpha val="43137"/>
                  </a:srgbClr>
                </a:outerShdw>
              </a:effectLst>
            </a:endParaRPr>
          </a:p>
          <a:p>
            <a:pPr lvl="1"/>
            <a:r>
              <a:rPr lang="zh-CN" altLang="en-US" dirty="0"/>
              <a:t>在闪存翻译层实现复杂逻辑，抵消擦除写块的代价，最小化内部写操作，但随机写性能低于读性能</a:t>
            </a:r>
            <a:r>
              <a:rPr lang="en-US" altLang="zh-CN" dirty="0"/>
              <a:t>——</a:t>
            </a:r>
            <a:r>
              <a:rPr lang="zh-CN" altLang="en-US" dirty="0">
                <a:solidFill>
                  <a:srgbClr val="FF0000"/>
                </a:solidFill>
                <a:effectLst>
                  <a:outerShdw blurRad="38100" dist="38100" dir="2700000" algn="tl">
                    <a:srgbClr val="000000">
                      <a:alpha val="43137"/>
                    </a:srgbClr>
                  </a:outerShdw>
                </a:effectLst>
              </a:rPr>
              <a:t>不得不搬，尽量少搬</a:t>
            </a:r>
            <a:endParaRPr lang="en-US" altLang="zh-CN" dirty="0">
              <a:solidFill>
                <a:srgbClr val="FF0000"/>
              </a:solidFill>
              <a:effectLst>
                <a:outerShdw blurRad="38100" dist="38100" dir="2700000" algn="tl">
                  <a:srgbClr val="000000">
                    <a:alpha val="43137"/>
                  </a:srgbClr>
                </a:outerShdw>
              </a:effectLst>
            </a:endParaRPr>
          </a:p>
          <a:p>
            <a:r>
              <a:rPr lang="en-US" altLang="zh-CN" dirty="0"/>
              <a:t>SSD</a:t>
            </a:r>
            <a:r>
              <a:rPr lang="zh-CN" altLang="en-US" dirty="0"/>
              <a:t>的优缺点：</a:t>
            </a:r>
            <a:endParaRPr lang="en-US" altLang="zh-CN" dirty="0"/>
          </a:p>
          <a:p>
            <a:pPr lvl="1"/>
            <a:r>
              <a:rPr lang="zh-CN" altLang="en-US" dirty="0"/>
              <a:t>优点：由半导体存储器构成，没有移动部件 ，随机访问时间快于磁盘，能耗低，抗冲击能力强</a:t>
            </a:r>
            <a:endParaRPr lang="en-US" altLang="zh-CN" dirty="0"/>
          </a:p>
          <a:p>
            <a:pPr lvl="1"/>
            <a:r>
              <a:rPr lang="zh-CN" altLang="en-US" dirty="0"/>
              <a:t>缺点：</a:t>
            </a:r>
            <a:endParaRPr lang="en-US" altLang="zh-CN" dirty="0"/>
          </a:p>
          <a:p>
            <a:pPr lvl="2"/>
            <a:r>
              <a:rPr lang="zh-CN" altLang="en-US" dirty="0"/>
              <a:t>易磨损，通过闪存翻译层中的平均磨损逻辑将擦除平均分布在所有的块上最大化每个块的寿命</a:t>
            </a:r>
            <a:endParaRPr lang="en-US" altLang="zh-CN" dirty="0"/>
          </a:p>
          <a:p>
            <a:pPr lvl="2"/>
            <a:r>
              <a:rPr lang="zh-CN" altLang="en-US" dirty="0"/>
              <a:t>成本高，每字节成本比磁盘贵约</a:t>
            </a:r>
            <a:r>
              <a:rPr lang="en-US" altLang="zh-CN" dirty="0"/>
              <a:t>30</a:t>
            </a:r>
            <a:r>
              <a:rPr lang="zh-CN" altLang="en-US" dirty="0"/>
              <a:t>倍，存储容量比磁盘小</a:t>
            </a:r>
            <a:r>
              <a:rPr lang="en-US" altLang="zh-CN" dirty="0"/>
              <a:t>100</a:t>
            </a:r>
            <a:r>
              <a:rPr lang="zh-CN" altLang="en-US" dirty="0"/>
              <a:t>倍</a:t>
            </a:r>
            <a:endParaRPr lang="en-US" altLang="zh-CN" dirty="0"/>
          </a:p>
          <a:p>
            <a:r>
              <a:rPr lang="zh-CN" altLang="en-US" dirty="0"/>
              <a:t>主要应用：便携存储设备、笔记本、高性能存储</a:t>
            </a:r>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0AEBB31E-5153-40AD-B210-ED5F21645E61}"/>
              </a:ext>
            </a:extLst>
          </p:cNvPr>
          <p:cNvSpPr>
            <a:spLocks noGrp="1"/>
          </p:cNvSpPr>
          <p:nvPr>
            <p:ph type="sldNum" sz="quarter" idx="12"/>
          </p:nvPr>
        </p:nvSpPr>
        <p:spPr/>
        <p:txBody>
          <a:bodyPr/>
          <a:lstStyle/>
          <a:p>
            <a:fld id="{6D62327B-ED8D-4CFC-ADD0-A75FA5CBE281}" type="slidenum">
              <a:rPr lang="zh-CN" altLang="en-US" smtClean="0"/>
              <a:pPr/>
              <a:t>59</a:t>
            </a:fld>
            <a:endParaRPr lang="zh-CN" altLang="en-US" dirty="0"/>
          </a:p>
        </p:txBody>
      </p:sp>
    </p:spTree>
    <p:extLst>
      <p:ext uri="{BB962C8B-B14F-4D97-AF65-F5344CB8AC3E}">
        <p14:creationId xmlns:p14="http://schemas.microsoft.com/office/powerpoint/2010/main" val="153901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A43354-20BE-47A6-8E18-B7DF7BB473AC}"/>
              </a:ext>
            </a:extLst>
          </p:cNvPr>
          <p:cNvSpPr>
            <a:spLocks noGrp="1"/>
          </p:cNvSpPr>
          <p:nvPr>
            <p:ph type="title"/>
          </p:nvPr>
        </p:nvSpPr>
        <p:spPr/>
        <p:txBody>
          <a:bodyPr>
            <a:normAutofit fontScale="90000"/>
          </a:bodyPr>
          <a:lstStyle/>
          <a:p>
            <a:r>
              <a:rPr lang="zh-CN" altLang="en-US" dirty="0"/>
              <a:t>存储技术的发展</a:t>
            </a:r>
          </a:p>
        </p:txBody>
      </p:sp>
      <p:pic>
        <p:nvPicPr>
          <p:cNvPr id="38" name="内容占位符 37">
            <a:extLst>
              <a:ext uri="{FF2B5EF4-FFF2-40B4-BE49-F238E27FC236}">
                <a16:creationId xmlns:a16="http://schemas.microsoft.com/office/drawing/2014/main" id="{AE0F8551-93C1-4D73-8AE5-52EAD222CEE9}"/>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2500" b="100000" l="0" r="100000"/>
                    </a14:imgEffect>
                  </a14:imgLayer>
                </a14:imgProps>
              </a:ext>
              <a:ext uri="{28A0092B-C50C-407E-A947-70E740481C1C}">
                <a14:useLocalDpi xmlns:a14="http://schemas.microsoft.com/office/drawing/2010/main" val="0"/>
              </a:ext>
            </a:extLst>
          </a:blip>
          <a:stretch>
            <a:fillRect/>
          </a:stretch>
        </p:blipFill>
        <p:spPr>
          <a:xfrm rot="402693">
            <a:off x="-19444" y="545878"/>
            <a:ext cx="1510990" cy="1155463"/>
          </a:xfrm>
        </p:spPr>
      </p:pic>
      <p:sp>
        <p:nvSpPr>
          <p:cNvPr id="4" name="灯片编号占位符 3">
            <a:extLst>
              <a:ext uri="{FF2B5EF4-FFF2-40B4-BE49-F238E27FC236}">
                <a16:creationId xmlns:a16="http://schemas.microsoft.com/office/drawing/2014/main" id="{B1DD646C-37BE-4614-B007-C3BEFA473DE6}"/>
              </a:ext>
            </a:extLst>
          </p:cNvPr>
          <p:cNvSpPr>
            <a:spLocks noGrp="1"/>
          </p:cNvSpPr>
          <p:nvPr>
            <p:ph type="sldNum" sz="quarter" idx="12"/>
          </p:nvPr>
        </p:nvSpPr>
        <p:spPr/>
        <p:txBody>
          <a:bodyPr/>
          <a:lstStyle/>
          <a:p>
            <a:fld id="{6D62327B-ED8D-4CFC-ADD0-A75FA5CBE281}" type="slidenum">
              <a:rPr lang="zh-CN" altLang="en-US" smtClean="0"/>
              <a:pPr/>
              <a:t>6</a:t>
            </a:fld>
            <a:endParaRPr lang="zh-CN" altLang="en-US" dirty="0"/>
          </a:p>
        </p:txBody>
      </p:sp>
      <p:pic>
        <p:nvPicPr>
          <p:cNvPr id="5" name="图片 4">
            <a:extLst>
              <a:ext uri="{FF2B5EF4-FFF2-40B4-BE49-F238E27FC236}">
                <a16:creationId xmlns:a16="http://schemas.microsoft.com/office/drawing/2014/main" id="{9400F399-E307-4B15-B962-4A4A14295270}"/>
              </a:ext>
            </a:extLst>
          </p:cNvPr>
          <p:cNvPicPr>
            <a:picLocks noChangeAspect="1"/>
          </p:cNvPicPr>
          <p:nvPr/>
        </p:nvPicPr>
        <p:blipFill>
          <a:blip r:embed="rId4"/>
          <a:stretch>
            <a:fillRect/>
          </a:stretch>
        </p:blipFill>
        <p:spPr>
          <a:xfrm>
            <a:off x="0" y="1701340"/>
            <a:ext cx="9144000" cy="4914900"/>
          </a:xfrm>
          <a:prstGeom prst="rect">
            <a:avLst/>
          </a:prstGeom>
        </p:spPr>
      </p:pic>
      <p:pic>
        <p:nvPicPr>
          <p:cNvPr id="6" name="图片 5">
            <a:extLst>
              <a:ext uri="{FF2B5EF4-FFF2-40B4-BE49-F238E27FC236}">
                <a16:creationId xmlns:a16="http://schemas.microsoft.com/office/drawing/2014/main" id="{F9F07D33-0493-4DBA-A420-8A195D8A7CA4}"/>
              </a:ext>
            </a:extLst>
          </p:cNvPr>
          <p:cNvPicPr>
            <a:picLocks noChangeAspect="1"/>
          </p:cNvPicPr>
          <p:nvPr/>
        </p:nvPicPr>
        <p:blipFill>
          <a:blip r:embed="rId5"/>
          <a:stretch>
            <a:fillRect/>
          </a:stretch>
        </p:blipFill>
        <p:spPr>
          <a:xfrm>
            <a:off x="0" y="1701340"/>
            <a:ext cx="9144000" cy="4914900"/>
          </a:xfrm>
          <a:prstGeom prst="rect">
            <a:avLst/>
          </a:prstGeom>
        </p:spPr>
      </p:pic>
      <p:pic>
        <p:nvPicPr>
          <p:cNvPr id="7" name="图片 6">
            <a:extLst>
              <a:ext uri="{FF2B5EF4-FFF2-40B4-BE49-F238E27FC236}">
                <a16:creationId xmlns:a16="http://schemas.microsoft.com/office/drawing/2014/main" id="{5A80DDBC-E688-4170-BF32-712D68A80F5C}"/>
              </a:ext>
            </a:extLst>
          </p:cNvPr>
          <p:cNvPicPr>
            <a:picLocks noChangeAspect="1"/>
          </p:cNvPicPr>
          <p:nvPr/>
        </p:nvPicPr>
        <p:blipFill>
          <a:blip r:embed="rId6"/>
          <a:stretch>
            <a:fillRect/>
          </a:stretch>
        </p:blipFill>
        <p:spPr>
          <a:xfrm>
            <a:off x="0" y="1701340"/>
            <a:ext cx="9144000" cy="4914900"/>
          </a:xfrm>
          <a:prstGeom prst="rect">
            <a:avLst/>
          </a:prstGeom>
        </p:spPr>
      </p:pic>
      <p:pic>
        <p:nvPicPr>
          <p:cNvPr id="8" name="图片 7">
            <a:extLst>
              <a:ext uri="{FF2B5EF4-FFF2-40B4-BE49-F238E27FC236}">
                <a16:creationId xmlns:a16="http://schemas.microsoft.com/office/drawing/2014/main" id="{72E3F2AB-9CD4-4DD0-B237-3FD27888F080}"/>
              </a:ext>
            </a:extLst>
          </p:cNvPr>
          <p:cNvPicPr>
            <a:picLocks noChangeAspect="1"/>
          </p:cNvPicPr>
          <p:nvPr/>
        </p:nvPicPr>
        <p:blipFill>
          <a:blip r:embed="rId7"/>
          <a:stretch>
            <a:fillRect/>
          </a:stretch>
        </p:blipFill>
        <p:spPr>
          <a:xfrm>
            <a:off x="0" y="1701340"/>
            <a:ext cx="9144000" cy="4914900"/>
          </a:xfrm>
          <a:prstGeom prst="rect">
            <a:avLst/>
          </a:prstGeom>
        </p:spPr>
      </p:pic>
      <p:pic>
        <p:nvPicPr>
          <p:cNvPr id="9" name="图片 8">
            <a:extLst>
              <a:ext uri="{FF2B5EF4-FFF2-40B4-BE49-F238E27FC236}">
                <a16:creationId xmlns:a16="http://schemas.microsoft.com/office/drawing/2014/main" id="{BCD62153-30B2-46A0-A8E6-25071276A3F6}"/>
              </a:ext>
            </a:extLst>
          </p:cNvPr>
          <p:cNvPicPr>
            <a:picLocks noChangeAspect="1"/>
          </p:cNvPicPr>
          <p:nvPr/>
        </p:nvPicPr>
        <p:blipFill>
          <a:blip r:embed="rId8"/>
          <a:stretch>
            <a:fillRect/>
          </a:stretch>
        </p:blipFill>
        <p:spPr>
          <a:xfrm>
            <a:off x="0" y="1701340"/>
            <a:ext cx="9144000" cy="4914900"/>
          </a:xfrm>
          <a:prstGeom prst="rect">
            <a:avLst/>
          </a:prstGeom>
        </p:spPr>
      </p:pic>
      <p:pic>
        <p:nvPicPr>
          <p:cNvPr id="10" name="图片 9">
            <a:extLst>
              <a:ext uri="{FF2B5EF4-FFF2-40B4-BE49-F238E27FC236}">
                <a16:creationId xmlns:a16="http://schemas.microsoft.com/office/drawing/2014/main" id="{AC74094C-DE5F-4F2E-B877-CCDD4F1A4B7D}"/>
              </a:ext>
            </a:extLst>
          </p:cNvPr>
          <p:cNvPicPr>
            <a:picLocks noChangeAspect="1"/>
          </p:cNvPicPr>
          <p:nvPr/>
        </p:nvPicPr>
        <p:blipFill>
          <a:blip r:embed="rId9"/>
          <a:stretch>
            <a:fillRect/>
          </a:stretch>
        </p:blipFill>
        <p:spPr>
          <a:xfrm>
            <a:off x="0" y="1701340"/>
            <a:ext cx="9144000" cy="4914900"/>
          </a:xfrm>
          <a:prstGeom prst="rect">
            <a:avLst/>
          </a:prstGeom>
        </p:spPr>
      </p:pic>
      <p:pic>
        <p:nvPicPr>
          <p:cNvPr id="11" name="图片 10">
            <a:extLst>
              <a:ext uri="{FF2B5EF4-FFF2-40B4-BE49-F238E27FC236}">
                <a16:creationId xmlns:a16="http://schemas.microsoft.com/office/drawing/2014/main" id="{C7FBC774-3E2C-4D7E-88F9-918DD2362211}"/>
              </a:ext>
            </a:extLst>
          </p:cNvPr>
          <p:cNvPicPr>
            <a:picLocks noChangeAspect="1"/>
          </p:cNvPicPr>
          <p:nvPr/>
        </p:nvPicPr>
        <p:blipFill>
          <a:blip r:embed="rId10"/>
          <a:stretch>
            <a:fillRect/>
          </a:stretch>
        </p:blipFill>
        <p:spPr>
          <a:xfrm>
            <a:off x="0" y="1701340"/>
            <a:ext cx="9144000" cy="4914900"/>
          </a:xfrm>
          <a:prstGeom prst="rect">
            <a:avLst/>
          </a:prstGeom>
        </p:spPr>
      </p:pic>
      <p:pic>
        <p:nvPicPr>
          <p:cNvPr id="12" name="图片 11">
            <a:extLst>
              <a:ext uri="{FF2B5EF4-FFF2-40B4-BE49-F238E27FC236}">
                <a16:creationId xmlns:a16="http://schemas.microsoft.com/office/drawing/2014/main" id="{392599C5-FC09-432E-A8AC-659E524B57AB}"/>
              </a:ext>
            </a:extLst>
          </p:cNvPr>
          <p:cNvPicPr>
            <a:picLocks noChangeAspect="1"/>
          </p:cNvPicPr>
          <p:nvPr/>
        </p:nvPicPr>
        <p:blipFill>
          <a:blip r:embed="rId11"/>
          <a:stretch>
            <a:fillRect/>
          </a:stretch>
        </p:blipFill>
        <p:spPr>
          <a:xfrm>
            <a:off x="0" y="1701340"/>
            <a:ext cx="9144000" cy="4914900"/>
          </a:xfrm>
          <a:prstGeom prst="rect">
            <a:avLst/>
          </a:prstGeom>
        </p:spPr>
      </p:pic>
      <p:pic>
        <p:nvPicPr>
          <p:cNvPr id="13" name="图片 12">
            <a:extLst>
              <a:ext uri="{FF2B5EF4-FFF2-40B4-BE49-F238E27FC236}">
                <a16:creationId xmlns:a16="http://schemas.microsoft.com/office/drawing/2014/main" id="{92801039-9BC8-435C-A963-6FF70B5EB722}"/>
              </a:ext>
            </a:extLst>
          </p:cNvPr>
          <p:cNvPicPr>
            <a:picLocks noChangeAspect="1"/>
          </p:cNvPicPr>
          <p:nvPr/>
        </p:nvPicPr>
        <p:blipFill>
          <a:blip r:embed="rId12"/>
          <a:stretch>
            <a:fillRect/>
          </a:stretch>
        </p:blipFill>
        <p:spPr>
          <a:xfrm>
            <a:off x="0" y="1701340"/>
            <a:ext cx="9144000" cy="4914900"/>
          </a:xfrm>
          <a:prstGeom prst="rect">
            <a:avLst/>
          </a:prstGeom>
        </p:spPr>
      </p:pic>
      <p:pic>
        <p:nvPicPr>
          <p:cNvPr id="14" name="图片 13">
            <a:extLst>
              <a:ext uri="{FF2B5EF4-FFF2-40B4-BE49-F238E27FC236}">
                <a16:creationId xmlns:a16="http://schemas.microsoft.com/office/drawing/2014/main" id="{A1C1887E-7812-476A-8681-2116A8932487}"/>
              </a:ext>
            </a:extLst>
          </p:cNvPr>
          <p:cNvPicPr>
            <a:picLocks noChangeAspect="1"/>
          </p:cNvPicPr>
          <p:nvPr/>
        </p:nvPicPr>
        <p:blipFill>
          <a:blip r:embed="rId13"/>
          <a:stretch>
            <a:fillRect/>
          </a:stretch>
        </p:blipFill>
        <p:spPr>
          <a:xfrm>
            <a:off x="0" y="1701340"/>
            <a:ext cx="9144000" cy="4914900"/>
          </a:xfrm>
          <a:prstGeom prst="rect">
            <a:avLst/>
          </a:prstGeom>
        </p:spPr>
      </p:pic>
      <p:pic>
        <p:nvPicPr>
          <p:cNvPr id="15" name="图片 14">
            <a:extLst>
              <a:ext uri="{FF2B5EF4-FFF2-40B4-BE49-F238E27FC236}">
                <a16:creationId xmlns:a16="http://schemas.microsoft.com/office/drawing/2014/main" id="{24114487-3F85-469E-BEA4-E447DA4DFE84}"/>
              </a:ext>
            </a:extLst>
          </p:cNvPr>
          <p:cNvPicPr>
            <a:picLocks noChangeAspect="1"/>
          </p:cNvPicPr>
          <p:nvPr/>
        </p:nvPicPr>
        <p:blipFill>
          <a:blip r:embed="rId14"/>
          <a:stretch>
            <a:fillRect/>
          </a:stretch>
        </p:blipFill>
        <p:spPr>
          <a:xfrm>
            <a:off x="0" y="1701340"/>
            <a:ext cx="9144000" cy="4914900"/>
          </a:xfrm>
          <a:prstGeom prst="rect">
            <a:avLst/>
          </a:prstGeom>
        </p:spPr>
      </p:pic>
      <p:pic>
        <p:nvPicPr>
          <p:cNvPr id="16" name="图片 15">
            <a:extLst>
              <a:ext uri="{FF2B5EF4-FFF2-40B4-BE49-F238E27FC236}">
                <a16:creationId xmlns:a16="http://schemas.microsoft.com/office/drawing/2014/main" id="{41A442EE-B2AE-4ABC-96D5-C97759950488}"/>
              </a:ext>
            </a:extLst>
          </p:cNvPr>
          <p:cNvPicPr>
            <a:picLocks noChangeAspect="1"/>
          </p:cNvPicPr>
          <p:nvPr/>
        </p:nvPicPr>
        <p:blipFill>
          <a:blip r:embed="rId15"/>
          <a:stretch>
            <a:fillRect/>
          </a:stretch>
        </p:blipFill>
        <p:spPr>
          <a:xfrm>
            <a:off x="0" y="1701340"/>
            <a:ext cx="9144000" cy="4914900"/>
          </a:xfrm>
          <a:prstGeom prst="rect">
            <a:avLst/>
          </a:prstGeom>
        </p:spPr>
      </p:pic>
      <p:pic>
        <p:nvPicPr>
          <p:cNvPr id="17" name="图片 16">
            <a:extLst>
              <a:ext uri="{FF2B5EF4-FFF2-40B4-BE49-F238E27FC236}">
                <a16:creationId xmlns:a16="http://schemas.microsoft.com/office/drawing/2014/main" id="{EB25E23C-B671-4A6D-B7C1-A4FD1DCD3B5D}"/>
              </a:ext>
            </a:extLst>
          </p:cNvPr>
          <p:cNvPicPr>
            <a:picLocks noChangeAspect="1"/>
          </p:cNvPicPr>
          <p:nvPr/>
        </p:nvPicPr>
        <p:blipFill>
          <a:blip r:embed="rId16"/>
          <a:stretch>
            <a:fillRect/>
          </a:stretch>
        </p:blipFill>
        <p:spPr>
          <a:xfrm>
            <a:off x="0" y="1701340"/>
            <a:ext cx="9144000" cy="4914900"/>
          </a:xfrm>
          <a:prstGeom prst="rect">
            <a:avLst/>
          </a:prstGeom>
        </p:spPr>
      </p:pic>
      <p:pic>
        <p:nvPicPr>
          <p:cNvPr id="18" name="图片 17">
            <a:extLst>
              <a:ext uri="{FF2B5EF4-FFF2-40B4-BE49-F238E27FC236}">
                <a16:creationId xmlns:a16="http://schemas.microsoft.com/office/drawing/2014/main" id="{22167FD3-9A39-4BEB-9B61-20B943B412C4}"/>
              </a:ext>
            </a:extLst>
          </p:cNvPr>
          <p:cNvPicPr>
            <a:picLocks noChangeAspect="1"/>
          </p:cNvPicPr>
          <p:nvPr/>
        </p:nvPicPr>
        <p:blipFill>
          <a:blip r:embed="rId17"/>
          <a:stretch>
            <a:fillRect/>
          </a:stretch>
        </p:blipFill>
        <p:spPr>
          <a:xfrm>
            <a:off x="0" y="1701340"/>
            <a:ext cx="9144000" cy="4914900"/>
          </a:xfrm>
          <a:prstGeom prst="rect">
            <a:avLst/>
          </a:prstGeom>
        </p:spPr>
      </p:pic>
      <p:pic>
        <p:nvPicPr>
          <p:cNvPr id="19" name="图片 18">
            <a:extLst>
              <a:ext uri="{FF2B5EF4-FFF2-40B4-BE49-F238E27FC236}">
                <a16:creationId xmlns:a16="http://schemas.microsoft.com/office/drawing/2014/main" id="{1B64BE66-A64C-409E-AEA3-5E24AA286996}"/>
              </a:ext>
            </a:extLst>
          </p:cNvPr>
          <p:cNvPicPr>
            <a:picLocks noChangeAspect="1"/>
          </p:cNvPicPr>
          <p:nvPr/>
        </p:nvPicPr>
        <p:blipFill>
          <a:blip r:embed="rId18"/>
          <a:stretch>
            <a:fillRect/>
          </a:stretch>
        </p:blipFill>
        <p:spPr>
          <a:xfrm>
            <a:off x="0" y="1701340"/>
            <a:ext cx="9144000" cy="4914900"/>
          </a:xfrm>
          <a:prstGeom prst="rect">
            <a:avLst/>
          </a:prstGeom>
        </p:spPr>
      </p:pic>
      <p:pic>
        <p:nvPicPr>
          <p:cNvPr id="20" name="图片 19">
            <a:extLst>
              <a:ext uri="{FF2B5EF4-FFF2-40B4-BE49-F238E27FC236}">
                <a16:creationId xmlns:a16="http://schemas.microsoft.com/office/drawing/2014/main" id="{9D7F6A92-4959-4D2F-B914-3525433A532A}"/>
              </a:ext>
            </a:extLst>
          </p:cNvPr>
          <p:cNvPicPr>
            <a:picLocks noChangeAspect="1"/>
          </p:cNvPicPr>
          <p:nvPr/>
        </p:nvPicPr>
        <p:blipFill>
          <a:blip r:embed="rId19"/>
          <a:stretch>
            <a:fillRect/>
          </a:stretch>
        </p:blipFill>
        <p:spPr>
          <a:xfrm>
            <a:off x="0" y="1701340"/>
            <a:ext cx="9144000" cy="4914900"/>
          </a:xfrm>
          <a:prstGeom prst="rect">
            <a:avLst/>
          </a:prstGeom>
        </p:spPr>
      </p:pic>
      <p:pic>
        <p:nvPicPr>
          <p:cNvPr id="21" name="图片 20">
            <a:extLst>
              <a:ext uri="{FF2B5EF4-FFF2-40B4-BE49-F238E27FC236}">
                <a16:creationId xmlns:a16="http://schemas.microsoft.com/office/drawing/2014/main" id="{5887CDBD-A1A2-45B9-A1FD-349B15471E1D}"/>
              </a:ext>
            </a:extLst>
          </p:cNvPr>
          <p:cNvPicPr>
            <a:picLocks noChangeAspect="1"/>
          </p:cNvPicPr>
          <p:nvPr/>
        </p:nvPicPr>
        <p:blipFill>
          <a:blip r:embed="rId20"/>
          <a:stretch>
            <a:fillRect/>
          </a:stretch>
        </p:blipFill>
        <p:spPr>
          <a:xfrm>
            <a:off x="0" y="1701340"/>
            <a:ext cx="9144000" cy="4914900"/>
          </a:xfrm>
          <a:prstGeom prst="rect">
            <a:avLst/>
          </a:prstGeom>
        </p:spPr>
      </p:pic>
      <p:pic>
        <p:nvPicPr>
          <p:cNvPr id="22" name="图片 21">
            <a:extLst>
              <a:ext uri="{FF2B5EF4-FFF2-40B4-BE49-F238E27FC236}">
                <a16:creationId xmlns:a16="http://schemas.microsoft.com/office/drawing/2014/main" id="{A72CACA1-32AC-4E20-AAE0-82E0881CC10B}"/>
              </a:ext>
            </a:extLst>
          </p:cNvPr>
          <p:cNvPicPr>
            <a:picLocks noChangeAspect="1"/>
          </p:cNvPicPr>
          <p:nvPr/>
        </p:nvPicPr>
        <p:blipFill>
          <a:blip r:embed="rId21"/>
          <a:stretch>
            <a:fillRect/>
          </a:stretch>
        </p:blipFill>
        <p:spPr>
          <a:xfrm>
            <a:off x="0" y="1701340"/>
            <a:ext cx="9144000" cy="4914900"/>
          </a:xfrm>
          <a:prstGeom prst="rect">
            <a:avLst/>
          </a:prstGeom>
        </p:spPr>
      </p:pic>
      <p:pic>
        <p:nvPicPr>
          <p:cNvPr id="23" name="图片 22">
            <a:extLst>
              <a:ext uri="{FF2B5EF4-FFF2-40B4-BE49-F238E27FC236}">
                <a16:creationId xmlns:a16="http://schemas.microsoft.com/office/drawing/2014/main" id="{E7720EA5-C619-4789-B148-EF07B540DCDE}"/>
              </a:ext>
            </a:extLst>
          </p:cNvPr>
          <p:cNvPicPr>
            <a:picLocks noChangeAspect="1"/>
          </p:cNvPicPr>
          <p:nvPr/>
        </p:nvPicPr>
        <p:blipFill>
          <a:blip r:embed="rId22"/>
          <a:stretch>
            <a:fillRect/>
          </a:stretch>
        </p:blipFill>
        <p:spPr>
          <a:xfrm>
            <a:off x="0" y="1701340"/>
            <a:ext cx="9144000" cy="4914900"/>
          </a:xfrm>
          <a:prstGeom prst="rect">
            <a:avLst/>
          </a:prstGeom>
        </p:spPr>
      </p:pic>
      <p:pic>
        <p:nvPicPr>
          <p:cNvPr id="24" name="图片 23">
            <a:extLst>
              <a:ext uri="{FF2B5EF4-FFF2-40B4-BE49-F238E27FC236}">
                <a16:creationId xmlns:a16="http://schemas.microsoft.com/office/drawing/2014/main" id="{4025BA19-0AFF-4DEE-A9A8-FE5D6C05C888}"/>
              </a:ext>
            </a:extLst>
          </p:cNvPr>
          <p:cNvPicPr>
            <a:picLocks noChangeAspect="1"/>
          </p:cNvPicPr>
          <p:nvPr/>
        </p:nvPicPr>
        <p:blipFill>
          <a:blip r:embed="rId23"/>
          <a:stretch>
            <a:fillRect/>
          </a:stretch>
        </p:blipFill>
        <p:spPr>
          <a:xfrm>
            <a:off x="0" y="1701340"/>
            <a:ext cx="9144000" cy="4914900"/>
          </a:xfrm>
          <a:prstGeom prst="rect">
            <a:avLst/>
          </a:prstGeom>
        </p:spPr>
      </p:pic>
      <p:pic>
        <p:nvPicPr>
          <p:cNvPr id="25" name="图片 24">
            <a:extLst>
              <a:ext uri="{FF2B5EF4-FFF2-40B4-BE49-F238E27FC236}">
                <a16:creationId xmlns:a16="http://schemas.microsoft.com/office/drawing/2014/main" id="{F7666974-691C-46C9-B0E8-F30DA91363D3}"/>
              </a:ext>
            </a:extLst>
          </p:cNvPr>
          <p:cNvPicPr>
            <a:picLocks noChangeAspect="1"/>
          </p:cNvPicPr>
          <p:nvPr/>
        </p:nvPicPr>
        <p:blipFill>
          <a:blip r:embed="rId24"/>
          <a:stretch>
            <a:fillRect/>
          </a:stretch>
        </p:blipFill>
        <p:spPr>
          <a:xfrm>
            <a:off x="0" y="1701340"/>
            <a:ext cx="9144000" cy="4914900"/>
          </a:xfrm>
          <a:prstGeom prst="rect">
            <a:avLst/>
          </a:prstGeom>
        </p:spPr>
      </p:pic>
      <p:pic>
        <p:nvPicPr>
          <p:cNvPr id="26" name="图片 25">
            <a:extLst>
              <a:ext uri="{FF2B5EF4-FFF2-40B4-BE49-F238E27FC236}">
                <a16:creationId xmlns:a16="http://schemas.microsoft.com/office/drawing/2014/main" id="{9D0F810B-54C0-4691-B21E-3ABF27280452}"/>
              </a:ext>
            </a:extLst>
          </p:cNvPr>
          <p:cNvPicPr>
            <a:picLocks noChangeAspect="1"/>
          </p:cNvPicPr>
          <p:nvPr/>
        </p:nvPicPr>
        <p:blipFill>
          <a:blip r:embed="rId25"/>
          <a:stretch>
            <a:fillRect/>
          </a:stretch>
        </p:blipFill>
        <p:spPr>
          <a:xfrm>
            <a:off x="0" y="1701340"/>
            <a:ext cx="9144000" cy="4914900"/>
          </a:xfrm>
          <a:prstGeom prst="rect">
            <a:avLst/>
          </a:prstGeom>
        </p:spPr>
      </p:pic>
      <p:pic>
        <p:nvPicPr>
          <p:cNvPr id="27" name="图片 26">
            <a:extLst>
              <a:ext uri="{FF2B5EF4-FFF2-40B4-BE49-F238E27FC236}">
                <a16:creationId xmlns:a16="http://schemas.microsoft.com/office/drawing/2014/main" id="{B8E4BDEF-D644-4BA5-96C2-055DD21EE180}"/>
              </a:ext>
            </a:extLst>
          </p:cNvPr>
          <p:cNvPicPr>
            <a:picLocks noChangeAspect="1"/>
          </p:cNvPicPr>
          <p:nvPr/>
        </p:nvPicPr>
        <p:blipFill>
          <a:blip r:embed="rId26"/>
          <a:stretch>
            <a:fillRect/>
          </a:stretch>
        </p:blipFill>
        <p:spPr>
          <a:xfrm>
            <a:off x="0" y="1701340"/>
            <a:ext cx="9144000" cy="4914900"/>
          </a:xfrm>
          <a:prstGeom prst="rect">
            <a:avLst/>
          </a:prstGeom>
        </p:spPr>
      </p:pic>
      <p:pic>
        <p:nvPicPr>
          <p:cNvPr id="28" name="图片 27">
            <a:extLst>
              <a:ext uri="{FF2B5EF4-FFF2-40B4-BE49-F238E27FC236}">
                <a16:creationId xmlns:a16="http://schemas.microsoft.com/office/drawing/2014/main" id="{E1B01754-181D-4EFD-8D9A-7021B4AE14BD}"/>
              </a:ext>
            </a:extLst>
          </p:cNvPr>
          <p:cNvPicPr>
            <a:picLocks noChangeAspect="1"/>
          </p:cNvPicPr>
          <p:nvPr/>
        </p:nvPicPr>
        <p:blipFill>
          <a:blip r:embed="rId27"/>
          <a:stretch>
            <a:fillRect/>
          </a:stretch>
        </p:blipFill>
        <p:spPr>
          <a:xfrm>
            <a:off x="0" y="1701340"/>
            <a:ext cx="9144000" cy="4914900"/>
          </a:xfrm>
          <a:prstGeom prst="rect">
            <a:avLst/>
          </a:prstGeom>
        </p:spPr>
      </p:pic>
      <p:pic>
        <p:nvPicPr>
          <p:cNvPr id="29" name="图片 28">
            <a:extLst>
              <a:ext uri="{FF2B5EF4-FFF2-40B4-BE49-F238E27FC236}">
                <a16:creationId xmlns:a16="http://schemas.microsoft.com/office/drawing/2014/main" id="{9A6ED969-D682-4AA0-93AD-72A9C68B30BC}"/>
              </a:ext>
            </a:extLst>
          </p:cNvPr>
          <p:cNvPicPr>
            <a:picLocks noChangeAspect="1"/>
          </p:cNvPicPr>
          <p:nvPr/>
        </p:nvPicPr>
        <p:blipFill>
          <a:blip r:embed="rId28"/>
          <a:stretch>
            <a:fillRect/>
          </a:stretch>
        </p:blipFill>
        <p:spPr>
          <a:xfrm>
            <a:off x="0" y="1701340"/>
            <a:ext cx="9144000" cy="4914900"/>
          </a:xfrm>
          <a:prstGeom prst="rect">
            <a:avLst/>
          </a:prstGeom>
        </p:spPr>
      </p:pic>
      <p:pic>
        <p:nvPicPr>
          <p:cNvPr id="30" name="图片 29">
            <a:extLst>
              <a:ext uri="{FF2B5EF4-FFF2-40B4-BE49-F238E27FC236}">
                <a16:creationId xmlns:a16="http://schemas.microsoft.com/office/drawing/2014/main" id="{0B30F4A2-E733-48D8-A894-3541997908F5}"/>
              </a:ext>
            </a:extLst>
          </p:cNvPr>
          <p:cNvPicPr>
            <a:picLocks noChangeAspect="1"/>
          </p:cNvPicPr>
          <p:nvPr/>
        </p:nvPicPr>
        <p:blipFill>
          <a:blip r:embed="rId29"/>
          <a:stretch>
            <a:fillRect/>
          </a:stretch>
        </p:blipFill>
        <p:spPr>
          <a:xfrm>
            <a:off x="0" y="1701340"/>
            <a:ext cx="9144000" cy="4914900"/>
          </a:xfrm>
          <a:prstGeom prst="rect">
            <a:avLst/>
          </a:prstGeom>
        </p:spPr>
      </p:pic>
      <p:pic>
        <p:nvPicPr>
          <p:cNvPr id="31" name="图片 30">
            <a:extLst>
              <a:ext uri="{FF2B5EF4-FFF2-40B4-BE49-F238E27FC236}">
                <a16:creationId xmlns:a16="http://schemas.microsoft.com/office/drawing/2014/main" id="{F765C652-3B6F-4280-BA51-AFE4A6BE1EAD}"/>
              </a:ext>
            </a:extLst>
          </p:cNvPr>
          <p:cNvPicPr>
            <a:picLocks noChangeAspect="1"/>
          </p:cNvPicPr>
          <p:nvPr/>
        </p:nvPicPr>
        <p:blipFill>
          <a:blip r:embed="rId30"/>
          <a:stretch>
            <a:fillRect/>
          </a:stretch>
        </p:blipFill>
        <p:spPr>
          <a:xfrm>
            <a:off x="0" y="1701340"/>
            <a:ext cx="9144000" cy="4914900"/>
          </a:xfrm>
          <a:prstGeom prst="rect">
            <a:avLst/>
          </a:prstGeom>
        </p:spPr>
      </p:pic>
      <p:pic>
        <p:nvPicPr>
          <p:cNvPr id="32" name="图片 31">
            <a:extLst>
              <a:ext uri="{FF2B5EF4-FFF2-40B4-BE49-F238E27FC236}">
                <a16:creationId xmlns:a16="http://schemas.microsoft.com/office/drawing/2014/main" id="{FB4B8C11-7C60-4034-B404-A54F24C14873}"/>
              </a:ext>
            </a:extLst>
          </p:cNvPr>
          <p:cNvPicPr>
            <a:picLocks noChangeAspect="1"/>
          </p:cNvPicPr>
          <p:nvPr/>
        </p:nvPicPr>
        <p:blipFill>
          <a:blip r:embed="rId31"/>
          <a:stretch>
            <a:fillRect/>
          </a:stretch>
        </p:blipFill>
        <p:spPr>
          <a:xfrm>
            <a:off x="0" y="1701340"/>
            <a:ext cx="9144000" cy="4914900"/>
          </a:xfrm>
          <a:prstGeom prst="rect">
            <a:avLst/>
          </a:prstGeom>
        </p:spPr>
      </p:pic>
      <p:pic>
        <p:nvPicPr>
          <p:cNvPr id="33" name="图片 32">
            <a:extLst>
              <a:ext uri="{FF2B5EF4-FFF2-40B4-BE49-F238E27FC236}">
                <a16:creationId xmlns:a16="http://schemas.microsoft.com/office/drawing/2014/main" id="{4040FFCC-D913-4725-A4D9-C8B8599E5C3C}"/>
              </a:ext>
            </a:extLst>
          </p:cNvPr>
          <p:cNvPicPr>
            <a:picLocks noChangeAspect="1"/>
          </p:cNvPicPr>
          <p:nvPr/>
        </p:nvPicPr>
        <p:blipFill>
          <a:blip r:embed="rId32"/>
          <a:stretch>
            <a:fillRect/>
          </a:stretch>
        </p:blipFill>
        <p:spPr>
          <a:xfrm>
            <a:off x="0" y="1701340"/>
            <a:ext cx="9144000" cy="4914900"/>
          </a:xfrm>
          <a:prstGeom prst="rect">
            <a:avLst/>
          </a:prstGeom>
        </p:spPr>
      </p:pic>
      <p:pic>
        <p:nvPicPr>
          <p:cNvPr id="34" name="图片 33">
            <a:extLst>
              <a:ext uri="{FF2B5EF4-FFF2-40B4-BE49-F238E27FC236}">
                <a16:creationId xmlns:a16="http://schemas.microsoft.com/office/drawing/2014/main" id="{AC9E9DA1-F734-45AD-8ECD-BCCED4E3E5B2}"/>
              </a:ext>
            </a:extLst>
          </p:cNvPr>
          <p:cNvPicPr>
            <a:picLocks noChangeAspect="1"/>
          </p:cNvPicPr>
          <p:nvPr/>
        </p:nvPicPr>
        <p:blipFill>
          <a:blip r:embed="rId33"/>
          <a:stretch>
            <a:fillRect/>
          </a:stretch>
        </p:blipFill>
        <p:spPr>
          <a:xfrm>
            <a:off x="0" y="1701340"/>
            <a:ext cx="9144000" cy="4914900"/>
          </a:xfrm>
          <a:prstGeom prst="rect">
            <a:avLst/>
          </a:prstGeom>
        </p:spPr>
      </p:pic>
      <p:pic>
        <p:nvPicPr>
          <p:cNvPr id="35" name="图片 34">
            <a:extLst>
              <a:ext uri="{FF2B5EF4-FFF2-40B4-BE49-F238E27FC236}">
                <a16:creationId xmlns:a16="http://schemas.microsoft.com/office/drawing/2014/main" id="{F80C2417-D66B-4E54-9305-8E644E5C44EB}"/>
              </a:ext>
            </a:extLst>
          </p:cNvPr>
          <p:cNvPicPr>
            <a:picLocks noChangeAspect="1"/>
          </p:cNvPicPr>
          <p:nvPr/>
        </p:nvPicPr>
        <p:blipFill>
          <a:blip r:embed="rId34"/>
          <a:stretch>
            <a:fillRect/>
          </a:stretch>
        </p:blipFill>
        <p:spPr>
          <a:xfrm>
            <a:off x="0" y="1701340"/>
            <a:ext cx="9144000" cy="4914900"/>
          </a:xfrm>
          <a:prstGeom prst="rect">
            <a:avLst/>
          </a:prstGeom>
        </p:spPr>
      </p:pic>
      <p:sp>
        <p:nvSpPr>
          <p:cNvPr id="36" name="矩形 35">
            <a:extLst>
              <a:ext uri="{FF2B5EF4-FFF2-40B4-BE49-F238E27FC236}">
                <a16:creationId xmlns:a16="http://schemas.microsoft.com/office/drawing/2014/main" id="{D5ADC3F0-18C3-44DD-89FD-6E0348AE8BF9}"/>
              </a:ext>
            </a:extLst>
          </p:cNvPr>
          <p:cNvSpPr/>
          <p:nvPr/>
        </p:nvSpPr>
        <p:spPr>
          <a:xfrm>
            <a:off x="1578609" y="5412642"/>
            <a:ext cx="6218369" cy="830997"/>
          </a:xfrm>
          <a:prstGeom prst="rect">
            <a:avLst/>
          </a:prstGeom>
          <a:noFill/>
        </p:spPr>
        <p:txBody>
          <a:bodyPr wrap="none" lIns="91440" tIns="45720" rIns="91440" bIns="45720">
            <a:spAutoFit/>
          </a:bodyPr>
          <a:lstStyle/>
          <a:p>
            <a:r>
              <a:rPr lang="zh-CN" altLang="en-US" sz="1600" b="0" cap="none" spc="0" dirty="0">
                <a:ln w="0"/>
                <a:solidFill>
                  <a:srgbClr val="FF0000"/>
                </a:solidFill>
                <a:effectLst>
                  <a:outerShdw blurRad="38100" dist="25400" dir="5400000" algn="ctr" rotWithShape="0">
                    <a:srgbClr val="6E747A">
                      <a:alpha val="43000"/>
                    </a:srgbClr>
                  </a:outerShdw>
                </a:effectLst>
              </a:rPr>
              <a:t>存储技术发展趋势：</a:t>
            </a:r>
            <a:endParaRPr lang="en-US" altLang="zh-CN" sz="1600" b="0" cap="none" spc="0" dirty="0">
              <a:ln w="0"/>
              <a:solidFill>
                <a:srgbClr val="FF0000"/>
              </a:solidFill>
              <a:effectLst>
                <a:outerShdw blurRad="38100" dist="25400" dir="5400000" algn="ctr" rotWithShape="0">
                  <a:srgbClr val="6E747A">
                    <a:alpha val="43000"/>
                  </a:srgbClr>
                </a:outerShdw>
              </a:effectLst>
            </a:endParaRPr>
          </a:p>
          <a:p>
            <a:pPr marL="285750" indent="-285750">
              <a:buFont typeface="Arial" panose="020B0604020202020204" pitchFamily="34" charset="0"/>
              <a:buChar char="•"/>
            </a:pPr>
            <a:r>
              <a:rPr lang="zh-CN" altLang="en-US" sz="1600" dirty="0">
                <a:ln w="0"/>
                <a:solidFill>
                  <a:srgbClr val="FF0000"/>
                </a:solidFill>
                <a:effectLst>
                  <a:outerShdw blurRad="38100" dist="25400" dir="5400000" algn="ctr" rotWithShape="0">
                    <a:srgbClr val="6E747A">
                      <a:alpha val="43000"/>
                    </a:srgbClr>
                  </a:outerShdw>
                </a:effectLst>
              </a:rPr>
              <a:t>各级存储性能不断提升，但各级存储访问延迟性能差距仍然较大</a:t>
            </a:r>
            <a:endParaRPr lang="en-US" altLang="zh-CN" sz="1600" dirty="0">
              <a:ln w="0"/>
              <a:solidFill>
                <a:srgbClr val="FF0000"/>
              </a:solidFill>
              <a:effectLst>
                <a:outerShdw blurRad="38100" dist="25400" dir="5400000" algn="ctr" rotWithShape="0">
                  <a:srgbClr val="6E747A">
                    <a:alpha val="43000"/>
                  </a:srgbClr>
                </a:outerShdw>
              </a:effectLst>
            </a:endParaRPr>
          </a:p>
          <a:p>
            <a:pPr marL="285750" indent="-285750">
              <a:buFont typeface="Arial" panose="020B0604020202020204" pitchFamily="34" charset="0"/>
              <a:buChar char="•"/>
            </a:pPr>
            <a:r>
              <a:rPr lang="en-US" altLang="zh-CN" sz="1600" b="0" cap="none" spc="0" dirty="0">
                <a:ln w="0"/>
                <a:solidFill>
                  <a:srgbClr val="FF0000"/>
                </a:solidFill>
                <a:effectLst>
                  <a:outerShdw blurRad="38100" dist="25400" dir="5400000" algn="ctr" rotWithShape="0">
                    <a:srgbClr val="6E747A">
                      <a:alpha val="43000"/>
                    </a:srgbClr>
                  </a:outerShdw>
                </a:effectLst>
              </a:rPr>
              <a:t>Memory is the new disk(</a:t>
            </a:r>
            <a:r>
              <a:rPr lang="zh-CN" altLang="en-US" sz="1600" b="0" cap="none" spc="0" dirty="0">
                <a:ln w="0"/>
                <a:solidFill>
                  <a:srgbClr val="FF0000"/>
                </a:solidFill>
                <a:effectLst>
                  <a:outerShdw blurRad="38100" dist="25400" dir="5400000" algn="ctr" rotWithShape="0">
                    <a:srgbClr val="6E747A">
                      <a:alpha val="43000"/>
                    </a:srgbClr>
                  </a:outerShdw>
                </a:effectLst>
              </a:rPr>
              <a:t>相对于</a:t>
            </a:r>
            <a:r>
              <a:rPr lang="en-US" altLang="zh-CN" sz="1600" b="0" cap="none" spc="0" dirty="0">
                <a:ln w="0"/>
                <a:solidFill>
                  <a:srgbClr val="FF0000"/>
                </a:solidFill>
                <a:effectLst>
                  <a:outerShdw blurRad="38100" dist="25400" dir="5400000" algn="ctr" rotWithShape="0">
                    <a:srgbClr val="6E747A">
                      <a:alpha val="43000"/>
                    </a:srgbClr>
                  </a:outerShdw>
                </a:effectLst>
              </a:rPr>
              <a:t>CPU</a:t>
            </a:r>
            <a:r>
              <a:rPr lang="zh-CN" altLang="en-US" sz="1600" b="0" cap="none" spc="0" dirty="0">
                <a:ln w="0"/>
                <a:solidFill>
                  <a:srgbClr val="FF0000"/>
                </a:solidFill>
                <a:effectLst>
                  <a:outerShdw blurRad="38100" dist="25400" dir="5400000" algn="ctr" rotWithShape="0">
                    <a:srgbClr val="6E747A">
                      <a:alpha val="43000"/>
                    </a:srgbClr>
                  </a:outerShdw>
                </a:effectLst>
              </a:rPr>
              <a:t>仍然较慢</a:t>
            </a:r>
            <a:r>
              <a:rPr lang="en-US" altLang="zh-CN" sz="1600" b="0" cap="none" spc="0" dirty="0">
                <a:ln w="0"/>
                <a:solidFill>
                  <a:srgbClr val="FF0000"/>
                </a:solidFill>
                <a:effectLst>
                  <a:outerShdw blurRad="38100" dist="25400" dir="5400000" algn="ctr" rotWithShape="0">
                    <a:srgbClr val="6E747A">
                      <a:alpha val="43000"/>
                    </a:srgbClr>
                  </a:outerShdw>
                </a:effectLst>
              </a:rPr>
              <a:t>)</a:t>
            </a:r>
            <a:endParaRPr lang="zh-CN" altLang="en-US" sz="1600" b="0" cap="none" spc="0" dirty="0">
              <a:ln w="0"/>
              <a:solidFill>
                <a:srgbClr val="FF0000"/>
              </a:solidFill>
              <a:effectLst>
                <a:outerShdw blurRad="38100" dist="25400" dir="5400000" algn="ctr" rotWithShape="0">
                  <a:srgbClr val="6E747A">
                    <a:alpha val="43000"/>
                  </a:srgbClr>
                </a:outerShdw>
              </a:effectLst>
            </a:endParaRPr>
          </a:p>
        </p:txBody>
      </p:sp>
      <p:pic>
        <p:nvPicPr>
          <p:cNvPr id="44" name="图片 43">
            <a:extLst>
              <a:ext uri="{FF2B5EF4-FFF2-40B4-BE49-F238E27FC236}">
                <a16:creationId xmlns:a16="http://schemas.microsoft.com/office/drawing/2014/main" id="{F8AF9C3F-1F64-4CE4-9F55-42951CDCEE24}"/>
              </a:ext>
            </a:extLst>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0" b="99157" l="0" r="100000">
                        <a14:foregroundMark x1="54832" y1="5804" x2="54406" y2="1538"/>
                        <a14:foregroundMark x1="96807" y1="28026" x2="95487" y2="26984"/>
                        <a14:backgroundMark x1="6854" y1="67014" x2="44444" y2="94891"/>
                        <a14:backgroundMark x1="57769" y1="83085" x2="91230" y2="44940"/>
                      </a14:backgroundRemoval>
                    </a14:imgEffect>
                  </a14:imgLayer>
                </a14:imgProps>
              </a:ext>
              <a:ext uri="{28A0092B-C50C-407E-A947-70E740481C1C}">
                <a14:useLocalDpi xmlns:a14="http://schemas.microsoft.com/office/drawing/2010/main" val="0"/>
              </a:ext>
            </a:extLst>
          </a:blip>
          <a:stretch>
            <a:fillRect/>
          </a:stretch>
        </p:blipFill>
        <p:spPr>
          <a:xfrm>
            <a:off x="7879067" y="675270"/>
            <a:ext cx="1332217" cy="1143359"/>
          </a:xfrm>
          <a:prstGeom prst="rect">
            <a:avLst/>
          </a:prstGeom>
        </p:spPr>
      </p:pic>
      <p:sp>
        <p:nvSpPr>
          <p:cNvPr id="48" name="矩形 47">
            <a:extLst>
              <a:ext uri="{FF2B5EF4-FFF2-40B4-BE49-F238E27FC236}">
                <a16:creationId xmlns:a16="http://schemas.microsoft.com/office/drawing/2014/main" id="{819028C7-F389-4AA3-9F35-50C743C28762}"/>
              </a:ext>
            </a:extLst>
          </p:cNvPr>
          <p:cNvSpPr/>
          <p:nvPr/>
        </p:nvSpPr>
        <p:spPr>
          <a:xfrm>
            <a:off x="194521" y="1429131"/>
            <a:ext cx="801823" cy="338554"/>
          </a:xfrm>
          <a:prstGeom prst="rect">
            <a:avLst/>
          </a:prstGeom>
          <a:noFill/>
        </p:spPr>
        <p:txBody>
          <a:bodyPr wrap="none" lIns="91440" tIns="45720" rIns="91440" bIns="45720">
            <a:spAutoFit/>
          </a:bodyPr>
          <a:lstStyle/>
          <a:p>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DRAM</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grpSp>
        <p:nvGrpSpPr>
          <p:cNvPr id="47" name="组合 46">
            <a:extLst>
              <a:ext uri="{FF2B5EF4-FFF2-40B4-BE49-F238E27FC236}">
                <a16:creationId xmlns:a16="http://schemas.microsoft.com/office/drawing/2014/main" id="{0C4D1EBD-8A1C-4268-A83A-0B5F77E61227}"/>
              </a:ext>
            </a:extLst>
          </p:cNvPr>
          <p:cNvGrpSpPr/>
          <p:nvPr/>
        </p:nvGrpSpPr>
        <p:grpSpPr>
          <a:xfrm>
            <a:off x="944474" y="391281"/>
            <a:ext cx="2520280" cy="1501667"/>
            <a:chOff x="1035979" y="394072"/>
            <a:chExt cx="2520280" cy="1501667"/>
          </a:xfrm>
        </p:grpSpPr>
        <p:pic>
          <p:nvPicPr>
            <p:cNvPr id="40" name="图片 39">
              <a:extLst>
                <a:ext uri="{FF2B5EF4-FFF2-40B4-BE49-F238E27FC236}">
                  <a16:creationId xmlns:a16="http://schemas.microsoft.com/office/drawing/2014/main" id="{B04D6359-C60F-48EA-945A-22B52609C1EE}"/>
                </a:ext>
              </a:extLst>
            </p:cNvPr>
            <p:cNvPicPr>
              <a:picLocks noChangeAspect="1"/>
            </p:cNvPicPr>
            <p:nvPr/>
          </p:nvPicPr>
          <p:blipFill>
            <a:blip r:embed="rId37" cstate="print">
              <a:extLst>
                <a:ext uri="{BEBA8EAE-BF5A-486C-A8C5-ECC9F3942E4B}">
                  <a14:imgProps xmlns:a14="http://schemas.microsoft.com/office/drawing/2010/main">
                    <a14:imgLayer r:embed="rId38">
                      <a14:imgEffect>
                        <a14:backgroundRemoval t="3077" b="89790" l="5250" r="96917"/>
                      </a14:imgEffect>
                    </a14:imgLayer>
                  </a14:imgProps>
                </a:ext>
                <a:ext uri="{28A0092B-C50C-407E-A947-70E740481C1C}">
                  <a14:useLocalDpi xmlns:a14="http://schemas.microsoft.com/office/drawing/2010/main" val="0"/>
                </a:ext>
              </a:extLst>
            </a:blip>
            <a:stretch>
              <a:fillRect/>
            </a:stretch>
          </p:blipFill>
          <p:spPr>
            <a:xfrm>
              <a:off x="1035979" y="394072"/>
              <a:ext cx="2520280" cy="1501667"/>
            </a:xfrm>
            <a:prstGeom prst="rect">
              <a:avLst/>
            </a:prstGeom>
          </p:spPr>
        </p:pic>
        <p:sp>
          <p:nvSpPr>
            <p:cNvPr id="49" name="矩形 48">
              <a:extLst>
                <a:ext uri="{FF2B5EF4-FFF2-40B4-BE49-F238E27FC236}">
                  <a16:creationId xmlns:a16="http://schemas.microsoft.com/office/drawing/2014/main" id="{D9C58DE2-0200-4109-AB95-E0D5768DC939}"/>
                </a:ext>
              </a:extLst>
            </p:cNvPr>
            <p:cNvSpPr/>
            <p:nvPr/>
          </p:nvSpPr>
          <p:spPr>
            <a:xfrm>
              <a:off x="1936804" y="1430044"/>
              <a:ext cx="1077539" cy="338554"/>
            </a:xfrm>
            <a:prstGeom prst="rect">
              <a:avLst/>
            </a:prstGeom>
            <a:noFill/>
          </p:spPr>
          <p:txBody>
            <a:bodyPr wrap="none" lIns="91440" tIns="45720" rIns="91440" bIns="45720">
              <a:spAutoFit/>
            </a:bodyPr>
            <a:lstStyle/>
            <a:p>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NVDIMM</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grpSp>
      <p:grpSp>
        <p:nvGrpSpPr>
          <p:cNvPr id="54" name="组合 53">
            <a:extLst>
              <a:ext uri="{FF2B5EF4-FFF2-40B4-BE49-F238E27FC236}">
                <a16:creationId xmlns:a16="http://schemas.microsoft.com/office/drawing/2014/main" id="{74606C15-199C-4A4C-AC2F-E42A3043A22B}"/>
              </a:ext>
            </a:extLst>
          </p:cNvPr>
          <p:cNvGrpSpPr/>
          <p:nvPr/>
        </p:nvGrpSpPr>
        <p:grpSpPr>
          <a:xfrm>
            <a:off x="2835362" y="542660"/>
            <a:ext cx="2101841" cy="1178435"/>
            <a:chOff x="2999388" y="589250"/>
            <a:chExt cx="2101841" cy="1178435"/>
          </a:xfrm>
        </p:grpSpPr>
        <p:pic>
          <p:nvPicPr>
            <p:cNvPr id="1026" name="Picture 2" descr="See the source image">
              <a:extLst>
                <a:ext uri="{FF2B5EF4-FFF2-40B4-BE49-F238E27FC236}">
                  <a16:creationId xmlns:a16="http://schemas.microsoft.com/office/drawing/2014/main" id="{DC654F3B-F6E8-4F98-AB5A-61EAEE1EB9C3}"/>
                </a:ext>
              </a:extLst>
            </p:cNvPr>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foregroundMark x1="16429" y1="95674" x2="53286" y2="63613"/>
                          <a14:foregroundMark x1="59429" y1="57761" x2="97286" y2="24173"/>
                        </a14:backgroundRemoval>
                      </a14:imgEffect>
                    </a14:imgLayer>
                  </a14:imgProps>
                </a:ext>
                <a:ext uri="{28A0092B-C50C-407E-A947-70E740481C1C}">
                  <a14:useLocalDpi xmlns:a14="http://schemas.microsoft.com/office/drawing/2010/main" val="0"/>
                </a:ext>
              </a:extLst>
            </a:blip>
            <a:srcRect/>
            <a:stretch>
              <a:fillRect/>
            </a:stretch>
          </p:blipFill>
          <p:spPr bwMode="auto">
            <a:xfrm>
              <a:off x="2999388" y="589250"/>
              <a:ext cx="1922907" cy="1079575"/>
            </a:xfrm>
            <a:prstGeom prst="rect">
              <a:avLst/>
            </a:prstGeom>
            <a:noFill/>
            <a:extLst>
              <a:ext uri="{909E8E84-426E-40DD-AFC4-6F175D3DCCD1}">
                <a14:hiddenFill xmlns:a14="http://schemas.microsoft.com/office/drawing/2010/main">
                  <a:solidFill>
                    <a:srgbClr val="FFFFFF"/>
                  </a:solidFill>
                </a14:hiddenFill>
              </a:ext>
            </a:extLst>
          </p:spPr>
        </p:pic>
        <p:sp>
          <p:nvSpPr>
            <p:cNvPr id="50" name="矩形 49">
              <a:extLst>
                <a:ext uri="{FF2B5EF4-FFF2-40B4-BE49-F238E27FC236}">
                  <a16:creationId xmlns:a16="http://schemas.microsoft.com/office/drawing/2014/main" id="{11425389-5371-4237-A78B-3FA636BF57B5}"/>
                </a:ext>
              </a:extLst>
            </p:cNvPr>
            <p:cNvSpPr/>
            <p:nvPr/>
          </p:nvSpPr>
          <p:spPr>
            <a:xfrm>
              <a:off x="3372871" y="1429131"/>
              <a:ext cx="1728358" cy="338554"/>
            </a:xfrm>
            <a:prstGeom prst="rect">
              <a:avLst/>
            </a:prstGeom>
            <a:noFill/>
          </p:spPr>
          <p:txBody>
            <a:bodyPr wrap="none" lIns="91440" tIns="45720" rIns="91440" bIns="45720">
              <a:spAutoFit/>
            </a:bodyPr>
            <a:lstStyle/>
            <a:p>
              <a:r>
                <a:rPr lang="en-US" altLang="zh-CN" sz="1600" b="0" cap="none" spc="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3D Xpoint </a:t>
              </a:r>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DIMM</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grpSp>
      <p:grpSp>
        <p:nvGrpSpPr>
          <p:cNvPr id="55" name="组合 54">
            <a:extLst>
              <a:ext uri="{FF2B5EF4-FFF2-40B4-BE49-F238E27FC236}">
                <a16:creationId xmlns:a16="http://schemas.microsoft.com/office/drawing/2014/main" id="{547979A2-E4BC-4294-B626-88A3B644EA08}"/>
              </a:ext>
            </a:extLst>
          </p:cNvPr>
          <p:cNvGrpSpPr/>
          <p:nvPr/>
        </p:nvGrpSpPr>
        <p:grpSpPr>
          <a:xfrm>
            <a:off x="4492092" y="489183"/>
            <a:ext cx="1991736" cy="1246142"/>
            <a:chOff x="4734400" y="488371"/>
            <a:chExt cx="1991736" cy="1246142"/>
          </a:xfrm>
        </p:grpSpPr>
        <p:pic>
          <p:nvPicPr>
            <p:cNvPr id="42" name="图片 41">
              <a:extLst>
                <a:ext uri="{FF2B5EF4-FFF2-40B4-BE49-F238E27FC236}">
                  <a16:creationId xmlns:a16="http://schemas.microsoft.com/office/drawing/2014/main" id="{DF3E468B-809C-49E0-B253-A799A40EC573}"/>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rot="20097757" flipH="1">
              <a:off x="4734400" y="488371"/>
              <a:ext cx="1991736" cy="967984"/>
            </a:xfrm>
            <a:prstGeom prst="rect">
              <a:avLst/>
            </a:prstGeom>
          </p:spPr>
        </p:pic>
        <p:sp>
          <p:nvSpPr>
            <p:cNvPr id="51" name="矩形 50">
              <a:extLst>
                <a:ext uri="{FF2B5EF4-FFF2-40B4-BE49-F238E27FC236}">
                  <a16:creationId xmlns:a16="http://schemas.microsoft.com/office/drawing/2014/main" id="{D88DDBC1-409D-4922-8515-857BCF9F3682}"/>
                </a:ext>
              </a:extLst>
            </p:cNvPr>
            <p:cNvSpPr/>
            <p:nvPr/>
          </p:nvSpPr>
          <p:spPr>
            <a:xfrm>
              <a:off x="5146827" y="1395959"/>
              <a:ext cx="1088760" cy="338554"/>
            </a:xfrm>
            <a:prstGeom prst="rect">
              <a:avLst/>
            </a:prstGeom>
            <a:noFill/>
          </p:spPr>
          <p:txBody>
            <a:bodyPr wrap="none" lIns="91440" tIns="45720" rIns="91440" bIns="45720">
              <a:spAutoFit/>
            </a:bodyPr>
            <a:lstStyle/>
            <a:p>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PCIe Flash</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grpSp>
      <p:grpSp>
        <p:nvGrpSpPr>
          <p:cNvPr id="56" name="组合 55">
            <a:extLst>
              <a:ext uri="{FF2B5EF4-FFF2-40B4-BE49-F238E27FC236}">
                <a16:creationId xmlns:a16="http://schemas.microsoft.com/office/drawing/2014/main" id="{567F6469-F3E9-4B75-A99E-787323770471}"/>
              </a:ext>
            </a:extLst>
          </p:cNvPr>
          <p:cNvGrpSpPr/>
          <p:nvPr/>
        </p:nvGrpSpPr>
        <p:grpSpPr>
          <a:xfrm>
            <a:off x="5651666" y="345442"/>
            <a:ext cx="2600092" cy="1394693"/>
            <a:chOff x="5867552" y="349221"/>
            <a:chExt cx="2600092" cy="1394693"/>
          </a:xfrm>
        </p:grpSpPr>
        <p:pic>
          <p:nvPicPr>
            <p:cNvPr id="46" name="图片 45">
              <a:extLst>
                <a:ext uri="{FF2B5EF4-FFF2-40B4-BE49-F238E27FC236}">
                  <a16:creationId xmlns:a16="http://schemas.microsoft.com/office/drawing/2014/main" id="{D3D5EB49-FDEB-4645-8246-3D52DF222A35}"/>
                </a:ext>
              </a:extLst>
            </p:cNvPr>
            <p:cNvPicPr>
              <a:picLocks noChangeAspect="1"/>
            </p:cNvPicPr>
            <p:nvPr/>
          </p:nvPicPr>
          <p:blipFill>
            <a:blip r:embed="rId42" cstate="print">
              <a:extLst>
                <a:ext uri="{BEBA8EAE-BF5A-486C-A8C5-ECC9F3942E4B}">
                  <a14:imgProps xmlns:a14="http://schemas.microsoft.com/office/drawing/2010/main">
                    <a14:imgLayer r:embed="rId43">
                      <a14:imgEffect>
                        <a14:backgroundRemoval t="15385" b="89860" l="7670" r="89971">
                          <a14:foregroundMark x1="9735" y1="36014" x2="9587" y2="31818"/>
                          <a14:foregroundMark x1="10029" y1="63287" x2="10029" y2="41958"/>
                          <a14:foregroundMark x1="10029" y1="75874" x2="10177" y2="69231"/>
                          <a14:foregroundMark x1="72124" y1="67832" x2="78319" y2="60490"/>
                        </a14:backgroundRemoval>
                      </a14:imgEffect>
                    </a14:imgLayer>
                  </a14:imgProps>
                </a:ext>
                <a:ext uri="{28A0092B-C50C-407E-A947-70E740481C1C}">
                  <a14:useLocalDpi xmlns:a14="http://schemas.microsoft.com/office/drawing/2010/main" val="0"/>
                </a:ext>
              </a:extLst>
            </a:blip>
            <a:stretch>
              <a:fillRect/>
            </a:stretch>
          </p:blipFill>
          <p:spPr>
            <a:xfrm rot="19734268">
              <a:off x="5867552" y="349221"/>
              <a:ext cx="2600092" cy="1096794"/>
            </a:xfrm>
            <a:prstGeom prst="rect">
              <a:avLst/>
            </a:prstGeom>
          </p:spPr>
        </p:pic>
        <p:sp>
          <p:nvSpPr>
            <p:cNvPr id="52" name="矩形 51">
              <a:extLst>
                <a:ext uri="{FF2B5EF4-FFF2-40B4-BE49-F238E27FC236}">
                  <a16:creationId xmlns:a16="http://schemas.microsoft.com/office/drawing/2014/main" id="{2DFD5FE5-F3F4-4710-A4E5-906B58704CD6}"/>
                </a:ext>
              </a:extLst>
            </p:cNvPr>
            <p:cNvSpPr/>
            <p:nvPr/>
          </p:nvSpPr>
          <p:spPr>
            <a:xfrm>
              <a:off x="6813480" y="1405360"/>
              <a:ext cx="1487908" cy="338554"/>
            </a:xfrm>
            <a:prstGeom prst="rect">
              <a:avLst/>
            </a:prstGeom>
            <a:noFill/>
          </p:spPr>
          <p:txBody>
            <a:bodyPr wrap="none" lIns="91440" tIns="45720" rIns="91440" bIns="45720">
              <a:spAutoFit/>
            </a:bodyPr>
            <a:lstStyle/>
            <a:p>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M.2 Hard Disk</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grpSp>
      <p:sp>
        <p:nvSpPr>
          <p:cNvPr id="53" name="矩形 52">
            <a:extLst>
              <a:ext uri="{FF2B5EF4-FFF2-40B4-BE49-F238E27FC236}">
                <a16:creationId xmlns:a16="http://schemas.microsoft.com/office/drawing/2014/main" id="{131A7DA6-F116-490F-BF30-89B2752B869B}"/>
              </a:ext>
            </a:extLst>
          </p:cNvPr>
          <p:cNvSpPr/>
          <p:nvPr/>
        </p:nvSpPr>
        <p:spPr>
          <a:xfrm>
            <a:off x="8166517" y="339162"/>
            <a:ext cx="1053494" cy="338554"/>
          </a:xfrm>
          <a:prstGeom prst="rect">
            <a:avLst/>
          </a:prstGeom>
          <a:noFill/>
        </p:spPr>
        <p:txBody>
          <a:bodyPr wrap="none" lIns="91440" tIns="45720" rIns="91440" bIns="45720">
            <a:spAutoFit/>
          </a:bodyPr>
          <a:lstStyle/>
          <a:p>
            <a:r>
              <a:rPr lang="en-US" altLang="zh-CN"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rPr>
              <a:t>Hard Disk</a:t>
            </a:r>
            <a:endParaRPr lang="zh-CN" altLang="en-US" sz="1600" b="0" cap="none" spc="0" dirty="0">
              <a:ln w="0"/>
              <a:solidFill>
                <a:srgbClr val="FF0000"/>
              </a:solidFill>
              <a:effectLst>
                <a:outerShdw blurRad="38100" dist="25400" dir="5400000" algn="ctr" rotWithShape="0">
                  <a:srgbClr val="6E747A">
                    <a:alpha val="43000"/>
                  </a:srgbClr>
                </a:outerShdw>
              </a:effectLst>
              <a:latin typeface="Baskerville Old Face" panose="02020602080505020303" pitchFamily="18" charset="0"/>
            </a:endParaRPr>
          </a:p>
        </p:txBody>
      </p:sp>
      <p:pic>
        <p:nvPicPr>
          <p:cNvPr id="3" name="图片 2"/>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13128" y="2000218"/>
            <a:ext cx="7308304" cy="3694867"/>
          </a:xfrm>
          <a:prstGeom prst="rect">
            <a:avLst/>
          </a:prstGeom>
        </p:spPr>
      </p:pic>
      <p:pic>
        <p:nvPicPr>
          <p:cNvPr id="39" name="图片 38"/>
          <p:cNvPicPr>
            <a:picLocks noChangeAspect="1"/>
          </p:cNvPicPr>
          <p:nvPr/>
        </p:nvPicPr>
        <p:blipFill>
          <a:blip r:embed="rId45">
            <a:extLst>
              <a:ext uri="{BEBA8EAE-BF5A-486C-A8C5-ECC9F3942E4B}">
                <a14:imgProps xmlns:a14="http://schemas.microsoft.com/office/drawing/2010/main">
                  <a14:imgLayer r:embed="rId46">
                    <a14:imgEffect>
                      <a14:backgroundRemoval t="2637" b="91684" l="6167" r="96333">
                        <a14:foregroundMark x1="13833" y1="68154" x2="17333" y2="70994"/>
                        <a14:foregroundMark x1="14000" y1="73225" x2="17500" y2="71602"/>
                        <a14:foregroundMark x1="35500" y1="6288" x2="64833" y2="5882"/>
                        <a14:foregroundMark x1="86333" y1="72414" x2="82500" y2="63083"/>
                        <a14:foregroundMark x1="86333" y1="72211" x2="86667" y2="66937"/>
                        <a14:foregroundMark x1="83167" y1="65112" x2="80167" y2="39959"/>
                        <a14:foregroundMark x1="63500" y1="6085" x2="66000" y2="5882"/>
                        <a14:foregroundMark x1="63833" y1="85193" x2="63833" y2="79513"/>
                        <a14:foregroundMark x1="64667" y1="85801" x2="64667" y2="82353"/>
                        <a14:foregroundMark x1="78000" y1="30832" x2="78000" y2="24544"/>
                        <a14:foregroundMark x1="84167" y1="75051" x2="84833" y2="74037"/>
                        <a14:foregroundMark x1="87667" y1="73834" x2="87000" y2="67343"/>
                        <a14:backgroundMark x1="21333" y1="76471" x2="61500" y2="76471"/>
                        <a14:backgroundMark x1="65500" y1="87221" x2="83000" y2="76673"/>
                        <a14:backgroundMark x1="86667" y1="60041" x2="80333" y2="19675"/>
                        <a14:backgroundMark x1="79333" y1="28195" x2="78333" y2="20284"/>
                      </a14:backgroundRemoval>
                    </a14:imgEffect>
                  </a14:imgLayer>
                </a14:imgProps>
              </a:ext>
              <a:ext uri="{28A0092B-C50C-407E-A947-70E740481C1C}">
                <a14:useLocalDpi xmlns:a14="http://schemas.microsoft.com/office/drawing/2010/main" val="0"/>
              </a:ext>
            </a:extLst>
          </a:blip>
          <a:stretch>
            <a:fillRect/>
          </a:stretch>
        </p:blipFill>
        <p:spPr>
          <a:xfrm>
            <a:off x="4499992" y="2911798"/>
            <a:ext cx="4297043" cy="3530737"/>
          </a:xfrm>
          <a:prstGeom prst="rect">
            <a:avLst/>
          </a:prstGeom>
        </p:spPr>
      </p:pic>
    </p:spTree>
    <p:extLst>
      <p:ext uri="{BB962C8B-B14F-4D97-AF65-F5344CB8AC3E}">
        <p14:creationId xmlns:p14="http://schemas.microsoft.com/office/powerpoint/2010/main" val="11448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1000"/>
                                        <p:tgtEl>
                                          <p:spTgt spid="36"/>
                                        </p:tgtEl>
                                      </p:cBhvr>
                                    </p:animEffect>
                                    <p:anim calcmode="lin" valueType="num">
                                      <p:cBhvr>
                                        <p:cTn id="132" dur="1000" fill="hold"/>
                                        <p:tgtEl>
                                          <p:spTgt spid="36"/>
                                        </p:tgtEl>
                                        <p:attrNameLst>
                                          <p:attrName>ppt_x</p:attrName>
                                        </p:attrNameLst>
                                      </p:cBhvr>
                                      <p:tavLst>
                                        <p:tav tm="0">
                                          <p:val>
                                            <p:strVal val="#ppt_x"/>
                                          </p:val>
                                        </p:tav>
                                        <p:tav tm="100000">
                                          <p:val>
                                            <p:strVal val="#ppt_x"/>
                                          </p:val>
                                        </p:tav>
                                      </p:tavLst>
                                    </p:anim>
                                    <p:anim calcmode="lin" valueType="num">
                                      <p:cBhvr>
                                        <p:cTn id="13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left)">
                                      <p:cBhvr>
                                        <p:cTn id="138" dur="500"/>
                                        <p:tgtEl>
                                          <p:spTgt spid="47"/>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nodeType="click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wipe(left)">
                                      <p:cBhvr>
                                        <p:cTn id="143" dur="500"/>
                                        <p:tgtEl>
                                          <p:spTgt spid="54"/>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nodeType="click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wipe(left)">
                                      <p:cBhvr>
                                        <p:cTn id="148" dur="500"/>
                                        <p:tgtEl>
                                          <p:spTgt spid="55"/>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nodeType="click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wipe(left)">
                                      <p:cBhvr>
                                        <p:cTn id="153" dur="500"/>
                                        <p:tgtEl>
                                          <p:spTgt spid="56"/>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nodeType="clickEffect">
                                  <p:stCondLst>
                                    <p:cond delay="0"/>
                                  </p:stCondLst>
                                  <p:childTnLst>
                                    <p:set>
                                      <p:cBhvr>
                                        <p:cTn id="157" dur="1" fill="hold">
                                          <p:stCondLst>
                                            <p:cond delay="0"/>
                                          </p:stCondLst>
                                        </p:cTn>
                                        <p:tgtEl>
                                          <p:spTgt spid="3"/>
                                        </p:tgtEl>
                                        <p:attrNameLst>
                                          <p:attrName>style.visibility</p:attrName>
                                        </p:attrNameLst>
                                      </p:cBhvr>
                                      <p:to>
                                        <p:strVal val="visible"/>
                                      </p:to>
                                    </p:set>
                                    <p:animEffect transition="in" filter="wipe(down)">
                                      <p:cBhvr>
                                        <p:cTn id="158" dur="500"/>
                                        <p:tgtEl>
                                          <p:spTgt spid="3"/>
                                        </p:tgtEl>
                                      </p:cBhvr>
                                    </p:animEffect>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fade">
                                      <p:cBhvr>
                                        <p:cTn id="163" dur="1000"/>
                                        <p:tgtEl>
                                          <p:spTgt spid="39"/>
                                        </p:tgtEl>
                                      </p:cBhvr>
                                    </p:animEffect>
                                    <p:anim calcmode="lin" valueType="num">
                                      <p:cBhvr>
                                        <p:cTn id="164" dur="1000" fill="hold"/>
                                        <p:tgtEl>
                                          <p:spTgt spid="39"/>
                                        </p:tgtEl>
                                        <p:attrNameLst>
                                          <p:attrName>ppt_x</p:attrName>
                                        </p:attrNameLst>
                                      </p:cBhvr>
                                      <p:tavLst>
                                        <p:tav tm="0">
                                          <p:val>
                                            <p:strVal val="#ppt_x"/>
                                          </p:val>
                                        </p:tav>
                                        <p:tav tm="100000">
                                          <p:val>
                                            <p:strVal val="#ppt_x"/>
                                          </p:val>
                                        </p:tav>
                                      </p:tavLst>
                                    </p:anim>
                                    <p:anim calcmode="lin" valueType="num">
                                      <p:cBhvr>
                                        <p:cTn id="16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FF0000"/>
                </a:solidFill>
                <a:latin typeface="华文行楷" panose="02010800040101010101" pitchFamily="2" charset="-122"/>
                <a:ea typeface="华文行楷" panose="02010800040101010101" pitchFamily="2" charset="-122"/>
              </a:rPr>
              <a:t>扩展知识</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60</a:t>
            </a:fld>
            <a:endParaRPr lang="zh-CN" altLang="en-US" dirty="0"/>
          </a:p>
        </p:txBody>
      </p:sp>
      <p:sp>
        <p:nvSpPr>
          <p:cNvPr id="6" name="矩形 5"/>
          <p:cNvSpPr/>
          <p:nvPr/>
        </p:nvSpPr>
        <p:spPr>
          <a:xfrm>
            <a:off x="306397" y="2564904"/>
            <a:ext cx="3880637" cy="523220"/>
          </a:xfrm>
          <a:prstGeom prst="rect">
            <a:avLst/>
          </a:prstGeom>
        </p:spPr>
        <p:txBody>
          <a:bodyPr wrap="square">
            <a:spAutoFit/>
          </a:bodyPr>
          <a:lstStyle/>
          <a:p>
            <a:r>
              <a:rPr lang="en-US" altLang="zh-CN" sz="1400" dirty="0"/>
              <a:t>https://www.microsoft.com/en-us/research/wp-content/uploads/2016/02/pcm-db-algo-cidr11.pdf</a:t>
            </a:r>
            <a:endParaRPr lang="zh-CN" altLang="en-US" sz="1400" dirty="0"/>
          </a:p>
        </p:txBody>
      </p:sp>
      <p:sp>
        <p:nvSpPr>
          <p:cNvPr id="16" name="矩形 15"/>
          <p:cNvSpPr/>
          <p:nvPr/>
        </p:nvSpPr>
        <p:spPr>
          <a:xfrm>
            <a:off x="4566664" y="1669128"/>
            <a:ext cx="4572000" cy="276999"/>
          </a:xfrm>
          <a:prstGeom prst="rect">
            <a:avLst/>
          </a:prstGeom>
        </p:spPr>
        <p:txBody>
          <a:bodyPr>
            <a:spAutoFit/>
          </a:bodyPr>
          <a:lstStyle/>
          <a:p>
            <a:r>
              <a:rPr lang="en-US" altLang="zh-CN" sz="1200" dirty="0"/>
              <a:t>https://ieeexplore.ieee.org/stamp/stamp.jsp?tp=&amp;arnumber=8003284</a:t>
            </a:r>
            <a:endParaRPr lang="zh-CN" altLang="en-US" sz="1200" dirty="0"/>
          </a:p>
        </p:txBody>
      </p:sp>
      <p:pic>
        <p:nvPicPr>
          <p:cNvPr id="3" name="图片 2"/>
          <p:cNvPicPr>
            <a:picLocks noChangeAspect="1"/>
          </p:cNvPicPr>
          <p:nvPr/>
        </p:nvPicPr>
        <p:blipFill>
          <a:blip r:embed="rId2"/>
          <a:stretch>
            <a:fillRect/>
          </a:stretch>
        </p:blipFill>
        <p:spPr>
          <a:xfrm>
            <a:off x="285217" y="1518509"/>
            <a:ext cx="3600000" cy="923236"/>
          </a:xfrm>
          <a:prstGeom prst="rect">
            <a:avLst/>
          </a:prstGeom>
        </p:spPr>
      </p:pic>
      <p:pic>
        <p:nvPicPr>
          <p:cNvPr id="5" name="图片 4"/>
          <p:cNvPicPr>
            <a:picLocks noChangeAspect="1"/>
          </p:cNvPicPr>
          <p:nvPr/>
        </p:nvPicPr>
        <p:blipFill>
          <a:blip r:embed="rId3"/>
          <a:stretch>
            <a:fillRect/>
          </a:stretch>
        </p:blipFill>
        <p:spPr>
          <a:xfrm>
            <a:off x="107504" y="3284984"/>
            <a:ext cx="5400000" cy="3141746"/>
          </a:xfrm>
          <a:prstGeom prst="rect">
            <a:avLst/>
          </a:prstGeom>
        </p:spPr>
      </p:pic>
      <p:pic>
        <p:nvPicPr>
          <p:cNvPr id="7" name="图片 6"/>
          <p:cNvPicPr>
            <a:picLocks noChangeAspect="1"/>
          </p:cNvPicPr>
          <p:nvPr/>
        </p:nvPicPr>
        <p:blipFill>
          <a:blip r:embed="rId4"/>
          <a:stretch>
            <a:fillRect/>
          </a:stretch>
        </p:blipFill>
        <p:spPr>
          <a:xfrm>
            <a:off x="5004048" y="220976"/>
            <a:ext cx="3600000" cy="1389792"/>
          </a:xfrm>
          <a:prstGeom prst="rect">
            <a:avLst/>
          </a:prstGeom>
        </p:spPr>
      </p:pic>
      <p:pic>
        <p:nvPicPr>
          <p:cNvPr id="9" name="图片 8"/>
          <p:cNvPicPr>
            <a:picLocks noChangeAspect="1"/>
          </p:cNvPicPr>
          <p:nvPr/>
        </p:nvPicPr>
        <p:blipFill>
          <a:blip r:embed="rId5"/>
          <a:stretch>
            <a:fillRect/>
          </a:stretch>
        </p:blipFill>
        <p:spPr>
          <a:xfrm>
            <a:off x="5292080" y="1988840"/>
            <a:ext cx="3600000" cy="1939568"/>
          </a:xfrm>
          <a:prstGeom prst="rect">
            <a:avLst/>
          </a:prstGeom>
        </p:spPr>
      </p:pic>
      <p:pic>
        <p:nvPicPr>
          <p:cNvPr id="11" name="图片 10"/>
          <p:cNvPicPr>
            <a:picLocks noChangeAspect="1"/>
          </p:cNvPicPr>
          <p:nvPr/>
        </p:nvPicPr>
        <p:blipFill>
          <a:blip r:embed="rId6"/>
          <a:stretch>
            <a:fillRect/>
          </a:stretch>
        </p:blipFill>
        <p:spPr>
          <a:xfrm>
            <a:off x="5399792" y="4030677"/>
            <a:ext cx="3600000" cy="1050328"/>
          </a:xfrm>
          <a:prstGeom prst="rect">
            <a:avLst/>
          </a:prstGeom>
        </p:spPr>
      </p:pic>
      <p:sp>
        <p:nvSpPr>
          <p:cNvPr id="20" name="矩形 19"/>
          <p:cNvSpPr/>
          <p:nvPr/>
        </p:nvSpPr>
        <p:spPr>
          <a:xfrm>
            <a:off x="5589068" y="5011336"/>
            <a:ext cx="3564596" cy="430887"/>
          </a:xfrm>
          <a:prstGeom prst="rect">
            <a:avLst/>
          </a:prstGeom>
        </p:spPr>
        <p:txBody>
          <a:bodyPr wrap="square">
            <a:spAutoFit/>
          </a:bodyPr>
          <a:lstStyle/>
          <a:p>
            <a:r>
              <a:rPr lang="zh-CN" altLang="en-US" sz="1100" dirty="0"/>
              <a:t>https://ieeexplore.ieee.org/stamp/stamp.jsp?tp=&amp;arnumber=8456140</a:t>
            </a:r>
          </a:p>
        </p:txBody>
      </p:sp>
      <p:pic>
        <p:nvPicPr>
          <p:cNvPr id="21" name="图片 20"/>
          <p:cNvPicPr>
            <a:picLocks noChangeAspect="1"/>
          </p:cNvPicPr>
          <p:nvPr/>
        </p:nvPicPr>
        <p:blipFill>
          <a:blip r:embed="rId7"/>
          <a:stretch>
            <a:fillRect/>
          </a:stretch>
        </p:blipFill>
        <p:spPr>
          <a:xfrm>
            <a:off x="5687936" y="5517232"/>
            <a:ext cx="3277613" cy="766628"/>
          </a:xfrm>
          <a:prstGeom prst="rect">
            <a:avLst/>
          </a:prstGeom>
        </p:spPr>
      </p:pic>
    </p:spTree>
    <p:extLst>
      <p:ext uri="{BB962C8B-B14F-4D97-AF65-F5344CB8AC3E}">
        <p14:creationId xmlns:p14="http://schemas.microsoft.com/office/powerpoint/2010/main" val="2498054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02CAC3-0F4F-46FC-9E58-F12AF40DC8A3}"/>
              </a:ext>
            </a:extLst>
          </p:cNvPr>
          <p:cNvSpPr>
            <a:spLocks noGrp="1"/>
          </p:cNvSpPr>
          <p:nvPr>
            <p:ph type="title"/>
          </p:nvPr>
        </p:nvSpPr>
        <p:spPr/>
        <p:txBody>
          <a:bodyPr>
            <a:normAutofit fontScale="90000"/>
          </a:bodyPr>
          <a:lstStyle/>
          <a:p>
            <a:r>
              <a:rPr lang="zh-CN" altLang="en-US" dirty="0"/>
              <a:t>练习题</a:t>
            </a:r>
            <a:r>
              <a:rPr lang="en-US" altLang="zh-CN" dirty="0"/>
              <a:t>6.5 </a:t>
            </a:r>
            <a:r>
              <a:rPr lang="zh-CN" altLang="en-US" dirty="0"/>
              <a:t>估算</a:t>
            </a:r>
            <a:r>
              <a:rPr lang="en-US" altLang="zh-CN" dirty="0"/>
              <a:t>SSD</a:t>
            </a:r>
            <a:r>
              <a:rPr lang="zh-CN" altLang="en-US" dirty="0"/>
              <a:t>寿命</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467E105-1673-4C65-919F-430F22B9C73C}"/>
                  </a:ext>
                </a:extLst>
              </p:cNvPr>
              <p:cNvSpPr>
                <a:spLocks noGrp="1"/>
              </p:cNvSpPr>
              <p:nvPr>
                <p:ph idx="1"/>
              </p:nvPr>
            </p:nvSpPr>
            <p:spPr/>
            <p:txBody>
              <a:bodyPr/>
              <a:lstStyle/>
              <a:p>
                <a:r>
                  <a:rPr lang="zh-CN" altLang="en-US" dirty="0"/>
                  <a:t>假定</a:t>
                </a:r>
                <a:r>
                  <a:rPr lang="en-US" altLang="zh-CN" dirty="0"/>
                  <a:t>SSD</a:t>
                </a:r>
                <a:r>
                  <a:rPr lang="zh-CN" altLang="en-US" dirty="0"/>
                  <a:t>能够经得起</a:t>
                </a:r>
                <a:r>
                  <a:rPr lang="en-US" altLang="zh-CN" dirty="0"/>
                  <a:t>128PB</a:t>
                </a:r>
                <a:r>
                  <a:rPr lang="zh-CN" altLang="en-US" dirty="0"/>
                  <a:t>的写，根据工作负载估算</a:t>
                </a:r>
                <a:r>
                  <a:rPr lang="en-US" altLang="zh-CN" dirty="0"/>
                  <a:t>SSD</a:t>
                </a:r>
                <a:r>
                  <a:rPr lang="zh-CN" altLang="en-US" dirty="0"/>
                  <a:t>寿命</a:t>
                </a:r>
                <a:endParaRPr lang="en-US" altLang="zh-CN" dirty="0"/>
              </a:p>
              <a:p>
                <a:pPr marL="800011" lvl="1" indent="-457200">
                  <a:buFont typeface="+mj-lt"/>
                  <a:buAutoNum type="alphaUcPeriod"/>
                </a:pPr>
                <a:r>
                  <a:rPr lang="zh-CN" altLang="en-US" dirty="0"/>
                  <a:t>顺序写最糟情况：以</a:t>
                </a:r>
                <a:r>
                  <a:rPr lang="en-US" altLang="zh-CN" dirty="0"/>
                  <a:t>470MB/s</a:t>
                </a:r>
                <a:r>
                  <a:rPr lang="zh-CN" altLang="en-US" dirty="0"/>
                  <a:t>速度持续写</a:t>
                </a:r>
                <a:r>
                  <a:rPr lang="en-US" altLang="zh-CN" dirty="0"/>
                  <a:t>SSD</a:t>
                </a:r>
              </a:p>
              <a:p>
                <a:pPr marL="800011" lvl="1" indent="-457200">
                  <a:buFont typeface="+mj-lt"/>
                  <a:buAutoNum type="alphaUcPeriod"/>
                </a:pPr>
                <a:r>
                  <a:rPr lang="zh-CN" altLang="en-US" dirty="0"/>
                  <a:t>随机写最糟情况：以</a:t>
                </a:r>
                <a:r>
                  <a:rPr lang="en-US" altLang="zh-CN" dirty="0"/>
                  <a:t>303MB/s</a:t>
                </a:r>
                <a:r>
                  <a:rPr lang="zh-CN" altLang="en-US" dirty="0"/>
                  <a:t>速度持续写</a:t>
                </a:r>
                <a:r>
                  <a:rPr lang="en-US" altLang="zh-CN" dirty="0"/>
                  <a:t>SSD</a:t>
                </a:r>
              </a:p>
              <a:p>
                <a:pPr marL="800011" lvl="1" indent="-457200">
                  <a:buFont typeface="+mj-lt"/>
                  <a:buAutoNum type="alphaUcPeriod"/>
                </a:pPr>
                <a:r>
                  <a:rPr lang="zh-CN" altLang="en-US" dirty="0"/>
                  <a:t>平均情况：以</a:t>
                </a:r>
                <a:r>
                  <a:rPr lang="en-US" altLang="zh-CN" dirty="0"/>
                  <a:t>20GB/</a:t>
                </a:r>
                <a:r>
                  <a:rPr lang="zh-CN" altLang="en-US" dirty="0"/>
                  <a:t>天速度写</a:t>
                </a:r>
                <a:r>
                  <a:rPr lang="en-US" altLang="zh-CN" dirty="0"/>
                  <a:t>SSD</a:t>
                </a:r>
              </a:p>
              <a:p>
                <a:pPr marL="385751" indent="-342900"/>
                <a:r>
                  <a:rPr lang="zh-CN" altLang="en-US" dirty="0"/>
                  <a:t>两种情况的估算寿命：</a:t>
                </a:r>
                <a:endParaRPr lang="en-US" altLang="zh-CN" dirty="0"/>
              </a:p>
              <a:p>
                <a:pPr marL="800011" lvl="1" indent="-457200">
                  <a:buFont typeface="+mj-lt"/>
                  <a:buAutoNum type="alphaUcPeriod"/>
                </a:pPr>
                <a:r>
                  <a:rPr lang="zh-CN" altLang="en-US" dirty="0"/>
                  <a:t>顺序写最糟情况寿命：</a:t>
                </a:r>
                <a14:m>
                  <m:oMath xmlns:m="http://schemas.openxmlformats.org/officeDocument/2006/math">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rPr>
                          <m:t>128</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9</m:t>
                            </m:r>
                          </m:sup>
                        </m:sSup>
                      </m:num>
                      <m:den>
                        <m:r>
                          <a:rPr lang="en-US" altLang="zh-CN" b="0" i="1" smtClean="0">
                            <a:latin typeface="Cambria Math" panose="02040503050406030204" pitchFamily="18" charset="0"/>
                            <a:ea typeface="Cambria Math" panose="02040503050406030204" pitchFamily="18" charset="0"/>
                          </a:rPr>
                          <m:t>470×60×60×24×365</m:t>
                        </m:r>
                      </m:den>
                    </m:f>
                    <m:r>
                      <a:rPr lang="en-US" altLang="zh-CN" b="0" i="1" smtClean="0">
                        <a:latin typeface="Cambria Math" panose="02040503050406030204" pitchFamily="18" charset="0"/>
                        <a:ea typeface="Cambria Math" panose="02040503050406030204" pitchFamily="18" charset="0"/>
                      </a:rPr>
                      <m:t>≈8.64</m:t>
                    </m:r>
                    <m:r>
                      <a:rPr lang="zh-CN" altLang="en-US" i="1">
                        <a:latin typeface="Cambria Math" panose="02040503050406030204" pitchFamily="18" charset="0"/>
                        <a:ea typeface="Cambria Math" panose="02040503050406030204" pitchFamily="18" charset="0"/>
                      </a:rPr>
                      <m:t>年</m:t>
                    </m:r>
                  </m:oMath>
                </a14:m>
                <a:endParaRPr lang="en-US" altLang="zh-CN" dirty="0"/>
              </a:p>
              <a:p>
                <a:pPr marL="800011" lvl="1" indent="-457200">
                  <a:buFont typeface="+mj-lt"/>
                  <a:buAutoNum type="alphaUcPeriod"/>
                </a:pPr>
                <a:r>
                  <a:rPr lang="zh-CN" altLang="en-US" dirty="0"/>
                  <a:t>随机写最糟情况寿命：</a:t>
                </a:r>
                <a:r>
                  <a:rPr lang="en-US" altLang="zh-CN" dirty="0">
                    <a:ea typeface="Cambria Math" panose="02040503050406030204" pitchFamily="18" charset="0"/>
                  </a:rPr>
                  <a:t> </a:t>
                </a:r>
                <a14:m>
                  <m:oMath xmlns:m="http://schemas.openxmlformats.org/officeDocument/2006/math">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rPr>
                          <m:t>128</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10</m:t>
                            </m:r>
                          </m:e>
                          <m:sup>
                            <m:r>
                              <a:rPr lang="en-US" altLang="zh-CN" i="1">
                                <a:latin typeface="Cambria Math" panose="02040503050406030204" pitchFamily="18" charset="0"/>
                                <a:ea typeface="Cambria Math" panose="02040503050406030204" pitchFamily="18" charset="0"/>
                              </a:rPr>
                              <m:t>9</m:t>
                            </m:r>
                          </m:sup>
                        </m:sSup>
                      </m:num>
                      <m:den>
                        <m:r>
                          <a:rPr lang="en-US" altLang="zh-CN" b="0" i="1" smtClean="0">
                            <a:latin typeface="Cambria Math" panose="02040503050406030204" pitchFamily="18" charset="0"/>
                            <a:ea typeface="Cambria Math" panose="02040503050406030204" pitchFamily="18" charset="0"/>
                          </a:rPr>
                          <m:t>303</m:t>
                        </m:r>
                        <m:r>
                          <a:rPr lang="en-US" altLang="zh-CN" i="1">
                            <a:latin typeface="Cambria Math" panose="02040503050406030204" pitchFamily="18" charset="0"/>
                            <a:ea typeface="Cambria Math" panose="02040503050406030204" pitchFamily="18" charset="0"/>
                          </a:rPr>
                          <m:t>×60×60×24×365</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13.4</m:t>
                    </m:r>
                    <m:r>
                      <a:rPr lang="zh-CN" altLang="en-US" i="1">
                        <a:latin typeface="Cambria Math" panose="02040503050406030204" pitchFamily="18" charset="0"/>
                        <a:ea typeface="Cambria Math" panose="02040503050406030204" pitchFamily="18" charset="0"/>
                      </a:rPr>
                      <m:t>年</m:t>
                    </m:r>
                  </m:oMath>
                </a14:m>
                <a:endParaRPr lang="en-US" altLang="zh-CN" dirty="0"/>
              </a:p>
              <a:p>
                <a:pPr marL="800011" lvl="1" indent="-457200">
                  <a:buFont typeface="+mj-lt"/>
                  <a:buAutoNum type="alphaUcPeriod"/>
                </a:pPr>
                <a:r>
                  <a:rPr lang="zh-CN" altLang="en-US" dirty="0"/>
                  <a:t>平均情况寿命：</a:t>
                </a:r>
                <a:r>
                  <a:rPr lang="en-US" altLang="zh-CN" dirty="0">
                    <a:ea typeface="Cambria Math" panose="02040503050406030204" pitchFamily="18" charset="0"/>
                  </a:rPr>
                  <a:t> </a:t>
                </a:r>
                <a14:m>
                  <m:oMath xmlns:m="http://schemas.openxmlformats.org/officeDocument/2006/math">
                    <m:f>
                      <m:fPr>
                        <m:ctrlPr>
                          <a:rPr lang="en-US" altLang="zh-CN" i="1">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rPr>
                          <m:t>128</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10</m:t>
                            </m:r>
                          </m:e>
                          <m:sup>
                            <m:r>
                              <a:rPr lang="en-US" altLang="zh-CN" i="1">
                                <a:latin typeface="Cambria Math" panose="02040503050406030204" pitchFamily="18" charset="0"/>
                                <a:ea typeface="Cambria Math" panose="02040503050406030204" pitchFamily="18" charset="0"/>
                              </a:rPr>
                              <m:t>9</m:t>
                            </m:r>
                          </m:sup>
                        </m:sSup>
                      </m:num>
                      <m:den>
                        <m:r>
                          <a:rPr lang="en-US" altLang="zh-CN" b="0" i="1" smtClean="0">
                            <a:latin typeface="Cambria Math" panose="02040503050406030204" pitchFamily="18" charset="0"/>
                            <a:ea typeface="Cambria Math" panose="02040503050406030204" pitchFamily="18" charset="0"/>
                          </a:rPr>
                          <m:t>20000</m:t>
                        </m:r>
                        <m:r>
                          <a:rPr lang="en-US" altLang="zh-CN" i="1">
                            <a:latin typeface="Cambria Math" panose="02040503050406030204" pitchFamily="18" charset="0"/>
                            <a:ea typeface="Cambria Math" panose="02040503050406030204" pitchFamily="18" charset="0"/>
                          </a:rPr>
                          <m:t>×365</m:t>
                        </m:r>
                      </m:den>
                    </m:f>
                    <m:r>
                      <a:rPr lang="en-US" altLang="zh-CN" i="1">
                        <a:latin typeface="Cambria Math" panose="02040503050406030204" pitchFamily="18" charset="0"/>
                        <a:ea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75</m:t>
                    </m:r>
                    <m:r>
                      <a:rPr lang="en-US" altLang="zh-CN" i="1">
                        <a:latin typeface="Cambria Math" panose="02040503050406030204" pitchFamily="18" charset="0"/>
                        <a:ea typeface="Cambria Math" panose="02040503050406030204" pitchFamily="18" charset="0"/>
                      </a:rPr>
                      <m:t>3</m:t>
                    </m:r>
                    <m:r>
                      <a:rPr lang="en-US" altLang="zh-CN" b="0" i="1" smtClean="0">
                        <a:latin typeface="Cambria Math" panose="02040503050406030204" pitchFamily="18" charset="0"/>
                        <a:ea typeface="Cambria Math" panose="02040503050406030204" pitchFamily="18" charset="0"/>
                      </a:rPr>
                      <m:t>4</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25</m:t>
                    </m:r>
                    <m:r>
                      <a:rPr lang="zh-CN" altLang="en-US" i="1">
                        <a:latin typeface="Cambria Math" panose="02040503050406030204" pitchFamily="18" charset="0"/>
                        <a:ea typeface="Cambria Math" panose="02040503050406030204" pitchFamily="18" charset="0"/>
                      </a:rPr>
                      <m:t>年</m:t>
                    </m:r>
                  </m:oMath>
                </a14:m>
                <a:endParaRPr lang="en-US" altLang="zh-CN" dirty="0"/>
              </a:p>
              <a:p>
                <a:pPr lvl="1"/>
                <a:r>
                  <a:rPr lang="en-US" altLang="zh-CN" dirty="0"/>
                  <a:t>SSD</a:t>
                </a:r>
                <a:r>
                  <a:rPr lang="zh-CN" altLang="en-US" dirty="0"/>
                  <a:t>的实际使用寿命通常都是大大超过官方标称值的</a:t>
                </a:r>
              </a:p>
            </p:txBody>
          </p:sp>
        </mc:Choice>
        <mc:Fallback xmlns="">
          <p:sp>
            <p:nvSpPr>
              <p:cNvPr id="3" name="内容占位符 2">
                <a:extLst>
                  <a:ext uri="{FF2B5EF4-FFF2-40B4-BE49-F238E27FC236}">
                    <a16:creationId xmlns:a16="http://schemas.microsoft.com/office/drawing/2014/main" id="{5467E105-1673-4C65-919F-430F22B9C73C}"/>
                  </a:ext>
                </a:extLst>
              </p:cNvPr>
              <p:cNvSpPr>
                <a:spLocks noGrp="1" noRot="1" noChangeAspect="1" noMove="1" noResize="1" noEditPoints="1" noAdjustHandles="1" noChangeArrowheads="1" noChangeShapeType="1" noTextEdit="1"/>
              </p:cNvSpPr>
              <p:nvPr>
                <p:ph idx="1"/>
              </p:nvPr>
            </p:nvSpPr>
            <p:spPr>
              <a:blipFill>
                <a:blip r:embed="rId2"/>
                <a:stretch>
                  <a:fillRect l="-963" t="-1267" r="-519"/>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AA80A1D2-7663-4EF1-8DD4-597FF4FBA69D}"/>
              </a:ext>
            </a:extLst>
          </p:cNvPr>
          <p:cNvSpPr>
            <a:spLocks noGrp="1"/>
          </p:cNvSpPr>
          <p:nvPr>
            <p:ph type="sldNum" sz="quarter" idx="12"/>
          </p:nvPr>
        </p:nvSpPr>
        <p:spPr/>
        <p:txBody>
          <a:bodyPr/>
          <a:lstStyle/>
          <a:p>
            <a:fld id="{6D62327B-ED8D-4CFC-ADD0-A75FA5CBE281}" type="slidenum">
              <a:rPr lang="zh-CN" altLang="en-US" smtClean="0"/>
              <a:pPr/>
              <a:t>61</a:t>
            </a:fld>
            <a:endParaRPr lang="zh-CN" altLang="en-US" dirty="0"/>
          </a:p>
        </p:txBody>
      </p:sp>
    </p:spTree>
    <p:extLst>
      <p:ext uri="{BB962C8B-B14F-4D97-AF65-F5344CB8AC3E}">
        <p14:creationId xmlns:p14="http://schemas.microsoft.com/office/powerpoint/2010/main" val="1529102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3A8959-9111-4934-AEC7-04F67F916009}"/>
              </a:ext>
            </a:extLst>
          </p:cNvPr>
          <p:cNvSpPr>
            <a:spLocks noGrp="1"/>
          </p:cNvSpPr>
          <p:nvPr>
            <p:ph type="title"/>
          </p:nvPr>
        </p:nvSpPr>
        <p:spPr/>
        <p:txBody>
          <a:bodyPr>
            <a:normAutofit fontScale="90000"/>
          </a:bodyPr>
          <a:lstStyle/>
          <a:p>
            <a:r>
              <a:rPr lang="en-US" altLang="zh-CN" dirty="0"/>
              <a:t>6.1.4 </a:t>
            </a:r>
            <a:r>
              <a:rPr lang="zh-CN" altLang="en-US" dirty="0"/>
              <a:t>存储技术趋势</a:t>
            </a:r>
          </a:p>
        </p:txBody>
      </p:sp>
      <p:pic>
        <p:nvPicPr>
          <p:cNvPr id="6" name="内容占位符 5">
            <a:extLst>
              <a:ext uri="{FF2B5EF4-FFF2-40B4-BE49-F238E27FC236}">
                <a16:creationId xmlns:a16="http://schemas.microsoft.com/office/drawing/2014/main" id="{57EBA372-7D63-4F4C-8861-E10E2D4DE4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1" y="867828"/>
            <a:ext cx="4284227" cy="2406618"/>
          </a:xfrm>
        </p:spPr>
      </p:pic>
      <p:sp>
        <p:nvSpPr>
          <p:cNvPr id="4" name="灯片编号占位符 3">
            <a:extLst>
              <a:ext uri="{FF2B5EF4-FFF2-40B4-BE49-F238E27FC236}">
                <a16:creationId xmlns:a16="http://schemas.microsoft.com/office/drawing/2014/main" id="{A695D241-172C-44A9-B7F8-E97F27777EB2}"/>
              </a:ext>
            </a:extLst>
          </p:cNvPr>
          <p:cNvSpPr>
            <a:spLocks noGrp="1"/>
          </p:cNvSpPr>
          <p:nvPr>
            <p:ph type="sldNum" sz="quarter" idx="12"/>
          </p:nvPr>
        </p:nvSpPr>
        <p:spPr/>
        <p:txBody>
          <a:bodyPr/>
          <a:lstStyle/>
          <a:p>
            <a:fld id="{6D62327B-ED8D-4CFC-ADD0-A75FA5CBE281}" type="slidenum">
              <a:rPr lang="zh-CN" altLang="en-US" smtClean="0"/>
              <a:pPr/>
              <a:t>62</a:t>
            </a:fld>
            <a:endParaRPr lang="zh-CN" altLang="en-US" dirty="0"/>
          </a:p>
        </p:txBody>
      </p:sp>
      <p:pic>
        <p:nvPicPr>
          <p:cNvPr id="8" name="图片 7">
            <a:extLst>
              <a:ext uri="{FF2B5EF4-FFF2-40B4-BE49-F238E27FC236}">
                <a16:creationId xmlns:a16="http://schemas.microsoft.com/office/drawing/2014/main" id="{76E2B155-52C0-45FE-9AC7-97762B260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6610"/>
            <a:ext cx="4300009" cy="2406618"/>
          </a:xfrm>
          <a:prstGeom prst="rect">
            <a:avLst/>
          </a:prstGeom>
        </p:spPr>
      </p:pic>
      <p:pic>
        <p:nvPicPr>
          <p:cNvPr id="10" name="图片 9">
            <a:extLst>
              <a:ext uri="{FF2B5EF4-FFF2-40B4-BE49-F238E27FC236}">
                <a16:creationId xmlns:a16="http://schemas.microsoft.com/office/drawing/2014/main" id="{4DD430A6-B9A8-4F92-A08C-194E4DD6D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166" y="3437039"/>
            <a:ext cx="4621834" cy="2542009"/>
          </a:xfrm>
          <a:prstGeom prst="rect">
            <a:avLst/>
          </a:prstGeom>
        </p:spPr>
      </p:pic>
      <p:pic>
        <p:nvPicPr>
          <p:cNvPr id="14" name="图片 13">
            <a:extLst>
              <a:ext uri="{FF2B5EF4-FFF2-40B4-BE49-F238E27FC236}">
                <a16:creationId xmlns:a16="http://schemas.microsoft.com/office/drawing/2014/main" id="{5D24845F-AF48-43D0-87E7-E079C8D400A2}"/>
              </a:ext>
            </a:extLst>
          </p:cNvPr>
          <p:cNvPicPr>
            <a:picLocks noChangeAspect="1"/>
          </p:cNvPicPr>
          <p:nvPr/>
        </p:nvPicPr>
        <p:blipFill rotWithShape="1">
          <a:blip r:embed="rId6">
            <a:extLst>
              <a:ext uri="{28A0092B-C50C-407E-A947-70E740481C1C}">
                <a14:useLocalDpi xmlns:a14="http://schemas.microsoft.com/office/drawing/2010/main" val="0"/>
              </a:ext>
            </a:extLst>
          </a:blip>
          <a:srcRect l="4140" t="10876" r="4754" b="21809"/>
          <a:stretch/>
        </p:blipFill>
        <p:spPr>
          <a:xfrm>
            <a:off x="4926342" y="1291042"/>
            <a:ext cx="3760457" cy="1560190"/>
          </a:xfrm>
          <a:prstGeom prst="rect">
            <a:avLst/>
          </a:prstGeom>
        </p:spPr>
      </p:pic>
      <p:pic>
        <p:nvPicPr>
          <p:cNvPr id="3" name="图片 2">
            <a:hlinkClick r:id="rId7" action="ppaction://hlinkpres?slideindex=1&amp;slidetitle="/>
          </p:cNvPr>
          <p:cNvPicPr>
            <a:picLocks noChangeAspect="1"/>
          </p:cNvPicPr>
          <p:nvPr/>
        </p:nvPicPr>
        <p:blipFill>
          <a:blip r:embed="rId8"/>
          <a:stretch>
            <a:fillRect/>
          </a:stretch>
        </p:blipFill>
        <p:spPr>
          <a:xfrm>
            <a:off x="2771800" y="2276872"/>
            <a:ext cx="3842048" cy="2957199"/>
          </a:xfrm>
          <a:prstGeom prst="rect">
            <a:avLst/>
          </a:prstGeom>
          <a:ln>
            <a:noFill/>
          </a:ln>
          <a:effectLst>
            <a:reflection blurRad="12700" stA="30000" endPos="30000" dist="5000" dir="5400000" sy="-100000" algn="bl" rotWithShape="0"/>
          </a:effectLst>
          <a:scene3d>
            <a:camera prst="perspectiveContrastingLeftFacing" fov="2400000">
              <a:rot lat="600000" lon="21594000" rev="0"/>
            </a:camera>
            <a:lightRig rig="threePt" dir="t">
              <a:rot lat="0" lon="0" rev="2700000"/>
            </a:lightRig>
          </a:scene3d>
          <a:sp3d>
            <a:bevelT w="63500" h="50800"/>
          </a:sp3d>
        </p:spPr>
      </p:pic>
    </p:spTree>
    <p:extLst>
      <p:ext uri="{BB962C8B-B14F-4D97-AF65-F5344CB8AC3E}">
        <p14:creationId xmlns:p14="http://schemas.microsoft.com/office/powerpoint/2010/main" val="412069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7F0390-6541-4721-87D7-424144C45E2D}"/>
              </a:ext>
            </a:extLst>
          </p:cNvPr>
          <p:cNvSpPr>
            <a:spLocks noGrp="1"/>
          </p:cNvSpPr>
          <p:nvPr>
            <p:ph type="title"/>
          </p:nvPr>
        </p:nvSpPr>
        <p:spPr/>
        <p:txBody>
          <a:bodyPr>
            <a:normAutofit fontScale="90000"/>
          </a:bodyPr>
          <a:lstStyle/>
          <a:p>
            <a:r>
              <a:rPr lang="zh-CN" altLang="en-US" dirty="0"/>
              <a:t>各级存储技术及各级缓存</a:t>
            </a:r>
          </a:p>
        </p:txBody>
      </p:sp>
      <p:pic>
        <p:nvPicPr>
          <p:cNvPr id="6" name="内容占位符 5">
            <a:extLst>
              <a:ext uri="{FF2B5EF4-FFF2-40B4-BE49-F238E27FC236}">
                <a16:creationId xmlns:a16="http://schemas.microsoft.com/office/drawing/2014/main" id="{2E55254A-2515-48FA-9E09-421A6DC2191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2377" y="1003803"/>
            <a:ext cx="1769346" cy="1568820"/>
          </a:xfrm>
        </p:spPr>
      </p:pic>
      <p:sp>
        <p:nvSpPr>
          <p:cNvPr id="4" name="灯片编号占位符 3">
            <a:extLst>
              <a:ext uri="{FF2B5EF4-FFF2-40B4-BE49-F238E27FC236}">
                <a16:creationId xmlns:a16="http://schemas.microsoft.com/office/drawing/2014/main" id="{634FBEAC-9459-4710-A868-2E9783CB1E87}"/>
              </a:ext>
            </a:extLst>
          </p:cNvPr>
          <p:cNvSpPr>
            <a:spLocks noGrp="1"/>
          </p:cNvSpPr>
          <p:nvPr>
            <p:ph type="sldNum" sz="quarter" idx="12"/>
          </p:nvPr>
        </p:nvSpPr>
        <p:spPr/>
        <p:txBody>
          <a:bodyPr/>
          <a:lstStyle/>
          <a:p>
            <a:fld id="{6D62327B-ED8D-4CFC-ADD0-A75FA5CBE281}" type="slidenum">
              <a:rPr lang="zh-CN" altLang="en-US" smtClean="0"/>
              <a:pPr/>
              <a:t>63</a:t>
            </a:fld>
            <a:endParaRPr lang="zh-CN" altLang="en-US" dirty="0"/>
          </a:p>
        </p:txBody>
      </p:sp>
      <p:pic>
        <p:nvPicPr>
          <p:cNvPr id="8" name="图片 7">
            <a:extLst>
              <a:ext uri="{FF2B5EF4-FFF2-40B4-BE49-F238E27FC236}">
                <a16:creationId xmlns:a16="http://schemas.microsoft.com/office/drawing/2014/main" id="{F76E568A-2DB0-46BC-B896-9D40DF123C6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7" b="90000" l="2667" r="100000">
                        <a14:foregroundMark x1="38167" y1="60167" x2="15500" y2="54667"/>
                        <a14:foregroundMark x1="6667" y1="62167" x2="10167" y2="55833"/>
                        <a14:backgroundMark x1="92167" y1="58167" x2="97000" y2="44333"/>
                        <a14:backgroundMark x1="97000" y1="39500" x2="97333" y2="32667"/>
                      </a14:backgroundRemoval>
                    </a14:imgEffect>
                  </a14:imgLayer>
                </a14:imgProps>
              </a:ext>
              <a:ext uri="{28A0092B-C50C-407E-A947-70E740481C1C}">
                <a14:useLocalDpi xmlns:a14="http://schemas.microsoft.com/office/drawing/2010/main" val="0"/>
              </a:ext>
            </a:extLst>
          </a:blip>
          <a:stretch>
            <a:fillRect/>
          </a:stretch>
        </p:blipFill>
        <p:spPr>
          <a:xfrm>
            <a:off x="623498" y="2268139"/>
            <a:ext cx="2065412" cy="2065412"/>
          </a:xfrm>
          <a:prstGeom prst="rect">
            <a:avLst/>
          </a:prstGeom>
        </p:spPr>
      </p:pic>
      <p:pic>
        <p:nvPicPr>
          <p:cNvPr id="10" name="图片 9">
            <a:extLst>
              <a:ext uri="{FF2B5EF4-FFF2-40B4-BE49-F238E27FC236}">
                <a16:creationId xmlns:a16="http://schemas.microsoft.com/office/drawing/2014/main" id="{3F0C53B3-9D04-40BB-A35A-CEB404E435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324" y="5241901"/>
            <a:ext cx="1394430" cy="1196752"/>
          </a:xfrm>
          <a:prstGeom prst="rect">
            <a:avLst/>
          </a:prstGeom>
        </p:spPr>
      </p:pic>
      <p:pic>
        <p:nvPicPr>
          <p:cNvPr id="12" name="图片 11">
            <a:extLst>
              <a:ext uri="{FF2B5EF4-FFF2-40B4-BE49-F238E27FC236}">
                <a16:creationId xmlns:a16="http://schemas.microsoft.com/office/drawing/2014/main" id="{11D650F3-1F22-46D0-B6C5-D00E60883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269" b="89868" l="2655" r="89971"/>
                    </a14:imgEffect>
                  </a14:imgLayer>
                </a14:imgProps>
              </a:ext>
              <a:ext uri="{28A0092B-C50C-407E-A947-70E740481C1C}">
                <a14:useLocalDpi xmlns:a14="http://schemas.microsoft.com/office/drawing/2010/main" val="0"/>
              </a:ext>
            </a:extLst>
          </a:blip>
          <a:stretch>
            <a:fillRect/>
          </a:stretch>
        </p:blipFill>
        <p:spPr>
          <a:xfrm>
            <a:off x="1754539" y="3967034"/>
            <a:ext cx="1914369" cy="1281893"/>
          </a:xfrm>
          <a:prstGeom prst="rect">
            <a:avLst/>
          </a:prstGeom>
        </p:spPr>
      </p:pic>
      <p:pic>
        <p:nvPicPr>
          <p:cNvPr id="14" name="图片 13">
            <a:extLst>
              <a:ext uri="{FF2B5EF4-FFF2-40B4-BE49-F238E27FC236}">
                <a16:creationId xmlns:a16="http://schemas.microsoft.com/office/drawing/2014/main" id="{7E43228B-5C2E-4CB7-98F8-6795E1E4EB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9337" y="2400917"/>
            <a:ext cx="5188086" cy="2919315"/>
          </a:xfrm>
          <a:prstGeom prst="rect">
            <a:avLst/>
          </a:prstGeom>
        </p:spPr>
      </p:pic>
      <p:pic>
        <p:nvPicPr>
          <p:cNvPr id="16" name="图片 15">
            <a:extLst>
              <a:ext uri="{FF2B5EF4-FFF2-40B4-BE49-F238E27FC236}">
                <a16:creationId xmlns:a16="http://schemas.microsoft.com/office/drawing/2014/main" id="{420854D0-A9FC-4321-A58E-EB91E1EB41B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9040" l="0" r="99894">
                        <a14:foregroundMark x1="11359" y1="5182" x2="68684" y2="12092"/>
                        <a14:foregroundMark x1="20913" y1="49328" x2="21019" y2="45489"/>
                        <a14:foregroundMark x1="85987" y1="23417" x2="84289" y2="16315"/>
                      </a14:backgroundRemoval>
                    </a14:imgEffect>
                  </a14:imgLayer>
                </a14:imgProps>
              </a:ext>
              <a:ext uri="{28A0092B-C50C-407E-A947-70E740481C1C}">
                <a14:useLocalDpi xmlns:a14="http://schemas.microsoft.com/office/drawing/2010/main" val="0"/>
              </a:ext>
            </a:extLst>
          </a:blip>
          <a:stretch>
            <a:fillRect/>
          </a:stretch>
        </p:blipFill>
        <p:spPr>
          <a:xfrm>
            <a:off x="181325" y="4221088"/>
            <a:ext cx="1251683" cy="692280"/>
          </a:xfrm>
          <a:prstGeom prst="rect">
            <a:avLst/>
          </a:prstGeom>
        </p:spPr>
      </p:pic>
      <p:sp>
        <p:nvSpPr>
          <p:cNvPr id="17" name="Text Box 46">
            <a:extLst>
              <a:ext uri="{FF2B5EF4-FFF2-40B4-BE49-F238E27FC236}">
                <a16:creationId xmlns:a16="http://schemas.microsoft.com/office/drawing/2014/main" id="{F6421A86-BD25-4BE0-AB05-D738093AA4F4}"/>
              </a:ext>
            </a:extLst>
          </p:cNvPr>
          <p:cNvSpPr txBox="1">
            <a:spLocks noChangeArrowheads="1"/>
          </p:cNvSpPr>
          <p:nvPr/>
        </p:nvSpPr>
        <p:spPr bwMode="auto">
          <a:xfrm>
            <a:off x="2830109" y="1626549"/>
            <a:ext cx="802704"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SRAM</a:t>
            </a:r>
            <a:endParaRPr lang="en-US" b="0" dirty="0"/>
          </a:p>
        </p:txBody>
      </p:sp>
      <p:sp>
        <p:nvSpPr>
          <p:cNvPr id="18" name="矩形 17">
            <a:extLst>
              <a:ext uri="{FF2B5EF4-FFF2-40B4-BE49-F238E27FC236}">
                <a16:creationId xmlns:a16="http://schemas.microsoft.com/office/drawing/2014/main" id="{36088A3D-C96E-4166-B380-11EC3E9BFFC5}"/>
              </a:ext>
            </a:extLst>
          </p:cNvPr>
          <p:cNvSpPr/>
          <p:nvPr/>
        </p:nvSpPr>
        <p:spPr>
          <a:xfrm>
            <a:off x="1445686" y="1471705"/>
            <a:ext cx="762728" cy="796434"/>
          </a:xfrm>
          <a:prstGeom prst="rect">
            <a:avLst/>
          </a:prstGeom>
          <a:noFill/>
          <a:ln>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8D284122-6011-48C6-8588-4A03C55E6623}"/>
              </a:ext>
            </a:extLst>
          </p:cNvPr>
          <p:cNvCxnSpPr>
            <a:stCxn id="17" idx="1"/>
            <a:endCxn id="18" idx="3"/>
          </p:cNvCxnSpPr>
          <p:nvPr/>
        </p:nvCxnSpPr>
        <p:spPr>
          <a:xfrm flipH="1">
            <a:off x="2208414" y="1811215"/>
            <a:ext cx="621695" cy="5870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接箭头连接符 21">
            <a:extLst>
              <a:ext uri="{FF2B5EF4-FFF2-40B4-BE49-F238E27FC236}">
                <a16:creationId xmlns:a16="http://schemas.microsoft.com/office/drawing/2014/main" id="{05C4198D-7549-4EB9-B725-0CC2CE86576A}"/>
              </a:ext>
            </a:extLst>
          </p:cNvPr>
          <p:cNvCxnSpPr>
            <a:cxnSpLocks/>
          </p:cNvCxnSpPr>
          <p:nvPr/>
        </p:nvCxnSpPr>
        <p:spPr>
          <a:xfrm flipV="1">
            <a:off x="1835696" y="2284591"/>
            <a:ext cx="0" cy="4963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4" name="直接箭头连接符 23">
            <a:extLst>
              <a:ext uri="{FF2B5EF4-FFF2-40B4-BE49-F238E27FC236}">
                <a16:creationId xmlns:a16="http://schemas.microsoft.com/office/drawing/2014/main" id="{4BF22B7E-1899-4E02-AB5E-D76D8B4C8E5A}"/>
              </a:ext>
            </a:extLst>
          </p:cNvPr>
          <p:cNvCxnSpPr>
            <a:cxnSpLocks/>
          </p:cNvCxnSpPr>
          <p:nvPr/>
        </p:nvCxnSpPr>
        <p:spPr>
          <a:xfrm flipV="1">
            <a:off x="1754539" y="3967034"/>
            <a:ext cx="0" cy="119450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6" name="直接箭头连接符 25">
            <a:extLst>
              <a:ext uri="{FF2B5EF4-FFF2-40B4-BE49-F238E27FC236}">
                <a16:creationId xmlns:a16="http://schemas.microsoft.com/office/drawing/2014/main" id="{AA2F9EA5-5A79-458A-99DE-7CF690904010}"/>
              </a:ext>
            </a:extLst>
          </p:cNvPr>
          <p:cNvCxnSpPr>
            <a:cxnSpLocks/>
          </p:cNvCxnSpPr>
          <p:nvPr/>
        </p:nvCxnSpPr>
        <p:spPr>
          <a:xfrm flipV="1">
            <a:off x="755576" y="3861048"/>
            <a:ext cx="690110" cy="36004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直接箭头连接符 27">
            <a:extLst>
              <a:ext uri="{FF2B5EF4-FFF2-40B4-BE49-F238E27FC236}">
                <a16:creationId xmlns:a16="http://schemas.microsoft.com/office/drawing/2014/main" id="{26141BEC-25A6-4676-AD8D-18336EA2259F}"/>
              </a:ext>
            </a:extLst>
          </p:cNvPr>
          <p:cNvCxnSpPr>
            <a:cxnSpLocks/>
          </p:cNvCxnSpPr>
          <p:nvPr/>
        </p:nvCxnSpPr>
        <p:spPr>
          <a:xfrm flipH="1" flipV="1">
            <a:off x="1965913" y="3909965"/>
            <a:ext cx="629482" cy="3600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0" name="直接箭头连接符 29">
            <a:extLst>
              <a:ext uri="{FF2B5EF4-FFF2-40B4-BE49-F238E27FC236}">
                <a16:creationId xmlns:a16="http://schemas.microsoft.com/office/drawing/2014/main" id="{BE82FA97-842C-4528-96D2-166CE05114B2}"/>
              </a:ext>
            </a:extLst>
          </p:cNvPr>
          <p:cNvCxnSpPr>
            <a:cxnSpLocks/>
          </p:cNvCxnSpPr>
          <p:nvPr/>
        </p:nvCxnSpPr>
        <p:spPr>
          <a:xfrm flipH="1" flipV="1">
            <a:off x="1057323" y="4897614"/>
            <a:ext cx="421788" cy="55547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3" name="直接箭头连接符 32">
            <a:extLst>
              <a:ext uri="{FF2B5EF4-FFF2-40B4-BE49-F238E27FC236}">
                <a16:creationId xmlns:a16="http://schemas.microsoft.com/office/drawing/2014/main" id="{4CA867C0-DB04-4216-AD01-FC39BC26D9BB}"/>
              </a:ext>
            </a:extLst>
          </p:cNvPr>
          <p:cNvCxnSpPr>
            <a:cxnSpLocks/>
          </p:cNvCxnSpPr>
          <p:nvPr/>
        </p:nvCxnSpPr>
        <p:spPr>
          <a:xfrm flipV="1">
            <a:off x="2168683" y="4953715"/>
            <a:ext cx="520227" cy="36651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6" name="Text Box 46">
            <a:extLst>
              <a:ext uri="{FF2B5EF4-FFF2-40B4-BE49-F238E27FC236}">
                <a16:creationId xmlns:a16="http://schemas.microsoft.com/office/drawing/2014/main" id="{EA8DC53B-E773-40F2-B321-82BD677588D0}"/>
              </a:ext>
            </a:extLst>
          </p:cNvPr>
          <p:cNvSpPr txBox="1">
            <a:spLocks noChangeArrowheads="1"/>
          </p:cNvSpPr>
          <p:nvPr/>
        </p:nvSpPr>
        <p:spPr bwMode="auto">
          <a:xfrm>
            <a:off x="2830109" y="2997321"/>
            <a:ext cx="802704"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DRAM</a:t>
            </a:r>
            <a:endParaRPr lang="en-US" b="0" dirty="0"/>
          </a:p>
        </p:txBody>
      </p:sp>
      <p:cxnSp>
        <p:nvCxnSpPr>
          <p:cNvPr id="37" name="直接箭头连接符 36">
            <a:extLst>
              <a:ext uri="{FF2B5EF4-FFF2-40B4-BE49-F238E27FC236}">
                <a16:creationId xmlns:a16="http://schemas.microsoft.com/office/drawing/2014/main" id="{212C2577-FE36-48BF-B14B-3A33FE7D8E38}"/>
              </a:ext>
            </a:extLst>
          </p:cNvPr>
          <p:cNvCxnSpPr>
            <a:cxnSpLocks/>
            <a:stCxn id="36" idx="1"/>
          </p:cNvCxnSpPr>
          <p:nvPr/>
        </p:nvCxnSpPr>
        <p:spPr>
          <a:xfrm flipH="1">
            <a:off x="2559785" y="3181987"/>
            <a:ext cx="270324" cy="8234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0" name="Text Box 46">
            <a:extLst>
              <a:ext uri="{FF2B5EF4-FFF2-40B4-BE49-F238E27FC236}">
                <a16:creationId xmlns:a16="http://schemas.microsoft.com/office/drawing/2014/main" id="{220451DB-0A9F-4AAB-AA05-0106E9A07196}"/>
              </a:ext>
            </a:extLst>
          </p:cNvPr>
          <p:cNvSpPr txBox="1">
            <a:spLocks noChangeArrowheads="1"/>
          </p:cNvSpPr>
          <p:nvPr/>
        </p:nvSpPr>
        <p:spPr bwMode="auto">
          <a:xfrm>
            <a:off x="2900282" y="3799330"/>
            <a:ext cx="609339"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SSD</a:t>
            </a:r>
            <a:endParaRPr lang="en-US" b="0" dirty="0"/>
          </a:p>
        </p:txBody>
      </p:sp>
      <p:cxnSp>
        <p:nvCxnSpPr>
          <p:cNvPr id="41" name="直接箭头连接符 40">
            <a:extLst>
              <a:ext uri="{FF2B5EF4-FFF2-40B4-BE49-F238E27FC236}">
                <a16:creationId xmlns:a16="http://schemas.microsoft.com/office/drawing/2014/main" id="{A433DE4A-BB49-4A6B-A127-AD96D7ED549D}"/>
              </a:ext>
            </a:extLst>
          </p:cNvPr>
          <p:cNvCxnSpPr>
            <a:cxnSpLocks/>
          </p:cNvCxnSpPr>
          <p:nvPr/>
        </p:nvCxnSpPr>
        <p:spPr>
          <a:xfrm flipH="1">
            <a:off x="1234312" y="4118270"/>
            <a:ext cx="1676108" cy="9688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F507078A-AFD8-4321-8C86-C6BA48EF862C}"/>
              </a:ext>
            </a:extLst>
          </p:cNvPr>
          <p:cNvCxnSpPr>
            <a:cxnSpLocks/>
          </p:cNvCxnSpPr>
          <p:nvPr/>
        </p:nvCxnSpPr>
        <p:spPr>
          <a:xfrm flipH="1">
            <a:off x="2732196" y="4168662"/>
            <a:ext cx="278245" cy="14901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48" name="Text Box 46">
            <a:extLst>
              <a:ext uri="{FF2B5EF4-FFF2-40B4-BE49-F238E27FC236}">
                <a16:creationId xmlns:a16="http://schemas.microsoft.com/office/drawing/2014/main" id="{9E904F97-1BCE-41D0-936C-2033AE1BEBB0}"/>
              </a:ext>
            </a:extLst>
          </p:cNvPr>
          <p:cNvSpPr txBox="1">
            <a:spLocks noChangeArrowheads="1"/>
          </p:cNvSpPr>
          <p:nvPr/>
        </p:nvSpPr>
        <p:spPr bwMode="auto">
          <a:xfrm>
            <a:off x="2830109" y="5714309"/>
            <a:ext cx="609339"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dirty="0"/>
              <a:t>HD</a:t>
            </a:r>
            <a:endParaRPr lang="en-US" b="0" dirty="0"/>
          </a:p>
        </p:txBody>
      </p:sp>
      <p:cxnSp>
        <p:nvCxnSpPr>
          <p:cNvPr id="49" name="直接箭头连接符 48">
            <a:extLst>
              <a:ext uri="{FF2B5EF4-FFF2-40B4-BE49-F238E27FC236}">
                <a16:creationId xmlns:a16="http://schemas.microsoft.com/office/drawing/2014/main" id="{C08D3550-F2C2-4F46-B858-C4A8243E1963}"/>
              </a:ext>
            </a:extLst>
          </p:cNvPr>
          <p:cNvCxnSpPr>
            <a:cxnSpLocks/>
          </p:cNvCxnSpPr>
          <p:nvPr/>
        </p:nvCxnSpPr>
        <p:spPr>
          <a:xfrm flipH="1">
            <a:off x="2072366" y="5929889"/>
            <a:ext cx="757743" cy="13285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52" name="Text Box 46">
            <a:extLst>
              <a:ext uri="{FF2B5EF4-FFF2-40B4-BE49-F238E27FC236}">
                <a16:creationId xmlns:a16="http://schemas.microsoft.com/office/drawing/2014/main" id="{FE3E857B-395B-4C60-B386-907D1710A9F5}"/>
              </a:ext>
            </a:extLst>
          </p:cNvPr>
          <p:cNvSpPr txBox="1">
            <a:spLocks noChangeArrowheads="1"/>
          </p:cNvSpPr>
          <p:nvPr/>
        </p:nvSpPr>
        <p:spPr bwMode="auto">
          <a:xfrm>
            <a:off x="3932746" y="5403528"/>
            <a:ext cx="5074677"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en-US" altLang="zh-CN"/>
              <a:t>Oracle Exadata</a:t>
            </a:r>
            <a:r>
              <a:rPr lang="zh-CN" altLang="en-US" dirty="0"/>
              <a:t>采用大容量</a:t>
            </a:r>
            <a:r>
              <a:rPr lang="en-US" altLang="zh-CN" dirty="0"/>
              <a:t>PCIe Flash</a:t>
            </a:r>
            <a:r>
              <a:rPr lang="zh-CN" altLang="en-US" dirty="0"/>
              <a:t>作为高速缓存</a:t>
            </a:r>
            <a:endParaRPr lang="en-US" b="0" dirty="0"/>
          </a:p>
        </p:txBody>
      </p:sp>
      <p:sp>
        <p:nvSpPr>
          <p:cNvPr id="54" name="Text Box 46">
            <a:extLst>
              <a:ext uri="{FF2B5EF4-FFF2-40B4-BE49-F238E27FC236}">
                <a16:creationId xmlns:a16="http://schemas.microsoft.com/office/drawing/2014/main" id="{8C5D5152-BF1B-4516-9C5F-79726674A36F}"/>
              </a:ext>
            </a:extLst>
          </p:cNvPr>
          <p:cNvSpPr txBox="1">
            <a:spLocks noChangeArrowheads="1"/>
          </p:cNvSpPr>
          <p:nvPr/>
        </p:nvSpPr>
        <p:spPr bwMode="auto">
          <a:xfrm>
            <a:off x="4062089" y="1418881"/>
            <a:ext cx="4599694" cy="369332"/>
          </a:xfrm>
          <a:prstGeom prst="rect">
            <a:avLst/>
          </a:prstGeom>
          <a:noFill/>
          <a:ln w="25400">
            <a:noFill/>
            <a:miter lim="800000"/>
            <a:headEnd/>
            <a:tailEnd/>
          </a:ln>
          <a:effectLst/>
        </p:spPr>
        <p:txBody>
          <a:bodyPr wrap="square">
            <a:prstTxWarp prst="textNoShape">
              <a:avLst/>
            </a:prstTxWarp>
            <a:spAutoFit/>
          </a:bodyPr>
          <a:lstStyle/>
          <a:p>
            <a:pPr algn="l">
              <a:lnSpc>
                <a:spcPct val="100000"/>
              </a:lnSpc>
            </a:pPr>
            <a:r>
              <a:rPr lang="zh-CN" altLang="en-US"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各级存储设备作为当前存储和下一级缓存</a:t>
            </a:r>
            <a:endParaRPr lang="en-US" b="1" dirty="0">
              <a:solidFill>
                <a:srgbClr val="FF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736787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7162" y="2557136"/>
            <a:ext cx="8893175" cy="422275"/>
          </a:xfrm>
          <a:prstGeom prst="rect">
            <a:avLst/>
          </a:prstGeom>
          <a:solidFill>
            <a:srgbClr val="E6E6E6"/>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rgbClr val="22228B"/>
              </a:solidFill>
              <a:latin typeface="Calibri" pitchFamily="34" charset="0"/>
            </a:endParaRPr>
          </a:p>
        </p:txBody>
      </p:sp>
      <p:sp>
        <p:nvSpPr>
          <p:cNvPr id="195587" name="Rectangle 3"/>
          <p:cNvSpPr>
            <a:spLocks noChangeArrowheads="1"/>
          </p:cNvSpPr>
          <p:nvPr/>
        </p:nvSpPr>
        <p:spPr bwMode="auto">
          <a:xfrm>
            <a:off x="77162" y="2557136"/>
            <a:ext cx="8893175" cy="1751762"/>
          </a:xfrm>
          <a:prstGeom prst="rect">
            <a:avLst/>
          </a:prstGeom>
          <a:noFill/>
          <a:ln w="28575" cmpd="sng">
            <a:solidFill>
              <a:schemeClr val="tx1"/>
            </a:solidFill>
            <a:miter lim="800000"/>
            <a:headEnd/>
            <a:tailEnd/>
          </a:ln>
          <a:effectLst/>
        </p:spPr>
        <p:txBody>
          <a:bodyPr wrap="square" lIns="90487" tIns="44450" rIns="90487" bIns="44450">
            <a:prstTxWarp prst="textNoShape">
              <a:avLst/>
            </a:prstTxWarp>
            <a:spAutoFit/>
          </a:bodyPr>
          <a:lstStyle/>
          <a:p>
            <a:pPr algn="l" defTabSz="857250">
              <a:lnSpc>
                <a:spcPct val="100000"/>
              </a:lnSpc>
            </a:pPr>
            <a:r>
              <a:rPr lang="en-US" dirty="0">
                <a:solidFill>
                  <a:srgbClr val="000000"/>
                </a:solidFill>
              </a:rPr>
              <a:t>Metric		1985	1990	1995	2000	2005	2010	2015	</a:t>
            </a:r>
            <a:r>
              <a:rPr lang="en-US" i="1" dirty="0">
                <a:solidFill>
                  <a:srgbClr val="000000"/>
                </a:solidFill>
              </a:rPr>
              <a:t>2015:1985</a:t>
            </a:r>
            <a:endParaRPr lang="en-US" dirty="0">
              <a:solidFill>
                <a:srgbClr val="000000"/>
              </a:solidFill>
            </a:endParaRPr>
          </a:p>
          <a:p>
            <a:pPr algn="l" defTabSz="857250">
              <a:lnSpc>
                <a:spcPct val="100000"/>
              </a:lnSpc>
            </a:pPr>
            <a:endParaRPr lang="en-US" dirty="0">
              <a:solidFill>
                <a:srgbClr val="22228B"/>
              </a:solidFill>
            </a:endParaRPr>
          </a:p>
          <a:p>
            <a:pPr defTabSz="857250"/>
            <a:r>
              <a:rPr lang="en-US" dirty="0">
                <a:solidFill>
                  <a:srgbClr val="22228B"/>
                </a:solidFill>
              </a:rPr>
              <a:t>$/MB		880	100	30	1	0.1	0.06	0.02	</a:t>
            </a:r>
            <a:r>
              <a:rPr lang="en-US" i="1" dirty="0">
                <a:solidFill>
                  <a:srgbClr val="22228B"/>
                </a:solidFill>
              </a:rPr>
              <a:t>44,000</a:t>
            </a:r>
          </a:p>
          <a:p>
            <a:pPr defTabSz="857250"/>
            <a:r>
              <a:rPr lang="en-US" dirty="0">
                <a:solidFill>
                  <a:srgbClr val="22228B"/>
                </a:solidFill>
              </a:rPr>
              <a:t>access (ns)	200	100	70	60	50	40	20	</a:t>
            </a:r>
            <a:r>
              <a:rPr lang="en-US" i="1" dirty="0">
                <a:solidFill>
                  <a:srgbClr val="22228B"/>
                </a:solidFill>
              </a:rPr>
              <a:t>10</a:t>
            </a:r>
            <a:endParaRPr lang="en-US" dirty="0">
              <a:solidFill>
                <a:srgbClr val="22228B"/>
              </a:solidFill>
            </a:endParaRPr>
          </a:p>
          <a:p>
            <a:pPr defTabSz="857250"/>
            <a:r>
              <a:rPr lang="en-US" dirty="0">
                <a:solidFill>
                  <a:srgbClr val="22228B"/>
                </a:solidFill>
              </a:rPr>
              <a:t>typical size (MB) 	0.256	4	16	64	2,000	8,000	16.000	</a:t>
            </a:r>
            <a:r>
              <a:rPr lang="en-US" i="1" dirty="0">
                <a:solidFill>
                  <a:srgbClr val="22228B"/>
                </a:solidFill>
              </a:rPr>
              <a:t>62,500</a:t>
            </a:r>
            <a:endParaRPr lang="en-US" dirty="0">
              <a:solidFill>
                <a:srgbClr val="22228B"/>
              </a:solidFill>
            </a:endParaRPr>
          </a:p>
          <a:p>
            <a:pPr algn="l" defTabSz="857250">
              <a:lnSpc>
                <a:spcPct val="100000"/>
              </a:lnSpc>
            </a:pPr>
            <a:endParaRPr lang="en-US" sz="1800" dirty="0">
              <a:solidFill>
                <a:srgbClr val="22228B"/>
              </a:solidFill>
            </a:endParaRPr>
          </a:p>
        </p:txBody>
      </p:sp>
      <p:sp>
        <p:nvSpPr>
          <p:cNvPr id="18" name="Rectangle 17"/>
          <p:cNvSpPr/>
          <p:nvPr/>
        </p:nvSpPr>
        <p:spPr bwMode="auto">
          <a:xfrm>
            <a:off x="77162" y="4754236"/>
            <a:ext cx="8893175" cy="422275"/>
          </a:xfrm>
          <a:prstGeom prst="rect">
            <a:avLst/>
          </a:prstGeom>
          <a:solidFill>
            <a:srgbClr val="E2E2E2"/>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rgbClr val="22228B"/>
              </a:solidFill>
              <a:latin typeface="Calibri" pitchFamily="34" charset="0"/>
            </a:endParaRPr>
          </a:p>
        </p:txBody>
      </p:sp>
      <p:sp>
        <p:nvSpPr>
          <p:cNvPr id="16" name="Rectangle 15"/>
          <p:cNvSpPr/>
          <p:nvPr/>
        </p:nvSpPr>
        <p:spPr bwMode="auto">
          <a:xfrm>
            <a:off x="99387" y="1007736"/>
            <a:ext cx="8893175" cy="422275"/>
          </a:xfrm>
          <a:prstGeom prst="rect">
            <a:avLst/>
          </a:prstGeom>
          <a:solidFill>
            <a:srgbClr val="E6E6E6"/>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solidFill>
                <a:srgbClr val="000000"/>
              </a:solidFill>
              <a:latin typeface="Calibri" pitchFamily="34" charset="0"/>
            </a:endParaRPr>
          </a:p>
        </p:txBody>
      </p:sp>
      <p:sp>
        <p:nvSpPr>
          <p:cNvPr id="195586" name="Rectangle 2"/>
          <p:cNvSpPr>
            <a:spLocks noGrp="1" noChangeArrowheads="1"/>
          </p:cNvSpPr>
          <p:nvPr>
            <p:ph type="title"/>
          </p:nvPr>
        </p:nvSpPr>
        <p:spPr/>
        <p:txBody>
          <a:bodyPr>
            <a:normAutofit fontScale="90000"/>
          </a:bodyPr>
          <a:lstStyle/>
          <a:p>
            <a:r>
              <a:rPr lang="zh-CN" altLang="en-US" dirty="0"/>
              <a:t>存储技术发展趋势</a:t>
            </a:r>
            <a:endParaRPr lang="en-US" dirty="0"/>
          </a:p>
        </p:txBody>
      </p:sp>
      <p:sp>
        <p:nvSpPr>
          <p:cNvPr id="195589" name="Rectangle 5"/>
          <p:cNvSpPr>
            <a:spLocks noChangeArrowheads="1"/>
          </p:cNvSpPr>
          <p:nvPr/>
        </p:nvSpPr>
        <p:spPr bwMode="auto">
          <a:xfrm>
            <a:off x="962" y="2252336"/>
            <a:ext cx="750242"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a:solidFill>
                  <a:srgbClr val="FF0000"/>
                </a:solidFill>
              </a:rPr>
              <a:t>DRAM</a:t>
            </a:r>
          </a:p>
        </p:txBody>
      </p:sp>
      <p:sp>
        <p:nvSpPr>
          <p:cNvPr id="195592" name="Rectangle 8"/>
          <p:cNvSpPr>
            <a:spLocks noChangeArrowheads="1"/>
          </p:cNvSpPr>
          <p:nvPr/>
        </p:nvSpPr>
        <p:spPr bwMode="auto">
          <a:xfrm>
            <a:off x="23187" y="668011"/>
            <a:ext cx="739873"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a:solidFill>
                  <a:srgbClr val="FF0000"/>
                </a:solidFill>
              </a:rPr>
              <a:t>SRAM</a:t>
            </a:r>
          </a:p>
        </p:txBody>
      </p:sp>
      <p:sp>
        <p:nvSpPr>
          <p:cNvPr id="195593" name="Rectangle 9"/>
          <p:cNvSpPr>
            <a:spLocks noChangeArrowheads="1"/>
          </p:cNvSpPr>
          <p:nvPr/>
        </p:nvSpPr>
        <p:spPr bwMode="auto">
          <a:xfrm>
            <a:off x="77162" y="4754236"/>
            <a:ext cx="8893175" cy="1474763"/>
          </a:xfrm>
          <a:prstGeom prst="rect">
            <a:avLst/>
          </a:prstGeom>
          <a:noFill/>
          <a:ln w="28575" cap="flat" cmpd="sng" algn="ctr">
            <a:solidFill>
              <a:schemeClr val="tx1"/>
            </a:solidFill>
            <a:prstDash val="solid"/>
            <a:miter lim="800000"/>
            <a:headEnd type="none" w="med" len="med"/>
            <a:tailEnd type="none" w="med" len="med"/>
          </a:ln>
          <a:effectLst/>
        </p:spPr>
        <p:txBody>
          <a:bodyPr wrap="square" lIns="90487" tIns="44450" rIns="90487" bIns="44450">
            <a:prstTxWarp prst="textNoShape">
              <a:avLst/>
            </a:prstTxWarp>
            <a:spAutoFit/>
          </a:bodyPr>
          <a:lstStyle/>
          <a:p>
            <a:pPr algn="l" defTabSz="857250">
              <a:lnSpc>
                <a:spcPct val="100000"/>
              </a:lnSpc>
            </a:pPr>
            <a:r>
              <a:rPr lang="en-US" dirty="0">
                <a:solidFill>
                  <a:srgbClr val="000000"/>
                </a:solidFill>
              </a:rPr>
              <a:t>Metric		1985	1990	1995	2000	2005	2010	2015	</a:t>
            </a:r>
            <a:r>
              <a:rPr lang="en-US" i="1" dirty="0">
                <a:solidFill>
                  <a:srgbClr val="000000"/>
                </a:solidFill>
              </a:rPr>
              <a:t>2015:1985</a:t>
            </a:r>
          </a:p>
          <a:p>
            <a:pPr algn="l" defTabSz="857250">
              <a:lnSpc>
                <a:spcPct val="100000"/>
              </a:lnSpc>
            </a:pPr>
            <a:endParaRPr lang="en-US" dirty="0">
              <a:solidFill>
                <a:srgbClr val="22228B"/>
              </a:solidFill>
            </a:endParaRPr>
          </a:p>
          <a:p>
            <a:pPr defTabSz="857250"/>
            <a:r>
              <a:rPr lang="en-US" dirty="0">
                <a:solidFill>
                  <a:srgbClr val="22228B"/>
                </a:solidFill>
              </a:rPr>
              <a:t>$/GB		100,000	8,000	300	10	5	0.3	0.03	</a:t>
            </a:r>
            <a:r>
              <a:rPr lang="en-US" i="1" dirty="0">
                <a:solidFill>
                  <a:srgbClr val="22228B"/>
                </a:solidFill>
              </a:rPr>
              <a:t>3,333,333</a:t>
            </a:r>
            <a:endParaRPr lang="en-US" dirty="0">
              <a:solidFill>
                <a:srgbClr val="22228B"/>
              </a:solidFill>
            </a:endParaRPr>
          </a:p>
          <a:p>
            <a:pPr defTabSz="857250"/>
            <a:r>
              <a:rPr lang="en-US" dirty="0">
                <a:solidFill>
                  <a:srgbClr val="22228B"/>
                </a:solidFill>
              </a:rPr>
              <a:t>access (ms)	75	28	10	8	</a:t>
            </a:r>
            <a:r>
              <a:rPr lang="en-US" i="1" dirty="0">
                <a:solidFill>
                  <a:srgbClr val="22228B"/>
                </a:solidFill>
              </a:rPr>
              <a:t>5	3	3	25</a:t>
            </a:r>
            <a:endParaRPr lang="en-US" dirty="0">
              <a:solidFill>
                <a:srgbClr val="22228B"/>
              </a:solidFill>
            </a:endParaRPr>
          </a:p>
          <a:p>
            <a:pPr defTabSz="857250"/>
            <a:r>
              <a:rPr lang="en-US" dirty="0">
                <a:solidFill>
                  <a:srgbClr val="22228B"/>
                </a:solidFill>
              </a:rPr>
              <a:t>typical size (GB) 	0.01	0.16	1	20	160	1,500	3,000	</a:t>
            </a:r>
            <a:r>
              <a:rPr lang="en-US" i="1" dirty="0">
                <a:solidFill>
                  <a:srgbClr val="22228B"/>
                </a:solidFill>
              </a:rPr>
              <a:t>300,000</a:t>
            </a:r>
          </a:p>
        </p:txBody>
      </p:sp>
      <p:sp>
        <p:nvSpPr>
          <p:cNvPr id="195595" name="Rectangle 11"/>
          <p:cNvSpPr>
            <a:spLocks noChangeArrowheads="1"/>
          </p:cNvSpPr>
          <p:nvPr/>
        </p:nvSpPr>
        <p:spPr bwMode="auto">
          <a:xfrm>
            <a:off x="23187" y="4428799"/>
            <a:ext cx="593110"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en-US" sz="1800" dirty="0">
                <a:solidFill>
                  <a:srgbClr val="FF0000"/>
                </a:solidFill>
              </a:rPr>
              <a:t>Disk</a:t>
            </a:r>
          </a:p>
        </p:txBody>
      </p:sp>
      <p:sp>
        <p:nvSpPr>
          <p:cNvPr id="195590" name="Rectangle 6"/>
          <p:cNvSpPr>
            <a:spLocks noChangeArrowheads="1"/>
          </p:cNvSpPr>
          <p:nvPr/>
        </p:nvSpPr>
        <p:spPr bwMode="auto">
          <a:xfrm>
            <a:off x="99387" y="1007736"/>
            <a:ext cx="8893175" cy="1197764"/>
          </a:xfrm>
          <a:prstGeom prst="rect">
            <a:avLst/>
          </a:prstGeom>
          <a:noFill/>
          <a:ln w="28575" cmpd="sng">
            <a:solidFill>
              <a:schemeClr val="tx1"/>
            </a:solidFill>
            <a:miter lim="800000"/>
            <a:headEnd/>
            <a:tailEnd/>
          </a:ln>
          <a:effectLst/>
        </p:spPr>
        <p:txBody>
          <a:bodyPr wrap="square" lIns="90487" tIns="44450" rIns="90487" bIns="44450">
            <a:prstTxWarp prst="textNoShape">
              <a:avLst/>
            </a:prstTxWarp>
            <a:spAutoFit/>
          </a:bodyPr>
          <a:lstStyle/>
          <a:p>
            <a:pPr algn="l" defTabSz="857250">
              <a:lnSpc>
                <a:spcPct val="100000"/>
              </a:lnSpc>
            </a:pPr>
            <a:r>
              <a:rPr lang="en-US" dirty="0">
                <a:solidFill>
                  <a:srgbClr val="000000"/>
                </a:solidFill>
              </a:rPr>
              <a:t>Metric		1985	1990	1995	2000	2005	2010	2015	</a:t>
            </a:r>
            <a:r>
              <a:rPr lang="en-US" i="1" dirty="0">
                <a:solidFill>
                  <a:srgbClr val="000000"/>
                </a:solidFill>
              </a:rPr>
              <a:t>2015:1985</a:t>
            </a:r>
          </a:p>
          <a:p>
            <a:pPr algn="l" defTabSz="857250">
              <a:lnSpc>
                <a:spcPct val="100000"/>
              </a:lnSpc>
            </a:pPr>
            <a:endParaRPr lang="en-US" dirty="0">
              <a:solidFill>
                <a:srgbClr val="22228B"/>
              </a:solidFill>
            </a:endParaRPr>
          </a:p>
          <a:p>
            <a:pPr defTabSz="857250"/>
            <a:r>
              <a:rPr lang="en-US" dirty="0">
                <a:solidFill>
                  <a:srgbClr val="22228B"/>
                </a:solidFill>
              </a:rPr>
              <a:t>$/MB		2,900	320	256	100	75	60	</a:t>
            </a:r>
            <a:r>
              <a:rPr lang="en-US" i="1" dirty="0">
                <a:solidFill>
                  <a:srgbClr val="22228B"/>
                </a:solidFill>
              </a:rPr>
              <a:t>25	116</a:t>
            </a:r>
            <a:endParaRPr lang="en-US" dirty="0">
              <a:solidFill>
                <a:srgbClr val="22228B"/>
              </a:solidFill>
            </a:endParaRPr>
          </a:p>
          <a:p>
            <a:pPr defTabSz="857250"/>
            <a:r>
              <a:rPr lang="en-US" dirty="0">
                <a:solidFill>
                  <a:srgbClr val="22228B"/>
                </a:solidFill>
              </a:rPr>
              <a:t>access (ns)	150	35	15	3	2	1.5	</a:t>
            </a:r>
            <a:r>
              <a:rPr lang="en-US" i="1" dirty="0">
                <a:solidFill>
                  <a:srgbClr val="22228B"/>
                </a:solidFill>
              </a:rPr>
              <a:t>1.3	115</a:t>
            </a:r>
          </a:p>
        </p:txBody>
      </p:sp>
      <p:sp>
        <p:nvSpPr>
          <p:cNvPr id="12" name="灯片编号占位符 3">
            <a:extLst>
              <a:ext uri="{FF2B5EF4-FFF2-40B4-BE49-F238E27FC236}">
                <a16:creationId xmlns:a16="http://schemas.microsoft.com/office/drawing/2014/main" id="{F550BB91-9BF4-470E-9D63-1D3A03133325}"/>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64</a:t>
            </a:fld>
            <a:endParaRPr lang="zh-CN" altLang="en-US" dirty="0"/>
          </a:p>
        </p:txBody>
      </p:sp>
      <p:sp>
        <p:nvSpPr>
          <p:cNvPr id="2" name="矩形 1">
            <a:extLst>
              <a:ext uri="{FF2B5EF4-FFF2-40B4-BE49-F238E27FC236}">
                <a16:creationId xmlns:a16="http://schemas.microsoft.com/office/drawing/2014/main" id="{0892189E-3E87-4557-8A89-F60BBCFBAE86}"/>
              </a:ext>
            </a:extLst>
          </p:cNvPr>
          <p:cNvSpPr/>
          <p:nvPr/>
        </p:nvSpPr>
        <p:spPr>
          <a:xfrm>
            <a:off x="7884058" y="1556792"/>
            <a:ext cx="432358" cy="555006"/>
          </a:xfrm>
          <a:prstGeom prst="rect">
            <a:avLst/>
          </a:prstGeom>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4" name="Rectangle 8">
            <a:extLst>
              <a:ext uri="{FF2B5EF4-FFF2-40B4-BE49-F238E27FC236}">
                <a16:creationId xmlns:a16="http://schemas.microsoft.com/office/drawing/2014/main" id="{AA9C1850-9B81-4F13-9436-F496ABFA452E}"/>
              </a:ext>
            </a:extLst>
          </p:cNvPr>
          <p:cNvSpPr>
            <a:spLocks noChangeArrowheads="1"/>
          </p:cNvSpPr>
          <p:nvPr/>
        </p:nvSpPr>
        <p:spPr bwMode="auto">
          <a:xfrm>
            <a:off x="5949058" y="2178458"/>
            <a:ext cx="3183563"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zh-CN" altLang="en-US" dirty="0"/>
              <a:t>性能和单位成本容量同步提升</a:t>
            </a:r>
            <a:endParaRPr lang="en-US" sz="1800" dirty="0"/>
          </a:p>
        </p:txBody>
      </p:sp>
      <p:sp>
        <p:nvSpPr>
          <p:cNvPr id="15" name="矩形 14">
            <a:extLst>
              <a:ext uri="{FF2B5EF4-FFF2-40B4-BE49-F238E27FC236}">
                <a16:creationId xmlns:a16="http://schemas.microsoft.com/office/drawing/2014/main" id="{74865DE6-59FA-41B2-BE92-E4E549833780}"/>
              </a:ext>
            </a:extLst>
          </p:cNvPr>
          <p:cNvSpPr/>
          <p:nvPr/>
        </p:nvSpPr>
        <p:spPr>
          <a:xfrm>
            <a:off x="7826835" y="3146742"/>
            <a:ext cx="843605" cy="555006"/>
          </a:xfrm>
          <a:prstGeom prst="rect">
            <a:avLst/>
          </a:prstGeom>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7" name="Rectangle 8">
            <a:extLst>
              <a:ext uri="{FF2B5EF4-FFF2-40B4-BE49-F238E27FC236}">
                <a16:creationId xmlns:a16="http://schemas.microsoft.com/office/drawing/2014/main" id="{FDFDB3DC-9B2C-420F-BB10-5BE3E8758DF0}"/>
              </a:ext>
            </a:extLst>
          </p:cNvPr>
          <p:cNvSpPr>
            <a:spLocks noChangeArrowheads="1"/>
          </p:cNvSpPr>
          <p:nvPr/>
        </p:nvSpPr>
        <p:spPr bwMode="auto">
          <a:xfrm>
            <a:off x="5011973" y="4377837"/>
            <a:ext cx="4106892"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zh-CN" altLang="en-US" dirty="0"/>
              <a:t>单位成本容量极大提升，性能增长缓慢</a:t>
            </a:r>
            <a:endParaRPr lang="en-US" sz="1800" dirty="0"/>
          </a:p>
        </p:txBody>
      </p:sp>
      <p:sp>
        <p:nvSpPr>
          <p:cNvPr id="20" name="矩形 19">
            <a:extLst>
              <a:ext uri="{FF2B5EF4-FFF2-40B4-BE49-F238E27FC236}">
                <a16:creationId xmlns:a16="http://schemas.microsoft.com/office/drawing/2014/main" id="{DFE0223A-50DA-43ED-AD70-8B64A8C33246}"/>
              </a:ext>
            </a:extLst>
          </p:cNvPr>
          <p:cNvSpPr/>
          <p:nvPr/>
        </p:nvSpPr>
        <p:spPr>
          <a:xfrm>
            <a:off x="7813152" y="5304237"/>
            <a:ext cx="1079328" cy="555006"/>
          </a:xfrm>
          <a:prstGeom prst="rect">
            <a:avLst/>
          </a:prstGeom>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21" name="Rectangle 8">
            <a:extLst>
              <a:ext uri="{FF2B5EF4-FFF2-40B4-BE49-F238E27FC236}">
                <a16:creationId xmlns:a16="http://schemas.microsoft.com/office/drawing/2014/main" id="{77E70059-7FF3-423B-ADCD-F65EE9B9D3B5}"/>
              </a:ext>
            </a:extLst>
          </p:cNvPr>
          <p:cNvSpPr>
            <a:spLocks noChangeArrowheads="1"/>
          </p:cNvSpPr>
          <p:nvPr/>
        </p:nvSpPr>
        <p:spPr bwMode="auto">
          <a:xfrm>
            <a:off x="5003262" y="6228053"/>
            <a:ext cx="4106892" cy="366767"/>
          </a:xfrm>
          <a:prstGeom prst="rect">
            <a:avLst/>
          </a:prstGeom>
          <a:noFill/>
          <a:ln w="12700">
            <a:noFill/>
            <a:miter lim="800000"/>
            <a:headEnd/>
            <a:tailEnd/>
          </a:ln>
          <a:effectLst/>
        </p:spPr>
        <p:txBody>
          <a:bodyPr wrap="none" lIns="90487" tIns="44450" rIns="90487" bIns="44450">
            <a:prstTxWarp prst="textNoShape">
              <a:avLst/>
            </a:prstTxWarp>
            <a:spAutoFit/>
          </a:bodyPr>
          <a:lstStyle/>
          <a:p>
            <a:pPr algn="l">
              <a:lnSpc>
                <a:spcPct val="100000"/>
              </a:lnSpc>
            </a:pPr>
            <a:r>
              <a:rPr lang="zh-CN" altLang="en-US" dirty="0"/>
              <a:t>单位成本容量极大提升，性能增长缓慢</a:t>
            </a:r>
            <a:endParaRPr lang="en-US" sz="1800" dirty="0"/>
          </a:p>
        </p:txBody>
      </p:sp>
    </p:spTree>
    <p:extLst>
      <p:ext uri="{BB962C8B-B14F-4D97-AF65-F5344CB8AC3E}">
        <p14:creationId xmlns:p14="http://schemas.microsoft.com/office/powerpoint/2010/main" val="13255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P spid="20" grpId="0" animBg="1"/>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58750" y="1734374"/>
            <a:ext cx="8826500" cy="395287"/>
          </a:xfrm>
          <a:prstGeom prst="rect">
            <a:avLst/>
          </a:prstGeom>
          <a:solidFill>
            <a:srgbClr val="E0E0E0"/>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97634" name="Rectangle 2"/>
          <p:cNvSpPr>
            <a:spLocks noGrp="1" noChangeArrowheads="1"/>
          </p:cNvSpPr>
          <p:nvPr>
            <p:ph type="title"/>
          </p:nvPr>
        </p:nvSpPr>
        <p:spPr/>
        <p:txBody>
          <a:bodyPr>
            <a:normAutofit fontScale="90000"/>
          </a:bodyPr>
          <a:lstStyle/>
          <a:p>
            <a:r>
              <a:rPr lang="en-US" dirty="0"/>
              <a:t>CPU Clock Rates</a:t>
            </a:r>
          </a:p>
        </p:txBody>
      </p:sp>
      <p:sp>
        <p:nvSpPr>
          <p:cNvPr id="197635" name="Rectangle 3"/>
          <p:cNvSpPr>
            <a:spLocks noChangeArrowheads="1"/>
          </p:cNvSpPr>
          <p:nvPr/>
        </p:nvSpPr>
        <p:spPr bwMode="auto">
          <a:xfrm>
            <a:off x="158750" y="1734374"/>
            <a:ext cx="8826500" cy="4521751"/>
          </a:xfrm>
          <a:prstGeom prst="rect">
            <a:avLst/>
          </a:prstGeom>
          <a:noFill/>
          <a:ln w="28575" cap="flat" cmpd="sng" algn="ctr">
            <a:solidFill>
              <a:srgbClr val="000000"/>
            </a:solidFill>
            <a:prstDash val="solid"/>
            <a:miter lim="800000"/>
            <a:headEnd type="none" w="med" len="med"/>
            <a:tailEnd type="none" w="med" len="med"/>
          </a:ln>
          <a:effectLst/>
        </p:spPr>
        <p:txBody>
          <a:bodyPr wrap="square" lIns="90487" tIns="44450" rIns="90487" bIns="44450">
            <a:prstTxWarp prst="textNoShape">
              <a:avLst/>
            </a:prstTxWarp>
            <a:spAutoFit/>
          </a:bodyPr>
          <a:lstStyle/>
          <a:p>
            <a:r>
              <a:rPr lang="en-US" dirty="0"/>
              <a:t>	1985	1990	1995	2003	2005	2010	2015	</a:t>
            </a:r>
            <a:r>
              <a:rPr lang="en-US" i="1" dirty="0"/>
              <a:t>2015:1985</a:t>
            </a:r>
          </a:p>
          <a:p>
            <a:endParaRPr lang="en-US" dirty="0"/>
          </a:p>
          <a:p>
            <a:r>
              <a:rPr lang="en-US" dirty="0"/>
              <a:t>CPU	 80286	80386	Pentium	P-4	Core 2	Core i7(n)	Core i7(h)	</a:t>
            </a:r>
          </a:p>
          <a:p>
            <a:pPr algn="l">
              <a:lnSpc>
                <a:spcPct val="100000"/>
              </a:lnSpc>
            </a:pPr>
            <a:endParaRPr lang="en-US" dirty="0"/>
          </a:p>
          <a:p>
            <a:pPr algn="l">
              <a:lnSpc>
                <a:spcPct val="100000"/>
              </a:lnSpc>
            </a:pPr>
            <a:r>
              <a:rPr lang="en-US" dirty="0"/>
              <a:t>Clock </a:t>
            </a:r>
          </a:p>
          <a:p>
            <a:r>
              <a:rPr lang="en-US" dirty="0"/>
              <a:t>rate (MHz) 6	20	150	3,300	2,000	2,500	3,000	500</a:t>
            </a:r>
          </a:p>
          <a:p>
            <a:endParaRPr lang="en-US" dirty="0"/>
          </a:p>
          <a:p>
            <a:pPr algn="l">
              <a:lnSpc>
                <a:spcPct val="100000"/>
              </a:lnSpc>
            </a:pPr>
            <a:r>
              <a:rPr lang="en-US" dirty="0"/>
              <a:t>Cycle </a:t>
            </a:r>
          </a:p>
          <a:p>
            <a:r>
              <a:rPr lang="en-US" dirty="0"/>
              <a:t>time (ns)	166	50	6	0.30	0.50	0.4	0.33	500</a:t>
            </a:r>
          </a:p>
          <a:p>
            <a:pPr algn="l">
              <a:lnSpc>
                <a:spcPct val="100000"/>
              </a:lnSpc>
            </a:pPr>
            <a:endParaRPr lang="en-US" dirty="0"/>
          </a:p>
          <a:p>
            <a:r>
              <a:rPr lang="en-US" dirty="0"/>
              <a:t>Cores	 1  	1	1	1	2	4	4	4</a:t>
            </a:r>
          </a:p>
          <a:p>
            <a:pPr algn="l">
              <a:lnSpc>
                <a:spcPct val="100000"/>
              </a:lnSpc>
            </a:pPr>
            <a:endParaRPr lang="en-US" dirty="0"/>
          </a:p>
          <a:p>
            <a:pPr algn="l">
              <a:lnSpc>
                <a:spcPct val="100000"/>
              </a:lnSpc>
            </a:pPr>
            <a:r>
              <a:rPr lang="en-US" dirty="0"/>
              <a:t>Effective</a:t>
            </a:r>
          </a:p>
          <a:p>
            <a:r>
              <a:rPr lang="en-US" dirty="0"/>
              <a:t>cycle 	166	50	6	0.30	0.25	0.10	0.08	2,075</a:t>
            </a:r>
          </a:p>
          <a:p>
            <a:pPr algn="l">
              <a:lnSpc>
                <a:spcPct val="100000"/>
              </a:lnSpc>
            </a:pPr>
            <a:r>
              <a:rPr lang="en-US" dirty="0"/>
              <a:t>time (ns)</a:t>
            </a:r>
          </a:p>
        </p:txBody>
      </p:sp>
      <p:sp>
        <p:nvSpPr>
          <p:cNvPr id="7" name="TextBox 6"/>
          <p:cNvSpPr txBox="1"/>
          <p:nvPr/>
        </p:nvSpPr>
        <p:spPr>
          <a:xfrm>
            <a:off x="3728666" y="872360"/>
            <a:ext cx="5256584" cy="369332"/>
          </a:xfrm>
          <a:prstGeom prst="rect">
            <a:avLst/>
          </a:prstGeom>
          <a:noFill/>
        </p:spPr>
        <p:txBody>
          <a:bodyPr wrap="square" rtlCol="0">
            <a:spAutoFit/>
          </a:bodyPr>
          <a:lstStyle/>
          <a:p>
            <a:r>
              <a:rPr lang="zh-CN" altLang="en-US" sz="1800" dirty="0">
                <a:latin typeface="Calibri" pitchFamily="34" charset="0"/>
              </a:rPr>
              <a:t>多核元年，处理器技术发展遇到</a:t>
            </a:r>
            <a:r>
              <a:rPr lang="en-US" sz="1800" dirty="0">
                <a:latin typeface="Calibri" pitchFamily="34" charset="0"/>
              </a:rPr>
              <a:t>“Power Wall”</a:t>
            </a:r>
            <a:r>
              <a:rPr lang="zh-CN" altLang="en-US" sz="1800" dirty="0">
                <a:latin typeface="Calibri" pitchFamily="34" charset="0"/>
              </a:rPr>
              <a:t>瓶颈</a:t>
            </a:r>
            <a:endParaRPr lang="en-US" sz="1800" dirty="0">
              <a:latin typeface="Calibri" pitchFamily="34" charset="0"/>
            </a:endParaRPr>
          </a:p>
        </p:txBody>
      </p:sp>
      <p:cxnSp>
        <p:nvCxnSpPr>
          <p:cNvPr id="9" name="Straight Arrow Connector 8"/>
          <p:cNvCxnSpPr>
            <a:cxnSpLocks/>
          </p:cNvCxnSpPr>
          <p:nvPr/>
        </p:nvCxnSpPr>
        <p:spPr bwMode="auto">
          <a:xfrm rot="10800000" flipV="1">
            <a:off x="4552952" y="1187459"/>
            <a:ext cx="457198" cy="332606"/>
          </a:xfrm>
          <a:prstGeom prst="straightConnector1">
            <a:avLst/>
          </a:prstGeom>
          <a:noFill/>
          <a:ln w="25400" cap="flat" cmpd="sng" algn="ctr">
            <a:solidFill>
              <a:schemeClr val="tx1"/>
            </a:solidFill>
            <a:prstDash val="solid"/>
            <a:round/>
            <a:headEnd type="none" w="med" len="med"/>
            <a:tailEnd type="arrow"/>
          </a:ln>
          <a:effectLst/>
        </p:spPr>
      </p:cxnSp>
      <p:sp>
        <p:nvSpPr>
          <p:cNvPr id="14" name="Rectangle 13"/>
          <p:cNvSpPr/>
          <p:nvPr/>
        </p:nvSpPr>
        <p:spPr bwMode="auto">
          <a:xfrm>
            <a:off x="3765550" y="1520066"/>
            <a:ext cx="685800" cy="4724396"/>
          </a:xfrm>
          <a:prstGeom prst="rect">
            <a:avLst/>
          </a:prstGeom>
          <a:noFill/>
          <a:ln w="12700" cap="flat" cmpd="sng" algn="ctr">
            <a:solidFill>
              <a:schemeClr val="tx1"/>
            </a:solidFill>
            <a:prstDash val="dash"/>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 name="TextBox 1"/>
          <p:cNvSpPr txBox="1"/>
          <p:nvPr/>
        </p:nvSpPr>
        <p:spPr>
          <a:xfrm>
            <a:off x="4552950" y="6256125"/>
            <a:ext cx="4968552" cy="369332"/>
          </a:xfrm>
          <a:prstGeom prst="rect">
            <a:avLst/>
          </a:prstGeom>
          <a:noFill/>
        </p:spPr>
        <p:txBody>
          <a:bodyPr wrap="square" rtlCol="0">
            <a:spAutoFit/>
          </a:bodyPr>
          <a:lstStyle/>
          <a:p>
            <a:r>
              <a:rPr lang="en-US" sz="1800" dirty="0">
                <a:latin typeface="Calibri" pitchFamily="34" charset="0"/>
              </a:rPr>
              <a:t>(n) Nehalem processor (h) Haswell processor</a:t>
            </a:r>
          </a:p>
        </p:txBody>
      </p:sp>
      <p:sp>
        <p:nvSpPr>
          <p:cNvPr id="10" name="灯片编号占位符 3">
            <a:extLst>
              <a:ext uri="{FF2B5EF4-FFF2-40B4-BE49-F238E27FC236}">
                <a16:creationId xmlns:a16="http://schemas.microsoft.com/office/drawing/2014/main" id="{D032DDCA-FF70-4D6D-9F12-2EAC8F1EA515}"/>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65</a:t>
            </a:fld>
            <a:endParaRPr lang="zh-CN" altLang="en-US" dirty="0"/>
          </a:p>
        </p:txBody>
      </p:sp>
    </p:spTree>
    <p:extLst>
      <p:ext uri="{BB962C8B-B14F-4D97-AF65-F5344CB8AC3E}">
        <p14:creationId xmlns:p14="http://schemas.microsoft.com/office/powerpoint/2010/main" val="14648949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525EB-1BF4-44C3-B820-90CEAD131655}"/>
              </a:ext>
            </a:extLst>
          </p:cNvPr>
          <p:cNvSpPr>
            <a:spLocks noGrp="1"/>
          </p:cNvSpPr>
          <p:nvPr>
            <p:ph type="title"/>
          </p:nvPr>
        </p:nvSpPr>
        <p:spPr/>
        <p:txBody>
          <a:bodyPr>
            <a:normAutofit fontScale="90000"/>
          </a:bodyPr>
          <a:lstStyle/>
          <a:p>
            <a:r>
              <a:rPr lang="zh-CN" altLang="en-US" dirty="0"/>
              <a:t>多核处理器出现的能耗因素</a:t>
            </a:r>
          </a:p>
        </p:txBody>
      </p:sp>
      <p:sp>
        <p:nvSpPr>
          <p:cNvPr id="3" name="内容占位符 2">
            <a:extLst>
              <a:ext uri="{FF2B5EF4-FFF2-40B4-BE49-F238E27FC236}">
                <a16:creationId xmlns:a16="http://schemas.microsoft.com/office/drawing/2014/main" id="{013FEB34-617B-4976-9963-3ED2AC4F2A32}"/>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FEE59D39-6765-4890-9483-AD7AF1BCA624}"/>
              </a:ext>
            </a:extLst>
          </p:cNvPr>
          <p:cNvSpPr>
            <a:spLocks noGrp="1"/>
          </p:cNvSpPr>
          <p:nvPr>
            <p:ph type="sldNum" sz="quarter" idx="12"/>
          </p:nvPr>
        </p:nvSpPr>
        <p:spPr/>
        <p:txBody>
          <a:bodyPr/>
          <a:lstStyle/>
          <a:p>
            <a:fld id="{6D62327B-ED8D-4CFC-ADD0-A75FA5CBE281}" type="slidenum">
              <a:rPr lang="zh-CN" altLang="en-US" smtClean="0"/>
              <a:pPr/>
              <a:t>66</a:t>
            </a:fld>
            <a:endParaRPr lang="zh-CN" altLang="en-US" dirty="0"/>
          </a:p>
        </p:txBody>
      </p:sp>
      <p:sp>
        <p:nvSpPr>
          <p:cNvPr id="5" name="Slide Number Placeholder 3">
            <a:extLst>
              <a:ext uri="{FF2B5EF4-FFF2-40B4-BE49-F238E27FC236}">
                <a16:creationId xmlns:a16="http://schemas.microsoft.com/office/drawing/2014/main" id="{42EB8B38-0965-41E7-B12D-4A49F8182222}"/>
              </a:ext>
            </a:extLst>
          </p:cNvPr>
          <p:cNvSpPr txBox="1">
            <a:spLocks/>
          </p:cNvSpPr>
          <p:nvPr/>
        </p:nvSpPr>
        <p:spPr>
          <a:xfrm>
            <a:off x="6554942" y="6113176"/>
            <a:ext cx="1905000" cy="457200"/>
          </a:xfrm>
          <a:prstGeom prst="bracketPair">
            <a:avLst>
              <a:gd name="adj" fmla="val 17949"/>
            </a:avLst>
          </a:prstGeom>
          <a:ln w="19050">
            <a:solidFill>
              <a:srgbClr val="FFFFFF"/>
            </a:solidFill>
          </a:ln>
        </p:spPr>
        <p:txBody>
          <a:bodyPr vert="horz" lIns="0" tIns="0" rIns="0" bIns="0" rtlCol="0" anchor="ctr"/>
          <a:lstStyle>
            <a:defPPr>
              <a:defRPr lang="zh-CN"/>
            </a:defPPr>
            <a:lvl1pPr marL="0" algn="ctr" defTabSz="914400" rtl="0" eaLnBrk="1" latinLnBrk="0" hangingPunct="1">
              <a:defRPr sz="2000" kern="1200">
                <a:solidFill>
                  <a:schemeClr val="tx1"/>
                </a:solidFill>
                <a:latin typeface="ITCCenturyBookT" pitchFamily="2" charset="0"/>
                <a:ea typeface="宋体" pitchFamily="2" charset="-122"/>
                <a:cs typeface="+mn-cs"/>
              </a:defRPr>
            </a:lvl1pPr>
            <a:lvl2pPr marL="742950" indent="-285750" algn="l" defTabSz="914400" rtl="0" eaLnBrk="1" latinLnBrk="0" hangingPunct="1">
              <a:defRPr sz="2000" kern="1200">
                <a:solidFill>
                  <a:schemeClr val="tx1"/>
                </a:solidFill>
                <a:latin typeface="ITCCenturyBookT" pitchFamily="2" charset="0"/>
                <a:ea typeface="宋体" pitchFamily="2" charset="-122"/>
                <a:cs typeface="+mn-cs"/>
              </a:defRPr>
            </a:lvl2pPr>
            <a:lvl3pPr marL="1143000" indent="-228600" algn="l" defTabSz="914400" rtl="0" eaLnBrk="1" latinLnBrk="0" hangingPunct="1">
              <a:defRPr sz="2000" kern="1200">
                <a:solidFill>
                  <a:schemeClr val="tx1"/>
                </a:solidFill>
                <a:latin typeface="ITCCenturyBookT" pitchFamily="2" charset="0"/>
                <a:ea typeface="宋体" pitchFamily="2" charset="-122"/>
                <a:cs typeface="+mn-cs"/>
              </a:defRPr>
            </a:lvl3pPr>
            <a:lvl4pPr marL="1600200" indent="-228600" algn="l" defTabSz="914400" rtl="0" eaLnBrk="1" latinLnBrk="0" hangingPunct="1">
              <a:defRPr sz="2000" kern="1200">
                <a:solidFill>
                  <a:schemeClr val="tx1"/>
                </a:solidFill>
                <a:latin typeface="ITCCenturyBookT" pitchFamily="2" charset="0"/>
                <a:ea typeface="宋体" pitchFamily="2" charset="-122"/>
                <a:cs typeface="+mn-cs"/>
              </a:defRPr>
            </a:lvl4pPr>
            <a:lvl5pPr marL="2057400" indent="-228600" algn="l" defTabSz="914400" rtl="0" eaLnBrk="1" latinLnBrk="0" hangingPunct="1">
              <a:defRPr sz="2000" kern="1200">
                <a:solidFill>
                  <a:schemeClr val="tx1"/>
                </a:solidFill>
                <a:latin typeface="ITCCenturyBookT" pitchFamily="2" charset="0"/>
                <a:ea typeface="宋体" pitchFamily="2" charset="-122"/>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ITCCenturyBookT" pitchFamily="2" charset="0"/>
                <a:ea typeface="宋体" pitchFamily="2" charset="-122"/>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ITCCenturyBookT" pitchFamily="2" charset="0"/>
                <a:ea typeface="宋体" pitchFamily="2" charset="-122"/>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ITCCenturyBookT" pitchFamily="2" charset="0"/>
                <a:ea typeface="宋体" pitchFamily="2" charset="-122"/>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ITCCenturyBookT" pitchFamily="2" charset="0"/>
                <a:ea typeface="宋体" pitchFamily="2" charset="-122"/>
                <a:cs typeface="+mn-cs"/>
              </a:defRPr>
            </a:lvl9pPr>
          </a:lstStyle>
          <a:p>
            <a:fld id="{F6D1D5BD-727F-4320-B229-0C4E167639FF}" type="slidenum">
              <a:rPr lang="zh-CN" altLang="en-US" sz="1400" smtClean="0">
                <a:solidFill>
                  <a:schemeClr val="bg2"/>
                </a:solidFill>
                <a:latin typeface="Times New Roman" pitchFamily="18" charset="0"/>
              </a:rPr>
              <a:pPr/>
              <a:t>66</a:t>
            </a:fld>
            <a:endParaRPr lang="en-US" altLang="zh-CN" sz="1400">
              <a:solidFill>
                <a:schemeClr val="bg2"/>
              </a:solidFill>
              <a:latin typeface="Times New Roman" pitchFamily="18" charset="0"/>
            </a:endParaRPr>
          </a:p>
        </p:txBody>
      </p:sp>
      <p:sp>
        <p:nvSpPr>
          <p:cNvPr id="6" name="Rounded Rectangle 7">
            <a:extLst>
              <a:ext uri="{FF2B5EF4-FFF2-40B4-BE49-F238E27FC236}">
                <a16:creationId xmlns:a16="http://schemas.microsoft.com/office/drawing/2014/main" id="{295B915C-3904-4873-940F-0F15172C70A6}"/>
              </a:ext>
            </a:extLst>
          </p:cNvPr>
          <p:cNvSpPr/>
          <p:nvPr/>
        </p:nvSpPr>
        <p:spPr>
          <a:xfrm>
            <a:off x="382742" y="5046376"/>
            <a:ext cx="8534400" cy="46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7" name="Rounded Rectangle 11">
            <a:extLst>
              <a:ext uri="{FF2B5EF4-FFF2-40B4-BE49-F238E27FC236}">
                <a16:creationId xmlns:a16="http://schemas.microsoft.com/office/drawing/2014/main" id="{21F69D57-7C0D-46D0-B42C-8655ABF528D7}"/>
              </a:ext>
            </a:extLst>
          </p:cNvPr>
          <p:cNvSpPr/>
          <p:nvPr/>
        </p:nvSpPr>
        <p:spPr>
          <a:xfrm>
            <a:off x="2059142" y="5732176"/>
            <a:ext cx="228600" cy="228600"/>
          </a:xfrm>
          <a:prstGeom prst="round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8" name="TextBox 12">
            <a:extLst>
              <a:ext uri="{FF2B5EF4-FFF2-40B4-BE49-F238E27FC236}">
                <a16:creationId xmlns:a16="http://schemas.microsoft.com/office/drawing/2014/main" id="{F5B0FBE0-3960-449C-A3E0-044D6FEE3A3B}"/>
              </a:ext>
            </a:extLst>
          </p:cNvPr>
          <p:cNvSpPr txBox="1">
            <a:spLocks noChangeArrowheads="1"/>
          </p:cNvSpPr>
          <p:nvPr/>
        </p:nvSpPr>
        <p:spPr bwMode="auto">
          <a:xfrm>
            <a:off x="2363942" y="5684551"/>
            <a:ext cx="190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r>
              <a:rPr lang="en-US" altLang="zh-CN" sz="1200">
                <a:latin typeface="Calibri" pitchFamily="34" charset="0"/>
              </a:rPr>
              <a:t>Performance</a:t>
            </a:r>
          </a:p>
        </p:txBody>
      </p:sp>
      <p:sp>
        <p:nvSpPr>
          <p:cNvPr id="9" name="Rounded Rectangle 13">
            <a:extLst>
              <a:ext uri="{FF2B5EF4-FFF2-40B4-BE49-F238E27FC236}">
                <a16:creationId xmlns:a16="http://schemas.microsoft.com/office/drawing/2014/main" id="{E19441CC-33C1-47C8-90E4-6B46B109F125}"/>
              </a:ext>
            </a:extLst>
          </p:cNvPr>
          <p:cNvSpPr/>
          <p:nvPr/>
        </p:nvSpPr>
        <p:spPr>
          <a:xfrm>
            <a:off x="3887942" y="5732176"/>
            <a:ext cx="228600" cy="228600"/>
          </a:xfrm>
          <a:prstGeom prst="round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0000"/>
              </a:solidFill>
              <a:latin typeface="Calibri" pitchFamily="34" charset="0"/>
            </a:endParaRPr>
          </a:p>
        </p:txBody>
      </p:sp>
      <p:sp>
        <p:nvSpPr>
          <p:cNvPr id="10" name="TextBox 14">
            <a:extLst>
              <a:ext uri="{FF2B5EF4-FFF2-40B4-BE49-F238E27FC236}">
                <a16:creationId xmlns:a16="http://schemas.microsoft.com/office/drawing/2014/main" id="{45167667-FAC1-4D66-A951-34C421F6AC20}"/>
              </a:ext>
            </a:extLst>
          </p:cNvPr>
          <p:cNvSpPr txBox="1">
            <a:spLocks noChangeArrowheads="1"/>
          </p:cNvSpPr>
          <p:nvPr/>
        </p:nvSpPr>
        <p:spPr bwMode="auto">
          <a:xfrm>
            <a:off x="4192742" y="5684551"/>
            <a:ext cx="190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r>
              <a:rPr lang="en-US" altLang="zh-CN" sz="1200">
                <a:latin typeface="Calibri" pitchFamily="34" charset="0"/>
              </a:rPr>
              <a:t>Power</a:t>
            </a:r>
          </a:p>
        </p:txBody>
      </p:sp>
      <p:sp>
        <p:nvSpPr>
          <p:cNvPr id="11" name="Rounded Rectangle 15">
            <a:extLst>
              <a:ext uri="{FF2B5EF4-FFF2-40B4-BE49-F238E27FC236}">
                <a16:creationId xmlns:a16="http://schemas.microsoft.com/office/drawing/2014/main" id="{26738F4F-2917-48A0-AA17-1B2EA90929DD}"/>
              </a:ext>
            </a:extLst>
          </p:cNvPr>
          <p:cNvSpPr/>
          <p:nvPr/>
        </p:nvSpPr>
        <p:spPr>
          <a:xfrm>
            <a:off x="5411942" y="5732176"/>
            <a:ext cx="228600" cy="228600"/>
          </a:xfrm>
          <a:prstGeom prst="roundRect">
            <a:avLst/>
          </a:pr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12" name="TextBox 16">
            <a:extLst>
              <a:ext uri="{FF2B5EF4-FFF2-40B4-BE49-F238E27FC236}">
                <a16:creationId xmlns:a16="http://schemas.microsoft.com/office/drawing/2014/main" id="{78C5B0BF-8F34-4916-A1F7-FD3CA3241515}"/>
              </a:ext>
            </a:extLst>
          </p:cNvPr>
          <p:cNvSpPr txBox="1">
            <a:spLocks noChangeArrowheads="1"/>
          </p:cNvSpPr>
          <p:nvPr/>
        </p:nvSpPr>
        <p:spPr bwMode="auto">
          <a:xfrm>
            <a:off x="5716742" y="5684551"/>
            <a:ext cx="1905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r>
              <a:rPr lang="en-US" altLang="zh-CN" sz="1200">
                <a:latin typeface="Calibri" pitchFamily="34" charset="0"/>
              </a:rPr>
              <a:t>Dual-Core</a:t>
            </a:r>
          </a:p>
        </p:txBody>
      </p:sp>
      <p:grpSp>
        <p:nvGrpSpPr>
          <p:cNvPr id="13" name="Group 46">
            <a:extLst>
              <a:ext uri="{FF2B5EF4-FFF2-40B4-BE49-F238E27FC236}">
                <a16:creationId xmlns:a16="http://schemas.microsoft.com/office/drawing/2014/main" id="{B4F13950-3B99-4825-A73A-A6B6C86B7B62}"/>
              </a:ext>
            </a:extLst>
          </p:cNvPr>
          <p:cNvGrpSpPr>
            <a:grpSpLocks/>
          </p:cNvGrpSpPr>
          <p:nvPr/>
        </p:nvGrpSpPr>
        <p:grpSpPr bwMode="auto">
          <a:xfrm>
            <a:off x="2592542" y="2684176"/>
            <a:ext cx="1905000" cy="2790825"/>
            <a:chOff x="2590800" y="2819400"/>
            <a:chExt cx="1905000" cy="2791599"/>
          </a:xfrm>
        </p:grpSpPr>
        <p:grpSp>
          <p:nvGrpSpPr>
            <p:cNvPr id="14" name="Group 44">
              <a:extLst>
                <a:ext uri="{FF2B5EF4-FFF2-40B4-BE49-F238E27FC236}">
                  <a16:creationId xmlns:a16="http://schemas.microsoft.com/office/drawing/2014/main" id="{2991720B-AB73-48E5-A8C2-5C8E9BFAE982}"/>
                </a:ext>
              </a:extLst>
            </p:cNvPr>
            <p:cNvGrpSpPr>
              <a:grpSpLocks/>
            </p:cNvGrpSpPr>
            <p:nvPr/>
          </p:nvGrpSpPr>
          <p:grpSpPr bwMode="auto">
            <a:xfrm>
              <a:off x="2590800" y="3124200"/>
              <a:ext cx="1905000" cy="2486799"/>
              <a:chOff x="2590800" y="3124200"/>
              <a:chExt cx="1905000" cy="2486799"/>
            </a:xfrm>
          </p:grpSpPr>
          <p:sp>
            <p:nvSpPr>
              <p:cNvPr id="16" name="Round Same Side Corner Rectangle 19">
                <a:extLst>
                  <a:ext uri="{FF2B5EF4-FFF2-40B4-BE49-F238E27FC236}">
                    <a16:creationId xmlns:a16="http://schemas.microsoft.com/office/drawing/2014/main" id="{B1FBD734-2D58-42C9-8714-004A1D252A10}"/>
                  </a:ext>
                </a:extLst>
              </p:cNvPr>
              <p:cNvSpPr/>
              <p:nvPr/>
            </p:nvSpPr>
            <p:spPr>
              <a:xfrm>
                <a:off x="3124200" y="3124200"/>
                <a:ext cx="304800" cy="2066544"/>
              </a:xfrm>
              <a:prstGeom prst="round2Same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17" name="TextBox 21">
                <a:extLst>
                  <a:ext uri="{FF2B5EF4-FFF2-40B4-BE49-F238E27FC236}">
                    <a16:creationId xmlns:a16="http://schemas.microsoft.com/office/drawing/2014/main" id="{3F880E30-10C6-46FA-9880-49E2FAD92FCF}"/>
                  </a:ext>
                </a:extLst>
              </p:cNvPr>
              <p:cNvSpPr txBox="1">
                <a:spLocks noChangeArrowheads="1"/>
              </p:cNvSpPr>
              <p:nvPr/>
            </p:nvSpPr>
            <p:spPr bwMode="auto">
              <a:xfrm>
                <a:off x="2590800" y="5334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200" dirty="0">
                    <a:latin typeface="Calibri" pitchFamily="34" charset="0"/>
                  </a:rPr>
                  <a:t>Over-Clocked </a:t>
                </a:r>
                <a:r>
                  <a:rPr lang="en-US" altLang="zh-CN" sz="1200">
                    <a:latin typeface="Calibri" pitchFamily="34" charset="0"/>
                  </a:rPr>
                  <a:t>(1.2x)</a:t>
                </a:r>
                <a:endParaRPr lang="en-US" altLang="zh-CN" sz="1200" dirty="0">
                  <a:latin typeface="Calibri" pitchFamily="34" charset="0"/>
                </a:endParaRPr>
              </a:p>
            </p:txBody>
          </p:sp>
        </p:grpSp>
        <p:sp>
          <p:nvSpPr>
            <p:cNvPr id="15" name="TextBox 22">
              <a:extLst>
                <a:ext uri="{FF2B5EF4-FFF2-40B4-BE49-F238E27FC236}">
                  <a16:creationId xmlns:a16="http://schemas.microsoft.com/office/drawing/2014/main" id="{E59954A6-ACD1-4A0B-8A07-DC593B4432AC}"/>
                </a:ext>
              </a:extLst>
            </p:cNvPr>
            <p:cNvSpPr txBox="1">
              <a:spLocks noChangeArrowheads="1"/>
            </p:cNvSpPr>
            <p:nvPr/>
          </p:nvSpPr>
          <p:spPr bwMode="auto">
            <a:xfrm>
              <a:off x="2895600" y="2819400"/>
              <a:ext cx="685800" cy="3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1.13 x</a:t>
              </a:r>
              <a:endParaRPr lang="en-US" altLang="zh-CN" sz="1400" b="1" dirty="0">
                <a:latin typeface="Calibri" pitchFamily="34" charset="0"/>
              </a:endParaRPr>
            </a:p>
          </p:txBody>
        </p:sp>
      </p:grpSp>
      <p:grpSp>
        <p:nvGrpSpPr>
          <p:cNvPr id="18" name="Group 47">
            <a:extLst>
              <a:ext uri="{FF2B5EF4-FFF2-40B4-BE49-F238E27FC236}">
                <a16:creationId xmlns:a16="http://schemas.microsoft.com/office/drawing/2014/main" id="{1E4FC6BB-B07A-4531-B60D-6556AA01FB34}"/>
              </a:ext>
            </a:extLst>
          </p:cNvPr>
          <p:cNvGrpSpPr>
            <a:grpSpLocks/>
          </p:cNvGrpSpPr>
          <p:nvPr/>
        </p:nvGrpSpPr>
        <p:grpSpPr bwMode="auto">
          <a:xfrm>
            <a:off x="3430742" y="1569751"/>
            <a:ext cx="685800" cy="3476625"/>
            <a:chOff x="3429000" y="1704201"/>
            <a:chExt cx="685800" cy="3477399"/>
          </a:xfrm>
        </p:grpSpPr>
        <p:sp>
          <p:nvSpPr>
            <p:cNvPr id="19" name="Round Same Side Corner Rectangle 20">
              <a:extLst>
                <a:ext uri="{FF2B5EF4-FFF2-40B4-BE49-F238E27FC236}">
                  <a16:creationId xmlns:a16="http://schemas.microsoft.com/office/drawing/2014/main" id="{B2F00823-7278-4087-B3F9-0F4BA82666CB}"/>
                </a:ext>
              </a:extLst>
            </p:cNvPr>
            <p:cNvSpPr/>
            <p:nvPr/>
          </p:nvSpPr>
          <p:spPr>
            <a:xfrm>
              <a:off x="3581400" y="2017776"/>
              <a:ext cx="304800" cy="3163824"/>
            </a:xfrm>
            <a:prstGeom prst="round2Same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20" name="TextBox 23">
              <a:extLst>
                <a:ext uri="{FF2B5EF4-FFF2-40B4-BE49-F238E27FC236}">
                  <a16:creationId xmlns:a16="http://schemas.microsoft.com/office/drawing/2014/main" id="{CEF1727C-6E16-4A60-81A1-C229476C80ED}"/>
                </a:ext>
              </a:extLst>
            </p:cNvPr>
            <p:cNvSpPr txBox="1">
              <a:spLocks noChangeArrowheads="1"/>
            </p:cNvSpPr>
            <p:nvPr/>
          </p:nvSpPr>
          <p:spPr bwMode="auto">
            <a:xfrm>
              <a:off x="3429000" y="1704201"/>
              <a:ext cx="685800" cy="30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1.73 x</a:t>
              </a:r>
              <a:endParaRPr lang="en-US" altLang="zh-CN" sz="1400" b="1" dirty="0">
                <a:latin typeface="Calibri" pitchFamily="34" charset="0"/>
              </a:endParaRPr>
            </a:p>
          </p:txBody>
        </p:sp>
      </p:grpSp>
      <p:grpSp>
        <p:nvGrpSpPr>
          <p:cNvPr id="21" name="Group 49">
            <a:extLst>
              <a:ext uri="{FF2B5EF4-FFF2-40B4-BE49-F238E27FC236}">
                <a16:creationId xmlns:a16="http://schemas.microsoft.com/office/drawing/2014/main" id="{2B00C181-836E-4A20-B99A-0B94693AB7B3}"/>
              </a:ext>
            </a:extLst>
          </p:cNvPr>
          <p:cNvGrpSpPr>
            <a:grpSpLocks/>
          </p:cNvGrpSpPr>
          <p:nvPr/>
        </p:nvGrpSpPr>
        <p:grpSpPr bwMode="auto">
          <a:xfrm>
            <a:off x="5335742" y="3827176"/>
            <a:ext cx="685800" cy="1219200"/>
            <a:chOff x="5334000" y="3962400"/>
            <a:chExt cx="685800" cy="1219200"/>
          </a:xfrm>
        </p:grpSpPr>
        <p:sp>
          <p:nvSpPr>
            <p:cNvPr id="22" name="Round Same Side Corner Rectangle 25">
              <a:extLst>
                <a:ext uri="{FF2B5EF4-FFF2-40B4-BE49-F238E27FC236}">
                  <a16:creationId xmlns:a16="http://schemas.microsoft.com/office/drawing/2014/main" id="{1A69BE2D-84EE-43B6-9D34-B6FD8FC43AA9}"/>
                </a:ext>
              </a:extLst>
            </p:cNvPr>
            <p:cNvSpPr/>
            <p:nvPr/>
          </p:nvSpPr>
          <p:spPr>
            <a:xfrm>
              <a:off x="5486400" y="4248912"/>
              <a:ext cx="304800" cy="932688"/>
            </a:xfrm>
            <a:prstGeom prst="round2Same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23" name="TextBox 27">
              <a:extLst>
                <a:ext uri="{FF2B5EF4-FFF2-40B4-BE49-F238E27FC236}">
                  <a16:creationId xmlns:a16="http://schemas.microsoft.com/office/drawing/2014/main" id="{9253DDEA-938D-463B-915B-5CEA74680DAA}"/>
                </a:ext>
              </a:extLst>
            </p:cNvPr>
            <p:cNvSpPr txBox="1">
              <a:spLocks noChangeArrowheads="1"/>
            </p:cNvSpPr>
            <p:nvPr/>
          </p:nvSpPr>
          <p:spPr bwMode="auto">
            <a:xfrm>
              <a:off x="5334000" y="3962400"/>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0.51 x</a:t>
              </a:r>
              <a:endParaRPr lang="en-US" altLang="zh-CN" sz="1400" b="1" dirty="0">
                <a:latin typeface="Calibri" pitchFamily="34" charset="0"/>
              </a:endParaRPr>
            </a:p>
          </p:txBody>
        </p:sp>
      </p:grpSp>
      <p:grpSp>
        <p:nvGrpSpPr>
          <p:cNvPr id="24" name="Group 48">
            <a:extLst>
              <a:ext uri="{FF2B5EF4-FFF2-40B4-BE49-F238E27FC236}">
                <a16:creationId xmlns:a16="http://schemas.microsoft.com/office/drawing/2014/main" id="{96C6D506-153D-4B93-96E2-2DCF440CC24D}"/>
              </a:ext>
            </a:extLst>
          </p:cNvPr>
          <p:cNvGrpSpPr>
            <a:grpSpLocks/>
          </p:cNvGrpSpPr>
          <p:nvPr/>
        </p:nvGrpSpPr>
        <p:grpSpPr bwMode="auto">
          <a:xfrm>
            <a:off x="4421342" y="3169951"/>
            <a:ext cx="1905000" cy="2305050"/>
            <a:chOff x="4419600" y="3304401"/>
            <a:chExt cx="1905000" cy="2306598"/>
          </a:xfrm>
        </p:grpSpPr>
        <p:sp>
          <p:nvSpPr>
            <p:cNvPr id="25" name="Round Same Side Corner Rectangle 24">
              <a:extLst>
                <a:ext uri="{FF2B5EF4-FFF2-40B4-BE49-F238E27FC236}">
                  <a16:creationId xmlns:a16="http://schemas.microsoft.com/office/drawing/2014/main" id="{647B9C5C-D5C1-408A-939A-B2765EEEE8EC}"/>
                </a:ext>
              </a:extLst>
            </p:cNvPr>
            <p:cNvSpPr/>
            <p:nvPr/>
          </p:nvSpPr>
          <p:spPr>
            <a:xfrm>
              <a:off x="5029200" y="3590544"/>
              <a:ext cx="304800" cy="1591056"/>
            </a:xfrm>
            <a:prstGeom prst="round2Same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26" name="TextBox 26">
              <a:extLst>
                <a:ext uri="{FF2B5EF4-FFF2-40B4-BE49-F238E27FC236}">
                  <a16:creationId xmlns:a16="http://schemas.microsoft.com/office/drawing/2014/main" id="{F7C023D3-981F-416B-A333-D25EF6A39C39}"/>
                </a:ext>
              </a:extLst>
            </p:cNvPr>
            <p:cNvSpPr txBox="1">
              <a:spLocks noChangeArrowheads="1"/>
            </p:cNvSpPr>
            <p:nvPr/>
          </p:nvSpPr>
          <p:spPr bwMode="auto">
            <a:xfrm>
              <a:off x="4800600" y="3304401"/>
              <a:ext cx="685800" cy="3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0.87 x</a:t>
              </a:r>
              <a:endParaRPr lang="en-US" altLang="zh-CN" sz="1400" b="1" dirty="0">
                <a:latin typeface="Calibri" pitchFamily="34" charset="0"/>
              </a:endParaRPr>
            </a:p>
          </p:txBody>
        </p:sp>
        <p:sp>
          <p:nvSpPr>
            <p:cNvPr id="27" name="TextBox 28">
              <a:extLst>
                <a:ext uri="{FF2B5EF4-FFF2-40B4-BE49-F238E27FC236}">
                  <a16:creationId xmlns:a16="http://schemas.microsoft.com/office/drawing/2014/main" id="{05D3C5AA-A58B-4BB3-B6CE-30C6A3E497F9}"/>
                </a:ext>
              </a:extLst>
            </p:cNvPr>
            <p:cNvSpPr txBox="1">
              <a:spLocks noChangeArrowheads="1"/>
            </p:cNvSpPr>
            <p:nvPr/>
          </p:nvSpPr>
          <p:spPr bwMode="auto">
            <a:xfrm>
              <a:off x="4419600" y="5334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200" dirty="0">
                  <a:latin typeface="Calibri" pitchFamily="34" charset="0"/>
                </a:rPr>
                <a:t>Under-Clocked </a:t>
              </a:r>
              <a:r>
                <a:rPr lang="en-US" altLang="zh-CN" sz="1200">
                  <a:latin typeface="Calibri" pitchFamily="34" charset="0"/>
                </a:rPr>
                <a:t>(0.8x)</a:t>
              </a:r>
              <a:endParaRPr lang="en-US" altLang="zh-CN" sz="1200" dirty="0">
                <a:latin typeface="Calibri" pitchFamily="34" charset="0"/>
              </a:endParaRPr>
            </a:p>
          </p:txBody>
        </p:sp>
      </p:grpSp>
      <p:grpSp>
        <p:nvGrpSpPr>
          <p:cNvPr id="28" name="Group 53">
            <a:extLst>
              <a:ext uri="{FF2B5EF4-FFF2-40B4-BE49-F238E27FC236}">
                <a16:creationId xmlns:a16="http://schemas.microsoft.com/office/drawing/2014/main" id="{D7D0B717-CA68-48E3-834A-3803845F1439}"/>
              </a:ext>
            </a:extLst>
          </p:cNvPr>
          <p:cNvGrpSpPr>
            <a:grpSpLocks/>
          </p:cNvGrpSpPr>
          <p:nvPr/>
        </p:nvGrpSpPr>
        <p:grpSpPr bwMode="auto">
          <a:xfrm>
            <a:off x="6859742" y="1541176"/>
            <a:ext cx="685800" cy="1905000"/>
            <a:chOff x="6858000" y="1676400"/>
            <a:chExt cx="685800" cy="1905000"/>
          </a:xfrm>
        </p:grpSpPr>
        <p:sp>
          <p:nvSpPr>
            <p:cNvPr id="29" name="Round Same Side Corner Rectangle 29">
              <a:extLst>
                <a:ext uri="{FF2B5EF4-FFF2-40B4-BE49-F238E27FC236}">
                  <a16:creationId xmlns:a16="http://schemas.microsoft.com/office/drawing/2014/main" id="{34326B6A-A257-45D1-88FA-6A3C385E1C46}"/>
                </a:ext>
              </a:extLst>
            </p:cNvPr>
            <p:cNvSpPr/>
            <p:nvPr/>
          </p:nvSpPr>
          <p:spPr>
            <a:xfrm>
              <a:off x="7010400" y="1990344"/>
              <a:ext cx="304800" cy="1591056"/>
            </a:xfrm>
            <a:prstGeom prst="round2SameRect">
              <a:avLst/>
            </a:pr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30" name="TextBox 31">
              <a:extLst>
                <a:ext uri="{FF2B5EF4-FFF2-40B4-BE49-F238E27FC236}">
                  <a16:creationId xmlns:a16="http://schemas.microsoft.com/office/drawing/2014/main" id="{463D9136-0F75-4F1B-A37B-F93B5FAC546C}"/>
                </a:ext>
              </a:extLst>
            </p:cNvPr>
            <p:cNvSpPr txBox="1">
              <a:spLocks noChangeArrowheads="1"/>
            </p:cNvSpPr>
            <p:nvPr/>
          </p:nvSpPr>
          <p:spPr bwMode="auto">
            <a:xfrm>
              <a:off x="6858000" y="1676400"/>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1.73 x</a:t>
              </a:r>
              <a:endParaRPr lang="en-US" altLang="zh-CN" sz="1400" b="1" dirty="0">
                <a:latin typeface="Calibri" pitchFamily="34" charset="0"/>
              </a:endParaRPr>
            </a:p>
          </p:txBody>
        </p:sp>
      </p:grpSp>
      <p:grpSp>
        <p:nvGrpSpPr>
          <p:cNvPr id="31" name="Group 52">
            <a:extLst>
              <a:ext uri="{FF2B5EF4-FFF2-40B4-BE49-F238E27FC236}">
                <a16:creationId xmlns:a16="http://schemas.microsoft.com/office/drawing/2014/main" id="{C6A976E0-7AF1-45A4-B3E9-AFBAF34338D8}"/>
              </a:ext>
            </a:extLst>
          </p:cNvPr>
          <p:cNvGrpSpPr>
            <a:grpSpLocks/>
          </p:cNvGrpSpPr>
          <p:nvPr/>
        </p:nvGrpSpPr>
        <p:grpSpPr bwMode="auto">
          <a:xfrm>
            <a:off x="6478742" y="3446176"/>
            <a:ext cx="1905000" cy="2028825"/>
            <a:chOff x="6477000" y="3581400"/>
            <a:chExt cx="1905000" cy="2029599"/>
          </a:xfrm>
        </p:grpSpPr>
        <p:sp>
          <p:nvSpPr>
            <p:cNvPr id="32" name="TextBox 33">
              <a:extLst>
                <a:ext uri="{FF2B5EF4-FFF2-40B4-BE49-F238E27FC236}">
                  <a16:creationId xmlns:a16="http://schemas.microsoft.com/office/drawing/2014/main" id="{69389E4A-F0E8-476E-A4BE-A51B4880FFBE}"/>
                </a:ext>
              </a:extLst>
            </p:cNvPr>
            <p:cNvSpPr txBox="1">
              <a:spLocks noChangeArrowheads="1"/>
            </p:cNvSpPr>
            <p:nvPr/>
          </p:nvSpPr>
          <p:spPr bwMode="auto">
            <a:xfrm>
              <a:off x="6477000" y="5334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200" dirty="0">
                  <a:latin typeface="Calibri" pitchFamily="34" charset="0"/>
                </a:rPr>
                <a:t>Dual-Core </a:t>
              </a:r>
              <a:r>
                <a:rPr lang="en-US" altLang="zh-CN" sz="1200">
                  <a:latin typeface="Calibri" pitchFamily="34" charset="0"/>
                </a:rPr>
                <a:t>(0.8x)</a:t>
              </a:r>
              <a:endParaRPr lang="en-US" altLang="zh-CN" sz="1200" dirty="0">
                <a:latin typeface="Calibri" pitchFamily="34" charset="0"/>
              </a:endParaRPr>
            </a:p>
          </p:txBody>
        </p:sp>
        <p:sp>
          <p:nvSpPr>
            <p:cNvPr id="33" name="Rectangle 35">
              <a:extLst>
                <a:ext uri="{FF2B5EF4-FFF2-40B4-BE49-F238E27FC236}">
                  <a16:creationId xmlns:a16="http://schemas.microsoft.com/office/drawing/2014/main" id="{99024F5E-F370-4E13-9FCF-06D74CEB76B0}"/>
                </a:ext>
              </a:extLst>
            </p:cNvPr>
            <p:cNvSpPr/>
            <p:nvPr/>
          </p:nvSpPr>
          <p:spPr>
            <a:xfrm>
              <a:off x="7010400" y="3581400"/>
              <a:ext cx="304800" cy="1591056"/>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grpSp>
      <p:grpSp>
        <p:nvGrpSpPr>
          <p:cNvPr id="34" name="Group 54">
            <a:extLst>
              <a:ext uri="{FF2B5EF4-FFF2-40B4-BE49-F238E27FC236}">
                <a16:creationId xmlns:a16="http://schemas.microsoft.com/office/drawing/2014/main" id="{7E655E17-FD0E-4C3D-B733-76A2FEC73D58}"/>
              </a:ext>
            </a:extLst>
          </p:cNvPr>
          <p:cNvGrpSpPr>
            <a:grpSpLocks/>
          </p:cNvGrpSpPr>
          <p:nvPr/>
        </p:nvGrpSpPr>
        <p:grpSpPr bwMode="auto">
          <a:xfrm>
            <a:off x="7316942" y="2836576"/>
            <a:ext cx="685800" cy="1295400"/>
            <a:chOff x="7315200" y="2971800"/>
            <a:chExt cx="685800" cy="1295400"/>
          </a:xfrm>
        </p:grpSpPr>
        <p:sp>
          <p:nvSpPr>
            <p:cNvPr id="35" name="Round Same Side Corner Rectangle 30">
              <a:extLst>
                <a:ext uri="{FF2B5EF4-FFF2-40B4-BE49-F238E27FC236}">
                  <a16:creationId xmlns:a16="http://schemas.microsoft.com/office/drawing/2014/main" id="{D309E6DC-A7B7-4DB6-9220-2FEDCFCEA73A}"/>
                </a:ext>
              </a:extLst>
            </p:cNvPr>
            <p:cNvSpPr/>
            <p:nvPr/>
          </p:nvSpPr>
          <p:spPr>
            <a:xfrm>
              <a:off x="7467600" y="3334512"/>
              <a:ext cx="304800" cy="932688"/>
            </a:xfrm>
            <a:prstGeom prst="round2SameRect">
              <a:avLst/>
            </a:prstGeom>
            <a:solidFill>
              <a:srgbClr val="92D050"/>
            </a:solidFill>
          </p:spPr>
          <p:style>
            <a:lnRef idx="0">
              <a:schemeClr val="accent3"/>
            </a:lnRef>
            <a:fillRef idx="3">
              <a:schemeClr val="accent3"/>
            </a:fillRef>
            <a:effectRef idx="3">
              <a:schemeClr val="accent3"/>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36" name="TextBox 32">
              <a:extLst>
                <a:ext uri="{FF2B5EF4-FFF2-40B4-BE49-F238E27FC236}">
                  <a16:creationId xmlns:a16="http://schemas.microsoft.com/office/drawing/2014/main" id="{8BEC4F4A-7216-4228-8320-E860D70F950F}"/>
                </a:ext>
              </a:extLst>
            </p:cNvPr>
            <p:cNvSpPr txBox="1">
              <a:spLocks noChangeArrowheads="1"/>
            </p:cNvSpPr>
            <p:nvPr/>
          </p:nvSpPr>
          <p:spPr bwMode="auto">
            <a:xfrm>
              <a:off x="7315200" y="2971800"/>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1.02 x</a:t>
              </a:r>
              <a:endParaRPr lang="en-US" altLang="zh-CN" sz="1400" b="1" dirty="0">
                <a:latin typeface="Calibri" pitchFamily="34" charset="0"/>
              </a:endParaRPr>
            </a:p>
          </p:txBody>
        </p:sp>
      </p:grpSp>
      <p:sp>
        <p:nvSpPr>
          <p:cNvPr id="37" name="Rectangle 36">
            <a:extLst>
              <a:ext uri="{FF2B5EF4-FFF2-40B4-BE49-F238E27FC236}">
                <a16:creationId xmlns:a16="http://schemas.microsoft.com/office/drawing/2014/main" id="{5AC4F682-5EAA-4AA1-9C96-2E2972A66CAE}"/>
              </a:ext>
            </a:extLst>
          </p:cNvPr>
          <p:cNvSpPr/>
          <p:nvPr/>
        </p:nvSpPr>
        <p:spPr>
          <a:xfrm>
            <a:off x="7469342" y="4113688"/>
            <a:ext cx="304800" cy="932688"/>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38" name="TextBox 41">
            <a:extLst>
              <a:ext uri="{FF2B5EF4-FFF2-40B4-BE49-F238E27FC236}">
                <a16:creationId xmlns:a16="http://schemas.microsoft.com/office/drawing/2014/main" id="{FBF2372D-D335-4622-A4AE-7C17AC0B61A5}"/>
              </a:ext>
            </a:extLst>
          </p:cNvPr>
          <p:cNvSpPr txBox="1">
            <a:spLocks noChangeArrowheads="1"/>
          </p:cNvSpPr>
          <p:nvPr/>
        </p:nvSpPr>
        <p:spPr bwMode="auto">
          <a:xfrm>
            <a:off x="992342" y="6189376"/>
            <a:ext cx="723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r>
              <a:rPr lang="en-US" altLang="zh-CN" sz="1200">
                <a:latin typeface="Calibri" pitchFamily="34" charset="0"/>
              </a:rPr>
              <a:t>R.M. Ramanathan, </a:t>
            </a:r>
            <a:r>
              <a:rPr lang="en-US" altLang="zh-CN" sz="1200" i="1">
                <a:latin typeface="Calibri" pitchFamily="34" charset="0"/>
              </a:rPr>
              <a:t>Intel Multi-Core Processors: Making the Move to Quad-Core and Beyond</a:t>
            </a:r>
            <a:r>
              <a:rPr lang="en-US" altLang="zh-CN" sz="1200">
                <a:latin typeface="Calibri" pitchFamily="34" charset="0"/>
              </a:rPr>
              <a:t>, white paper </a:t>
            </a:r>
          </a:p>
        </p:txBody>
      </p:sp>
      <p:grpSp>
        <p:nvGrpSpPr>
          <p:cNvPr id="39" name="Group 57">
            <a:extLst>
              <a:ext uri="{FF2B5EF4-FFF2-40B4-BE49-F238E27FC236}">
                <a16:creationId xmlns:a16="http://schemas.microsoft.com/office/drawing/2014/main" id="{711FFB5E-B57A-43B4-AB71-A9F925A4ED81}"/>
              </a:ext>
            </a:extLst>
          </p:cNvPr>
          <p:cNvGrpSpPr>
            <a:grpSpLocks/>
          </p:cNvGrpSpPr>
          <p:nvPr/>
        </p:nvGrpSpPr>
        <p:grpSpPr bwMode="auto">
          <a:xfrm>
            <a:off x="5030942" y="1541176"/>
            <a:ext cx="1905000" cy="1676400"/>
            <a:chOff x="5029200" y="1905000"/>
            <a:chExt cx="1905000" cy="1447800"/>
          </a:xfrm>
        </p:grpSpPr>
        <p:sp>
          <p:nvSpPr>
            <p:cNvPr id="40" name="Left Brace 42">
              <a:extLst>
                <a:ext uri="{FF2B5EF4-FFF2-40B4-BE49-F238E27FC236}">
                  <a16:creationId xmlns:a16="http://schemas.microsoft.com/office/drawing/2014/main" id="{F6E79E64-C79C-4E79-9B21-0B38439CAFD1}"/>
                </a:ext>
              </a:extLst>
            </p:cNvPr>
            <p:cNvSpPr/>
            <p:nvPr/>
          </p:nvSpPr>
          <p:spPr>
            <a:xfrm>
              <a:off x="6705600" y="2199770"/>
              <a:ext cx="228600" cy="1153030"/>
            </a:xfrm>
            <a:prstGeom prst="leftBrace">
              <a:avLst>
                <a:gd name="adj1" fmla="val 8333"/>
                <a:gd name="adj2" fmla="val 50000"/>
              </a:avLst>
            </a:prstGeom>
            <a:solidFill>
              <a:schemeClr val="bg1">
                <a:lumMod val="20000"/>
                <a:lumOff val="80000"/>
              </a:schemeClr>
            </a:solidFill>
            <a:ln>
              <a:solidFill>
                <a:srgbClr val="C00000"/>
              </a:solidFill>
            </a:ln>
          </p:spPr>
          <p:style>
            <a:lnRef idx="1">
              <a:schemeClr val="accent6"/>
            </a:lnRef>
            <a:fillRef idx="3">
              <a:schemeClr val="accent6"/>
            </a:fillRef>
            <a:effectRef idx="2">
              <a:schemeClr val="accent6"/>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A9BDA9"/>
                </a:solidFill>
                <a:latin typeface="Calibri" pitchFamily="34" charset="0"/>
              </a:endParaRPr>
            </a:p>
          </p:txBody>
        </p:sp>
        <p:sp>
          <p:nvSpPr>
            <p:cNvPr id="41" name="Oval Callout 43">
              <a:extLst>
                <a:ext uri="{FF2B5EF4-FFF2-40B4-BE49-F238E27FC236}">
                  <a16:creationId xmlns:a16="http://schemas.microsoft.com/office/drawing/2014/main" id="{6FE7D2FF-73ED-469F-BC30-E353142F83F4}"/>
                </a:ext>
              </a:extLst>
            </p:cNvPr>
            <p:cNvSpPr/>
            <p:nvPr/>
          </p:nvSpPr>
          <p:spPr>
            <a:xfrm>
              <a:off x="5029200" y="1905000"/>
              <a:ext cx="1524000" cy="533328"/>
            </a:xfrm>
            <a:prstGeom prst="wedgeEllipseCallout">
              <a:avLst>
                <a:gd name="adj1" fmla="val 53539"/>
                <a:gd name="adj2" fmla="val 67717"/>
              </a:avLst>
            </a:prstGeom>
            <a:solidFill>
              <a:srgbClr val="CC6600"/>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200" b="1" dirty="0">
                  <a:solidFill>
                    <a:schemeClr val="bg1">
                      <a:lumMod val="20000"/>
                      <a:lumOff val="80000"/>
                    </a:schemeClr>
                  </a:solidFill>
                </a:rPr>
                <a:t>Much better performance</a:t>
              </a:r>
            </a:p>
          </p:txBody>
        </p:sp>
      </p:grpSp>
      <p:grpSp>
        <p:nvGrpSpPr>
          <p:cNvPr id="42" name="Group 59">
            <a:extLst>
              <a:ext uri="{FF2B5EF4-FFF2-40B4-BE49-F238E27FC236}">
                <a16:creationId xmlns:a16="http://schemas.microsoft.com/office/drawing/2014/main" id="{CBE170D7-AE52-41CA-84FD-BD3FB0FC9EA6}"/>
              </a:ext>
            </a:extLst>
          </p:cNvPr>
          <p:cNvGrpSpPr>
            <a:grpSpLocks/>
          </p:cNvGrpSpPr>
          <p:nvPr/>
        </p:nvGrpSpPr>
        <p:grpSpPr bwMode="auto">
          <a:xfrm>
            <a:off x="763742" y="2833401"/>
            <a:ext cx="1905000" cy="2641600"/>
            <a:chOff x="762000" y="2968031"/>
            <a:chExt cx="1905000" cy="2642968"/>
          </a:xfrm>
        </p:grpSpPr>
        <p:sp>
          <p:nvSpPr>
            <p:cNvPr id="43" name="Round Same Side Corner Rectangle 6">
              <a:extLst>
                <a:ext uri="{FF2B5EF4-FFF2-40B4-BE49-F238E27FC236}">
                  <a16:creationId xmlns:a16="http://schemas.microsoft.com/office/drawing/2014/main" id="{FCD3814A-B15C-4386-B2A9-3009FB3712D9}"/>
                </a:ext>
              </a:extLst>
            </p:cNvPr>
            <p:cNvSpPr/>
            <p:nvPr/>
          </p:nvSpPr>
          <p:spPr>
            <a:xfrm>
              <a:off x="1295400" y="3352800"/>
              <a:ext cx="304800" cy="1828800"/>
            </a:xfrm>
            <a:prstGeom prst="round2SameRect">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44" name="Round Same Side Corner Rectangle 8">
              <a:extLst>
                <a:ext uri="{FF2B5EF4-FFF2-40B4-BE49-F238E27FC236}">
                  <a16:creationId xmlns:a16="http://schemas.microsoft.com/office/drawing/2014/main" id="{A159FA67-828B-42E3-993B-33D80C09C494}"/>
                </a:ext>
              </a:extLst>
            </p:cNvPr>
            <p:cNvSpPr/>
            <p:nvPr/>
          </p:nvSpPr>
          <p:spPr>
            <a:xfrm>
              <a:off x="1752600" y="3352800"/>
              <a:ext cx="304800" cy="1828800"/>
            </a:xfrm>
            <a:prstGeom prst="round2Same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endParaRPr lang="zh-CN" altLang="zh-CN">
                <a:solidFill>
                  <a:srgbClr val="FFFFFF"/>
                </a:solidFill>
                <a:latin typeface="Calibri" pitchFamily="34" charset="0"/>
              </a:endParaRPr>
            </a:p>
          </p:txBody>
        </p:sp>
        <p:sp>
          <p:nvSpPr>
            <p:cNvPr id="45" name="TextBox 17">
              <a:extLst>
                <a:ext uri="{FF2B5EF4-FFF2-40B4-BE49-F238E27FC236}">
                  <a16:creationId xmlns:a16="http://schemas.microsoft.com/office/drawing/2014/main" id="{1747282A-FFE5-45B8-AB06-81A434F25466}"/>
                </a:ext>
              </a:extLst>
            </p:cNvPr>
            <p:cNvSpPr txBox="1">
              <a:spLocks noChangeArrowheads="1"/>
            </p:cNvSpPr>
            <p:nvPr/>
          </p:nvSpPr>
          <p:spPr bwMode="auto">
            <a:xfrm>
              <a:off x="914400" y="2968031"/>
              <a:ext cx="838200" cy="3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1.00 x</a:t>
              </a:r>
              <a:endParaRPr lang="en-US" altLang="zh-CN" sz="1400" b="1" dirty="0">
                <a:latin typeface="Calibri" pitchFamily="34" charset="0"/>
              </a:endParaRPr>
            </a:p>
          </p:txBody>
        </p:sp>
        <p:sp>
          <p:nvSpPr>
            <p:cNvPr id="46" name="TextBox 18">
              <a:extLst>
                <a:ext uri="{FF2B5EF4-FFF2-40B4-BE49-F238E27FC236}">
                  <a16:creationId xmlns:a16="http://schemas.microsoft.com/office/drawing/2014/main" id="{E8FF3E4E-4A36-41A6-BA46-EEB2EFDD3AD3}"/>
                </a:ext>
              </a:extLst>
            </p:cNvPr>
            <p:cNvSpPr txBox="1">
              <a:spLocks noChangeArrowheads="1"/>
            </p:cNvSpPr>
            <p:nvPr/>
          </p:nvSpPr>
          <p:spPr bwMode="auto">
            <a:xfrm>
              <a:off x="762000" y="5334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200">
                  <a:latin typeface="Calibri" pitchFamily="34" charset="0"/>
                </a:rPr>
                <a:t>Baseline Frequency</a:t>
              </a:r>
            </a:p>
          </p:txBody>
        </p:sp>
        <p:sp>
          <p:nvSpPr>
            <p:cNvPr id="47" name="TextBox 45">
              <a:extLst>
                <a:ext uri="{FF2B5EF4-FFF2-40B4-BE49-F238E27FC236}">
                  <a16:creationId xmlns:a16="http://schemas.microsoft.com/office/drawing/2014/main" id="{664EF37B-BA72-4512-A467-9D18ABDA19F9}"/>
                </a:ext>
              </a:extLst>
            </p:cNvPr>
            <p:cNvSpPr txBox="1">
              <a:spLocks noChangeArrowheads="1"/>
            </p:cNvSpPr>
            <p:nvPr/>
          </p:nvSpPr>
          <p:spPr bwMode="auto">
            <a:xfrm>
              <a:off x="1524000" y="2971009"/>
              <a:ext cx="762000" cy="30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ITCCenturyBookT" pitchFamily="2" charset="0"/>
                  <a:ea typeface="宋体" pitchFamily="2" charset="-122"/>
                </a:defRPr>
              </a:lvl1pPr>
              <a:lvl2pPr marL="742950" indent="-285750">
                <a:defRPr sz="2000">
                  <a:solidFill>
                    <a:schemeClr val="tx1"/>
                  </a:solidFill>
                  <a:latin typeface="ITCCenturyBookT" pitchFamily="2" charset="0"/>
                  <a:ea typeface="宋体" pitchFamily="2" charset="-122"/>
                </a:defRPr>
              </a:lvl2pPr>
              <a:lvl3pPr marL="1143000" indent="-228600">
                <a:defRPr sz="2000">
                  <a:solidFill>
                    <a:schemeClr val="tx1"/>
                  </a:solidFill>
                  <a:latin typeface="ITCCenturyBookT" pitchFamily="2" charset="0"/>
                  <a:ea typeface="宋体" pitchFamily="2" charset="-122"/>
                </a:defRPr>
              </a:lvl3pPr>
              <a:lvl4pPr marL="1600200" indent="-228600">
                <a:defRPr sz="2000">
                  <a:solidFill>
                    <a:schemeClr val="tx1"/>
                  </a:solidFill>
                  <a:latin typeface="ITCCenturyBookT" pitchFamily="2" charset="0"/>
                  <a:ea typeface="宋体" pitchFamily="2" charset="-122"/>
                </a:defRPr>
              </a:lvl4pPr>
              <a:lvl5pPr marL="2057400" indent="-228600">
                <a:defRPr sz="2000">
                  <a:solidFill>
                    <a:schemeClr val="tx1"/>
                  </a:solidFill>
                  <a:latin typeface="ITCCenturyBookT" pitchFamily="2" charset="0"/>
                  <a:ea typeface="宋体" pitchFamily="2" charset="-122"/>
                </a:defRPr>
              </a:lvl5pPr>
              <a:lvl6pPr marL="2514600" indent="-228600" eaLnBrk="0" fontAlgn="base" hangingPunct="0">
                <a:spcBef>
                  <a:spcPct val="0"/>
                </a:spcBef>
                <a:spcAft>
                  <a:spcPct val="0"/>
                </a:spcAft>
                <a:defRPr sz="2000">
                  <a:solidFill>
                    <a:schemeClr val="tx1"/>
                  </a:solidFill>
                  <a:latin typeface="ITCCenturyBookT" pitchFamily="2" charset="0"/>
                  <a:ea typeface="宋体" pitchFamily="2" charset="-122"/>
                </a:defRPr>
              </a:lvl6pPr>
              <a:lvl7pPr marL="2971800" indent="-228600" eaLnBrk="0" fontAlgn="base" hangingPunct="0">
                <a:spcBef>
                  <a:spcPct val="0"/>
                </a:spcBef>
                <a:spcAft>
                  <a:spcPct val="0"/>
                </a:spcAft>
                <a:defRPr sz="2000">
                  <a:solidFill>
                    <a:schemeClr val="tx1"/>
                  </a:solidFill>
                  <a:latin typeface="ITCCenturyBookT" pitchFamily="2" charset="0"/>
                  <a:ea typeface="宋体" pitchFamily="2" charset="-122"/>
                </a:defRPr>
              </a:lvl7pPr>
              <a:lvl8pPr marL="3429000" indent="-228600" eaLnBrk="0" fontAlgn="base" hangingPunct="0">
                <a:spcBef>
                  <a:spcPct val="0"/>
                </a:spcBef>
                <a:spcAft>
                  <a:spcPct val="0"/>
                </a:spcAft>
                <a:defRPr sz="2000">
                  <a:solidFill>
                    <a:schemeClr val="tx1"/>
                  </a:solidFill>
                  <a:latin typeface="ITCCenturyBookT" pitchFamily="2" charset="0"/>
                  <a:ea typeface="宋体" pitchFamily="2" charset="-122"/>
                </a:defRPr>
              </a:lvl8pPr>
              <a:lvl9pPr marL="3886200" indent="-228600" eaLnBrk="0" fontAlgn="base" hangingPunct="0">
                <a:spcBef>
                  <a:spcPct val="0"/>
                </a:spcBef>
                <a:spcAft>
                  <a:spcPct val="0"/>
                </a:spcAft>
                <a:defRPr sz="2000">
                  <a:solidFill>
                    <a:schemeClr val="tx1"/>
                  </a:solidFill>
                  <a:latin typeface="ITCCenturyBookT" pitchFamily="2" charset="0"/>
                  <a:ea typeface="宋体" pitchFamily="2" charset="-122"/>
                </a:defRPr>
              </a:lvl9pPr>
            </a:lstStyle>
            <a:p>
              <a:pPr algn="ctr"/>
              <a:r>
                <a:rPr lang="en-US" altLang="zh-CN" sz="1400" b="1">
                  <a:latin typeface="Calibri" pitchFamily="34" charset="0"/>
                </a:rPr>
                <a:t>1.00 x</a:t>
              </a:r>
              <a:endParaRPr lang="en-US" altLang="zh-CN" sz="1400" b="1" dirty="0">
                <a:latin typeface="Calibri" pitchFamily="34" charset="0"/>
              </a:endParaRPr>
            </a:p>
          </p:txBody>
        </p:sp>
      </p:grpSp>
      <p:grpSp>
        <p:nvGrpSpPr>
          <p:cNvPr id="48" name="Group 58">
            <a:extLst>
              <a:ext uri="{FF2B5EF4-FFF2-40B4-BE49-F238E27FC236}">
                <a16:creationId xmlns:a16="http://schemas.microsoft.com/office/drawing/2014/main" id="{CD87BDFA-5524-4B1A-B3D1-6023AA85A1C0}"/>
              </a:ext>
            </a:extLst>
          </p:cNvPr>
          <p:cNvGrpSpPr>
            <a:grpSpLocks/>
          </p:cNvGrpSpPr>
          <p:nvPr/>
        </p:nvGrpSpPr>
        <p:grpSpPr bwMode="auto">
          <a:xfrm>
            <a:off x="382742" y="1541176"/>
            <a:ext cx="8763000" cy="1676400"/>
            <a:chOff x="381000" y="1990344"/>
            <a:chExt cx="8763000" cy="1676400"/>
          </a:xfrm>
        </p:grpSpPr>
        <p:cxnSp>
          <p:nvCxnSpPr>
            <p:cNvPr id="49" name="Straight Connector 39">
              <a:extLst>
                <a:ext uri="{FF2B5EF4-FFF2-40B4-BE49-F238E27FC236}">
                  <a16:creationId xmlns:a16="http://schemas.microsoft.com/office/drawing/2014/main" id="{C731C730-A3A2-454B-9CB0-17F6DCA1404B}"/>
                </a:ext>
              </a:extLst>
            </p:cNvPr>
            <p:cNvCxnSpPr/>
            <p:nvPr/>
          </p:nvCxnSpPr>
          <p:spPr>
            <a:xfrm>
              <a:off x="381000" y="3665157"/>
              <a:ext cx="8229600" cy="1587"/>
            </a:xfrm>
            <a:prstGeom prst="line">
              <a:avLst/>
            </a:prstGeom>
            <a:ln w="25400">
              <a:prstDash val="sysDash"/>
            </a:ln>
          </p:spPr>
          <p:style>
            <a:lnRef idx="1">
              <a:schemeClr val="accent6"/>
            </a:lnRef>
            <a:fillRef idx="0">
              <a:schemeClr val="accent6"/>
            </a:fillRef>
            <a:effectRef idx="0">
              <a:schemeClr val="accent6"/>
            </a:effectRef>
            <a:fontRef idx="minor">
              <a:schemeClr val="tx1"/>
            </a:fontRef>
          </p:style>
        </p:cxnSp>
        <p:sp>
          <p:nvSpPr>
            <p:cNvPr id="50" name="Oval Callout 56">
              <a:extLst>
                <a:ext uri="{FF2B5EF4-FFF2-40B4-BE49-F238E27FC236}">
                  <a16:creationId xmlns:a16="http://schemas.microsoft.com/office/drawing/2014/main" id="{39F05029-649D-48F7-A6A5-B0BD52C68BE4}"/>
                </a:ext>
              </a:extLst>
            </p:cNvPr>
            <p:cNvSpPr/>
            <p:nvPr/>
          </p:nvSpPr>
          <p:spPr>
            <a:xfrm>
              <a:off x="7467600" y="1990344"/>
              <a:ext cx="1676400" cy="981075"/>
            </a:xfrm>
            <a:prstGeom prst="wedgeEllipseCallout">
              <a:avLst>
                <a:gd name="adj1" fmla="val -35157"/>
                <a:gd name="adj2" fmla="val 86554"/>
              </a:avLst>
            </a:prstGeom>
            <a:solidFill>
              <a:srgbClr val="CC6600"/>
            </a:solidFill>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400" b="1" dirty="0">
                  <a:solidFill>
                    <a:schemeClr val="bg1">
                      <a:lumMod val="20000"/>
                      <a:lumOff val="80000"/>
                    </a:schemeClr>
                  </a:solidFill>
                </a:rPr>
                <a:t>Similar  power consumption</a:t>
              </a:r>
            </a:p>
          </p:txBody>
        </p:sp>
      </p:grpSp>
    </p:spTree>
    <p:extLst>
      <p:ext uri="{BB962C8B-B14F-4D97-AF65-F5344CB8AC3E}">
        <p14:creationId xmlns:p14="http://schemas.microsoft.com/office/powerpoint/2010/main" val="113918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down)">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D4B41A-7B92-407E-AB8C-C1E1DFA4A143}"/>
              </a:ext>
            </a:extLst>
          </p:cNvPr>
          <p:cNvSpPr>
            <a:spLocks noGrp="1"/>
          </p:cNvSpPr>
          <p:nvPr>
            <p:ph type="title"/>
          </p:nvPr>
        </p:nvSpPr>
        <p:spPr/>
        <p:txBody>
          <a:bodyPr>
            <a:normAutofit fontScale="90000"/>
          </a:bodyPr>
          <a:lstStyle/>
          <a:p>
            <a:r>
              <a:rPr lang="zh-CN" altLang="en-US" dirty="0"/>
              <a:t>处理器技术发展</a:t>
            </a:r>
          </a:p>
        </p:txBody>
      </p:sp>
      <p:sp>
        <p:nvSpPr>
          <p:cNvPr id="3" name="内容占位符 2">
            <a:extLst>
              <a:ext uri="{FF2B5EF4-FFF2-40B4-BE49-F238E27FC236}">
                <a16:creationId xmlns:a16="http://schemas.microsoft.com/office/drawing/2014/main" id="{BC17D963-6A2B-47B4-AB2E-343C8FC56023}"/>
              </a:ext>
            </a:extLst>
          </p:cNvPr>
          <p:cNvSpPr>
            <a:spLocks noGrp="1"/>
          </p:cNvSpPr>
          <p:nvPr>
            <p:ph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DEB901B-26ED-4DB2-9298-AF8210BEEB4E}"/>
              </a:ext>
            </a:extLst>
          </p:cNvPr>
          <p:cNvSpPr>
            <a:spLocks noGrp="1"/>
          </p:cNvSpPr>
          <p:nvPr>
            <p:ph type="sldNum" sz="quarter" idx="12"/>
          </p:nvPr>
        </p:nvSpPr>
        <p:spPr/>
        <p:txBody>
          <a:bodyPr/>
          <a:lstStyle/>
          <a:p>
            <a:fld id="{6D62327B-ED8D-4CFC-ADD0-A75FA5CBE281}" type="slidenum">
              <a:rPr lang="zh-CN" altLang="en-US" smtClean="0"/>
              <a:pPr/>
              <a:t>67</a:t>
            </a:fld>
            <a:endParaRPr lang="zh-CN" altLang="en-US" dirty="0"/>
          </a:p>
        </p:txBody>
      </p:sp>
      <p:pic>
        <p:nvPicPr>
          <p:cNvPr id="5" name="图片 4">
            <a:extLst>
              <a:ext uri="{FF2B5EF4-FFF2-40B4-BE49-F238E27FC236}">
                <a16:creationId xmlns:a16="http://schemas.microsoft.com/office/drawing/2014/main" id="{A2F63A21-8B5A-46BD-9E52-F69DCC12F6D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0" b="98580" l="1122" r="96795">
                        <a14:foregroundMark x1="25641" y1="87500" x2="25641" y2="87500"/>
                        <a14:foregroundMark x1="21474" y1="79830" x2="21474" y2="79830"/>
                        <a14:foregroundMark x1="19391" y1="70170" x2="19391" y2="70170"/>
                        <a14:foregroundMark x1="20032" y1="73864" x2="20032" y2="73864"/>
                        <a14:foregroundMark x1="28045" y1="59943" x2="28045" y2="59943"/>
                        <a14:foregroundMark x1="21314" y1="63352" x2="21314" y2="63352"/>
                        <a14:foregroundMark x1="20353" y1="57386" x2="20353" y2="57386"/>
                        <a14:foregroundMark x1="17949" y1="63068" x2="17949" y2="63068"/>
                        <a14:foregroundMark x1="18590" y1="66193" x2="18590" y2="66193"/>
                        <a14:foregroundMark x1="17147" y1="59091" x2="17147" y2="59091"/>
                        <a14:foregroundMark x1="16186" y1="57102" x2="16506" y2="56250"/>
                        <a14:foregroundMark x1="18269" y1="50568" x2="18269" y2="50568"/>
                        <a14:foregroundMark x1="22436" y1="47159" x2="22436" y2="47159"/>
                        <a14:foregroundMark x1="25321" y1="47443" x2="25321" y2="47443"/>
                        <a14:foregroundMark x1="21795" y1="31818" x2="21795" y2="31818"/>
                        <a14:foregroundMark x1="17788" y1="29261" x2="17788" y2="29261"/>
                        <a14:foregroundMark x1="11378" y1="31534" x2="11378" y2="31534"/>
                        <a14:foregroundMark x1="12340" y1="37500" x2="12340" y2="37500"/>
                        <a14:foregroundMark x1="13141" y1="43466" x2="13141" y2="43466"/>
                        <a14:foregroundMark x1="14103" y1="44602" x2="14103" y2="44602"/>
                        <a14:foregroundMark x1="14263" y1="48864" x2="14263" y2="48864"/>
                        <a14:foregroundMark x1="15385" y1="51705" x2="15385" y2="51705"/>
                        <a14:foregroundMark x1="16026" y1="54830" x2="16026" y2="54830"/>
                        <a14:foregroundMark x1="11378" y1="34375" x2="11378" y2="34375"/>
                        <a14:foregroundMark x1="12821" y1="40625" x2="12821" y2="40625"/>
                        <a14:foregroundMark x1="10577" y1="29545" x2="10577" y2="29545"/>
                        <a14:foregroundMark x1="9615" y1="24432" x2="9615" y2="24432"/>
                        <a14:foregroundMark x1="7372" y1="23011" x2="7372" y2="23011"/>
                        <a14:foregroundMark x1="5769" y1="25000" x2="5769" y2="25000"/>
                        <a14:foregroundMark x1="7692" y1="23011" x2="7692" y2="23011"/>
                        <a14:foregroundMark x1="6250" y1="23580" x2="6250" y2="23580"/>
                        <a14:foregroundMark x1="8654" y1="26136" x2="8654" y2="26136"/>
                        <a14:foregroundMark x1="13782" y1="20170" x2="13782" y2="20170"/>
                        <a14:foregroundMark x1="15385" y1="17330" x2="15385" y2="17330"/>
                        <a14:foregroundMark x1="17468" y1="15909" x2="17468" y2="15909"/>
                        <a14:foregroundMark x1="23718" y1="50852" x2="23718" y2="50852"/>
                        <a14:foregroundMark x1="22596" y1="42045" x2="22596" y2="42045"/>
                        <a14:foregroundMark x1="85737" y1="57386" x2="85737" y2="57386"/>
                        <a14:foregroundMark x1="16026" y1="14205" x2="16026" y2="14205"/>
                        <a14:foregroundMark x1="14583" y1="14205" x2="15064" y2="13352"/>
                        <a14:foregroundMark x1="17147" y1="14205" x2="17147" y2="14205"/>
                        <a14:backgroundMark x1="29968" y1="88636" x2="29968" y2="88636"/>
                      </a14:backgroundRemoval>
                    </a14:imgEffect>
                  </a14:imgLayer>
                </a14:imgProps>
              </a:ext>
              <a:ext uri="{28A0092B-C50C-407E-A947-70E740481C1C}">
                <a14:useLocalDpi xmlns:a14="http://schemas.microsoft.com/office/drawing/2010/main" val="0"/>
              </a:ext>
            </a:extLst>
          </a:blip>
          <a:stretch>
            <a:fillRect/>
          </a:stretch>
        </p:blipFill>
        <p:spPr>
          <a:xfrm>
            <a:off x="4342106" y="1382976"/>
            <a:ext cx="1894818" cy="1068872"/>
          </a:xfrm>
          <a:prstGeom prst="rect">
            <a:avLst/>
          </a:prstGeom>
          <a:ln>
            <a:noFill/>
          </a:ln>
          <a:effectLst>
            <a:outerShdw blurRad="190500" algn="tl" rotWithShape="0">
              <a:srgbClr val="000000">
                <a:alpha val="70000"/>
              </a:srgbClr>
            </a:outerShdw>
          </a:effectLst>
        </p:spPr>
      </p:pic>
      <p:pic>
        <p:nvPicPr>
          <p:cNvPr id="6" name="图片 5">
            <a:extLst>
              <a:ext uri="{FF2B5EF4-FFF2-40B4-BE49-F238E27FC236}">
                <a16:creationId xmlns:a16="http://schemas.microsoft.com/office/drawing/2014/main" id="{107EAEB1-EB1A-49BC-B5A9-626EC41A7F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45246">
            <a:off x="1317572" y="1402008"/>
            <a:ext cx="921471" cy="972516"/>
          </a:xfrm>
          <a:prstGeom prst="rect">
            <a:avLst/>
          </a:prstGeom>
          <a:ln>
            <a:noFill/>
          </a:ln>
          <a:effectLst>
            <a:outerShdw blurRad="190500" algn="tl" rotWithShape="0">
              <a:srgbClr val="000000">
                <a:alpha val="70000"/>
              </a:srgbClr>
            </a:outerShdw>
          </a:effectLst>
        </p:spPr>
      </p:pic>
      <p:graphicFrame>
        <p:nvGraphicFramePr>
          <p:cNvPr id="7" name="表格 6">
            <a:extLst>
              <a:ext uri="{FF2B5EF4-FFF2-40B4-BE49-F238E27FC236}">
                <a16:creationId xmlns:a16="http://schemas.microsoft.com/office/drawing/2014/main" id="{EF639768-2022-4D29-AC91-73B46A3EBB25}"/>
              </a:ext>
            </a:extLst>
          </p:cNvPr>
          <p:cNvGraphicFramePr>
            <a:graphicFrameLocks noGrp="1"/>
          </p:cNvGraphicFramePr>
          <p:nvPr>
            <p:extLst>
              <p:ext uri="{D42A27DB-BD31-4B8C-83A1-F6EECF244321}">
                <p14:modId xmlns:p14="http://schemas.microsoft.com/office/powerpoint/2010/main" val="3530273970"/>
              </p:ext>
            </p:extLst>
          </p:nvPr>
        </p:nvGraphicFramePr>
        <p:xfrm>
          <a:off x="95070" y="2735079"/>
          <a:ext cx="8725402" cy="2966720"/>
        </p:xfrm>
        <a:graphic>
          <a:graphicData uri="http://schemas.openxmlformats.org/drawingml/2006/table">
            <a:tbl>
              <a:tblPr firstRow="1" bandRow="1">
                <a:tableStyleId>{5C22544A-7EE6-4342-B048-85BDC9FD1C3A}</a:tableStyleId>
              </a:tblPr>
              <a:tblGrid>
                <a:gridCol w="1438593">
                  <a:extLst>
                    <a:ext uri="{9D8B030D-6E8A-4147-A177-3AD203B41FA5}">
                      <a16:colId xmlns:a16="http://schemas.microsoft.com/office/drawing/2014/main" val="2136551851"/>
                    </a:ext>
                  </a:extLst>
                </a:gridCol>
                <a:gridCol w="1454161">
                  <a:extLst>
                    <a:ext uri="{9D8B030D-6E8A-4147-A177-3AD203B41FA5}">
                      <a16:colId xmlns:a16="http://schemas.microsoft.com/office/drawing/2014/main" val="1533421335"/>
                    </a:ext>
                  </a:extLst>
                </a:gridCol>
                <a:gridCol w="1633527">
                  <a:extLst>
                    <a:ext uri="{9D8B030D-6E8A-4147-A177-3AD203B41FA5}">
                      <a16:colId xmlns:a16="http://schemas.microsoft.com/office/drawing/2014/main" val="3528923067"/>
                    </a:ext>
                  </a:extLst>
                </a:gridCol>
                <a:gridCol w="1663802">
                  <a:extLst>
                    <a:ext uri="{9D8B030D-6E8A-4147-A177-3AD203B41FA5}">
                      <a16:colId xmlns:a16="http://schemas.microsoft.com/office/drawing/2014/main" val="1515270417"/>
                    </a:ext>
                  </a:extLst>
                </a:gridCol>
                <a:gridCol w="2535319">
                  <a:extLst>
                    <a:ext uri="{9D8B030D-6E8A-4147-A177-3AD203B41FA5}">
                      <a16:colId xmlns:a16="http://schemas.microsoft.com/office/drawing/2014/main" val="3978339935"/>
                    </a:ext>
                  </a:extLst>
                </a:gridCol>
              </a:tblGrid>
              <a:tr h="370840">
                <a:tc>
                  <a:txBody>
                    <a:bodyPr/>
                    <a:lstStyle/>
                    <a:p>
                      <a:pPr marL="5715" indent="-4445" algn="just">
                        <a:spcAft>
                          <a:spcPts val="0"/>
                        </a:spcAft>
                      </a:pPr>
                      <a:r>
                        <a:rPr lang="zh-CN" sz="1200" kern="100" dirty="0">
                          <a:effectLst/>
                        </a:rPr>
                        <a:t>类型</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a:effectLst/>
                        </a:rPr>
                        <a:t>Xeon </a:t>
                      </a:r>
                      <a:r>
                        <a:rPr lang="en-US" altLang="zh-CN" sz="1200" kern="100" dirty="0">
                          <a:effectLst/>
                        </a:rPr>
                        <a:t>Platinum 8180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b="1" kern="100">
                          <a:solidFill>
                            <a:schemeClr val="lt1"/>
                          </a:solidFill>
                          <a:effectLst/>
                          <a:latin typeface="+mn-lt"/>
                          <a:ea typeface="+mn-ea"/>
                          <a:cs typeface="+mn-cs"/>
                        </a:rPr>
                        <a:t>Xeon </a:t>
                      </a:r>
                      <a:r>
                        <a:rPr lang="en-US" altLang="zh-CN" sz="1200" b="1" kern="100" dirty="0">
                          <a:solidFill>
                            <a:schemeClr val="lt1"/>
                          </a:solidFill>
                          <a:effectLst/>
                          <a:latin typeface="+mn-lt"/>
                          <a:ea typeface="+mn-ea"/>
                          <a:cs typeface="+mn-cs"/>
                        </a:rPr>
                        <a:t>Phi7290F</a:t>
                      </a:r>
                      <a:endParaRPr lang="zh-CN" altLang="en-US" sz="1200" b="1" kern="100" dirty="0">
                        <a:solidFill>
                          <a:schemeClr val="lt1"/>
                        </a:solidFill>
                        <a:effectLst/>
                        <a:latin typeface="+mn-lt"/>
                        <a:ea typeface="+mn-ea"/>
                        <a:cs typeface="+mn-cs"/>
                      </a:endParaRPr>
                    </a:p>
                  </a:txBody>
                  <a:tcPr anchor="ctr"/>
                </a:tc>
                <a:tc>
                  <a:txBody>
                    <a:bodyPr/>
                    <a:lstStyle/>
                    <a:p>
                      <a:pPr marL="4445" indent="-13970" algn="just">
                        <a:spcAft>
                          <a:spcPts val="0"/>
                        </a:spcAft>
                      </a:pPr>
                      <a:r>
                        <a:rPr lang="en-US" sz="1200" kern="100">
                          <a:effectLst/>
                        </a:rPr>
                        <a:t>Xeon </a:t>
                      </a:r>
                      <a:r>
                        <a:rPr lang="en-US" sz="1200" kern="100" dirty="0">
                          <a:effectLst/>
                        </a:rPr>
                        <a:t>Phi 7250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b="1" kern="100" dirty="0">
                          <a:solidFill>
                            <a:schemeClr val="lt1"/>
                          </a:solidFill>
                          <a:effectLst/>
                          <a:latin typeface="+mn-lt"/>
                          <a:ea typeface="+mn-ea"/>
                          <a:cs typeface="+mn-cs"/>
                        </a:rPr>
                        <a:t>NVIDIA Tesla V100</a:t>
                      </a:r>
                      <a:endParaRPr lang="zh-CN" altLang="en-US" sz="1200" b="1" kern="1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2032938905"/>
                  </a:ext>
                </a:extLst>
              </a:tr>
              <a:tr h="370840">
                <a:tc>
                  <a:txBody>
                    <a:bodyPr/>
                    <a:lstStyle/>
                    <a:p>
                      <a:pPr marL="5715" indent="-4445" algn="just">
                        <a:spcAft>
                          <a:spcPts val="0"/>
                        </a:spcAft>
                      </a:pPr>
                      <a:r>
                        <a:rPr lang="zh-CN" sz="1200" kern="100" dirty="0">
                          <a:effectLst/>
                        </a:rPr>
                        <a:t>核心数量</a:t>
                      </a:r>
                      <a:r>
                        <a:rPr lang="en-US" sz="1200" kern="100" dirty="0">
                          <a:effectLst/>
                        </a:rPr>
                        <a:t>/</a:t>
                      </a:r>
                      <a:r>
                        <a:rPr lang="zh-CN" sz="1200" kern="100" dirty="0">
                          <a:effectLst/>
                        </a:rPr>
                        <a:t>线程数量</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28/56</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72/288</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altLang="zh-CN" sz="1200" kern="100" dirty="0">
                          <a:effectLst/>
                        </a:rPr>
                        <a:t>68</a:t>
                      </a:r>
                      <a:r>
                        <a:rPr lang="en-US" sz="1200" kern="100" dirty="0">
                          <a:effectLst/>
                        </a:rPr>
                        <a:t>/</a:t>
                      </a:r>
                      <a:r>
                        <a:rPr lang="en-US" altLang="zh-CN" sz="1200" kern="100" dirty="0">
                          <a:effectLst/>
                        </a:rPr>
                        <a:t>272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5120 CUDA Cores/640 Tensor Cores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684279876"/>
                  </a:ext>
                </a:extLst>
              </a:tr>
              <a:tr h="370840">
                <a:tc>
                  <a:txBody>
                    <a:bodyPr/>
                    <a:lstStyle/>
                    <a:p>
                      <a:pPr marL="5715" indent="-4445" algn="just">
                        <a:spcAft>
                          <a:spcPts val="0"/>
                        </a:spcAft>
                      </a:pPr>
                      <a:r>
                        <a:rPr lang="zh-CN" sz="1200" kern="100" dirty="0">
                          <a:effectLst/>
                        </a:rPr>
                        <a:t>主频</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3.6 GHz</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solidFill>
                            <a:schemeClr val="dk1"/>
                          </a:solidFill>
                          <a:effectLst/>
                          <a:latin typeface="+mn-lt"/>
                          <a:ea typeface="+mn-ea"/>
                          <a:cs typeface="+mn-cs"/>
                        </a:rPr>
                        <a:t>1.50 GHz</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sz="1200" kern="100" dirty="0">
                          <a:effectLst/>
                        </a:rPr>
                        <a:t>1.</a:t>
                      </a:r>
                      <a:r>
                        <a:rPr lang="en-US" altLang="zh-CN" sz="1200" kern="100" dirty="0">
                          <a:effectLst/>
                        </a:rPr>
                        <a:t>3</a:t>
                      </a:r>
                      <a:r>
                        <a:rPr lang="en-US" sz="1200" kern="100" dirty="0">
                          <a:effectLst/>
                        </a:rPr>
                        <a:t> GHz</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1.455 GHz</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24654125"/>
                  </a:ext>
                </a:extLst>
              </a:tr>
              <a:tr h="370840">
                <a:tc>
                  <a:txBody>
                    <a:bodyPr/>
                    <a:lstStyle/>
                    <a:p>
                      <a:pPr marL="5715" indent="-4445" algn="just">
                        <a:spcAft>
                          <a:spcPts val="0"/>
                        </a:spcAft>
                      </a:pPr>
                      <a:r>
                        <a:rPr lang="zh-CN" altLang="en-US" sz="1200" kern="100" dirty="0">
                          <a:effectLst/>
                        </a:rPr>
                        <a:t>最大</a:t>
                      </a:r>
                      <a:r>
                        <a:rPr lang="zh-CN" sz="1200" kern="100" dirty="0">
                          <a:effectLst/>
                        </a:rPr>
                        <a:t>内存容量</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1.5 TB</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384GB</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altLang="zh-CN" sz="1200" kern="100" dirty="0">
                          <a:effectLst/>
                        </a:rPr>
                        <a:t>16</a:t>
                      </a:r>
                      <a:r>
                        <a:rPr lang="en-US" sz="1200" kern="100" dirty="0">
                          <a:effectLst/>
                        </a:rPr>
                        <a:t>GB</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16 GB HBM2 VRAM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1954583"/>
                  </a:ext>
                </a:extLst>
              </a:tr>
              <a:tr h="370840">
                <a:tc>
                  <a:txBody>
                    <a:bodyPr/>
                    <a:lstStyle/>
                    <a:p>
                      <a:pPr marL="5715" indent="-4445" algn="just">
                        <a:spcAft>
                          <a:spcPts val="0"/>
                        </a:spcAft>
                      </a:pPr>
                      <a:r>
                        <a:rPr lang="zh-CN" sz="1200" kern="100">
                          <a:effectLst/>
                        </a:rPr>
                        <a:t>缓存容量</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38.5 MB L3</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36 MB L2/16 GB HBM</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sz="1200" kern="100" dirty="0">
                          <a:effectLst/>
                        </a:rPr>
                        <a:t>34 MB L2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6 MB L2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32915514"/>
                  </a:ext>
                </a:extLst>
              </a:tr>
              <a:tr h="370840">
                <a:tc>
                  <a:txBody>
                    <a:bodyPr/>
                    <a:lstStyle/>
                    <a:p>
                      <a:pPr marL="5715" indent="-4445" algn="just">
                        <a:spcAft>
                          <a:spcPts val="0"/>
                        </a:spcAft>
                      </a:pPr>
                      <a:r>
                        <a:rPr lang="zh-CN" sz="1200" kern="100" dirty="0">
                          <a:effectLst/>
                        </a:rPr>
                        <a:t>内存类型</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DDR4-2666/6</a:t>
                      </a:r>
                      <a:r>
                        <a:rPr lang="zh-CN" altLang="en-US" sz="1200" kern="100" dirty="0">
                          <a:effectLst/>
                        </a:rPr>
                        <a:t>通道</a:t>
                      </a:r>
                      <a:r>
                        <a:rPr lang="en-US" sz="1200" kern="100" dirty="0">
                          <a:effectLst/>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DDR4-2400/6</a:t>
                      </a:r>
                      <a:r>
                        <a:rPr lang="zh-CN" altLang="en-US" sz="1200" kern="100" dirty="0">
                          <a:solidFill>
                            <a:schemeClr val="dk1"/>
                          </a:solidFill>
                          <a:effectLst/>
                          <a:latin typeface="+mn-lt"/>
                          <a:ea typeface="+mn-ea"/>
                          <a:cs typeface="+mn-cs"/>
                        </a:rPr>
                        <a:t>通道</a:t>
                      </a:r>
                    </a:p>
                  </a:txBody>
                  <a:tcPr anchor="ctr"/>
                </a:tc>
                <a:tc>
                  <a:txBody>
                    <a:bodyPr/>
                    <a:lstStyle/>
                    <a:p>
                      <a:pPr marL="4445" indent="-13970" algn="just">
                        <a:spcAft>
                          <a:spcPts val="0"/>
                        </a:spcAft>
                      </a:pPr>
                      <a:r>
                        <a:rPr lang="en-US" sz="1200" kern="100" dirty="0">
                          <a:effectLst/>
                        </a:rPr>
                        <a:t>MCDRAM/16</a:t>
                      </a:r>
                      <a:r>
                        <a:rPr lang="zh-CN" altLang="en-US" sz="1200" kern="100" dirty="0">
                          <a:effectLst/>
                        </a:rPr>
                        <a:t>通道</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HBM2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407125026"/>
                  </a:ext>
                </a:extLst>
              </a:tr>
              <a:tr h="370840">
                <a:tc>
                  <a:txBody>
                    <a:bodyPr/>
                    <a:lstStyle/>
                    <a:p>
                      <a:pPr marL="5715" indent="-4445" algn="just">
                        <a:spcAft>
                          <a:spcPts val="0"/>
                        </a:spcAft>
                      </a:pPr>
                      <a:r>
                        <a:rPr lang="zh-CN" altLang="en-US" sz="1200" kern="100" dirty="0">
                          <a:effectLst/>
                        </a:rPr>
                        <a:t>最大</a:t>
                      </a:r>
                      <a:r>
                        <a:rPr lang="zh-CN" sz="1200" kern="100" dirty="0">
                          <a:effectLst/>
                        </a:rPr>
                        <a:t>内存带宽</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algn="just">
                        <a:spcAft>
                          <a:spcPts val="0"/>
                        </a:spcAft>
                      </a:pPr>
                      <a:r>
                        <a:rPr lang="en-US" sz="1200" kern="100" dirty="0">
                          <a:effectLst/>
                        </a:rPr>
                        <a:t>85GB/s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115.2 GB/s</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sz="1200" kern="100" dirty="0">
                          <a:effectLst/>
                        </a:rPr>
                        <a:t>500 GB/s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indent="8890" algn="just">
                        <a:spcAft>
                          <a:spcPts val="0"/>
                        </a:spcAft>
                      </a:pPr>
                      <a:r>
                        <a:rPr lang="en-US" sz="1200" kern="100" dirty="0">
                          <a:effectLst/>
                        </a:rPr>
                        <a:t>900 GB/s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68811638"/>
                  </a:ext>
                </a:extLst>
              </a:tr>
              <a:tr h="370840">
                <a:tc>
                  <a:txBody>
                    <a:bodyPr/>
                    <a:lstStyle/>
                    <a:p>
                      <a:pPr marL="5715" indent="-4445" algn="just">
                        <a:spcAft>
                          <a:spcPts val="0"/>
                        </a:spcAft>
                      </a:pPr>
                      <a:r>
                        <a:rPr lang="zh-CN" sz="1200" kern="100">
                          <a:effectLst/>
                        </a:rPr>
                        <a:t>价格</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4445" indent="-13970" algn="just">
                        <a:spcAft>
                          <a:spcPts val="0"/>
                        </a:spcAft>
                      </a:pPr>
                      <a:r>
                        <a:rPr lang="en-US" sz="1200" kern="100" dirty="0">
                          <a:effectLst/>
                        </a:rPr>
                        <a:t>$</a:t>
                      </a:r>
                      <a:r>
                        <a:rPr lang="en-US" altLang="zh-CN" sz="1350" b="0" i="0" kern="1200" dirty="0">
                          <a:solidFill>
                            <a:schemeClr val="dk1"/>
                          </a:solidFill>
                          <a:effectLst/>
                          <a:latin typeface="+mn-lt"/>
                          <a:ea typeface="+mn-ea"/>
                          <a:cs typeface="+mn-cs"/>
                        </a:rPr>
                        <a:t>10015.00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r>
                        <a:rPr lang="en-US" altLang="zh-CN" sz="1200" kern="100" dirty="0">
                          <a:solidFill>
                            <a:schemeClr val="dk1"/>
                          </a:solidFill>
                          <a:effectLst/>
                          <a:latin typeface="+mn-lt"/>
                          <a:ea typeface="+mn-ea"/>
                          <a:cs typeface="+mn-cs"/>
                        </a:rPr>
                        <a:t>$3368.00</a:t>
                      </a:r>
                      <a:endParaRPr lang="zh-CN" altLang="en-US" sz="1200" kern="100" dirty="0">
                        <a:solidFill>
                          <a:schemeClr val="dk1"/>
                        </a:solidFill>
                        <a:effectLst/>
                        <a:latin typeface="+mn-lt"/>
                        <a:ea typeface="+mn-ea"/>
                        <a:cs typeface="+mn-cs"/>
                      </a:endParaRPr>
                    </a:p>
                  </a:txBody>
                  <a:tcPr anchor="ctr"/>
                </a:tc>
                <a:tc>
                  <a:txBody>
                    <a:bodyPr/>
                    <a:lstStyle/>
                    <a:p>
                      <a:pPr marL="4445" indent="-13970" algn="just">
                        <a:spcAft>
                          <a:spcPts val="0"/>
                        </a:spcAft>
                      </a:pPr>
                      <a:r>
                        <a:rPr lang="en-US" sz="1200" kern="100" dirty="0">
                          <a:effectLst/>
                        </a:rPr>
                        <a:t>$3324.00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marL="13335" marR="0" lvl="0" indent="8890" algn="just" defTabSz="914400" rtl="0" eaLnBrk="1" fontAlgn="auto" latinLnBrk="0" hangingPunct="1">
                        <a:lnSpc>
                          <a:spcPct val="100000"/>
                        </a:lnSpc>
                        <a:spcBef>
                          <a:spcPts val="0"/>
                        </a:spcBef>
                        <a:spcAft>
                          <a:spcPts val="0"/>
                        </a:spcAft>
                        <a:buClrTx/>
                        <a:buSzTx/>
                        <a:buFontTx/>
                        <a:buNone/>
                        <a:tabLst/>
                        <a:defRPr/>
                      </a:pPr>
                      <a:r>
                        <a:rPr lang="en-US" altLang="zh-CN" sz="1200" kern="100" dirty="0">
                          <a:effectLst/>
                        </a:rPr>
                        <a:t>$69,000</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71568839"/>
                  </a:ext>
                </a:extLst>
              </a:tr>
            </a:tbl>
          </a:graphicData>
        </a:graphic>
      </p:graphicFrame>
      <p:pic>
        <p:nvPicPr>
          <p:cNvPr id="8" name="图片 7">
            <a:extLst>
              <a:ext uri="{FF2B5EF4-FFF2-40B4-BE49-F238E27FC236}">
                <a16:creationId xmlns:a16="http://schemas.microsoft.com/office/drawing/2014/main" id="{534F137D-5817-45B0-905D-22C0AAD9E3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000" y1="69291" x2="42667" y2="70866"/>
                        <a14:foregroundMark x1="37333" y1="88976" x2="54667" y2="85827"/>
                        <a14:foregroundMark x1="54667" y1="85827" x2="68000" y2="88189"/>
                      </a14:backgroundRemoval>
                    </a14:imgEffect>
                  </a14:imgLayer>
                </a14:imgProps>
              </a:ext>
              <a:ext uri="{28A0092B-C50C-407E-A947-70E740481C1C}">
                <a14:useLocalDpi xmlns:a14="http://schemas.microsoft.com/office/drawing/2010/main" val="0"/>
              </a:ext>
            </a:extLst>
          </a:blip>
          <a:srcRect l="30509" t="7005" r="25268" b="5330"/>
          <a:stretch/>
        </p:blipFill>
        <p:spPr>
          <a:xfrm>
            <a:off x="2890650" y="1406242"/>
            <a:ext cx="1148773" cy="964046"/>
          </a:xfrm>
          <a:prstGeom prst="rect">
            <a:avLst/>
          </a:prstGeom>
          <a:ln>
            <a:noFill/>
          </a:ln>
          <a:effectLst>
            <a:outerShdw blurRad="190500" algn="tl" rotWithShape="0">
              <a:srgbClr val="000000">
                <a:alpha val="70000"/>
              </a:srgbClr>
            </a:outerShdw>
          </a:effectLst>
        </p:spPr>
      </p:pic>
      <p:pic>
        <p:nvPicPr>
          <p:cNvPr id="9" name="图片 8">
            <a:extLst>
              <a:ext uri="{FF2B5EF4-FFF2-40B4-BE49-F238E27FC236}">
                <a16:creationId xmlns:a16="http://schemas.microsoft.com/office/drawing/2014/main" id="{C21C56D6-9469-41E7-9117-61D48CF25D0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000" b="95500" l="10000" r="90000">
                        <a14:foregroundMark x1="33167" y1="89250" x2="33167" y2="81250"/>
                        <a14:foregroundMark x1="37667" y1="95500" x2="36167" y2="92750"/>
                        <a14:foregroundMark x1="10000" y1="70750" x2="10000" y2="70750"/>
                        <a14:foregroundMark x1="65500" y1="8000" x2="65500" y2="8000"/>
                      </a14:backgroundRemoval>
                    </a14:imgEffect>
                  </a14:imgLayer>
                </a14:imgProps>
              </a:ext>
              <a:ext uri="{28A0092B-C50C-407E-A947-70E740481C1C}">
                <a14:useLocalDpi xmlns:a14="http://schemas.microsoft.com/office/drawing/2010/main" val="0"/>
              </a:ext>
            </a:extLst>
          </a:blip>
          <a:stretch>
            <a:fillRect/>
          </a:stretch>
        </p:blipFill>
        <p:spPr>
          <a:xfrm rot="1027593">
            <a:off x="6279994" y="985907"/>
            <a:ext cx="2083597" cy="1389065"/>
          </a:xfrm>
          <a:prstGeom prst="rect">
            <a:avLst/>
          </a:prstGeom>
        </p:spPr>
      </p:pic>
      <p:cxnSp>
        <p:nvCxnSpPr>
          <p:cNvPr id="11" name="直接箭头连接符 10">
            <a:extLst>
              <a:ext uri="{FF2B5EF4-FFF2-40B4-BE49-F238E27FC236}">
                <a16:creationId xmlns:a16="http://schemas.microsoft.com/office/drawing/2014/main" id="{2317B282-1F63-497B-BE3C-DA342346F057}"/>
              </a:ext>
            </a:extLst>
          </p:cNvPr>
          <p:cNvCxnSpPr/>
          <p:nvPr/>
        </p:nvCxnSpPr>
        <p:spPr bwMode="auto">
          <a:xfrm flipV="1">
            <a:off x="1059463" y="1285893"/>
            <a:ext cx="0" cy="1131181"/>
          </a:xfrm>
          <a:prstGeom prst="straightConnector1">
            <a:avLst/>
          </a:prstGeom>
          <a:ln>
            <a:headEnd type="none" w="sm" len="sm"/>
            <a:tailEnd type="triangle"/>
          </a:ln>
        </p:spPr>
        <p:style>
          <a:lnRef idx="2">
            <a:schemeClr val="accent2"/>
          </a:lnRef>
          <a:fillRef idx="0">
            <a:schemeClr val="accent2"/>
          </a:fillRef>
          <a:effectRef idx="1">
            <a:schemeClr val="accent2"/>
          </a:effectRef>
          <a:fontRef idx="minor">
            <a:schemeClr val="tx1"/>
          </a:fontRef>
        </p:style>
      </p:cxnSp>
      <p:sp>
        <p:nvSpPr>
          <p:cNvPr id="12" name="矩形 11">
            <a:extLst>
              <a:ext uri="{FF2B5EF4-FFF2-40B4-BE49-F238E27FC236}">
                <a16:creationId xmlns:a16="http://schemas.microsoft.com/office/drawing/2014/main" id="{D35E7C87-7090-4AFC-90C1-F63ADAED2A30}"/>
              </a:ext>
            </a:extLst>
          </p:cNvPr>
          <p:cNvSpPr/>
          <p:nvPr/>
        </p:nvSpPr>
        <p:spPr>
          <a:xfrm>
            <a:off x="351241" y="2381755"/>
            <a:ext cx="1223412" cy="400110"/>
          </a:xfrm>
          <a:prstGeom prst="rect">
            <a:avLst/>
          </a:prstGeom>
          <a:noFill/>
        </p:spPr>
        <p:txBody>
          <a:bodyPr wrap="none" lIns="91440" tIns="45720" rIns="91440" bIns="45720">
            <a:spAutoFit/>
          </a:bodyPr>
          <a:lstStyle/>
          <a:p>
            <a:pPr algn="ctr"/>
            <a:r>
              <a:rPr lang="en-US" altLang="zh-CN" sz="2000" cap="none" spc="0" dirty="0">
                <a:ln w="0"/>
                <a:solidFill>
                  <a:srgbClr val="FF0000"/>
                </a:solidFill>
                <a:effectLst>
                  <a:outerShdw blurRad="38100" dist="25400" dir="5400000" algn="ctr" rotWithShape="0">
                    <a:srgbClr val="6E747A">
                      <a:alpha val="43000"/>
                    </a:srgbClr>
                  </a:outerShdw>
                </a:effectLst>
              </a:rPr>
              <a:t>Scale-up</a:t>
            </a:r>
            <a:endParaRPr lang="zh-CN" altLang="en-US" sz="2000" cap="none" spc="0" dirty="0">
              <a:ln w="0"/>
              <a:solidFill>
                <a:srgbClr val="FF0000"/>
              </a:solidFill>
              <a:effectLst>
                <a:outerShdw blurRad="38100" dist="25400" dir="5400000" algn="ctr" rotWithShape="0">
                  <a:srgbClr val="6E747A">
                    <a:alpha val="43000"/>
                  </a:srgbClr>
                </a:outerShdw>
              </a:effectLst>
            </a:endParaRPr>
          </a:p>
        </p:txBody>
      </p:sp>
      <p:cxnSp>
        <p:nvCxnSpPr>
          <p:cNvPr id="13" name="直接箭头连接符 12">
            <a:extLst>
              <a:ext uri="{FF2B5EF4-FFF2-40B4-BE49-F238E27FC236}">
                <a16:creationId xmlns:a16="http://schemas.microsoft.com/office/drawing/2014/main" id="{0B79FFB2-9F9E-424C-8575-F88217611181}"/>
              </a:ext>
            </a:extLst>
          </p:cNvPr>
          <p:cNvCxnSpPr>
            <a:cxnSpLocks/>
          </p:cNvCxnSpPr>
          <p:nvPr/>
        </p:nvCxnSpPr>
        <p:spPr bwMode="auto">
          <a:xfrm flipV="1">
            <a:off x="2931367" y="2393807"/>
            <a:ext cx="5430218" cy="23267"/>
          </a:xfrm>
          <a:prstGeom prst="straightConnector1">
            <a:avLst/>
          </a:prstGeom>
          <a:ln>
            <a:headEnd type="none" w="sm" len="sm"/>
            <a:tailEnd type="triangle"/>
          </a:ln>
        </p:spPr>
        <p:style>
          <a:lnRef idx="2">
            <a:schemeClr val="accent2"/>
          </a:lnRef>
          <a:fillRef idx="0">
            <a:schemeClr val="accent2"/>
          </a:fillRef>
          <a:effectRef idx="1">
            <a:schemeClr val="accent2"/>
          </a:effectRef>
          <a:fontRef idx="minor">
            <a:schemeClr val="tx1"/>
          </a:fontRef>
        </p:style>
      </p:cxnSp>
      <p:sp>
        <p:nvSpPr>
          <p:cNvPr id="14" name="矩形 13">
            <a:extLst>
              <a:ext uri="{FF2B5EF4-FFF2-40B4-BE49-F238E27FC236}">
                <a16:creationId xmlns:a16="http://schemas.microsoft.com/office/drawing/2014/main" id="{D47023A9-534E-4A86-B359-12691681C3B7}"/>
              </a:ext>
            </a:extLst>
          </p:cNvPr>
          <p:cNvSpPr/>
          <p:nvPr/>
        </p:nvSpPr>
        <p:spPr>
          <a:xfrm>
            <a:off x="3047041" y="2394641"/>
            <a:ext cx="1353256" cy="400110"/>
          </a:xfrm>
          <a:prstGeom prst="rect">
            <a:avLst/>
          </a:prstGeom>
          <a:noFill/>
        </p:spPr>
        <p:txBody>
          <a:bodyPr wrap="none" lIns="91440" tIns="45720" rIns="91440" bIns="45720">
            <a:spAutoFit/>
          </a:bodyPr>
          <a:lstStyle/>
          <a:p>
            <a:pPr algn="ctr"/>
            <a:r>
              <a:rPr lang="en-US" altLang="zh-CN" sz="2000" cap="none" spc="0" dirty="0">
                <a:ln w="0"/>
                <a:solidFill>
                  <a:srgbClr val="FF0000"/>
                </a:solidFill>
                <a:effectLst>
                  <a:outerShdw blurRad="38100" dist="25400" dir="5400000" algn="ctr" rotWithShape="0">
                    <a:srgbClr val="6E747A">
                      <a:alpha val="43000"/>
                    </a:srgbClr>
                  </a:outerShdw>
                </a:effectLst>
              </a:rPr>
              <a:t>Scale-out</a:t>
            </a:r>
            <a:endParaRPr lang="zh-CN" altLang="en-US" sz="2000"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6872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normAutofit fontScale="90000"/>
          </a:bodyPr>
          <a:lstStyle/>
          <a:p>
            <a:r>
              <a:rPr lang="en-US" dirty="0"/>
              <a:t>The CPU-Memory Gap</a:t>
            </a:r>
          </a:p>
        </p:txBody>
      </p:sp>
      <p:sp>
        <p:nvSpPr>
          <p:cNvPr id="199684" name="Rectangle 4"/>
          <p:cNvSpPr>
            <a:spLocks noChangeArrowheads="1"/>
          </p:cNvSpPr>
          <p:nvPr/>
        </p:nvSpPr>
        <p:spPr bwMode="auto">
          <a:xfrm>
            <a:off x="404813" y="1143000"/>
            <a:ext cx="8167687" cy="340863"/>
          </a:xfrm>
          <a:prstGeom prst="rect">
            <a:avLst/>
          </a:prstGeom>
          <a:noFill/>
          <a:ln w="19050">
            <a:noFill/>
            <a:miter lim="800000"/>
            <a:headEnd/>
            <a:tailEnd type="none" w="sm" len="sm"/>
          </a:ln>
          <a:effectLst/>
        </p:spPr>
        <p:txBody>
          <a:bodyPr lIns="45720" rIns="45720">
            <a:prstTxWarp prst="textNoShape">
              <a:avLst/>
            </a:prstTxWarp>
            <a:spAutoFit/>
          </a:bodyPr>
          <a:lstStyle/>
          <a:p>
            <a:pPr algn="l" eaLnBrk="1" hangingPunct="1">
              <a:lnSpc>
                <a:spcPct val="95000"/>
              </a:lnSpc>
              <a:spcBef>
                <a:spcPct val="50000"/>
              </a:spcBef>
              <a:buClr>
                <a:schemeClr val="hlink"/>
              </a:buClr>
              <a:buFont typeface="Wingdings" charset="2"/>
              <a:buNone/>
            </a:pPr>
            <a:r>
              <a:rPr lang="en-US" sz="1700" dirty="0">
                <a:solidFill>
                  <a:srgbClr val="FF0000"/>
                </a:solidFill>
                <a:effectLst>
                  <a:outerShdw blurRad="38100" dist="38100" dir="2700000" algn="tl">
                    <a:srgbClr val="DDDDDD"/>
                  </a:outerShdw>
                </a:effectLst>
              </a:rPr>
              <a:t>DRAM, </a:t>
            </a:r>
            <a:r>
              <a:rPr lang="zh-CN" altLang="en-US" sz="1700" dirty="0">
                <a:solidFill>
                  <a:srgbClr val="FF0000"/>
                </a:solidFill>
                <a:effectLst>
                  <a:outerShdw blurRad="38100" dist="38100" dir="2700000" algn="tl">
                    <a:srgbClr val="DDDDDD"/>
                  </a:outerShdw>
                </a:effectLst>
              </a:rPr>
              <a:t>磁盘和</a:t>
            </a:r>
            <a:r>
              <a:rPr lang="en-US" sz="1700" dirty="0">
                <a:solidFill>
                  <a:srgbClr val="FF0000"/>
                </a:solidFill>
                <a:effectLst>
                  <a:outerShdw blurRad="38100" dist="38100" dir="2700000" algn="tl">
                    <a:srgbClr val="DDDDDD"/>
                  </a:outerShdw>
                </a:effectLst>
              </a:rPr>
              <a:t>CPU</a:t>
            </a:r>
            <a:r>
              <a:rPr lang="zh-CN" altLang="en-US" sz="1700" dirty="0">
                <a:solidFill>
                  <a:srgbClr val="FF0000"/>
                </a:solidFill>
                <a:effectLst>
                  <a:outerShdw blurRad="38100" dist="38100" dir="2700000" algn="tl">
                    <a:srgbClr val="DDDDDD"/>
                  </a:outerShdw>
                </a:effectLst>
              </a:rPr>
              <a:t>之间的性能差距不断加大，多核处理器并发向</a:t>
            </a:r>
            <a:r>
              <a:rPr lang="en-US" altLang="zh-CN" sz="1700" dirty="0">
                <a:solidFill>
                  <a:srgbClr val="FF0000"/>
                </a:solidFill>
                <a:effectLst>
                  <a:outerShdw blurRad="38100" dist="38100" dir="2700000" algn="tl">
                    <a:srgbClr val="DDDDDD"/>
                  </a:outerShdw>
                </a:effectLst>
              </a:rPr>
              <a:t>DRAM</a:t>
            </a:r>
            <a:r>
              <a:rPr lang="zh-CN" altLang="en-US" sz="1700" dirty="0">
                <a:solidFill>
                  <a:srgbClr val="FF0000"/>
                </a:solidFill>
                <a:effectLst>
                  <a:outerShdw blurRad="38100" dist="38100" dir="2700000" algn="tl">
                    <a:srgbClr val="DDDDDD"/>
                  </a:outerShdw>
                </a:effectLst>
              </a:rPr>
              <a:t>和磁盘发请求</a:t>
            </a:r>
            <a:endParaRPr lang="en-US" sz="1700" dirty="0">
              <a:solidFill>
                <a:srgbClr val="FF0000"/>
              </a:solidFill>
              <a:effectLst>
                <a:outerShdw blurRad="38100" dist="38100" dir="2700000" algn="tl">
                  <a:srgbClr val="DDDDDD"/>
                </a:outerShdw>
              </a:effectLst>
            </a:endParaRPr>
          </a:p>
        </p:txBody>
      </p:sp>
      <p:graphicFrame>
        <p:nvGraphicFramePr>
          <p:cNvPr id="14" name="Chart 13"/>
          <p:cNvGraphicFramePr>
            <a:graphicFrameLocks/>
          </p:cNvGraphicFramePr>
          <p:nvPr>
            <p:extLst>
              <p:ext uri="{D42A27DB-BD31-4B8C-83A1-F6EECF244321}">
                <p14:modId xmlns:p14="http://schemas.microsoft.com/office/powerpoint/2010/main" val="2058671671"/>
              </p:ext>
            </p:extLst>
          </p:nvPr>
        </p:nvGraphicFramePr>
        <p:xfrm>
          <a:off x="343569" y="1773942"/>
          <a:ext cx="8421687" cy="472873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5443119" y="4159478"/>
            <a:ext cx="801759" cy="369332"/>
          </a:xfrm>
          <a:prstGeom prst="rect">
            <a:avLst/>
          </a:prstGeom>
          <a:noFill/>
        </p:spPr>
        <p:txBody>
          <a:bodyPr wrap="none" rtlCol="0">
            <a:spAutoFit/>
          </a:bodyPr>
          <a:lstStyle/>
          <a:p>
            <a:r>
              <a:rPr lang="en-US" sz="1800" dirty="0">
                <a:solidFill>
                  <a:srgbClr val="FF0000"/>
                </a:solidFill>
                <a:latin typeface="Calibri" pitchFamily="34" charset="0"/>
              </a:rPr>
              <a:t>DRAM</a:t>
            </a:r>
          </a:p>
        </p:txBody>
      </p:sp>
      <p:sp>
        <p:nvSpPr>
          <p:cNvPr id="10" name="TextBox 9"/>
          <p:cNvSpPr txBox="1"/>
          <p:nvPr/>
        </p:nvSpPr>
        <p:spPr>
          <a:xfrm>
            <a:off x="6016278" y="5189356"/>
            <a:ext cx="580395" cy="369332"/>
          </a:xfrm>
          <a:prstGeom prst="rect">
            <a:avLst/>
          </a:prstGeom>
          <a:noFill/>
        </p:spPr>
        <p:txBody>
          <a:bodyPr wrap="none" rtlCol="0">
            <a:spAutoFit/>
          </a:bodyPr>
          <a:lstStyle/>
          <a:p>
            <a:r>
              <a:rPr lang="en-US" sz="1800" dirty="0">
                <a:solidFill>
                  <a:srgbClr val="FF0000"/>
                </a:solidFill>
                <a:latin typeface="Calibri" pitchFamily="34" charset="0"/>
              </a:rPr>
              <a:t>CPU</a:t>
            </a:r>
          </a:p>
        </p:txBody>
      </p:sp>
      <p:sp>
        <p:nvSpPr>
          <p:cNvPr id="11" name="TextBox 10"/>
          <p:cNvSpPr txBox="1"/>
          <p:nvPr/>
        </p:nvSpPr>
        <p:spPr>
          <a:xfrm>
            <a:off x="5709193" y="2890510"/>
            <a:ext cx="548385" cy="369332"/>
          </a:xfrm>
          <a:prstGeom prst="rect">
            <a:avLst/>
          </a:prstGeom>
          <a:noFill/>
        </p:spPr>
        <p:txBody>
          <a:bodyPr wrap="none" rtlCol="0">
            <a:spAutoFit/>
          </a:bodyPr>
          <a:lstStyle/>
          <a:p>
            <a:r>
              <a:rPr lang="en-US" sz="1800" dirty="0">
                <a:solidFill>
                  <a:srgbClr val="FF0000"/>
                </a:solidFill>
                <a:latin typeface="Calibri" pitchFamily="34" charset="0"/>
              </a:rPr>
              <a:t>SSD</a:t>
            </a:r>
          </a:p>
        </p:txBody>
      </p:sp>
      <p:sp>
        <p:nvSpPr>
          <p:cNvPr id="8" name="TextBox 7"/>
          <p:cNvSpPr txBox="1"/>
          <p:nvPr/>
        </p:nvSpPr>
        <p:spPr>
          <a:xfrm>
            <a:off x="5419036" y="2297668"/>
            <a:ext cx="589750" cy="369332"/>
          </a:xfrm>
          <a:prstGeom prst="rect">
            <a:avLst/>
          </a:prstGeom>
          <a:noFill/>
        </p:spPr>
        <p:txBody>
          <a:bodyPr wrap="none" rtlCol="0">
            <a:spAutoFit/>
          </a:bodyPr>
          <a:lstStyle/>
          <a:p>
            <a:r>
              <a:rPr lang="en-US" sz="1800" dirty="0">
                <a:solidFill>
                  <a:srgbClr val="FF0000"/>
                </a:solidFill>
                <a:latin typeface="Calibri" pitchFamily="34" charset="0"/>
              </a:rPr>
              <a:t>Disk</a:t>
            </a:r>
          </a:p>
        </p:txBody>
      </p:sp>
      <p:sp>
        <p:nvSpPr>
          <p:cNvPr id="12" name="灯片编号占位符 3">
            <a:extLst>
              <a:ext uri="{FF2B5EF4-FFF2-40B4-BE49-F238E27FC236}">
                <a16:creationId xmlns:a16="http://schemas.microsoft.com/office/drawing/2014/main" id="{92FBE853-C147-4D20-B7E3-03F131038571}"/>
              </a:ext>
            </a:extLst>
          </p:cNvPr>
          <p:cNvSpPr>
            <a:spLocks noGrp="1"/>
          </p:cNvSpPr>
          <p:nvPr>
            <p:ph type="sldNum" sz="quarter" idx="12"/>
          </p:nvPr>
        </p:nvSpPr>
        <p:spPr>
          <a:xfrm>
            <a:off x="7884058" y="6594820"/>
            <a:ext cx="802741" cy="286313"/>
          </a:xfrm>
        </p:spPr>
        <p:txBody>
          <a:bodyPr/>
          <a:lstStyle/>
          <a:p>
            <a:fld id="{6D62327B-ED8D-4CFC-ADD0-A75FA5CBE281}" type="slidenum">
              <a:rPr lang="zh-CN" altLang="en-US" smtClean="0"/>
              <a:pPr/>
              <a:t>68</a:t>
            </a:fld>
            <a:endParaRPr lang="zh-CN" altLang="en-US" dirty="0"/>
          </a:p>
        </p:txBody>
      </p:sp>
      <p:sp>
        <p:nvSpPr>
          <p:cNvPr id="13" name="TextBox 8">
            <a:extLst>
              <a:ext uri="{FF2B5EF4-FFF2-40B4-BE49-F238E27FC236}">
                <a16:creationId xmlns:a16="http://schemas.microsoft.com/office/drawing/2014/main" id="{75D5E4B7-EB85-46E2-9542-BBF413A49812}"/>
              </a:ext>
            </a:extLst>
          </p:cNvPr>
          <p:cNvSpPr txBox="1"/>
          <p:nvPr/>
        </p:nvSpPr>
        <p:spPr>
          <a:xfrm>
            <a:off x="5443119" y="4682566"/>
            <a:ext cx="745717" cy="369332"/>
          </a:xfrm>
          <a:prstGeom prst="rect">
            <a:avLst/>
          </a:prstGeom>
          <a:noFill/>
        </p:spPr>
        <p:txBody>
          <a:bodyPr wrap="none" rtlCol="0">
            <a:spAutoFit/>
          </a:bodyPr>
          <a:lstStyle/>
          <a:p>
            <a:r>
              <a:rPr lang="en-US" altLang="zh-CN" sz="1800" dirty="0">
                <a:solidFill>
                  <a:srgbClr val="FF0000"/>
                </a:solidFill>
                <a:latin typeface="Calibri" pitchFamily="34" charset="0"/>
              </a:rPr>
              <a:t>S</a:t>
            </a:r>
            <a:r>
              <a:rPr lang="en-US" sz="1800" dirty="0">
                <a:solidFill>
                  <a:srgbClr val="FF0000"/>
                </a:solidFill>
                <a:latin typeface="Calibri" pitchFamily="34" charset="0"/>
              </a:rPr>
              <a:t>RAM</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55A6C-55D1-4A95-8785-964E3A068D84}"/>
              </a:ext>
            </a:extLst>
          </p:cNvPr>
          <p:cNvSpPr>
            <a:spLocks noGrp="1"/>
          </p:cNvSpPr>
          <p:nvPr>
            <p:ph type="title"/>
          </p:nvPr>
        </p:nvSpPr>
        <p:spPr/>
        <p:txBody>
          <a:bodyPr>
            <a:normAutofit fontScale="90000"/>
          </a:bodyPr>
          <a:lstStyle/>
          <a:p>
            <a:r>
              <a:rPr lang="zh-CN" altLang="en-US" dirty="0"/>
              <a:t>集成度、多核并行、内存墙</a:t>
            </a:r>
          </a:p>
        </p:txBody>
      </p:sp>
      <p:sp>
        <p:nvSpPr>
          <p:cNvPr id="4" name="灯片编号占位符 3">
            <a:extLst>
              <a:ext uri="{FF2B5EF4-FFF2-40B4-BE49-F238E27FC236}">
                <a16:creationId xmlns:a16="http://schemas.microsoft.com/office/drawing/2014/main" id="{0D54F95A-C357-4BC2-A11C-264BCB6964B9}"/>
              </a:ext>
            </a:extLst>
          </p:cNvPr>
          <p:cNvSpPr>
            <a:spLocks noGrp="1"/>
          </p:cNvSpPr>
          <p:nvPr>
            <p:ph type="sldNum" sz="quarter" idx="12"/>
          </p:nvPr>
        </p:nvSpPr>
        <p:spPr/>
        <p:txBody>
          <a:bodyPr/>
          <a:lstStyle/>
          <a:p>
            <a:fld id="{6D62327B-ED8D-4CFC-ADD0-A75FA5CBE281}" type="slidenum">
              <a:rPr lang="zh-CN" altLang="en-US" smtClean="0"/>
              <a:pPr/>
              <a:t>69</a:t>
            </a:fld>
            <a:endParaRPr lang="zh-CN" altLang="en-US" dirty="0"/>
          </a:p>
        </p:txBody>
      </p:sp>
      <p:pic>
        <p:nvPicPr>
          <p:cNvPr id="5" name="图片 4" descr="File:Transistor Count and Moore's Law - 2011.svg">
            <a:hlinkClick r:id="rId2"/>
            <a:extLst>
              <a:ext uri="{FF2B5EF4-FFF2-40B4-BE49-F238E27FC236}">
                <a16:creationId xmlns:a16="http://schemas.microsoft.com/office/drawing/2014/main" id="{0CA4576D-0B7B-4221-8D3C-F9374C0B7E95}"/>
              </a:ext>
            </a:extLst>
          </p:cNvPr>
          <p:cNvPicPr/>
          <p:nvPr/>
        </p:nvPicPr>
        <p:blipFill rotWithShape="1">
          <a:blip r:embed="rId3">
            <a:extLst>
              <a:ext uri="{28A0092B-C50C-407E-A947-70E740481C1C}">
                <a14:useLocalDpi xmlns:a14="http://schemas.microsoft.com/office/drawing/2010/main" val="0"/>
              </a:ext>
            </a:extLst>
          </a:blip>
          <a:srcRect t="2735" b="5071"/>
          <a:stretch/>
        </p:blipFill>
        <p:spPr bwMode="auto">
          <a:xfrm>
            <a:off x="323528" y="837034"/>
            <a:ext cx="4248472" cy="3129218"/>
          </a:xfrm>
          <a:prstGeom prst="rect">
            <a:avLst/>
          </a:prstGeom>
          <a:noFill/>
          <a:ln>
            <a:noFill/>
          </a:ln>
          <a:extLst>
            <a:ext uri="{53640926-AAD7-44D8-BBD7-CCE9431645EC}">
              <a14:shadowObscured xmlns:a14="http://schemas.microsoft.com/office/drawing/2010/main"/>
            </a:ext>
          </a:extLst>
        </p:spPr>
      </p:pic>
      <p:pic>
        <p:nvPicPr>
          <p:cNvPr id="6" name="图片 5" descr="http://www.spiralgen.com/figs/new-evol.png">
            <a:extLst>
              <a:ext uri="{FF2B5EF4-FFF2-40B4-BE49-F238E27FC236}">
                <a16:creationId xmlns:a16="http://schemas.microsoft.com/office/drawing/2014/main" id="{142480DA-CE9B-415B-AD8E-7C420F5B3E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07245" y="1006689"/>
            <a:ext cx="3779553" cy="2709068"/>
          </a:xfrm>
          <a:prstGeom prst="rect">
            <a:avLst/>
          </a:prstGeom>
          <a:noFill/>
          <a:ln>
            <a:noFill/>
          </a:ln>
        </p:spPr>
      </p:pic>
      <p:pic>
        <p:nvPicPr>
          <p:cNvPr id="7" name="图片 6">
            <a:extLst>
              <a:ext uri="{FF2B5EF4-FFF2-40B4-BE49-F238E27FC236}">
                <a16:creationId xmlns:a16="http://schemas.microsoft.com/office/drawing/2014/main" id="{21FBA347-B253-49E5-9E58-6770E376124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512" y="3893081"/>
            <a:ext cx="4836816" cy="2769442"/>
          </a:xfrm>
          <a:prstGeom prst="rect">
            <a:avLst/>
          </a:prstGeom>
          <a:ln>
            <a:noFill/>
          </a:ln>
          <a:effectLst>
            <a:softEdge rad="112500"/>
          </a:effectLst>
        </p:spPr>
      </p:pic>
      <p:pic>
        <p:nvPicPr>
          <p:cNvPr id="8" name="图片 7">
            <a:extLst>
              <a:ext uri="{FF2B5EF4-FFF2-40B4-BE49-F238E27FC236}">
                <a16:creationId xmlns:a16="http://schemas.microsoft.com/office/drawing/2014/main" id="{64B5F594-2318-44D8-B1F0-AD7910D268F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55851" y="3893081"/>
            <a:ext cx="4099763" cy="2708920"/>
          </a:xfrm>
          <a:prstGeom prst="rect">
            <a:avLst/>
          </a:prstGeom>
          <a:noFill/>
          <a:ln>
            <a:noFill/>
          </a:ln>
        </p:spPr>
      </p:pic>
    </p:spTree>
    <p:extLst>
      <p:ext uri="{BB962C8B-B14F-4D97-AF65-F5344CB8AC3E}">
        <p14:creationId xmlns:p14="http://schemas.microsoft.com/office/powerpoint/2010/main" val="69196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7909B4-E05B-4D8A-914F-2AF3C0B21503}"/>
              </a:ext>
            </a:extLst>
          </p:cNvPr>
          <p:cNvSpPr>
            <a:spLocks noGrp="1"/>
          </p:cNvSpPr>
          <p:nvPr>
            <p:ph type="title"/>
          </p:nvPr>
        </p:nvSpPr>
        <p:spPr/>
        <p:txBody>
          <a:bodyPr>
            <a:normAutofit fontScale="90000"/>
          </a:bodyPr>
          <a:lstStyle/>
          <a:p>
            <a:r>
              <a:rPr lang="en-US" altLang="zh-CN" dirty="0"/>
              <a:t>6.1.1 </a:t>
            </a:r>
            <a:r>
              <a:rPr lang="zh-CN" altLang="en-US" dirty="0"/>
              <a:t>随机访问存储器</a:t>
            </a:r>
          </a:p>
        </p:txBody>
      </p:sp>
      <p:sp>
        <p:nvSpPr>
          <p:cNvPr id="3" name="内容占位符 2">
            <a:extLst>
              <a:ext uri="{FF2B5EF4-FFF2-40B4-BE49-F238E27FC236}">
                <a16:creationId xmlns:a16="http://schemas.microsoft.com/office/drawing/2014/main" id="{78EC9475-8165-4D54-824C-572FA8E8C6C2}"/>
              </a:ext>
            </a:extLst>
          </p:cNvPr>
          <p:cNvSpPr>
            <a:spLocks noGrp="1"/>
          </p:cNvSpPr>
          <p:nvPr>
            <p:ph idx="1"/>
          </p:nvPr>
        </p:nvSpPr>
        <p:spPr/>
        <p:txBody>
          <a:bodyPr>
            <a:normAutofit/>
          </a:bodyPr>
          <a:lstStyle/>
          <a:p>
            <a:r>
              <a:rPr lang="zh-CN" altLang="en-US" sz="1800" dirty="0"/>
              <a:t>随机访问存储器</a:t>
            </a:r>
            <a:r>
              <a:rPr lang="en-US" altLang="zh-CN" sz="1800" dirty="0"/>
              <a:t>(Random-Access Memory, RAM)</a:t>
            </a:r>
            <a:r>
              <a:rPr lang="zh-CN" altLang="en-US" sz="1800" dirty="0"/>
              <a:t>：</a:t>
            </a:r>
            <a:endParaRPr lang="en-US" altLang="zh-CN" sz="1800" dirty="0"/>
          </a:p>
          <a:p>
            <a:pPr lvl="1"/>
            <a:r>
              <a:rPr lang="zh-CN" altLang="en-US" sz="1800" dirty="0"/>
              <a:t>静态</a:t>
            </a:r>
            <a:r>
              <a:rPr lang="en-US" altLang="zh-CN" sz="1800" dirty="0"/>
              <a:t>RAM(SRAM)</a:t>
            </a:r>
            <a:r>
              <a:rPr lang="zh-CN" altLang="en-US" sz="1800" dirty="0"/>
              <a:t>：更快，更贵，主要用作高速缓存存储器，可以在</a:t>
            </a:r>
            <a:r>
              <a:rPr lang="en-US" altLang="zh-CN" sz="1800" dirty="0"/>
              <a:t>CPU</a:t>
            </a:r>
            <a:r>
              <a:rPr lang="zh-CN" altLang="en-US" sz="1800" dirty="0"/>
              <a:t>芯片上，也可以在片下，容量从几</a:t>
            </a:r>
            <a:r>
              <a:rPr lang="en-US" altLang="zh-CN" sz="1800" dirty="0"/>
              <a:t>MB</a:t>
            </a:r>
            <a:r>
              <a:rPr lang="zh-CN" altLang="en-US" sz="1800" dirty="0"/>
              <a:t>到几十</a:t>
            </a:r>
            <a:r>
              <a:rPr lang="en-US" altLang="zh-CN" sz="1800" dirty="0"/>
              <a:t>MB</a:t>
            </a:r>
          </a:p>
          <a:p>
            <a:pPr lvl="1"/>
            <a:r>
              <a:rPr lang="zh-CN" altLang="en-US" sz="1800" dirty="0"/>
              <a:t>动态</a:t>
            </a:r>
            <a:r>
              <a:rPr lang="en-US" altLang="zh-CN" sz="1800" dirty="0"/>
              <a:t>RAM(DRAM)</a:t>
            </a:r>
            <a:r>
              <a:rPr lang="zh-CN" altLang="en-US" sz="1800" dirty="0"/>
              <a:t>：用作主存及外部存储设备缓存，相对</a:t>
            </a:r>
            <a:r>
              <a:rPr lang="en-US" altLang="zh-CN" sz="1800" dirty="0"/>
              <a:t>SRAM</a:t>
            </a:r>
            <a:r>
              <a:rPr lang="zh-CN" altLang="en-US" sz="1800" dirty="0"/>
              <a:t>较慢，价值相对更低，容量达到</a:t>
            </a:r>
            <a:r>
              <a:rPr lang="en-US" altLang="zh-CN" sz="1800" dirty="0"/>
              <a:t>GB</a:t>
            </a:r>
            <a:r>
              <a:rPr lang="zh-CN" altLang="en-US" sz="1800" dirty="0"/>
              <a:t>甚至</a:t>
            </a:r>
            <a:r>
              <a:rPr lang="en-US" altLang="zh-CN" sz="1800" dirty="0"/>
              <a:t>TB</a:t>
            </a:r>
            <a:r>
              <a:rPr lang="zh-CN" altLang="en-US" sz="1800" dirty="0"/>
              <a:t>级</a:t>
            </a:r>
            <a:endParaRPr lang="en-US" altLang="zh-CN" sz="1800" dirty="0"/>
          </a:p>
          <a:p>
            <a:pPr lvl="1"/>
            <a:r>
              <a:rPr lang="zh-CN" altLang="en-US" sz="1800" dirty="0">
                <a:solidFill>
                  <a:srgbClr val="FF0000"/>
                </a:solidFill>
                <a:effectLst>
                  <a:outerShdw blurRad="38100" dist="38100" dir="2700000" algn="tl">
                    <a:srgbClr val="000000">
                      <a:alpha val="43137"/>
                    </a:srgbClr>
                  </a:outerShdw>
                </a:effectLst>
              </a:rPr>
              <a:t>非易失内存</a:t>
            </a:r>
            <a:r>
              <a:rPr lang="en-US" altLang="zh-CN" sz="1800" dirty="0">
                <a:solidFill>
                  <a:srgbClr val="FF0000"/>
                </a:solidFill>
                <a:effectLst>
                  <a:outerShdw blurRad="38100" dist="38100" dir="2700000" algn="tl">
                    <a:srgbClr val="000000">
                      <a:alpha val="43137"/>
                    </a:srgbClr>
                  </a:outerShdw>
                </a:effectLst>
              </a:rPr>
              <a:t>NVDIMM</a:t>
            </a:r>
            <a:r>
              <a:rPr lang="zh-CN" altLang="en-US" sz="1800" dirty="0"/>
              <a:t>：以</a:t>
            </a:r>
            <a:r>
              <a:rPr lang="en-US" altLang="zh-CN" sz="1800"/>
              <a:t>3D Xpoint </a:t>
            </a:r>
            <a:r>
              <a:rPr lang="en-US" altLang="zh-CN" sz="1800" dirty="0"/>
              <a:t>DIMM</a:t>
            </a:r>
            <a:r>
              <a:rPr lang="zh-CN" altLang="en-US" sz="1800" dirty="0"/>
              <a:t>为代表，当前单条最大容量</a:t>
            </a:r>
            <a:r>
              <a:rPr lang="en-US" altLang="zh-CN" sz="1800" dirty="0"/>
              <a:t>512GB</a:t>
            </a:r>
            <a:r>
              <a:rPr lang="zh-CN" altLang="en-US" sz="1800" dirty="0"/>
              <a:t>，较</a:t>
            </a:r>
            <a:r>
              <a:rPr lang="en-US" altLang="zh-CN" sz="1800" dirty="0"/>
              <a:t>DRAM</a:t>
            </a:r>
            <a:r>
              <a:rPr lang="zh-CN" altLang="en-US" sz="1800" dirty="0"/>
              <a:t>慢，但存储密度高，读写不对称</a:t>
            </a:r>
            <a:endParaRPr lang="en-US" altLang="zh-CN" sz="1800" dirty="0"/>
          </a:p>
          <a:p>
            <a:endParaRPr lang="zh-CN" altLang="en-US" sz="1800" dirty="0"/>
          </a:p>
        </p:txBody>
      </p:sp>
      <p:sp>
        <p:nvSpPr>
          <p:cNvPr id="4" name="灯片编号占位符 3">
            <a:extLst>
              <a:ext uri="{FF2B5EF4-FFF2-40B4-BE49-F238E27FC236}">
                <a16:creationId xmlns:a16="http://schemas.microsoft.com/office/drawing/2014/main" id="{89406998-87DC-4670-A04F-369C790D3C96}"/>
              </a:ext>
            </a:extLst>
          </p:cNvPr>
          <p:cNvSpPr>
            <a:spLocks noGrp="1"/>
          </p:cNvSpPr>
          <p:nvPr>
            <p:ph type="sldNum" sz="quarter" idx="12"/>
          </p:nvPr>
        </p:nvSpPr>
        <p:spPr/>
        <p:txBody>
          <a:bodyPr/>
          <a:lstStyle/>
          <a:p>
            <a:fld id="{6D62327B-ED8D-4CFC-ADD0-A75FA5CBE281}" type="slidenum">
              <a:rPr lang="zh-CN" altLang="en-US" smtClean="0"/>
              <a:pPr/>
              <a:t>7</a:t>
            </a:fld>
            <a:endParaRPr lang="zh-CN" altLang="en-US" dirty="0"/>
          </a:p>
        </p:txBody>
      </p:sp>
      <p:pic>
        <p:nvPicPr>
          <p:cNvPr id="2050" name="Picture 2" descr="https://timgsa.baidu.com/timg?image&amp;quality=80&amp;size=b9999_10000&amp;sec=1531479858252&amp;di=41cbe2e602f30d9c94ae3fc06f13a408&amp;imgtype=0&amp;src=http%3A%2F%2Fimg1.cache.netease.com%2Fcatchpic%2F7%2F70%2F70E6A56F9B1FC4A86E50A07ADA1CA025.png">
            <a:extLst>
              <a:ext uri="{FF2B5EF4-FFF2-40B4-BE49-F238E27FC236}">
                <a16:creationId xmlns:a16="http://schemas.microsoft.com/office/drawing/2014/main" id="{9435D6ED-C79D-48E2-BC84-CE0E1F2AA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7" y="4240363"/>
            <a:ext cx="2429534" cy="1409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gsa.baidu.com/timg?image&amp;quality=80&amp;size=b9999_10000&amp;sec=1531479919668&amp;di=1702e4a871128288467bdd9d688f2e5f&amp;imgtype=0&amp;src=http%3A%2F%2Fimgsrc.baidu.com%2Fimgad%2Fpic%2Fitem%2F8b82b9014a90f603893da97a3212b31bb051ed7a.jpg">
            <a:extLst>
              <a:ext uri="{FF2B5EF4-FFF2-40B4-BE49-F238E27FC236}">
                <a16:creationId xmlns:a16="http://schemas.microsoft.com/office/drawing/2014/main" id="{C4CE171D-467E-49E0-AE4A-A715F129098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42" b="95564" l="8407" r="89638"/>
                    </a14:imgEffect>
                  </a14:imgLayer>
                </a14:imgProps>
              </a:ext>
              <a:ext uri="{28A0092B-C50C-407E-A947-70E740481C1C}">
                <a14:useLocalDpi xmlns:a14="http://schemas.microsoft.com/office/drawing/2010/main" val="0"/>
              </a:ext>
            </a:extLst>
          </a:blip>
          <a:srcRect l="10309" t="5900" r="12663" b="3838"/>
          <a:stretch/>
        </p:blipFill>
        <p:spPr bwMode="auto">
          <a:xfrm>
            <a:off x="883233" y="3481602"/>
            <a:ext cx="866161" cy="782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imgsa.baidu.com/timg?image&amp;quality=80&amp;size=b9999_10000&amp;sec=1531480063474&amp;di=efbe7abbe10ee27f0b0e504c65457417&amp;imgtype=0&amp;src=http%3A%2F%2Fstatic.open-open.com%2Fnews%2FuploadImg%2F20171026%2F20171026152005_280.png">
            <a:extLst>
              <a:ext uri="{FF2B5EF4-FFF2-40B4-BE49-F238E27FC236}">
                <a16:creationId xmlns:a16="http://schemas.microsoft.com/office/drawing/2014/main" id="{46C86C93-4970-4A3B-B9BD-2823274C42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865"/>
          <a:stretch/>
        </p:blipFill>
        <p:spPr bwMode="auto">
          <a:xfrm>
            <a:off x="2528348" y="3510236"/>
            <a:ext cx="6516216" cy="264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42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E90A63-8EAA-4898-9ED4-D1EC99525A47}"/>
              </a:ext>
            </a:extLst>
          </p:cNvPr>
          <p:cNvSpPr>
            <a:spLocks noGrp="1"/>
          </p:cNvSpPr>
          <p:nvPr>
            <p:ph type="title"/>
          </p:nvPr>
        </p:nvSpPr>
        <p:spPr/>
        <p:txBody>
          <a:bodyPr>
            <a:normAutofit fontScale="90000"/>
          </a:bodyPr>
          <a:lstStyle/>
          <a:p>
            <a:r>
              <a:rPr lang="zh-CN" altLang="en-US" dirty="0"/>
              <a:t>练习题</a:t>
            </a:r>
            <a:r>
              <a:rPr lang="en-US" altLang="zh-CN" dirty="0"/>
              <a:t>6.6 </a:t>
            </a:r>
            <a:r>
              <a:rPr lang="zh-CN" altLang="en-US" dirty="0"/>
              <a:t>磁盘价格估算</a:t>
            </a:r>
          </a:p>
        </p:txBody>
      </p:sp>
      <p:sp>
        <p:nvSpPr>
          <p:cNvPr id="3" name="内容占位符 2">
            <a:extLst>
              <a:ext uri="{FF2B5EF4-FFF2-40B4-BE49-F238E27FC236}">
                <a16:creationId xmlns:a16="http://schemas.microsoft.com/office/drawing/2014/main" id="{0AC5E615-4A56-4909-8490-A52D2FF13A10}"/>
              </a:ext>
            </a:extLst>
          </p:cNvPr>
          <p:cNvSpPr>
            <a:spLocks noGrp="1"/>
          </p:cNvSpPr>
          <p:nvPr>
            <p:ph idx="1"/>
          </p:nvPr>
        </p:nvSpPr>
        <p:spPr/>
        <p:txBody>
          <a:bodyPr/>
          <a:lstStyle/>
          <a:p>
            <a:r>
              <a:rPr lang="zh-CN" altLang="en-US" dirty="0"/>
              <a:t>基于</a:t>
            </a:r>
            <a:r>
              <a:rPr lang="en-US" altLang="zh-CN" dirty="0"/>
              <a:t>2005-2015</a:t>
            </a:r>
            <a:r>
              <a:rPr lang="zh-CN" altLang="en-US" dirty="0"/>
              <a:t>年数据，估算哪一年可以以</a:t>
            </a:r>
            <a:r>
              <a:rPr lang="en-US" altLang="zh-CN" dirty="0"/>
              <a:t>$500</a:t>
            </a:r>
            <a:r>
              <a:rPr lang="zh-CN" altLang="en-US" dirty="0"/>
              <a:t>的价格买到</a:t>
            </a:r>
            <a:r>
              <a:rPr lang="en-US" altLang="zh-CN" dirty="0"/>
              <a:t>1PB</a:t>
            </a:r>
            <a:r>
              <a:rPr lang="zh-CN" altLang="en-US" dirty="0"/>
              <a:t>的磁盘？</a:t>
            </a:r>
            <a:endParaRPr lang="en-US" altLang="zh-CN" dirty="0"/>
          </a:p>
          <a:p>
            <a:pPr lvl="1"/>
            <a:r>
              <a:rPr lang="en-US" altLang="zh-CN" dirty="0"/>
              <a:t>1PB</a:t>
            </a:r>
            <a:r>
              <a:rPr lang="zh-CN" altLang="en-US" dirty="0"/>
              <a:t>磁盘</a:t>
            </a:r>
            <a:r>
              <a:rPr lang="en-US" altLang="zh-CN" dirty="0"/>
              <a:t>$500</a:t>
            </a:r>
            <a:r>
              <a:rPr lang="zh-CN" altLang="en-US" dirty="0"/>
              <a:t>对应的单位存储价格为</a:t>
            </a:r>
            <a:r>
              <a:rPr lang="en-US" altLang="zh-CN" dirty="0"/>
              <a:t>0.0005$/GB</a:t>
            </a:r>
          </a:p>
          <a:p>
            <a:pPr lvl="1"/>
            <a:r>
              <a:rPr lang="en-US" altLang="zh-CN" dirty="0"/>
              <a:t>2005</a:t>
            </a:r>
            <a:r>
              <a:rPr lang="zh-CN" altLang="en-US" dirty="0"/>
              <a:t>至</a:t>
            </a:r>
            <a:r>
              <a:rPr lang="en-US" altLang="zh-CN" dirty="0"/>
              <a:t>2015</a:t>
            </a:r>
            <a:r>
              <a:rPr lang="zh-CN" altLang="en-US" dirty="0"/>
              <a:t>年间价格变化相对稳定，作为基准参考价格</a:t>
            </a:r>
            <a:endParaRPr lang="en-US" altLang="zh-CN" dirty="0"/>
          </a:p>
          <a:p>
            <a:pPr lvl="1"/>
            <a:r>
              <a:rPr lang="zh-CN" altLang="en-US" dirty="0"/>
              <a:t>取</a:t>
            </a:r>
            <a:r>
              <a:rPr lang="en-US" altLang="zh-CN" dirty="0"/>
              <a:t>2010</a:t>
            </a:r>
            <a:r>
              <a:rPr lang="zh-CN" altLang="en-US" dirty="0"/>
              <a:t>、</a:t>
            </a:r>
            <a:r>
              <a:rPr lang="en-US" altLang="zh-CN" dirty="0"/>
              <a:t>2015</a:t>
            </a:r>
            <a:r>
              <a:rPr lang="zh-CN" altLang="en-US" dirty="0"/>
              <a:t>两阶段平均价格递减倍数</a:t>
            </a:r>
            <a:r>
              <a:rPr lang="en-US" altLang="zh-CN" dirty="0"/>
              <a:t>13.33</a:t>
            </a:r>
          </a:p>
          <a:p>
            <a:pPr lvl="1"/>
            <a:r>
              <a:rPr lang="zh-CN" altLang="en-US" dirty="0"/>
              <a:t>估算后几个</a:t>
            </a:r>
            <a:r>
              <a:rPr lang="en-US" altLang="zh-CN" dirty="0"/>
              <a:t>5</a:t>
            </a:r>
            <a:r>
              <a:rPr lang="zh-CN" altLang="en-US" dirty="0"/>
              <a:t>年间磁盘单位容量价格，其中</a:t>
            </a:r>
            <a:r>
              <a:rPr lang="en-US" altLang="zh-CN" dirty="0"/>
              <a:t>2025</a:t>
            </a:r>
            <a:r>
              <a:rPr lang="zh-CN" altLang="en-US" dirty="0"/>
              <a:t>年约为</a:t>
            </a:r>
            <a:r>
              <a:rPr lang="en-US" altLang="zh-CN" dirty="0"/>
              <a:t>0.00017 $/GB</a:t>
            </a:r>
            <a:r>
              <a:rPr lang="zh-CN" altLang="en-US" dirty="0"/>
              <a:t>，即在</a:t>
            </a:r>
            <a:r>
              <a:rPr lang="en-US" altLang="zh-CN" dirty="0"/>
              <a:t>2025</a:t>
            </a:r>
            <a:r>
              <a:rPr lang="zh-CN" altLang="en-US" dirty="0"/>
              <a:t>年之前可能达到</a:t>
            </a:r>
            <a:r>
              <a:rPr lang="en-US" altLang="zh-CN" dirty="0"/>
              <a:t>$500</a:t>
            </a:r>
            <a:r>
              <a:rPr lang="zh-CN" altLang="en-US" dirty="0"/>
              <a:t>的价格买</a:t>
            </a:r>
            <a:r>
              <a:rPr lang="en-US" altLang="zh-CN" dirty="0"/>
              <a:t>1PB</a:t>
            </a:r>
            <a:r>
              <a:rPr lang="zh-CN" altLang="en-US" dirty="0"/>
              <a:t>磁盘的需求</a:t>
            </a:r>
          </a:p>
        </p:txBody>
      </p:sp>
      <p:sp>
        <p:nvSpPr>
          <p:cNvPr id="4" name="灯片编号占位符 3">
            <a:extLst>
              <a:ext uri="{FF2B5EF4-FFF2-40B4-BE49-F238E27FC236}">
                <a16:creationId xmlns:a16="http://schemas.microsoft.com/office/drawing/2014/main" id="{63145029-1BFD-4FB9-95BE-E86F2734EFB8}"/>
              </a:ext>
            </a:extLst>
          </p:cNvPr>
          <p:cNvSpPr>
            <a:spLocks noGrp="1"/>
          </p:cNvSpPr>
          <p:nvPr>
            <p:ph type="sldNum" sz="quarter" idx="12"/>
          </p:nvPr>
        </p:nvSpPr>
        <p:spPr/>
        <p:txBody>
          <a:bodyPr/>
          <a:lstStyle/>
          <a:p>
            <a:fld id="{6D62327B-ED8D-4CFC-ADD0-A75FA5CBE281}" type="slidenum">
              <a:rPr lang="zh-CN" altLang="en-US" smtClean="0"/>
              <a:pPr/>
              <a:t>70</a:t>
            </a:fld>
            <a:endParaRPr lang="zh-CN" altLang="en-US" dirty="0"/>
          </a:p>
        </p:txBody>
      </p:sp>
      <p:graphicFrame>
        <p:nvGraphicFramePr>
          <p:cNvPr id="8" name="表格 7">
            <a:extLst>
              <a:ext uri="{FF2B5EF4-FFF2-40B4-BE49-F238E27FC236}">
                <a16:creationId xmlns:a16="http://schemas.microsoft.com/office/drawing/2014/main" id="{1ADC6A73-30EA-44D7-A880-62A59839676C}"/>
              </a:ext>
            </a:extLst>
          </p:cNvPr>
          <p:cNvGraphicFramePr>
            <a:graphicFrameLocks noGrp="1"/>
          </p:cNvGraphicFramePr>
          <p:nvPr>
            <p:extLst>
              <p:ext uri="{D42A27DB-BD31-4B8C-83A1-F6EECF244321}">
                <p14:modId xmlns:p14="http://schemas.microsoft.com/office/powerpoint/2010/main" val="975374735"/>
              </p:ext>
            </p:extLst>
          </p:nvPr>
        </p:nvGraphicFramePr>
        <p:xfrm>
          <a:off x="534381" y="3933056"/>
          <a:ext cx="8075237" cy="1520190"/>
        </p:xfrm>
        <a:graphic>
          <a:graphicData uri="http://schemas.openxmlformats.org/drawingml/2006/table">
            <a:tbl>
              <a:tblPr>
                <a:tableStyleId>{69CF1AB2-1976-4502-BF36-3FF5EA218861}</a:tableStyleId>
              </a:tblPr>
              <a:tblGrid>
                <a:gridCol w="922884">
                  <a:extLst>
                    <a:ext uri="{9D8B030D-6E8A-4147-A177-3AD203B41FA5}">
                      <a16:colId xmlns:a16="http://schemas.microsoft.com/office/drawing/2014/main" val="3073041593"/>
                    </a:ext>
                  </a:extLst>
                </a:gridCol>
                <a:gridCol w="769070">
                  <a:extLst>
                    <a:ext uri="{9D8B030D-6E8A-4147-A177-3AD203B41FA5}">
                      <a16:colId xmlns:a16="http://schemas.microsoft.com/office/drawing/2014/main" val="1924856136"/>
                    </a:ext>
                  </a:extLst>
                </a:gridCol>
                <a:gridCol w="602438">
                  <a:extLst>
                    <a:ext uri="{9D8B030D-6E8A-4147-A177-3AD203B41FA5}">
                      <a16:colId xmlns:a16="http://schemas.microsoft.com/office/drawing/2014/main" val="1457617135"/>
                    </a:ext>
                  </a:extLst>
                </a:gridCol>
                <a:gridCol w="602438">
                  <a:extLst>
                    <a:ext uri="{9D8B030D-6E8A-4147-A177-3AD203B41FA5}">
                      <a16:colId xmlns:a16="http://schemas.microsoft.com/office/drawing/2014/main" val="1392955944"/>
                    </a:ext>
                  </a:extLst>
                </a:gridCol>
                <a:gridCol w="602438">
                  <a:extLst>
                    <a:ext uri="{9D8B030D-6E8A-4147-A177-3AD203B41FA5}">
                      <a16:colId xmlns:a16="http://schemas.microsoft.com/office/drawing/2014/main" val="1183113619"/>
                    </a:ext>
                  </a:extLst>
                </a:gridCol>
                <a:gridCol w="563985">
                  <a:extLst>
                    <a:ext uri="{9D8B030D-6E8A-4147-A177-3AD203B41FA5}">
                      <a16:colId xmlns:a16="http://schemas.microsoft.com/office/drawing/2014/main" val="2965140154"/>
                    </a:ext>
                  </a:extLst>
                </a:gridCol>
                <a:gridCol w="922884">
                  <a:extLst>
                    <a:ext uri="{9D8B030D-6E8A-4147-A177-3AD203B41FA5}">
                      <a16:colId xmlns:a16="http://schemas.microsoft.com/office/drawing/2014/main" val="3775949706"/>
                    </a:ext>
                  </a:extLst>
                </a:gridCol>
                <a:gridCol w="602438">
                  <a:extLst>
                    <a:ext uri="{9D8B030D-6E8A-4147-A177-3AD203B41FA5}">
                      <a16:colId xmlns:a16="http://schemas.microsoft.com/office/drawing/2014/main" val="3099212000"/>
                    </a:ext>
                  </a:extLst>
                </a:gridCol>
                <a:gridCol w="871614">
                  <a:extLst>
                    <a:ext uri="{9D8B030D-6E8A-4147-A177-3AD203B41FA5}">
                      <a16:colId xmlns:a16="http://schemas.microsoft.com/office/drawing/2014/main" val="2876153961"/>
                    </a:ext>
                  </a:extLst>
                </a:gridCol>
                <a:gridCol w="807524">
                  <a:extLst>
                    <a:ext uri="{9D8B030D-6E8A-4147-A177-3AD203B41FA5}">
                      <a16:colId xmlns:a16="http://schemas.microsoft.com/office/drawing/2014/main" val="2997916581"/>
                    </a:ext>
                  </a:extLst>
                </a:gridCol>
                <a:gridCol w="807524">
                  <a:extLst>
                    <a:ext uri="{9D8B030D-6E8A-4147-A177-3AD203B41FA5}">
                      <a16:colId xmlns:a16="http://schemas.microsoft.com/office/drawing/2014/main" val="3706151215"/>
                    </a:ext>
                  </a:extLst>
                </a:gridCol>
              </a:tblGrid>
              <a:tr h="180975">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zh-CN" altLang="en-US" sz="1600" u="none" strike="noStrike" dirty="0">
                          <a:effectLst/>
                        </a:rPr>
                        <a:t>价格</a:t>
                      </a:r>
                      <a:endParaRPr lang="zh-CN" altLang="en-US"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zh-CN" altLang="en-US" sz="1600" u="none" strike="noStrike">
                          <a:effectLst/>
                        </a:rPr>
                        <a:t>容量</a:t>
                      </a:r>
                      <a:r>
                        <a:rPr lang="en-US" altLang="zh-CN" sz="1600" u="none" strike="noStrike">
                          <a:effectLst/>
                        </a:rPr>
                        <a:t>(</a:t>
                      </a:r>
                      <a:r>
                        <a:rPr lang="en-US" sz="1600" u="none" strike="noStrike">
                          <a:effectLst/>
                        </a:rPr>
                        <a:t>GB)</a:t>
                      </a:r>
                      <a:endParaRPr 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en-US" sz="1600" u="none" strike="noStrike">
                          <a:effectLst/>
                        </a:rPr>
                        <a:t>$/GB</a:t>
                      </a:r>
                      <a:endParaRPr 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705390111"/>
                  </a:ext>
                </a:extLst>
              </a:tr>
              <a:tr h="180975">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500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1000000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0.0005</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2903916425"/>
                  </a:ext>
                </a:extLst>
              </a:tr>
              <a:tr h="180975">
                <a:tc>
                  <a:txBody>
                    <a:bodyPr/>
                    <a:lstStyle/>
                    <a:p>
                      <a:pPr algn="l" fontAlgn="ctr"/>
                      <a:r>
                        <a:rPr lang="en-US" sz="1600" u="none" strike="noStrike" dirty="0">
                          <a:effectLst/>
                          <a:latin typeface="Times New Roman" panose="02020603050405020304" pitchFamily="18" charset="0"/>
                          <a:cs typeface="Times New Roman" panose="02020603050405020304" pitchFamily="18" charset="0"/>
                        </a:rPr>
                        <a:t>Year</a:t>
                      </a:r>
                      <a:endParaRPr lang="en-US"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1985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1990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1995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2005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2010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2015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2020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2025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2030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587517857"/>
                  </a:ext>
                </a:extLst>
              </a:tr>
              <a:tr h="180975">
                <a:tc>
                  <a:txBody>
                    <a:bodyPr/>
                    <a:lstStyle/>
                    <a:p>
                      <a:pPr algn="l" fontAlgn="ctr"/>
                      <a:r>
                        <a:rPr lang="en-US" sz="1600" u="none" strike="noStrike">
                          <a:effectLst/>
                          <a:latin typeface="Times New Roman" panose="02020603050405020304" pitchFamily="18" charset="0"/>
                          <a:cs typeface="Times New Roman" panose="02020603050405020304" pitchFamily="18" charset="0"/>
                        </a:rPr>
                        <a:t>$/GB</a:t>
                      </a:r>
                      <a:endParaRPr 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100000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8000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300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10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0.3</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0.03</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0.00225</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0.00017</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latin typeface="Times New Roman" panose="02020603050405020304" pitchFamily="18" charset="0"/>
                          <a:cs typeface="Times New Roman" panose="02020603050405020304" pitchFamily="18" charset="0"/>
                        </a:rPr>
                        <a:t>0.00001</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632410765"/>
                  </a:ext>
                </a:extLst>
              </a:tr>
              <a:tr h="180975">
                <a:tc>
                  <a:txBody>
                    <a:bodyPr/>
                    <a:lstStyle/>
                    <a:p>
                      <a:pPr algn="l" fontAlgn="ctr"/>
                      <a:r>
                        <a:rPr lang="zh-CN" altLang="en-US" sz="1600" u="none" strike="noStrike">
                          <a:effectLst/>
                        </a:rPr>
                        <a:t>递减倍数</a:t>
                      </a: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zh-CN" altLang="en-US" sz="1600" u="none" strike="noStrike">
                          <a:effectLst/>
                        </a:rPr>
                        <a:t>　</a:t>
                      </a: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12.50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dirty="0">
                          <a:effectLst/>
                        </a:rPr>
                        <a:t>26.67</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30.00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r" fontAlgn="ctr"/>
                      <a:r>
                        <a:rPr lang="en-US" altLang="zh-CN" sz="1600" u="none" strike="noStrike">
                          <a:effectLst/>
                        </a:rPr>
                        <a:t>2.00</a:t>
                      </a:r>
                      <a:endParaRPr lang="en-US" altLang="zh-CN"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rPr>
                        <a:t>16.67</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rPr>
                        <a:t>10.00</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l" fontAlgn="ctr"/>
                      <a:r>
                        <a:rPr lang="zh-CN" altLang="en-US" sz="1600" u="none" strike="noStrike">
                          <a:effectLst/>
                        </a:rPr>
                        <a:t>　</a:t>
                      </a: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zh-CN" altLang="en-US" sz="1600" u="none" strike="noStrike" dirty="0">
                          <a:effectLst/>
                        </a:rPr>
                        <a:t>　</a:t>
                      </a:r>
                      <a:endParaRPr lang="zh-CN" altLang="en-US"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r>
                        <a:rPr lang="zh-CN" altLang="en-US" sz="1600" u="none" strike="noStrike">
                          <a:effectLst/>
                        </a:rPr>
                        <a:t>　</a:t>
                      </a: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1371416574"/>
                  </a:ext>
                </a:extLst>
              </a:tr>
              <a:tr h="180975">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l" fontAlgn="ctr"/>
                      <a:r>
                        <a:rPr lang="zh-CN" altLang="en-US" sz="1600" u="none" strike="noStrike">
                          <a:effectLst/>
                        </a:rPr>
                        <a:t>平均倍数</a:t>
                      </a: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r" fontAlgn="ctr"/>
                      <a:r>
                        <a:rPr lang="en-US" altLang="zh-CN" sz="1600" u="none" strike="noStrike" dirty="0">
                          <a:effectLst/>
                        </a:rPr>
                        <a:t>13.33</a:t>
                      </a:r>
                      <a:endParaRPr lang="en-US" altLang="zh-CN"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solidFill>
                      <a:schemeClr val="accent6">
                        <a:lumMod val="60000"/>
                        <a:lumOff val="40000"/>
                      </a:schemeClr>
                    </a:solidFill>
                  </a:tcP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tc>
                  <a:txBody>
                    <a:bodyPr/>
                    <a:lstStyle/>
                    <a:p>
                      <a:pPr algn="l" fontAlgn="ctr"/>
                      <a:endParaRPr lang="zh-CN" altLang="en-US" sz="1600" b="0" i="0" u="none" strike="noStrike"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9525" marR="9525" marT="9525" marB="0" anchor="ctr"/>
                </a:tc>
                <a:extLst>
                  <a:ext uri="{0D108BD9-81ED-4DB2-BD59-A6C34878D82A}">
                    <a16:rowId xmlns:a16="http://schemas.microsoft.com/office/drawing/2014/main" val="4175064824"/>
                  </a:ext>
                </a:extLst>
              </a:tr>
            </a:tbl>
          </a:graphicData>
        </a:graphic>
      </p:graphicFrame>
    </p:spTree>
    <p:extLst>
      <p:ext uri="{BB962C8B-B14F-4D97-AF65-F5344CB8AC3E}">
        <p14:creationId xmlns:p14="http://schemas.microsoft.com/office/powerpoint/2010/main" val="62041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EF922E-FBB1-46A2-ACFB-5EB5C7C65331}"/>
              </a:ext>
            </a:extLst>
          </p:cNvPr>
          <p:cNvSpPr>
            <a:spLocks noGrp="1"/>
          </p:cNvSpPr>
          <p:nvPr>
            <p:ph type="title"/>
          </p:nvPr>
        </p:nvSpPr>
        <p:spPr/>
        <p:txBody>
          <a:bodyPr>
            <a:normAutofit fontScale="90000"/>
          </a:bodyPr>
          <a:lstStyle/>
          <a:p>
            <a:r>
              <a:rPr lang="en-US" altLang="zh-CN" dirty="0"/>
              <a:t>6.2 </a:t>
            </a:r>
            <a:r>
              <a:rPr lang="zh-CN" altLang="en-US" dirty="0"/>
              <a:t>局部性</a:t>
            </a:r>
          </a:p>
        </p:txBody>
      </p:sp>
      <p:sp>
        <p:nvSpPr>
          <p:cNvPr id="3" name="内容占位符 2">
            <a:extLst>
              <a:ext uri="{FF2B5EF4-FFF2-40B4-BE49-F238E27FC236}">
                <a16:creationId xmlns:a16="http://schemas.microsoft.com/office/drawing/2014/main" id="{0B421FEB-06A1-422A-BBF1-6EC861702513}"/>
              </a:ext>
            </a:extLst>
          </p:cNvPr>
          <p:cNvSpPr>
            <a:spLocks noGrp="1"/>
          </p:cNvSpPr>
          <p:nvPr>
            <p:ph idx="1"/>
          </p:nvPr>
        </p:nvSpPr>
        <p:spPr/>
        <p:txBody>
          <a:bodyPr/>
          <a:lstStyle/>
          <a:p>
            <a:r>
              <a:rPr lang="zh-CN" altLang="en-US" dirty="0"/>
              <a:t>局部性</a:t>
            </a:r>
            <a:r>
              <a:rPr lang="en-US" altLang="zh-CN" dirty="0"/>
              <a:t>(locality)</a:t>
            </a:r>
            <a:r>
              <a:rPr lang="zh-CN" altLang="en-US" dirty="0"/>
              <a:t>：倾向于引用邻近于其他最近引用过的数据项的数据项，或者最近引用过的数据项本身</a:t>
            </a:r>
            <a:endParaRPr lang="en-US" altLang="zh-CN" dirty="0"/>
          </a:p>
          <a:p>
            <a:r>
              <a:rPr lang="zh-CN" altLang="en-US" dirty="0"/>
              <a:t>局部性原理</a:t>
            </a:r>
            <a:r>
              <a:rPr lang="en-US" altLang="zh-CN" dirty="0"/>
              <a:t>(principle of locality)</a:t>
            </a:r>
            <a:r>
              <a:rPr lang="zh-CN" altLang="en-US" dirty="0"/>
              <a:t>：数据局部性的倾向性称为局部性原理</a:t>
            </a:r>
            <a:endParaRPr lang="en-US" altLang="zh-CN" dirty="0"/>
          </a:p>
          <a:p>
            <a:r>
              <a:rPr lang="zh-CN" altLang="en-US" dirty="0"/>
              <a:t>局部性的两种形式：</a:t>
            </a:r>
            <a:endParaRPr lang="en-US" altLang="zh-CN" dirty="0"/>
          </a:p>
          <a:p>
            <a:pPr lvl="1"/>
            <a:r>
              <a:rPr lang="zh-CN" altLang="en-US" dirty="0"/>
              <a:t>时间局部性</a:t>
            </a:r>
            <a:r>
              <a:rPr lang="en-US" altLang="zh-CN" dirty="0"/>
              <a:t>(temporal locality)</a:t>
            </a:r>
            <a:r>
              <a:rPr lang="zh-CN" altLang="en-US" dirty="0"/>
              <a:t>：被引用过的内存位置很可能在不远的将来再被多次引用</a:t>
            </a:r>
            <a:endParaRPr lang="en-US" altLang="zh-CN" dirty="0"/>
          </a:p>
          <a:p>
            <a:pPr lvl="2"/>
            <a:r>
              <a:rPr lang="zh-CN" altLang="en-US" dirty="0"/>
              <a:t>示例：哈希连接中的哈希表</a:t>
            </a:r>
            <a:endParaRPr lang="en-US" altLang="zh-CN" dirty="0"/>
          </a:p>
          <a:p>
            <a:pPr lvl="1"/>
            <a:endParaRPr lang="en-US" altLang="zh-CN" dirty="0"/>
          </a:p>
          <a:p>
            <a:pPr lvl="1"/>
            <a:endParaRPr lang="en-US" altLang="zh-CN" dirty="0"/>
          </a:p>
          <a:p>
            <a:pPr lvl="1"/>
            <a:r>
              <a:rPr lang="zh-CN" altLang="en-US" dirty="0"/>
              <a:t>空间局部性</a:t>
            </a:r>
            <a:r>
              <a:rPr lang="en-US" altLang="zh-CN" dirty="0"/>
              <a:t>(spatial locality)</a:t>
            </a:r>
            <a:r>
              <a:rPr lang="zh-CN" altLang="en-US" dirty="0"/>
              <a:t>：一个内存位置被引用了一次，程序很可能在不远的将来引用附近的一个内存位置</a:t>
            </a:r>
            <a:endParaRPr lang="en-US" altLang="zh-CN" dirty="0"/>
          </a:p>
          <a:p>
            <a:pPr lvl="2"/>
            <a:r>
              <a:rPr lang="zh-CN" altLang="en-US" dirty="0"/>
              <a:t>示例：数组顺序扫描，</a:t>
            </a:r>
            <a:r>
              <a:rPr lang="en-US" altLang="zh-CN" dirty="0"/>
              <a:t>CPU</a:t>
            </a:r>
            <a:r>
              <a:rPr lang="zh-CN" altLang="en-US" dirty="0"/>
              <a:t>一次读取</a:t>
            </a:r>
            <a:r>
              <a:rPr lang="en-US" altLang="zh-CN" dirty="0"/>
              <a:t>64</a:t>
            </a:r>
            <a:r>
              <a:rPr lang="zh-CN" altLang="en-US" dirty="0"/>
              <a:t>字节</a:t>
            </a:r>
            <a:r>
              <a:rPr lang="en-US" altLang="zh-CN" dirty="0"/>
              <a:t>cache line</a:t>
            </a:r>
            <a:r>
              <a:rPr lang="zh-CN" altLang="en-US" dirty="0"/>
              <a:t>，</a:t>
            </a:r>
            <a:r>
              <a:rPr lang="en-US" altLang="zh-CN" dirty="0"/>
              <a:t>prefetch</a:t>
            </a:r>
            <a:r>
              <a:rPr lang="zh-CN" altLang="en-US" dirty="0"/>
              <a:t>预取操作</a:t>
            </a:r>
            <a:endParaRPr lang="en-US" altLang="zh-CN" dirty="0"/>
          </a:p>
          <a:p>
            <a:pPr lvl="1"/>
            <a:endParaRPr lang="zh-CN" altLang="en-US" dirty="0"/>
          </a:p>
        </p:txBody>
      </p:sp>
      <p:sp>
        <p:nvSpPr>
          <p:cNvPr id="4" name="灯片编号占位符 3">
            <a:extLst>
              <a:ext uri="{FF2B5EF4-FFF2-40B4-BE49-F238E27FC236}">
                <a16:creationId xmlns:a16="http://schemas.microsoft.com/office/drawing/2014/main" id="{85F70440-6947-482C-81CD-6D9DB19FE3AE}"/>
              </a:ext>
            </a:extLst>
          </p:cNvPr>
          <p:cNvSpPr>
            <a:spLocks noGrp="1"/>
          </p:cNvSpPr>
          <p:nvPr>
            <p:ph type="sldNum" sz="quarter" idx="12"/>
          </p:nvPr>
        </p:nvSpPr>
        <p:spPr/>
        <p:txBody>
          <a:bodyPr/>
          <a:lstStyle/>
          <a:p>
            <a:fld id="{6D62327B-ED8D-4CFC-ADD0-A75FA5CBE281}" type="slidenum">
              <a:rPr lang="zh-CN" altLang="en-US" smtClean="0"/>
              <a:pPr/>
              <a:t>71</a:t>
            </a:fld>
            <a:endParaRPr lang="zh-CN" altLang="en-US" dirty="0"/>
          </a:p>
        </p:txBody>
      </p:sp>
      <p:sp>
        <p:nvSpPr>
          <p:cNvPr id="5" name="Rectangle 3">
            <a:extLst>
              <a:ext uri="{FF2B5EF4-FFF2-40B4-BE49-F238E27FC236}">
                <a16:creationId xmlns:a16="http://schemas.microsoft.com/office/drawing/2014/main" id="{3102378C-20B3-40F2-9E1C-21027751E05B}"/>
              </a:ext>
            </a:extLst>
          </p:cNvPr>
          <p:cNvSpPr/>
          <p:nvPr/>
        </p:nvSpPr>
        <p:spPr bwMode="auto">
          <a:xfrm>
            <a:off x="1763688" y="4365104"/>
            <a:ext cx="1905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6" name="Rectangle 4">
            <a:extLst>
              <a:ext uri="{FF2B5EF4-FFF2-40B4-BE49-F238E27FC236}">
                <a16:creationId xmlns:a16="http://schemas.microsoft.com/office/drawing/2014/main" id="{1324CBE8-9B25-4A47-89A0-F27BC6A38D2B}"/>
              </a:ext>
            </a:extLst>
          </p:cNvPr>
          <p:cNvSpPr/>
          <p:nvPr/>
        </p:nvSpPr>
        <p:spPr bwMode="auto">
          <a:xfrm>
            <a:off x="2157388" y="4365104"/>
            <a:ext cx="381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7" name="Freeform 5">
            <a:extLst>
              <a:ext uri="{FF2B5EF4-FFF2-40B4-BE49-F238E27FC236}">
                <a16:creationId xmlns:a16="http://schemas.microsoft.com/office/drawing/2014/main" id="{3EB0B249-9E30-4BD7-BA04-DA994CEC6635}"/>
              </a:ext>
            </a:extLst>
          </p:cNvPr>
          <p:cNvSpPr/>
          <p:nvPr/>
        </p:nvSpPr>
        <p:spPr bwMode="auto">
          <a:xfrm>
            <a:off x="1986744" y="3855315"/>
            <a:ext cx="627844" cy="433589"/>
          </a:xfrm>
          <a:custGeom>
            <a:avLst/>
            <a:gdLst>
              <a:gd name="connsiteX0" fmla="*/ 290847 w 627844"/>
              <a:gd name="connsiteY0" fmla="*/ 433589 h 433589"/>
              <a:gd name="connsiteX1" fmla="*/ 46149 w 627844"/>
              <a:gd name="connsiteY1" fmla="*/ 72980 h 433589"/>
              <a:gd name="connsiteX2" fmla="*/ 567743 w 627844"/>
              <a:gd name="connsiteY2" fmla="*/ 60101 h 433589"/>
              <a:gd name="connsiteX3" fmla="*/ 406757 w 627844"/>
              <a:gd name="connsiteY3" fmla="*/ 433589 h 433589"/>
            </a:gdLst>
            <a:ahLst/>
            <a:cxnLst>
              <a:cxn ang="0">
                <a:pos x="connsiteX0" y="connsiteY0"/>
              </a:cxn>
              <a:cxn ang="0">
                <a:pos x="connsiteX1" y="connsiteY1"/>
              </a:cxn>
              <a:cxn ang="0">
                <a:pos x="connsiteX2" y="connsiteY2"/>
              </a:cxn>
              <a:cxn ang="0">
                <a:pos x="connsiteX3" y="connsiteY3"/>
              </a:cxn>
            </a:cxnLst>
            <a:rect l="l" t="t" r="r" b="b"/>
            <a:pathLst>
              <a:path w="627844" h="433589">
                <a:moveTo>
                  <a:pt x="290847" y="433589"/>
                </a:moveTo>
                <a:cubicBezTo>
                  <a:pt x="145423" y="284408"/>
                  <a:pt x="0" y="135228"/>
                  <a:pt x="46149" y="72980"/>
                </a:cubicBezTo>
                <a:cubicBezTo>
                  <a:pt x="92298" y="10732"/>
                  <a:pt x="507642" y="0"/>
                  <a:pt x="567743" y="60101"/>
                </a:cubicBezTo>
                <a:cubicBezTo>
                  <a:pt x="627844" y="120202"/>
                  <a:pt x="517300" y="276895"/>
                  <a:pt x="406757" y="433589"/>
                </a:cubicBezTo>
              </a:path>
            </a:pathLst>
          </a:custGeom>
          <a:noFill/>
          <a:ln w="25400" cap="flat" cmpd="sng" algn="ctr">
            <a:solidFill>
              <a:schemeClr val="tx1"/>
            </a:solidFill>
            <a:prstDash val="solid"/>
            <a:round/>
            <a:headEnd type="none" w="med" len="med"/>
            <a:tailEnd type="arrow"/>
          </a:ln>
          <a:effectLst/>
        </p:spPr>
        <p:txBody>
          <a:bodyPr rtlCol="0" anchor="ctr"/>
          <a:lstStyle/>
          <a:p>
            <a:pPr algn="ctr"/>
            <a:endParaRPr lang="en-US"/>
          </a:p>
        </p:txBody>
      </p:sp>
      <p:sp>
        <p:nvSpPr>
          <p:cNvPr id="8" name="Rectangle 6">
            <a:extLst>
              <a:ext uri="{FF2B5EF4-FFF2-40B4-BE49-F238E27FC236}">
                <a16:creationId xmlns:a16="http://schemas.microsoft.com/office/drawing/2014/main" id="{08F7C465-ECBA-477D-A58D-8A54490E7F24}"/>
              </a:ext>
            </a:extLst>
          </p:cNvPr>
          <p:cNvSpPr/>
          <p:nvPr/>
        </p:nvSpPr>
        <p:spPr bwMode="auto">
          <a:xfrm>
            <a:off x="1388949" y="6209375"/>
            <a:ext cx="1905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9" name="Rectangle 7">
            <a:extLst>
              <a:ext uri="{FF2B5EF4-FFF2-40B4-BE49-F238E27FC236}">
                <a16:creationId xmlns:a16="http://schemas.microsoft.com/office/drawing/2014/main" id="{17590687-67FE-4505-82B2-436BC449F5F8}"/>
              </a:ext>
            </a:extLst>
          </p:cNvPr>
          <p:cNvSpPr/>
          <p:nvPr/>
        </p:nvSpPr>
        <p:spPr bwMode="auto">
          <a:xfrm>
            <a:off x="1782649" y="6209375"/>
            <a:ext cx="381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10" name="Rectangle 9">
            <a:extLst>
              <a:ext uri="{FF2B5EF4-FFF2-40B4-BE49-F238E27FC236}">
                <a16:creationId xmlns:a16="http://schemas.microsoft.com/office/drawing/2014/main" id="{01D1FFE2-259E-4B3A-A855-E6FCF9D9C8F4}"/>
              </a:ext>
            </a:extLst>
          </p:cNvPr>
          <p:cNvSpPr/>
          <p:nvPr/>
        </p:nvSpPr>
        <p:spPr bwMode="auto">
          <a:xfrm>
            <a:off x="2157388" y="6209375"/>
            <a:ext cx="381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11" name="Freeform 10">
            <a:extLst>
              <a:ext uri="{FF2B5EF4-FFF2-40B4-BE49-F238E27FC236}">
                <a16:creationId xmlns:a16="http://schemas.microsoft.com/office/drawing/2014/main" id="{B38036E6-7AEC-4387-BC87-40533913FABF}"/>
              </a:ext>
            </a:extLst>
          </p:cNvPr>
          <p:cNvSpPr/>
          <p:nvPr/>
        </p:nvSpPr>
        <p:spPr bwMode="auto">
          <a:xfrm>
            <a:off x="1703408" y="5779006"/>
            <a:ext cx="841420" cy="359535"/>
          </a:xfrm>
          <a:custGeom>
            <a:avLst/>
            <a:gdLst>
              <a:gd name="connsiteX0" fmla="*/ 200695 w 841420"/>
              <a:gd name="connsiteY0" fmla="*/ 353095 h 359535"/>
              <a:gd name="connsiteX1" fmla="*/ 91225 w 841420"/>
              <a:gd name="connsiteY1" fmla="*/ 56881 h 359535"/>
              <a:gd name="connsiteX2" fmla="*/ 748048 w 841420"/>
              <a:gd name="connsiteY2" fmla="*/ 50442 h 359535"/>
              <a:gd name="connsiteX3" fmla="*/ 651456 w 841420"/>
              <a:gd name="connsiteY3" fmla="*/ 359535 h 359535"/>
            </a:gdLst>
            <a:ahLst/>
            <a:cxnLst>
              <a:cxn ang="0">
                <a:pos x="connsiteX0" y="connsiteY0"/>
              </a:cxn>
              <a:cxn ang="0">
                <a:pos x="connsiteX1" y="connsiteY1"/>
              </a:cxn>
              <a:cxn ang="0">
                <a:pos x="connsiteX2" y="connsiteY2"/>
              </a:cxn>
              <a:cxn ang="0">
                <a:pos x="connsiteX3" y="connsiteY3"/>
              </a:cxn>
            </a:cxnLst>
            <a:rect l="l" t="t" r="r" b="b"/>
            <a:pathLst>
              <a:path w="841420" h="359535">
                <a:moveTo>
                  <a:pt x="200695" y="353095"/>
                </a:moveTo>
                <a:cubicBezTo>
                  <a:pt x="100347" y="230209"/>
                  <a:pt x="0" y="107323"/>
                  <a:pt x="91225" y="56881"/>
                </a:cubicBezTo>
                <a:cubicBezTo>
                  <a:pt x="182450" y="6439"/>
                  <a:pt x="654676" y="0"/>
                  <a:pt x="748048" y="50442"/>
                </a:cubicBezTo>
                <a:cubicBezTo>
                  <a:pt x="841420" y="100884"/>
                  <a:pt x="746438" y="230209"/>
                  <a:pt x="651456" y="359535"/>
                </a:cubicBezTo>
              </a:path>
            </a:pathLst>
          </a:custGeom>
          <a:noFill/>
          <a:ln w="25400" cap="flat" cmpd="sng" algn="ctr">
            <a:solidFill>
              <a:schemeClr val="tx1"/>
            </a:solidFill>
            <a:prstDash val="solid"/>
            <a:round/>
            <a:headEnd type="none" w="med" len="med"/>
            <a:tailEnd type="arrow"/>
          </a:ln>
          <a:effectLst/>
        </p:spPr>
        <p:txBody>
          <a:bodyPr rtlCol="0" anchor="ctr"/>
          <a:lstStyle/>
          <a:p>
            <a:pPr algn="ctr"/>
            <a:endParaRPr lang="en-US"/>
          </a:p>
        </p:txBody>
      </p:sp>
      <p:pic>
        <p:nvPicPr>
          <p:cNvPr id="12" name="图片 11">
            <a:extLst>
              <a:ext uri="{FF2B5EF4-FFF2-40B4-BE49-F238E27FC236}">
                <a16:creationId xmlns:a16="http://schemas.microsoft.com/office/drawing/2014/main" id="{4212FA47-4F83-4BCC-85A6-8D8EABBC3D45}"/>
              </a:ext>
            </a:extLst>
          </p:cNvPr>
          <p:cNvPicPr>
            <a:picLocks noChangeAspect="1"/>
          </p:cNvPicPr>
          <p:nvPr/>
        </p:nvPicPr>
        <p:blipFill>
          <a:blip r:embed="rId2"/>
          <a:stretch>
            <a:fillRect/>
          </a:stretch>
        </p:blipFill>
        <p:spPr>
          <a:xfrm>
            <a:off x="4225924" y="3528356"/>
            <a:ext cx="4759379" cy="1141548"/>
          </a:xfrm>
          <a:prstGeom prst="rect">
            <a:avLst/>
          </a:prstGeom>
        </p:spPr>
      </p:pic>
      <p:pic>
        <p:nvPicPr>
          <p:cNvPr id="13" name="图片 12">
            <a:extLst>
              <a:ext uri="{FF2B5EF4-FFF2-40B4-BE49-F238E27FC236}">
                <a16:creationId xmlns:a16="http://schemas.microsoft.com/office/drawing/2014/main" id="{648FDC39-B11E-4202-8DA2-BE4D15D99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443" y="476672"/>
            <a:ext cx="3222267" cy="2417646"/>
          </a:xfrm>
          <a:prstGeom prst="rect">
            <a:avLst/>
          </a:prstGeom>
        </p:spPr>
      </p:pic>
    </p:spTree>
    <p:extLst>
      <p:ext uri="{BB962C8B-B14F-4D97-AF65-F5344CB8AC3E}">
        <p14:creationId xmlns:p14="http://schemas.microsoft.com/office/powerpoint/2010/main" val="25186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9E4920-D736-46D8-8669-15637BF2AE3E}"/>
              </a:ext>
            </a:extLst>
          </p:cNvPr>
          <p:cNvSpPr>
            <a:spLocks noGrp="1"/>
          </p:cNvSpPr>
          <p:nvPr>
            <p:ph type="title"/>
          </p:nvPr>
        </p:nvSpPr>
        <p:spPr/>
        <p:txBody>
          <a:bodyPr>
            <a:normAutofit fontScale="90000"/>
          </a:bodyPr>
          <a:lstStyle/>
          <a:p>
            <a:r>
              <a:rPr lang="zh-CN" altLang="en-US" dirty="0"/>
              <a:t>局部性原理的应用</a:t>
            </a:r>
          </a:p>
        </p:txBody>
      </p:sp>
      <p:sp>
        <p:nvSpPr>
          <p:cNvPr id="3" name="内容占位符 2">
            <a:extLst>
              <a:ext uri="{FF2B5EF4-FFF2-40B4-BE49-F238E27FC236}">
                <a16:creationId xmlns:a16="http://schemas.microsoft.com/office/drawing/2014/main" id="{10ACADCE-3AA6-4AD4-9BFC-A6BAF89EBA7E}"/>
              </a:ext>
            </a:extLst>
          </p:cNvPr>
          <p:cNvSpPr>
            <a:spLocks noGrp="1"/>
          </p:cNvSpPr>
          <p:nvPr>
            <p:ph idx="1"/>
          </p:nvPr>
        </p:nvSpPr>
        <p:spPr>
          <a:xfrm>
            <a:off x="457200" y="837034"/>
            <a:ext cx="8229600" cy="5031266"/>
          </a:xfrm>
        </p:spPr>
        <p:txBody>
          <a:bodyPr>
            <a:normAutofit lnSpcReduction="10000"/>
          </a:bodyPr>
          <a:lstStyle/>
          <a:p>
            <a:r>
              <a:rPr lang="zh-CN" altLang="en-US" dirty="0"/>
              <a:t>硬件级：</a:t>
            </a:r>
            <a:endParaRPr lang="en-US" altLang="zh-CN" dirty="0"/>
          </a:p>
          <a:p>
            <a:pPr lvl="1"/>
            <a:r>
              <a:rPr lang="en-US" altLang="zh-CN" dirty="0"/>
              <a:t>Cache</a:t>
            </a:r>
            <a:r>
              <a:rPr lang="zh-CN" altLang="en-US" dirty="0"/>
              <a:t>用于缓存最近被引用的指令和数据，</a:t>
            </a:r>
            <a:br>
              <a:rPr lang="en-US" altLang="zh-CN" dirty="0"/>
            </a:br>
            <a:r>
              <a:rPr lang="zh-CN" altLang="en-US" dirty="0"/>
              <a:t>提高对内存访问速度</a:t>
            </a:r>
            <a:endParaRPr lang="en-US" altLang="zh-CN" dirty="0"/>
          </a:p>
          <a:p>
            <a:pPr lvl="1"/>
            <a:r>
              <a:rPr lang="zh-CN" altLang="en-US" dirty="0"/>
              <a:t>硬盘配置几十</a:t>
            </a:r>
            <a:r>
              <a:rPr lang="en-US" altLang="zh-CN" dirty="0"/>
              <a:t>MB</a:t>
            </a:r>
            <a:r>
              <a:rPr lang="zh-CN" altLang="en-US" dirty="0"/>
              <a:t>缓存，优化磁盘访问</a:t>
            </a:r>
            <a:endParaRPr lang="en-US" altLang="zh-CN" dirty="0"/>
          </a:p>
          <a:p>
            <a:pPr lvl="1"/>
            <a:r>
              <a:rPr lang="en-US" altLang="zh-CN" dirty="0"/>
              <a:t>SSD</a:t>
            </a:r>
            <a:r>
              <a:rPr lang="zh-CN" altLang="en-US" dirty="0"/>
              <a:t>配置缓存，优化读写效率</a:t>
            </a:r>
            <a:endParaRPr lang="en-US" altLang="zh-CN" dirty="0"/>
          </a:p>
          <a:p>
            <a:r>
              <a:rPr lang="zh-CN" altLang="en-US" dirty="0"/>
              <a:t>操作系统级：</a:t>
            </a:r>
            <a:endParaRPr lang="en-US" altLang="zh-CN" dirty="0"/>
          </a:p>
          <a:p>
            <a:pPr lvl="1"/>
            <a:r>
              <a:rPr lang="zh-CN" altLang="en-US" dirty="0"/>
              <a:t>使用主存缓存磁盘文件最近被使用的磁盘块</a:t>
            </a:r>
            <a:endParaRPr lang="en-US" altLang="zh-CN" dirty="0"/>
          </a:p>
          <a:p>
            <a:r>
              <a:rPr lang="zh-CN" altLang="en-US" dirty="0"/>
              <a:t>数据库级：</a:t>
            </a:r>
            <a:endParaRPr lang="en-US" altLang="zh-CN" dirty="0"/>
          </a:p>
          <a:p>
            <a:pPr lvl="1"/>
            <a:r>
              <a:rPr lang="zh-CN" altLang="en-US" dirty="0"/>
              <a:t>数据库缓冲区</a:t>
            </a:r>
            <a:r>
              <a:rPr lang="en-US" altLang="zh-CN" dirty="0"/>
              <a:t>(buffer pool)</a:t>
            </a:r>
            <a:r>
              <a:rPr lang="zh-CN" altLang="en-US" dirty="0"/>
              <a:t>：缓存数据库数据页</a:t>
            </a:r>
            <a:endParaRPr lang="en-US" altLang="zh-CN" dirty="0"/>
          </a:p>
          <a:p>
            <a:r>
              <a:rPr lang="zh-CN" altLang="en-US" dirty="0"/>
              <a:t>系统级：</a:t>
            </a:r>
            <a:endParaRPr lang="en-US" altLang="zh-CN" dirty="0"/>
          </a:p>
          <a:p>
            <a:pPr lvl="1"/>
            <a:r>
              <a:rPr lang="en-US" altLang="zh-CN" sz="1800" dirty="0"/>
              <a:t>Memcached</a:t>
            </a:r>
            <a:r>
              <a:rPr lang="zh-CN" altLang="en-US" sz="1800" dirty="0"/>
              <a:t>、</a:t>
            </a:r>
            <a:r>
              <a:rPr lang="en-US" altLang="zh-CN" sz="1800" dirty="0"/>
              <a:t>Redis</a:t>
            </a:r>
            <a:r>
              <a:rPr lang="zh-CN" altLang="en-US" sz="1800" dirty="0"/>
              <a:t>分布式缓存系统：分布式内存对象</a:t>
            </a:r>
            <a:br>
              <a:rPr lang="en-US" altLang="zh-CN" sz="1800" dirty="0"/>
            </a:br>
            <a:r>
              <a:rPr lang="zh-CN" altLang="en-US" sz="1800" dirty="0"/>
              <a:t>缓存系统，用于动态</a:t>
            </a:r>
            <a:r>
              <a:rPr lang="en-US" altLang="zh-CN" sz="1800" dirty="0"/>
              <a:t>Web</a:t>
            </a:r>
            <a:r>
              <a:rPr lang="zh-CN" altLang="en-US" sz="1800" dirty="0"/>
              <a:t>应用以减轻数据库负载。它</a:t>
            </a:r>
            <a:br>
              <a:rPr lang="en-US" altLang="zh-CN" sz="1800" dirty="0"/>
            </a:br>
            <a:r>
              <a:rPr lang="zh-CN" altLang="en-US" sz="1800" dirty="0"/>
              <a:t>通过在内存中缓存数据和对象来减少读取数据库的次</a:t>
            </a:r>
            <a:br>
              <a:rPr lang="en-US" altLang="zh-CN" sz="1800" dirty="0"/>
            </a:br>
            <a:r>
              <a:rPr lang="zh-CN" altLang="en-US" sz="1800" dirty="0"/>
              <a:t>数，从而提高动态、数据库驱动网站的速度</a:t>
            </a:r>
          </a:p>
        </p:txBody>
      </p:sp>
      <p:sp>
        <p:nvSpPr>
          <p:cNvPr id="4" name="灯片编号占位符 3">
            <a:extLst>
              <a:ext uri="{FF2B5EF4-FFF2-40B4-BE49-F238E27FC236}">
                <a16:creationId xmlns:a16="http://schemas.microsoft.com/office/drawing/2014/main" id="{4A8A8B9E-08D7-415E-972E-FF46F579F8DF}"/>
              </a:ext>
            </a:extLst>
          </p:cNvPr>
          <p:cNvSpPr>
            <a:spLocks noGrp="1"/>
          </p:cNvSpPr>
          <p:nvPr>
            <p:ph type="sldNum" sz="quarter" idx="12"/>
          </p:nvPr>
        </p:nvSpPr>
        <p:spPr/>
        <p:txBody>
          <a:bodyPr/>
          <a:lstStyle/>
          <a:p>
            <a:fld id="{6D62327B-ED8D-4CFC-ADD0-A75FA5CBE281}" type="slidenum">
              <a:rPr lang="zh-CN" altLang="en-US" smtClean="0"/>
              <a:pPr/>
              <a:t>72</a:t>
            </a:fld>
            <a:endParaRPr lang="zh-CN" altLang="en-US" dirty="0"/>
          </a:p>
        </p:txBody>
      </p:sp>
      <p:pic>
        <p:nvPicPr>
          <p:cNvPr id="6" name="图片 5">
            <a:extLst>
              <a:ext uri="{FF2B5EF4-FFF2-40B4-BE49-F238E27FC236}">
                <a16:creationId xmlns:a16="http://schemas.microsoft.com/office/drawing/2014/main" id="{83C9CA38-0C8E-4A69-B897-42BB66EA30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753" y="1854534"/>
            <a:ext cx="1373511" cy="876108"/>
          </a:xfrm>
          <a:prstGeom prst="rect">
            <a:avLst/>
          </a:prstGeom>
        </p:spPr>
      </p:pic>
      <p:pic>
        <p:nvPicPr>
          <p:cNvPr id="8" name="图片 7">
            <a:extLst>
              <a:ext uri="{FF2B5EF4-FFF2-40B4-BE49-F238E27FC236}">
                <a16:creationId xmlns:a16="http://schemas.microsoft.com/office/drawing/2014/main" id="{BE291569-A803-42C8-86B4-139FA5C85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2470" y="1843436"/>
            <a:ext cx="1317162" cy="898304"/>
          </a:xfrm>
          <a:prstGeom prst="rect">
            <a:avLst/>
          </a:prstGeom>
        </p:spPr>
      </p:pic>
      <p:sp>
        <p:nvSpPr>
          <p:cNvPr id="9" name="Rectangle 4">
            <a:extLst>
              <a:ext uri="{FF2B5EF4-FFF2-40B4-BE49-F238E27FC236}">
                <a16:creationId xmlns:a16="http://schemas.microsoft.com/office/drawing/2014/main" id="{8542E859-72CA-4205-909C-B8C8E333910B}"/>
              </a:ext>
            </a:extLst>
          </p:cNvPr>
          <p:cNvSpPr>
            <a:spLocks noChangeArrowheads="1"/>
          </p:cNvSpPr>
          <p:nvPr/>
        </p:nvSpPr>
        <p:spPr bwMode="auto">
          <a:xfrm>
            <a:off x="6488191" y="1559684"/>
            <a:ext cx="2428558" cy="297004"/>
          </a:xfrm>
          <a:prstGeom prst="rect">
            <a:avLst/>
          </a:prstGeom>
          <a:noFill/>
          <a:ln w="19050">
            <a:noFill/>
            <a:miter lim="800000"/>
            <a:headEnd/>
            <a:tailEnd type="none" w="sm" len="sm"/>
          </a:ln>
          <a:effectLst/>
        </p:spPr>
        <p:txBody>
          <a:bodyPr wrap="square" lIns="45720" rIns="45720">
            <a:prstTxWarp prst="textNoShape">
              <a:avLst/>
            </a:prstTxWarp>
            <a:spAutoFit/>
          </a:bodyPr>
          <a:lstStyle/>
          <a:p>
            <a:pPr algn="ctr" eaLnBrk="1" hangingPunct="1">
              <a:lnSpc>
                <a:spcPct val="95000"/>
              </a:lnSpc>
              <a:spcBef>
                <a:spcPct val="50000"/>
              </a:spcBef>
              <a:buClr>
                <a:schemeClr val="hlink"/>
              </a:buClr>
              <a:buFont typeface="Wingdings" charset="2"/>
              <a:buNone/>
            </a:pPr>
            <a:r>
              <a:rPr lang="zh-CN" altLang="en-US" sz="1400" dirty="0">
                <a:solidFill>
                  <a:srgbClr val="FF0000"/>
                </a:solidFill>
                <a:effectLst>
                  <a:outerShdw blurRad="38100" dist="38100" dir="2700000" algn="tl">
                    <a:srgbClr val="DDDDDD"/>
                  </a:outerShdw>
                </a:effectLst>
              </a:rPr>
              <a:t>磁盘与</a:t>
            </a:r>
            <a:r>
              <a:rPr lang="en-US" altLang="zh-CN" sz="1400" dirty="0">
                <a:solidFill>
                  <a:srgbClr val="FF0000"/>
                </a:solidFill>
                <a:effectLst>
                  <a:outerShdw blurRad="38100" dist="38100" dir="2700000" algn="tl">
                    <a:srgbClr val="DDDDDD"/>
                  </a:outerShdw>
                </a:effectLst>
              </a:rPr>
              <a:t>SSD</a:t>
            </a:r>
            <a:r>
              <a:rPr lang="zh-CN" altLang="en-US" sz="1400" dirty="0">
                <a:solidFill>
                  <a:srgbClr val="FF0000"/>
                </a:solidFill>
                <a:effectLst>
                  <a:outerShdw blurRad="38100" dist="38100" dir="2700000" algn="tl">
                    <a:srgbClr val="DDDDDD"/>
                  </a:outerShdw>
                </a:effectLst>
              </a:rPr>
              <a:t>中的缓存芯片</a:t>
            </a:r>
            <a:endParaRPr lang="en-US" sz="1400" dirty="0">
              <a:solidFill>
                <a:srgbClr val="FF0000"/>
              </a:solidFill>
              <a:effectLst>
                <a:outerShdw blurRad="38100" dist="38100" dir="2700000" algn="tl">
                  <a:srgbClr val="DDDDDD"/>
                </a:outerShdw>
              </a:effectLst>
            </a:endParaRPr>
          </a:p>
        </p:txBody>
      </p:sp>
      <p:cxnSp>
        <p:nvCxnSpPr>
          <p:cNvPr id="10" name="直接连接符 9">
            <a:extLst>
              <a:ext uri="{FF2B5EF4-FFF2-40B4-BE49-F238E27FC236}">
                <a16:creationId xmlns:a16="http://schemas.microsoft.com/office/drawing/2014/main" id="{AE16961B-9196-4D10-AD00-3476322C4719}"/>
              </a:ext>
            </a:extLst>
          </p:cNvPr>
          <p:cNvCxnSpPr/>
          <p:nvPr/>
        </p:nvCxnSpPr>
        <p:spPr bwMode="auto">
          <a:xfrm>
            <a:off x="8745213" y="3258231"/>
            <a:ext cx="0" cy="176061"/>
          </a:xfrm>
          <a:prstGeom prst="line">
            <a:avLst/>
          </a:prstGeom>
          <a:ln>
            <a:solidFill>
              <a:srgbClr val="0066FF"/>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1" name="直接连接符 10">
            <a:extLst>
              <a:ext uri="{FF2B5EF4-FFF2-40B4-BE49-F238E27FC236}">
                <a16:creationId xmlns:a16="http://schemas.microsoft.com/office/drawing/2014/main" id="{DA34F4E5-0584-4665-A825-91093DF024A5}"/>
              </a:ext>
            </a:extLst>
          </p:cNvPr>
          <p:cNvCxnSpPr/>
          <p:nvPr/>
        </p:nvCxnSpPr>
        <p:spPr bwMode="auto">
          <a:xfrm>
            <a:off x="8080741" y="3258231"/>
            <a:ext cx="0" cy="176061"/>
          </a:xfrm>
          <a:prstGeom prst="line">
            <a:avLst/>
          </a:prstGeom>
          <a:ln>
            <a:solidFill>
              <a:srgbClr val="0066FF"/>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2" name="直接连接符 11">
            <a:extLst>
              <a:ext uri="{FF2B5EF4-FFF2-40B4-BE49-F238E27FC236}">
                <a16:creationId xmlns:a16="http://schemas.microsoft.com/office/drawing/2014/main" id="{7B850FF5-3CAD-45C0-A324-A6A0881FBEA3}"/>
              </a:ext>
            </a:extLst>
          </p:cNvPr>
          <p:cNvCxnSpPr/>
          <p:nvPr/>
        </p:nvCxnSpPr>
        <p:spPr bwMode="auto">
          <a:xfrm>
            <a:off x="7504677" y="3258231"/>
            <a:ext cx="0" cy="176061"/>
          </a:xfrm>
          <a:prstGeom prst="line">
            <a:avLst/>
          </a:prstGeom>
          <a:ln>
            <a:solidFill>
              <a:srgbClr val="0066FF"/>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3" name="直接连接符 12">
            <a:extLst>
              <a:ext uri="{FF2B5EF4-FFF2-40B4-BE49-F238E27FC236}">
                <a16:creationId xmlns:a16="http://schemas.microsoft.com/office/drawing/2014/main" id="{AF912FE9-5733-4C70-9487-F12B9B80A7DD}"/>
              </a:ext>
            </a:extLst>
          </p:cNvPr>
          <p:cNvCxnSpPr/>
          <p:nvPr/>
        </p:nvCxnSpPr>
        <p:spPr bwMode="auto">
          <a:xfrm>
            <a:off x="6856605" y="3258231"/>
            <a:ext cx="0" cy="176061"/>
          </a:xfrm>
          <a:prstGeom prst="line">
            <a:avLst/>
          </a:prstGeom>
          <a:ln>
            <a:solidFill>
              <a:srgbClr val="0066FF"/>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4" name="矩形: 圆角 13">
            <a:extLst>
              <a:ext uri="{FF2B5EF4-FFF2-40B4-BE49-F238E27FC236}">
                <a16:creationId xmlns:a16="http://schemas.microsoft.com/office/drawing/2014/main" id="{D88EF6B8-C12B-4223-9015-CDBF56BE5484}"/>
              </a:ext>
            </a:extLst>
          </p:cNvPr>
          <p:cNvSpPr/>
          <p:nvPr/>
        </p:nvSpPr>
        <p:spPr bwMode="auto">
          <a:xfrm>
            <a:off x="6586241" y="3434292"/>
            <a:ext cx="2430604" cy="1080120"/>
          </a:xfrm>
          <a:prstGeom prst="roundRect">
            <a:avLst>
              <a:gd name="adj" fmla="val 4815"/>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1200" b="0" i="0" u="none" strike="noStrike" cap="none" normalizeH="0" baseline="0" dirty="0">
                <a:ln>
                  <a:noFill/>
                </a:ln>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内存</a:t>
            </a:r>
          </a:p>
        </p:txBody>
      </p:sp>
      <p:pic>
        <p:nvPicPr>
          <p:cNvPr id="15" name="图片 14">
            <a:extLst>
              <a:ext uri="{FF2B5EF4-FFF2-40B4-BE49-F238E27FC236}">
                <a16:creationId xmlns:a16="http://schemas.microsoft.com/office/drawing/2014/main" id="{FBA3F530-18EF-4B13-9E72-DBD3CE7AD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6380" y="2884226"/>
            <a:ext cx="521591" cy="4262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31750"/>
            <a:contourClr>
              <a:srgbClr val="969696"/>
            </a:contourClr>
          </a:sp3d>
        </p:spPr>
      </p:pic>
      <p:pic>
        <p:nvPicPr>
          <p:cNvPr id="16" name="图片 15">
            <a:extLst>
              <a:ext uri="{FF2B5EF4-FFF2-40B4-BE49-F238E27FC236}">
                <a16:creationId xmlns:a16="http://schemas.microsoft.com/office/drawing/2014/main" id="{0EE98732-0F85-4669-88C2-52463271E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066" y="2884226"/>
            <a:ext cx="521591" cy="4262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31750"/>
            <a:contourClr>
              <a:srgbClr val="969696"/>
            </a:contourClr>
          </a:sp3d>
        </p:spPr>
      </p:pic>
      <p:pic>
        <p:nvPicPr>
          <p:cNvPr id="17" name="图片 16">
            <a:extLst>
              <a:ext uri="{FF2B5EF4-FFF2-40B4-BE49-F238E27FC236}">
                <a16:creationId xmlns:a16="http://schemas.microsoft.com/office/drawing/2014/main" id="{9B381F13-D2E1-44FC-B528-F8DA105D0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752" y="2884226"/>
            <a:ext cx="521591" cy="4262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31750"/>
            <a:contourClr>
              <a:srgbClr val="969696"/>
            </a:contourClr>
          </a:sp3d>
        </p:spPr>
      </p:pic>
      <p:pic>
        <p:nvPicPr>
          <p:cNvPr id="18" name="图片 17">
            <a:extLst>
              <a:ext uri="{FF2B5EF4-FFF2-40B4-BE49-F238E27FC236}">
                <a16:creationId xmlns:a16="http://schemas.microsoft.com/office/drawing/2014/main" id="{7E34787B-DB4D-4C62-B95E-22C8B1DFE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7438" y="2884226"/>
            <a:ext cx="521591" cy="4262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31750"/>
            <a:contourClr>
              <a:srgbClr val="969696"/>
            </a:contourClr>
          </a:sp3d>
        </p:spPr>
      </p:pic>
      <p:sp>
        <p:nvSpPr>
          <p:cNvPr id="19" name="矩形 18">
            <a:extLst>
              <a:ext uri="{FF2B5EF4-FFF2-40B4-BE49-F238E27FC236}">
                <a16:creationId xmlns:a16="http://schemas.microsoft.com/office/drawing/2014/main" id="{FB2C8F2E-DFE9-465E-B3EE-AD4AC836B51D}"/>
              </a:ext>
            </a:extLst>
          </p:cNvPr>
          <p:cNvSpPr/>
          <p:nvPr/>
        </p:nvSpPr>
        <p:spPr bwMode="auto">
          <a:xfrm>
            <a:off x="6876409" y="3812314"/>
            <a:ext cx="1850269" cy="630089"/>
          </a:xfrm>
          <a:prstGeom prst="rect">
            <a:avLst/>
          </a:prstGeom>
          <a:solidFill>
            <a:schemeClr val="bg1">
              <a:lumMod val="95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CN" altLang="en-US" sz="1800" b="0" i="0" u="none" strike="noStrike" cap="none" normalizeH="0" baseline="0" dirty="0">
                <a:ln>
                  <a:noFill/>
                </a:ln>
                <a:solidFill>
                  <a:schemeClr val="tx1"/>
                </a:solidFill>
                <a:effectLst/>
                <a:latin typeface="Baskerville Old Face" panose="02020602080505020303" pitchFamily="18" charset="0"/>
                <a:ea typeface="宋体" pitchFamily="2" charset="-122"/>
              </a:rPr>
              <a:t>缓冲区</a:t>
            </a:r>
            <a:r>
              <a:rPr kumimoji="0" lang="en-US" altLang="zh-CN" sz="1800" b="0" i="0" u="none" strike="noStrike" cap="none" normalizeH="0" baseline="0" dirty="0">
                <a:ln>
                  <a:noFill/>
                </a:ln>
                <a:solidFill>
                  <a:schemeClr val="tx1"/>
                </a:solidFill>
                <a:effectLst/>
                <a:latin typeface="Baskerville Old Face" panose="02020602080505020303" pitchFamily="18" charset="0"/>
                <a:ea typeface="宋体" pitchFamily="2" charset="-122"/>
              </a:rPr>
              <a:t>(Buffer)</a:t>
            </a:r>
            <a:endParaRPr kumimoji="0" lang="zh-CN" altLang="en-US" sz="1800" b="0" i="0" u="none" strike="noStrike" cap="none" normalizeH="0" baseline="0" dirty="0">
              <a:ln>
                <a:noFill/>
              </a:ln>
              <a:solidFill>
                <a:schemeClr val="tx1"/>
              </a:solidFill>
              <a:effectLst/>
              <a:latin typeface="Baskerville Old Face" panose="02020602080505020303" pitchFamily="18" charset="0"/>
              <a:ea typeface="宋体" pitchFamily="2" charset="-122"/>
            </a:endParaRPr>
          </a:p>
        </p:txBody>
      </p:sp>
      <p:pic>
        <p:nvPicPr>
          <p:cNvPr id="20" name="图片 19">
            <a:extLst>
              <a:ext uri="{FF2B5EF4-FFF2-40B4-BE49-F238E27FC236}">
                <a16:creationId xmlns:a16="http://schemas.microsoft.com/office/drawing/2014/main" id="{D9A4C641-8F7F-41E7-8F4C-8452E834F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060" y="4627348"/>
            <a:ext cx="1772565" cy="1013793"/>
          </a:xfrm>
          <a:prstGeom prst="rect">
            <a:avLst/>
          </a:prstGeom>
        </p:spPr>
      </p:pic>
      <p:sp>
        <p:nvSpPr>
          <p:cNvPr id="21" name="矩形 20">
            <a:extLst>
              <a:ext uri="{FF2B5EF4-FFF2-40B4-BE49-F238E27FC236}">
                <a16:creationId xmlns:a16="http://schemas.microsoft.com/office/drawing/2014/main" id="{C1610A69-D8CF-47AE-8854-6A2A8AB87B21}"/>
              </a:ext>
            </a:extLst>
          </p:cNvPr>
          <p:cNvSpPr/>
          <p:nvPr/>
        </p:nvSpPr>
        <p:spPr>
          <a:xfrm>
            <a:off x="7248835" y="5584800"/>
            <a:ext cx="1218603" cy="338554"/>
          </a:xfrm>
          <a:prstGeom prst="rect">
            <a:avLst/>
          </a:prstGeom>
          <a:noFill/>
        </p:spPr>
        <p:txBody>
          <a:bodyPr wrap="none" lIns="91440" tIns="45720" rIns="91440" bIns="45720">
            <a:spAutoFit/>
          </a:bodyPr>
          <a:lstStyle/>
          <a:p>
            <a:r>
              <a:rPr lang="zh-CN" altLang="en-US" sz="1600" b="1" cap="none" spc="0" dirty="0">
                <a:ln w="0"/>
                <a:solidFill>
                  <a:srgbClr val="FF0000"/>
                </a:solidFill>
                <a:effectLst>
                  <a:outerShdw blurRad="38100" dist="25400" dir="5400000" algn="ctr" rotWithShape="0">
                    <a:srgbClr val="6E747A">
                      <a:alpha val="43000"/>
                    </a:srgbClr>
                  </a:outerShdw>
                </a:effectLst>
              </a:rPr>
              <a:t>磁盘数据库</a:t>
            </a:r>
          </a:p>
        </p:txBody>
      </p:sp>
      <p:cxnSp>
        <p:nvCxnSpPr>
          <p:cNvPr id="22" name="直接连接符 21">
            <a:extLst>
              <a:ext uri="{FF2B5EF4-FFF2-40B4-BE49-F238E27FC236}">
                <a16:creationId xmlns:a16="http://schemas.microsoft.com/office/drawing/2014/main" id="{30F3C419-B7D8-4598-8782-D4949C62B2AA}"/>
              </a:ext>
            </a:extLst>
          </p:cNvPr>
          <p:cNvCxnSpPr/>
          <p:nvPr/>
        </p:nvCxnSpPr>
        <p:spPr bwMode="auto">
          <a:xfrm>
            <a:off x="7756831" y="4442402"/>
            <a:ext cx="0" cy="289043"/>
          </a:xfrm>
          <a:prstGeom prst="line">
            <a:avLst/>
          </a:prstGeom>
          <a:ln>
            <a:solidFill>
              <a:srgbClr val="FF0000"/>
            </a:solidFill>
            <a:headEnd type="triangl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23" name="矩形 22">
            <a:extLst>
              <a:ext uri="{FF2B5EF4-FFF2-40B4-BE49-F238E27FC236}">
                <a16:creationId xmlns:a16="http://schemas.microsoft.com/office/drawing/2014/main" id="{7D9F5BB5-2B65-41EE-A786-E12A9D0A3D7C}"/>
              </a:ext>
            </a:extLst>
          </p:cNvPr>
          <p:cNvSpPr/>
          <p:nvPr/>
        </p:nvSpPr>
        <p:spPr>
          <a:xfrm>
            <a:off x="7028368" y="4853989"/>
            <a:ext cx="1625765" cy="461665"/>
          </a:xfrm>
          <a:prstGeom prst="rect">
            <a:avLst/>
          </a:prstGeom>
        </p:spPr>
        <p:txBody>
          <a:bodyPr wrap="none">
            <a:spAutoFit/>
          </a:bodyPr>
          <a:lstStyle/>
          <a:p>
            <a:pPr algn="ctr" eaLnBrk="1" hangingPunct="1"/>
            <a:r>
              <a:rPr lang="zh-CN" altLang="en-US" sz="1200" b="1" dirty="0">
                <a:effectLst>
                  <a:outerShdw blurRad="38100" dist="38100" dir="2700000" algn="tl">
                    <a:srgbClr val="000000">
                      <a:alpha val="43137"/>
                    </a:srgbClr>
                  </a:outerShdw>
                </a:effectLst>
                <a:latin typeface="Baskerville Old Face" panose="02020602080505020303" pitchFamily="18" charset="0"/>
              </a:rPr>
              <a:t>表、索引、</a:t>
            </a:r>
            <a:r>
              <a:rPr lang="en-US" altLang="zh-CN" sz="1200" b="1" dirty="0">
                <a:effectLst>
                  <a:outerShdw blurRad="38100" dist="38100" dir="2700000" algn="tl">
                    <a:srgbClr val="000000">
                      <a:alpha val="43137"/>
                    </a:srgbClr>
                  </a:outerShdw>
                </a:effectLst>
                <a:latin typeface="Baskerville Old Face" panose="02020602080505020303" pitchFamily="18" charset="0"/>
              </a:rPr>
              <a:t>LOG</a:t>
            </a:r>
            <a:r>
              <a:rPr lang="zh-CN" altLang="en-US" sz="1200" b="1" dirty="0">
                <a:effectLst>
                  <a:outerShdw blurRad="38100" dist="38100" dir="2700000" algn="tl">
                    <a:srgbClr val="000000">
                      <a:alpha val="43137"/>
                    </a:srgbClr>
                  </a:outerShdw>
                </a:effectLst>
                <a:latin typeface="Baskerville Old Face" panose="02020602080505020303" pitchFamily="18" charset="0"/>
              </a:rPr>
              <a:t>、</a:t>
            </a:r>
            <a:endParaRPr lang="en-US" altLang="zh-CN" sz="1200" b="1" dirty="0">
              <a:effectLst>
                <a:outerShdw blurRad="38100" dist="38100" dir="2700000" algn="tl">
                  <a:srgbClr val="000000">
                    <a:alpha val="43137"/>
                  </a:srgbClr>
                </a:outerShdw>
              </a:effectLst>
              <a:latin typeface="Baskerville Old Face" panose="02020602080505020303" pitchFamily="18" charset="0"/>
            </a:endParaRPr>
          </a:p>
          <a:p>
            <a:pPr algn="ctr" eaLnBrk="1" hangingPunct="1"/>
            <a:r>
              <a:rPr lang="en-US" altLang="zh-CN" sz="1200" b="1" dirty="0">
                <a:effectLst>
                  <a:outerShdw blurRad="38100" dist="38100" dir="2700000" algn="tl">
                    <a:srgbClr val="000000">
                      <a:alpha val="43137"/>
                    </a:srgbClr>
                  </a:outerShdw>
                </a:effectLst>
                <a:latin typeface="Baskerville Old Face" panose="02020602080505020303" pitchFamily="18" charset="0"/>
              </a:rPr>
              <a:t>checkpoint</a:t>
            </a:r>
            <a:r>
              <a:rPr lang="zh-CN" altLang="en-US" sz="1200" b="1" dirty="0">
                <a:effectLst>
                  <a:outerShdw blurRad="38100" dist="38100" dir="2700000" algn="tl">
                    <a:srgbClr val="000000">
                      <a:alpha val="43137"/>
                    </a:srgbClr>
                  </a:outerShdw>
                </a:effectLst>
                <a:latin typeface="Baskerville Old Face" panose="02020602080505020303" pitchFamily="18" charset="0"/>
              </a:rPr>
              <a:t>、临时表等</a:t>
            </a:r>
          </a:p>
        </p:txBody>
      </p:sp>
      <p:pic>
        <p:nvPicPr>
          <p:cNvPr id="25" name="图片 24">
            <a:extLst>
              <a:ext uri="{FF2B5EF4-FFF2-40B4-BE49-F238E27FC236}">
                <a16:creationId xmlns:a16="http://schemas.microsoft.com/office/drawing/2014/main" id="{5E11610C-79F1-4CF7-8697-228922EE4711}"/>
              </a:ext>
            </a:extLst>
          </p:cNvPr>
          <p:cNvPicPr>
            <a:picLocks noChangeAspect="1"/>
          </p:cNvPicPr>
          <p:nvPr/>
        </p:nvPicPr>
        <p:blipFill rotWithShape="1">
          <a:blip r:embed="rId6">
            <a:extLst>
              <a:ext uri="{28A0092B-C50C-407E-A947-70E740481C1C}">
                <a14:useLocalDpi xmlns:a14="http://schemas.microsoft.com/office/drawing/2010/main" val="0"/>
              </a:ext>
            </a:extLst>
          </a:blip>
          <a:srcRect l="3864" t="13280" r="3631" b="7515"/>
          <a:stretch/>
        </p:blipFill>
        <p:spPr>
          <a:xfrm>
            <a:off x="1785278" y="5515613"/>
            <a:ext cx="2984772" cy="1078338"/>
          </a:xfrm>
          <a:prstGeom prst="rect">
            <a:avLst/>
          </a:prstGeom>
        </p:spPr>
      </p:pic>
      <p:pic>
        <p:nvPicPr>
          <p:cNvPr id="27" name="图片 26">
            <a:extLst>
              <a:ext uri="{FF2B5EF4-FFF2-40B4-BE49-F238E27FC236}">
                <a16:creationId xmlns:a16="http://schemas.microsoft.com/office/drawing/2014/main" id="{4EB4A930-C653-497D-9CBB-BD6E5450EC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9729" y="112875"/>
            <a:ext cx="2265481" cy="1429472"/>
          </a:xfrm>
          <a:prstGeom prst="rect">
            <a:avLst/>
          </a:prstGeom>
        </p:spPr>
      </p:pic>
    </p:spTree>
    <p:extLst>
      <p:ext uri="{BB962C8B-B14F-4D97-AF65-F5344CB8AC3E}">
        <p14:creationId xmlns:p14="http://schemas.microsoft.com/office/powerpoint/2010/main" val="1314256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20F2C-F786-4037-B98D-555E60307FF5}"/>
              </a:ext>
            </a:extLst>
          </p:cNvPr>
          <p:cNvSpPr>
            <a:spLocks noGrp="1"/>
          </p:cNvSpPr>
          <p:nvPr>
            <p:ph type="title"/>
          </p:nvPr>
        </p:nvSpPr>
        <p:spPr/>
        <p:txBody>
          <a:bodyPr>
            <a:normAutofit fontScale="90000"/>
          </a:bodyPr>
          <a:lstStyle/>
          <a:p>
            <a:r>
              <a:rPr lang="en-US" altLang="zh-CN" dirty="0"/>
              <a:t>6.2.1 </a:t>
            </a:r>
            <a:r>
              <a:rPr lang="zh-CN" altLang="en-US" dirty="0"/>
              <a:t>对程序数据引用的局部性</a:t>
            </a:r>
          </a:p>
        </p:txBody>
      </p:sp>
      <p:sp>
        <p:nvSpPr>
          <p:cNvPr id="3" name="内容占位符 2">
            <a:extLst>
              <a:ext uri="{FF2B5EF4-FFF2-40B4-BE49-F238E27FC236}">
                <a16:creationId xmlns:a16="http://schemas.microsoft.com/office/drawing/2014/main" id="{9E661E89-5BF6-4C96-BDA5-E8C44622785B}"/>
              </a:ext>
            </a:extLst>
          </p:cNvPr>
          <p:cNvSpPr>
            <a:spLocks noGrp="1"/>
          </p:cNvSpPr>
          <p:nvPr>
            <p:ph idx="1"/>
          </p:nvPr>
        </p:nvSpPr>
        <p:spPr/>
        <p:txBody>
          <a:bodyPr>
            <a:normAutofit fontScale="92500" lnSpcReduction="10000"/>
          </a:bodyPr>
          <a:lstStyle/>
          <a:p>
            <a:r>
              <a:rPr lang="zh-CN" altLang="en-US" dirty="0"/>
              <a:t>示例：向量元素求和局部性分析</a:t>
            </a:r>
            <a:endParaRPr lang="en-US" altLang="zh-CN" dirty="0"/>
          </a:p>
          <a:p>
            <a:endParaRPr lang="en-US" altLang="zh-CN" dirty="0"/>
          </a:p>
          <a:p>
            <a:endParaRPr lang="en-US" altLang="zh-CN" dirty="0"/>
          </a:p>
          <a:p>
            <a:endParaRPr lang="en-US" altLang="zh-CN" dirty="0"/>
          </a:p>
          <a:p>
            <a:endParaRPr lang="en-US" altLang="zh-CN" dirty="0"/>
          </a:p>
          <a:p>
            <a:r>
              <a:rPr lang="zh-CN" altLang="en-US" dirty="0"/>
              <a:t>数据访问局部性：</a:t>
            </a:r>
            <a:endParaRPr lang="en-US" altLang="zh-CN" dirty="0"/>
          </a:p>
          <a:p>
            <a:pPr lvl="1"/>
            <a:r>
              <a:rPr lang="zh-CN" altLang="en-US" dirty="0"/>
              <a:t>向量元素</a:t>
            </a:r>
            <a:r>
              <a:rPr lang="en-US" altLang="zh-CN" dirty="0"/>
              <a:t>v[</a:t>
            </a:r>
            <a:r>
              <a:rPr lang="en-US" altLang="zh-CN" dirty="0" err="1"/>
              <a:t>i</a:t>
            </a:r>
            <a:r>
              <a:rPr lang="en-US" altLang="zh-CN" dirty="0"/>
              <a:t>]</a:t>
            </a:r>
            <a:r>
              <a:rPr lang="zh-CN" altLang="en-US" dirty="0"/>
              <a:t>：</a:t>
            </a:r>
            <a:endParaRPr lang="en-US" altLang="zh-CN" dirty="0"/>
          </a:p>
          <a:p>
            <a:pPr lvl="2"/>
            <a:r>
              <a:rPr lang="zh-CN" altLang="en-US" dirty="0"/>
              <a:t>步长为</a:t>
            </a:r>
            <a:r>
              <a:rPr lang="en-US" altLang="zh-CN" dirty="0"/>
              <a:t>1</a:t>
            </a:r>
            <a:r>
              <a:rPr lang="zh-CN" altLang="en-US" dirty="0"/>
              <a:t>的顺序访问，空间局部性好</a:t>
            </a:r>
            <a:endParaRPr lang="en-US" altLang="zh-CN" dirty="0"/>
          </a:p>
          <a:p>
            <a:pPr lvl="2"/>
            <a:r>
              <a:rPr lang="zh-CN" altLang="en-US" dirty="0"/>
              <a:t>无重复访问，时间局部性差</a:t>
            </a:r>
            <a:endParaRPr lang="en-US" altLang="zh-CN" dirty="0"/>
          </a:p>
          <a:p>
            <a:pPr lvl="1"/>
            <a:r>
              <a:rPr lang="zh-CN" altLang="en-US" dirty="0"/>
              <a:t>变量</a:t>
            </a:r>
            <a:r>
              <a:rPr lang="en-US" altLang="zh-CN" dirty="0"/>
              <a:t>sum</a:t>
            </a:r>
            <a:r>
              <a:rPr lang="zh-CN" altLang="en-US" dirty="0"/>
              <a:t>：</a:t>
            </a:r>
            <a:endParaRPr lang="en-US" altLang="zh-CN" dirty="0"/>
          </a:p>
          <a:p>
            <a:pPr lvl="2"/>
            <a:r>
              <a:rPr lang="zh-CN" altLang="en-US" dirty="0"/>
              <a:t>每次循环迭代中引用一次，时间局部性好</a:t>
            </a:r>
            <a:endParaRPr lang="en-US" altLang="zh-CN" dirty="0"/>
          </a:p>
          <a:p>
            <a:pPr lvl="2"/>
            <a:r>
              <a:rPr lang="en-US" altLang="zh-CN" dirty="0"/>
              <a:t>Sum</a:t>
            </a:r>
            <a:r>
              <a:rPr lang="zh-CN" altLang="en-US" dirty="0"/>
              <a:t>是标量，无空间局部性</a:t>
            </a:r>
            <a:endParaRPr lang="en-US" altLang="zh-CN" dirty="0"/>
          </a:p>
          <a:p>
            <a:r>
              <a:rPr lang="zh-CN" altLang="en-US" dirty="0"/>
              <a:t>指令访问局部性：</a:t>
            </a:r>
            <a:endParaRPr lang="en-US" altLang="zh-CN" dirty="0"/>
          </a:p>
          <a:p>
            <a:pPr lvl="1"/>
            <a:r>
              <a:rPr lang="zh-CN" altLang="en-US" dirty="0"/>
              <a:t>顺序执行指令，空间局部性好</a:t>
            </a:r>
            <a:endParaRPr lang="en-US" altLang="zh-CN" dirty="0"/>
          </a:p>
          <a:p>
            <a:pPr lvl="1"/>
            <a:r>
              <a:rPr lang="zh-CN" altLang="en-US" dirty="0"/>
              <a:t>循环执行指令，时间局部性好</a:t>
            </a:r>
          </a:p>
        </p:txBody>
      </p:sp>
      <p:sp>
        <p:nvSpPr>
          <p:cNvPr id="4" name="灯片编号占位符 3">
            <a:extLst>
              <a:ext uri="{FF2B5EF4-FFF2-40B4-BE49-F238E27FC236}">
                <a16:creationId xmlns:a16="http://schemas.microsoft.com/office/drawing/2014/main" id="{580F95C7-446D-4D7E-8061-D3F7DC6E345D}"/>
              </a:ext>
            </a:extLst>
          </p:cNvPr>
          <p:cNvSpPr>
            <a:spLocks noGrp="1"/>
          </p:cNvSpPr>
          <p:nvPr>
            <p:ph type="sldNum" sz="quarter" idx="12"/>
          </p:nvPr>
        </p:nvSpPr>
        <p:spPr/>
        <p:txBody>
          <a:bodyPr/>
          <a:lstStyle/>
          <a:p>
            <a:fld id="{6D62327B-ED8D-4CFC-ADD0-A75FA5CBE281}" type="slidenum">
              <a:rPr lang="zh-CN" altLang="en-US" smtClean="0"/>
              <a:pPr/>
              <a:t>73</a:t>
            </a:fld>
            <a:endParaRPr lang="zh-CN" altLang="en-US" dirty="0"/>
          </a:p>
        </p:txBody>
      </p:sp>
      <p:sp>
        <p:nvSpPr>
          <p:cNvPr id="5" name="矩形 4">
            <a:extLst>
              <a:ext uri="{FF2B5EF4-FFF2-40B4-BE49-F238E27FC236}">
                <a16:creationId xmlns:a16="http://schemas.microsoft.com/office/drawing/2014/main" id="{7372F909-CA41-4404-9B58-FD132281DF7B}"/>
              </a:ext>
            </a:extLst>
          </p:cNvPr>
          <p:cNvSpPr/>
          <p:nvPr/>
        </p:nvSpPr>
        <p:spPr>
          <a:xfrm>
            <a:off x="2267744" y="1196752"/>
            <a:ext cx="2880320" cy="1411614"/>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Int </a:t>
            </a:r>
            <a:r>
              <a:rPr lang="en-US" altLang="zh-CN" sz="1400" dirty="0" err="1">
                <a:latin typeface="Courier New" charset="0"/>
              </a:rPr>
              <a:t>sumvec</a:t>
            </a:r>
            <a:r>
              <a:rPr lang="en-US" altLang="zh-CN" sz="1400" dirty="0">
                <a:latin typeface="Courier New" charset="0"/>
              </a:rPr>
              <a:t>(int v[N]){</a:t>
            </a:r>
          </a:p>
          <a:p>
            <a:pPr>
              <a:tabLst>
                <a:tab pos="457200" algn="l"/>
              </a:tabLst>
            </a:pPr>
            <a:r>
              <a:rPr lang="en-US" altLang="zh-CN" sz="1400" dirty="0">
                <a:latin typeface="Courier New" charset="0"/>
              </a:rPr>
              <a:t>	int </a:t>
            </a:r>
            <a:r>
              <a:rPr lang="en-US" altLang="zh-CN" sz="1400" dirty="0" err="1">
                <a:latin typeface="Courier New" charset="0"/>
              </a:rPr>
              <a:t>i</a:t>
            </a:r>
            <a:r>
              <a:rPr lang="en-US" altLang="zh-CN" sz="1400" dirty="0">
                <a:latin typeface="Courier New" charset="0"/>
              </a:rPr>
              <a:t>, sum=0;</a:t>
            </a:r>
          </a:p>
          <a:p>
            <a:pPr>
              <a:tabLst>
                <a:tab pos="457200" algn="l"/>
              </a:tabLst>
            </a:pPr>
            <a:r>
              <a:rPr lang="en-US" altLang="zh-CN" sz="1400" dirty="0">
                <a:latin typeface="Courier New" charset="0"/>
              </a:rPr>
              <a:t>	for (</a:t>
            </a:r>
            <a:r>
              <a:rPr lang="en-US" altLang="zh-CN" sz="1400" dirty="0" err="1">
                <a:latin typeface="Courier New" charset="0"/>
              </a:rPr>
              <a:t>i</a:t>
            </a:r>
            <a:r>
              <a:rPr lang="en-US" altLang="zh-CN" sz="1400" dirty="0">
                <a:latin typeface="Courier New" charset="0"/>
              </a:rPr>
              <a:t>=0; </a:t>
            </a:r>
            <a:r>
              <a:rPr lang="en-US" altLang="zh-CN" sz="1400" dirty="0" err="1">
                <a:latin typeface="Courier New" charset="0"/>
              </a:rPr>
              <a:t>i</a:t>
            </a:r>
            <a:r>
              <a:rPr lang="en-US" altLang="zh-CN" sz="1400" dirty="0">
                <a:latin typeface="Courier New" charset="0"/>
              </a:rPr>
              <a:t>&lt;N; </a:t>
            </a:r>
            <a:r>
              <a:rPr lang="en-US" altLang="zh-CN" sz="1400" dirty="0" err="1">
                <a:latin typeface="Courier New" charset="0"/>
              </a:rPr>
              <a:t>i</a:t>
            </a:r>
            <a:r>
              <a:rPr lang="en-US" altLang="zh-CN" sz="1400" dirty="0">
                <a:latin typeface="Courier New" charset="0"/>
              </a:rPr>
              <a:t>++)</a:t>
            </a:r>
          </a:p>
          <a:p>
            <a:pPr>
              <a:tabLst>
                <a:tab pos="457200" algn="l"/>
              </a:tabLst>
            </a:pPr>
            <a:r>
              <a:rPr lang="en-US" altLang="zh-CN" sz="1400" dirty="0">
                <a:latin typeface="Courier New" charset="0"/>
              </a:rPr>
              <a:t>		sum+=v[</a:t>
            </a:r>
            <a:r>
              <a:rPr lang="en-US" altLang="zh-CN" sz="1400" dirty="0" err="1">
                <a:latin typeface="Courier New" charset="0"/>
              </a:rPr>
              <a:t>i</a:t>
            </a:r>
            <a:r>
              <a:rPr lang="en-US" altLang="zh-CN" sz="1400" dirty="0">
                <a:latin typeface="Courier New" charset="0"/>
              </a:rPr>
              <a:t>];</a:t>
            </a:r>
          </a:p>
          <a:p>
            <a:pPr>
              <a:tabLst>
                <a:tab pos="457200" algn="l"/>
              </a:tabLst>
            </a:pPr>
            <a:r>
              <a:rPr lang="en-US" altLang="zh-CN" sz="1400" dirty="0">
                <a:latin typeface="Courier New" charset="0"/>
              </a:rPr>
              <a:t>	return sum;</a:t>
            </a:r>
          </a:p>
          <a:p>
            <a:pPr>
              <a:tabLst>
                <a:tab pos="457200" algn="l"/>
              </a:tabLst>
            </a:pPr>
            <a:r>
              <a:rPr lang="en-US" altLang="zh-CN" sz="1400" dirty="0">
                <a:latin typeface="Courier New" charset="0"/>
              </a:rPr>
              <a:t>}</a:t>
            </a:r>
          </a:p>
        </p:txBody>
      </p:sp>
    </p:spTree>
    <p:extLst>
      <p:ext uri="{BB962C8B-B14F-4D97-AF65-F5344CB8AC3E}">
        <p14:creationId xmlns:p14="http://schemas.microsoft.com/office/powerpoint/2010/main" val="41669540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9C525-8FC9-493B-9BCB-D23F0C58181A}"/>
              </a:ext>
            </a:extLst>
          </p:cNvPr>
          <p:cNvSpPr>
            <a:spLocks noGrp="1"/>
          </p:cNvSpPr>
          <p:nvPr>
            <p:ph type="title"/>
          </p:nvPr>
        </p:nvSpPr>
        <p:spPr/>
        <p:txBody>
          <a:bodyPr>
            <a:normAutofit fontScale="90000"/>
          </a:bodyPr>
          <a:lstStyle/>
          <a:p>
            <a:r>
              <a:rPr lang="zh-CN" altLang="en-US" dirty="0"/>
              <a:t>多维数组引用局部性</a:t>
            </a:r>
          </a:p>
        </p:txBody>
      </p:sp>
      <p:sp>
        <p:nvSpPr>
          <p:cNvPr id="3" name="内容占位符 2">
            <a:extLst>
              <a:ext uri="{FF2B5EF4-FFF2-40B4-BE49-F238E27FC236}">
                <a16:creationId xmlns:a16="http://schemas.microsoft.com/office/drawing/2014/main" id="{9F14C1C5-FE3C-4C6D-95C0-906635C54DF9}"/>
              </a:ext>
            </a:extLst>
          </p:cNvPr>
          <p:cNvSpPr>
            <a:spLocks noGrp="1"/>
          </p:cNvSpPr>
          <p:nvPr>
            <p:ph idx="1"/>
          </p:nvPr>
        </p:nvSpPr>
        <p:spPr>
          <a:xfrm>
            <a:off x="457200" y="837034"/>
            <a:ext cx="8229600" cy="2567960"/>
          </a:xfrm>
        </p:spPr>
        <p:txBody>
          <a:bodyPr>
            <a:normAutofit/>
          </a:bodyPr>
          <a:lstStyle/>
          <a:p>
            <a:r>
              <a:rPr lang="zh-CN" altLang="en-US" sz="1800" dirty="0"/>
              <a:t>多维数组行优化顺序与列优化顺序具有不同的局部性</a:t>
            </a:r>
          </a:p>
        </p:txBody>
      </p:sp>
      <p:sp>
        <p:nvSpPr>
          <p:cNvPr id="4" name="灯片编号占位符 3">
            <a:extLst>
              <a:ext uri="{FF2B5EF4-FFF2-40B4-BE49-F238E27FC236}">
                <a16:creationId xmlns:a16="http://schemas.microsoft.com/office/drawing/2014/main" id="{868B9AC6-C258-403E-AF20-44278319F514}"/>
              </a:ext>
            </a:extLst>
          </p:cNvPr>
          <p:cNvSpPr>
            <a:spLocks noGrp="1"/>
          </p:cNvSpPr>
          <p:nvPr>
            <p:ph type="sldNum" sz="quarter" idx="12"/>
          </p:nvPr>
        </p:nvSpPr>
        <p:spPr/>
        <p:txBody>
          <a:bodyPr/>
          <a:lstStyle/>
          <a:p>
            <a:fld id="{6D62327B-ED8D-4CFC-ADD0-A75FA5CBE281}" type="slidenum">
              <a:rPr lang="zh-CN" altLang="en-US" smtClean="0"/>
              <a:pPr/>
              <a:t>74</a:t>
            </a:fld>
            <a:endParaRPr lang="zh-CN" altLang="en-US" dirty="0"/>
          </a:p>
        </p:txBody>
      </p:sp>
      <p:sp>
        <p:nvSpPr>
          <p:cNvPr id="5" name="矩形 4">
            <a:extLst>
              <a:ext uri="{FF2B5EF4-FFF2-40B4-BE49-F238E27FC236}">
                <a16:creationId xmlns:a16="http://schemas.microsoft.com/office/drawing/2014/main" id="{DD20D9B3-AAE9-48B9-ABD6-2E322B85A1C9}"/>
              </a:ext>
            </a:extLst>
          </p:cNvPr>
          <p:cNvSpPr/>
          <p:nvPr/>
        </p:nvSpPr>
        <p:spPr>
          <a:xfrm>
            <a:off x="850444" y="1141301"/>
            <a:ext cx="3384376" cy="1656184"/>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200" dirty="0">
                <a:latin typeface="Courier New" charset="0"/>
              </a:rPr>
              <a:t>int </a:t>
            </a:r>
            <a:r>
              <a:rPr lang="en-US" altLang="zh-CN" sz="1200" dirty="0" err="1">
                <a:latin typeface="Courier New" charset="0"/>
              </a:rPr>
              <a:t>sumarrayrows</a:t>
            </a:r>
            <a:r>
              <a:rPr lang="en-US" altLang="zh-CN" sz="1200" dirty="0">
                <a:latin typeface="Courier New" charset="0"/>
              </a:rPr>
              <a:t>(int a[M][N]){</a:t>
            </a:r>
          </a:p>
          <a:p>
            <a:pPr>
              <a:tabLst>
                <a:tab pos="457200" algn="l"/>
              </a:tabLst>
            </a:pPr>
            <a:r>
              <a:rPr lang="en-US" altLang="zh-CN" sz="1200" dirty="0">
                <a:latin typeface="Courier New" charset="0"/>
              </a:rPr>
              <a:t>	int </a:t>
            </a:r>
            <a:r>
              <a:rPr lang="en-US" altLang="zh-CN" sz="1200" dirty="0" err="1">
                <a:latin typeface="Courier New" charset="0"/>
              </a:rPr>
              <a:t>i,j,sum</a:t>
            </a:r>
            <a:r>
              <a:rPr lang="en-US" altLang="zh-CN" sz="1200" dirty="0">
                <a:latin typeface="Courier New" charset="0"/>
              </a:rPr>
              <a:t>=0;</a:t>
            </a:r>
          </a:p>
          <a:p>
            <a:pPr>
              <a:tabLst>
                <a:tab pos="457200" algn="l"/>
              </a:tabLst>
            </a:pPr>
            <a:r>
              <a:rPr lang="en-US" altLang="zh-CN" sz="1200" dirty="0">
                <a:latin typeface="Courier New" charset="0"/>
              </a:rPr>
              <a:t>	for (</a:t>
            </a:r>
            <a:r>
              <a:rPr lang="en-US" altLang="zh-CN" sz="1200" dirty="0" err="1">
                <a:latin typeface="Courier New" charset="0"/>
              </a:rPr>
              <a:t>i</a:t>
            </a:r>
            <a:r>
              <a:rPr lang="en-US" altLang="zh-CN" sz="1200" dirty="0">
                <a:latin typeface="Courier New" charset="0"/>
              </a:rPr>
              <a:t>=0;i&lt;</a:t>
            </a:r>
            <a:r>
              <a:rPr lang="en-US" altLang="zh-CN" sz="1200" dirty="0" err="1">
                <a:latin typeface="Courier New" charset="0"/>
              </a:rPr>
              <a:t>M;i</a:t>
            </a:r>
            <a:r>
              <a:rPr lang="en-US" altLang="zh-CN" sz="1200" dirty="0">
                <a:latin typeface="Courier New" charset="0"/>
              </a:rPr>
              <a:t>++)</a:t>
            </a:r>
          </a:p>
          <a:p>
            <a:pPr>
              <a:tabLst>
                <a:tab pos="457200" algn="l"/>
              </a:tabLst>
            </a:pPr>
            <a:r>
              <a:rPr lang="en-US" altLang="zh-CN" sz="1200" dirty="0">
                <a:latin typeface="Courier New" charset="0"/>
              </a:rPr>
              <a:t>		for (j=0;j&lt;</a:t>
            </a:r>
            <a:r>
              <a:rPr lang="en-US" altLang="zh-CN" sz="1200" dirty="0" err="1">
                <a:latin typeface="Courier New" charset="0"/>
              </a:rPr>
              <a:t>N;j</a:t>
            </a:r>
            <a:r>
              <a:rPr lang="en-US" altLang="zh-CN" sz="1200" dirty="0">
                <a:latin typeface="Courier New" charset="0"/>
              </a:rPr>
              <a:t>++)</a:t>
            </a:r>
          </a:p>
          <a:p>
            <a:pPr>
              <a:tabLst>
                <a:tab pos="457200" algn="l"/>
              </a:tabLst>
            </a:pPr>
            <a:r>
              <a:rPr lang="en-US" altLang="zh-CN" sz="1200" dirty="0">
                <a:latin typeface="Courier New" charset="0"/>
              </a:rPr>
              <a:t>			sum+=a[</a:t>
            </a:r>
            <a:r>
              <a:rPr lang="en-US" altLang="zh-CN" sz="1200" dirty="0" err="1">
                <a:latin typeface="Courier New" charset="0"/>
              </a:rPr>
              <a:t>i</a:t>
            </a:r>
            <a:r>
              <a:rPr lang="en-US" altLang="zh-CN" sz="1200" dirty="0">
                <a:latin typeface="Courier New" charset="0"/>
              </a:rPr>
              <a:t>][j];</a:t>
            </a:r>
          </a:p>
          <a:p>
            <a:pPr>
              <a:tabLst>
                <a:tab pos="457200" algn="l"/>
              </a:tabLst>
            </a:pPr>
            <a:r>
              <a:rPr lang="en-US" altLang="zh-CN" sz="1200" dirty="0">
                <a:latin typeface="Courier New" charset="0"/>
              </a:rPr>
              <a:t>	return sum;</a:t>
            </a:r>
          </a:p>
          <a:p>
            <a:pPr>
              <a:tabLst>
                <a:tab pos="457200" algn="l"/>
              </a:tabLst>
            </a:pPr>
            <a:r>
              <a:rPr lang="en-US" altLang="zh-CN" sz="1200" dirty="0">
                <a:latin typeface="Courier New" charset="0"/>
              </a:rPr>
              <a:t>}</a:t>
            </a:r>
          </a:p>
        </p:txBody>
      </p:sp>
      <p:sp>
        <p:nvSpPr>
          <p:cNvPr id="6" name="矩形 5">
            <a:extLst>
              <a:ext uri="{FF2B5EF4-FFF2-40B4-BE49-F238E27FC236}">
                <a16:creationId xmlns:a16="http://schemas.microsoft.com/office/drawing/2014/main" id="{34170F47-6455-4CCE-9A02-BD3324019D68}"/>
              </a:ext>
            </a:extLst>
          </p:cNvPr>
          <p:cNvSpPr/>
          <p:nvPr/>
        </p:nvSpPr>
        <p:spPr>
          <a:xfrm>
            <a:off x="4987120" y="1141301"/>
            <a:ext cx="3384376" cy="1656184"/>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200" dirty="0">
                <a:latin typeface="Courier New" charset="0"/>
              </a:rPr>
              <a:t>int </a:t>
            </a:r>
            <a:r>
              <a:rPr lang="en-US" altLang="zh-CN" sz="1200" dirty="0" err="1">
                <a:latin typeface="Courier New" charset="0"/>
              </a:rPr>
              <a:t>sumarraycols</a:t>
            </a:r>
            <a:r>
              <a:rPr lang="en-US" altLang="zh-CN" sz="1200" dirty="0">
                <a:latin typeface="Courier New" charset="0"/>
              </a:rPr>
              <a:t>(int a[M][N]){</a:t>
            </a:r>
          </a:p>
          <a:p>
            <a:pPr>
              <a:tabLst>
                <a:tab pos="457200" algn="l"/>
              </a:tabLst>
            </a:pPr>
            <a:r>
              <a:rPr lang="en-US" altLang="zh-CN" sz="1200" dirty="0">
                <a:latin typeface="Courier New" charset="0"/>
              </a:rPr>
              <a:t>	int </a:t>
            </a:r>
            <a:r>
              <a:rPr lang="en-US" altLang="zh-CN" sz="1200" dirty="0" err="1">
                <a:latin typeface="Courier New" charset="0"/>
              </a:rPr>
              <a:t>i,j,sum</a:t>
            </a:r>
            <a:r>
              <a:rPr lang="en-US" altLang="zh-CN" sz="1200" dirty="0">
                <a:latin typeface="Courier New" charset="0"/>
              </a:rPr>
              <a:t>=0;</a:t>
            </a:r>
          </a:p>
          <a:p>
            <a:pPr>
              <a:tabLst>
                <a:tab pos="457200" algn="l"/>
              </a:tabLst>
            </a:pPr>
            <a:r>
              <a:rPr lang="en-US" altLang="zh-CN" sz="1200" dirty="0">
                <a:latin typeface="Courier New" charset="0"/>
              </a:rPr>
              <a:t>	for (j=0;j&lt;</a:t>
            </a:r>
            <a:r>
              <a:rPr lang="en-US" altLang="zh-CN" sz="1200" dirty="0" err="1">
                <a:latin typeface="Courier New" charset="0"/>
              </a:rPr>
              <a:t>N;j</a:t>
            </a:r>
            <a:r>
              <a:rPr lang="en-US" altLang="zh-CN" sz="1200" dirty="0">
                <a:latin typeface="Courier New" charset="0"/>
              </a:rPr>
              <a:t>++)</a:t>
            </a:r>
          </a:p>
          <a:p>
            <a:pPr>
              <a:tabLst>
                <a:tab pos="457200" algn="l"/>
              </a:tabLst>
            </a:pPr>
            <a:r>
              <a:rPr lang="en-US" altLang="zh-CN" sz="1200" dirty="0">
                <a:latin typeface="Courier New" charset="0"/>
              </a:rPr>
              <a:t>		for (</a:t>
            </a:r>
            <a:r>
              <a:rPr lang="en-US" altLang="zh-CN" sz="1200" dirty="0" err="1">
                <a:latin typeface="Courier New" charset="0"/>
              </a:rPr>
              <a:t>i</a:t>
            </a:r>
            <a:r>
              <a:rPr lang="en-US" altLang="zh-CN" sz="1200" dirty="0">
                <a:latin typeface="Courier New" charset="0"/>
              </a:rPr>
              <a:t>=0;i&lt;</a:t>
            </a:r>
            <a:r>
              <a:rPr lang="en-US" altLang="zh-CN" sz="1200" dirty="0" err="1">
                <a:latin typeface="Courier New" charset="0"/>
              </a:rPr>
              <a:t>M;i</a:t>
            </a:r>
            <a:r>
              <a:rPr lang="en-US" altLang="zh-CN" sz="1200" dirty="0">
                <a:latin typeface="Courier New" charset="0"/>
              </a:rPr>
              <a:t>++)</a:t>
            </a:r>
          </a:p>
          <a:p>
            <a:pPr>
              <a:tabLst>
                <a:tab pos="457200" algn="l"/>
              </a:tabLst>
            </a:pPr>
            <a:r>
              <a:rPr lang="en-US" altLang="zh-CN" sz="1200" dirty="0">
                <a:latin typeface="Courier New" charset="0"/>
              </a:rPr>
              <a:t>			sum+=a[</a:t>
            </a:r>
            <a:r>
              <a:rPr lang="en-US" altLang="zh-CN" sz="1200" dirty="0" err="1">
                <a:latin typeface="Courier New" charset="0"/>
              </a:rPr>
              <a:t>i</a:t>
            </a:r>
            <a:r>
              <a:rPr lang="en-US" altLang="zh-CN" sz="1200" dirty="0">
                <a:latin typeface="Courier New" charset="0"/>
              </a:rPr>
              <a:t>][j];</a:t>
            </a:r>
          </a:p>
          <a:p>
            <a:pPr>
              <a:tabLst>
                <a:tab pos="457200" algn="l"/>
              </a:tabLst>
            </a:pPr>
            <a:r>
              <a:rPr lang="en-US" altLang="zh-CN" sz="1200" dirty="0">
                <a:latin typeface="Courier New" charset="0"/>
              </a:rPr>
              <a:t>	return sum;</a:t>
            </a:r>
          </a:p>
          <a:p>
            <a:pPr>
              <a:tabLst>
                <a:tab pos="457200" algn="l"/>
              </a:tabLst>
            </a:pPr>
            <a:r>
              <a:rPr lang="en-US" altLang="zh-CN" sz="1200" dirty="0">
                <a:latin typeface="Courier New" charset="0"/>
              </a:rPr>
              <a:t>}</a:t>
            </a:r>
          </a:p>
        </p:txBody>
      </p:sp>
      <p:pic>
        <p:nvPicPr>
          <p:cNvPr id="7" name="图片 6">
            <a:extLst>
              <a:ext uri="{FF2B5EF4-FFF2-40B4-BE49-F238E27FC236}">
                <a16:creationId xmlns:a16="http://schemas.microsoft.com/office/drawing/2014/main" id="{732931A4-2071-4856-B2A6-6E7CB426C1A5}"/>
              </a:ext>
            </a:extLst>
          </p:cNvPr>
          <p:cNvPicPr>
            <a:picLocks noChangeAspect="1"/>
          </p:cNvPicPr>
          <p:nvPr/>
        </p:nvPicPr>
        <p:blipFill>
          <a:blip r:embed="rId3"/>
          <a:stretch>
            <a:fillRect/>
          </a:stretch>
        </p:blipFill>
        <p:spPr>
          <a:xfrm>
            <a:off x="2971800" y="2860738"/>
            <a:ext cx="3200400" cy="638175"/>
          </a:xfrm>
          <a:prstGeom prst="rect">
            <a:avLst/>
          </a:prstGeom>
        </p:spPr>
      </p:pic>
      <p:sp>
        <p:nvSpPr>
          <p:cNvPr id="8" name="矩形 7">
            <a:extLst>
              <a:ext uri="{FF2B5EF4-FFF2-40B4-BE49-F238E27FC236}">
                <a16:creationId xmlns:a16="http://schemas.microsoft.com/office/drawing/2014/main" id="{C5A7CD24-6185-4FDA-AFAF-D3E0E17B2324}"/>
              </a:ext>
            </a:extLst>
          </p:cNvPr>
          <p:cNvSpPr/>
          <p:nvPr/>
        </p:nvSpPr>
        <p:spPr>
          <a:xfrm>
            <a:off x="883233"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A6C4252-7B6D-43B2-AC29-9CD682CFEC94}"/>
              </a:ext>
            </a:extLst>
          </p:cNvPr>
          <p:cNvSpPr/>
          <p:nvPr/>
        </p:nvSpPr>
        <p:spPr>
          <a:xfrm>
            <a:off x="1169850"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FF9C831-F0A7-4309-819D-85FCC1065B3E}"/>
              </a:ext>
            </a:extLst>
          </p:cNvPr>
          <p:cNvSpPr/>
          <p:nvPr/>
        </p:nvSpPr>
        <p:spPr>
          <a:xfrm>
            <a:off x="1456467"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B15D03A-863F-4869-8D8B-EC1F6EE0CE05}"/>
              </a:ext>
            </a:extLst>
          </p:cNvPr>
          <p:cNvSpPr/>
          <p:nvPr/>
        </p:nvSpPr>
        <p:spPr>
          <a:xfrm>
            <a:off x="1741669"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BED5F871-AEED-4EA7-BD19-98C62D98E658}"/>
              </a:ext>
            </a:extLst>
          </p:cNvPr>
          <p:cNvSpPr/>
          <p:nvPr/>
        </p:nvSpPr>
        <p:spPr>
          <a:xfrm>
            <a:off x="2028286"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5E503C5-108C-472B-838B-7E08E60A3D20}"/>
              </a:ext>
            </a:extLst>
          </p:cNvPr>
          <p:cNvSpPr/>
          <p:nvPr/>
        </p:nvSpPr>
        <p:spPr>
          <a:xfrm>
            <a:off x="2326359"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B13BD06-8ED7-4763-B29E-DD99A448B7C3}"/>
              </a:ext>
            </a:extLst>
          </p:cNvPr>
          <p:cNvSpPr/>
          <p:nvPr/>
        </p:nvSpPr>
        <p:spPr>
          <a:xfrm>
            <a:off x="2612709"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A0CFFB6-7800-4CB8-92C4-E9A2A0B22442}"/>
              </a:ext>
            </a:extLst>
          </p:cNvPr>
          <p:cNvSpPr/>
          <p:nvPr/>
        </p:nvSpPr>
        <p:spPr>
          <a:xfrm>
            <a:off x="2900741" y="42623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0EFFAF1D-3CB3-4ECC-8426-1D981FDF7E46}"/>
              </a:ext>
            </a:extLst>
          </p:cNvPr>
          <p:cNvSpPr/>
          <p:nvPr/>
        </p:nvSpPr>
        <p:spPr>
          <a:xfrm>
            <a:off x="883233"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8A27C1D5-9FA2-4DFB-8E79-3B297F7FC4B6}"/>
              </a:ext>
            </a:extLst>
          </p:cNvPr>
          <p:cNvSpPr/>
          <p:nvPr/>
        </p:nvSpPr>
        <p:spPr>
          <a:xfrm>
            <a:off x="1169850"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6694A00-7E3B-4D38-A9B4-562A900E437B}"/>
              </a:ext>
            </a:extLst>
          </p:cNvPr>
          <p:cNvSpPr/>
          <p:nvPr/>
        </p:nvSpPr>
        <p:spPr>
          <a:xfrm>
            <a:off x="1456467"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37E98970-F8C3-47C9-B760-D51EBD67AF10}"/>
              </a:ext>
            </a:extLst>
          </p:cNvPr>
          <p:cNvSpPr/>
          <p:nvPr/>
        </p:nvSpPr>
        <p:spPr>
          <a:xfrm>
            <a:off x="1741669"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B067D99E-8145-4516-B5FC-5724FD5C8E0C}"/>
              </a:ext>
            </a:extLst>
          </p:cNvPr>
          <p:cNvSpPr/>
          <p:nvPr/>
        </p:nvSpPr>
        <p:spPr>
          <a:xfrm>
            <a:off x="2028286"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02BD623D-1B9C-4981-B52D-940D4659DCC2}"/>
              </a:ext>
            </a:extLst>
          </p:cNvPr>
          <p:cNvSpPr/>
          <p:nvPr/>
        </p:nvSpPr>
        <p:spPr>
          <a:xfrm>
            <a:off x="2326359"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C7EDB67-01D1-4C12-8A62-AFAD92ADFD1D}"/>
              </a:ext>
            </a:extLst>
          </p:cNvPr>
          <p:cNvSpPr/>
          <p:nvPr/>
        </p:nvSpPr>
        <p:spPr>
          <a:xfrm>
            <a:off x="2612709"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5AA285CD-B706-4DBC-BE93-2A1DCD1D3432}"/>
              </a:ext>
            </a:extLst>
          </p:cNvPr>
          <p:cNvSpPr/>
          <p:nvPr/>
        </p:nvSpPr>
        <p:spPr>
          <a:xfrm>
            <a:off x="2900741" y="45503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E2B014DF-0F02-4FD5-9349-904E8A485789}"/>
              </a:ext>
            </a:extLst>
          </p:cNvPr>
          <p:cNvSpPr/>
          <p:nvPr/>
        </p:nvSpPr>
        <p:spPr>
          <a:xfrm>
            <a:off x="883233"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CDBFF6CD-35A6-4A47-AD27-77BCA0D86B7E}"/>
              </a:ext>
            </a:extLst>
          </p:cNvPr>
          <p:cNvSpPr/>
          <p:nvPr/>
        </p:nvSpPr>
        <p:spPr>
          <a:xfrm>
            <a:off x="1169850"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6FE9AA6F-61F7-4AB7-9387-09314B6F4A82}"/>
              </a:ext>
            </a:extLst>
          </p:cNvPr>
          <p:cNvSpPr/>
          <p:nvPr/>
        </p:nvSpPr>
        <p:spPr>
          <a:xfrm>
            <a:off x="1456467"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5A3150B-2A5F-4F4A-9123-34E2D08D95BF}"/>
              </a:ext>
            </a:extLst>
          </p:cNvPr>
          <p:cNvSpPr/>
          <p:nvPr/>
        </p:nvSpPr>
        <p:spPr>
          <a:xfrm>
            <a:off x="1741669"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DF2A1865-9F99-4CA2-AFBF-D42048D157FE}"/>
              </a:ext>
            </a:extLst>
          </p:cNvPr>
          <p:cNvSpPr/>
          <p:nvPr/>
        </p:nvSpPr>
        <p:spPr>
          <a:xfrm>
            <a:off x="2028286"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52E2A188-DF2A-4996-BC9A-878B8E406A05}"/>
              </a:ext>
            </a:extLst>
          </p:cNvPr>
          <p:cNvSpPr/>
          <p:nvPr/>
        </p:nvSpPr>
        <p:spPr>
          <a:xfrm>
            <a:off x="2326359"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A158BE8D-CC08-433A-B60F-89790041150E}"/>
              </a:ext>
            </a:extLst>
          </p:cNvPr>
          <p:cNvSpPr/>
          <p:nvPr/>
        </p:nvSpPr>
        <p:spPr>
          <a:xfrm>
            <a:off x="2612709"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281ABA44-FD12-4259-81C0-5749FBC67C36}"/>
              </a:ext>
            </a:extLst>
          </p:cNvPr>
          <p:cNvSpPr/>
          <p:nvPr/>
        </p:nvSpPr>
        <p:spPr>
          <a:xfrm>
            <a:off x="2900741" y="48384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32CF78B1-6C44-4B64-B9C0-042CF2A3D705}"/>
              </a:ext>
            </a:extLst>
          </p:cNvPr>
          <p:cNvSpPr/>
          <p:nvPr/>
        </p:nvSpPr>
        <p:spPr>
          <a:xfrm>
            <a:off x="883233"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1DB317AF-B7CA-4639-A94D-AC463BC7A5B1}"/>
              </a:ext>
            </a:extLst>
          </p:cNvPr>
          <p:cNvSpPr/>
          <p:nvPr/>
        </p:nvSpPr>
        <p:spPr>
          <a:xfrm>
            <a:off x="1169850"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0CBF7993-6DA9-401C-9ABA-CB3B560ED012}"/>
              </a:ext>
            </a:extLst>
          </p:cNvPr>
          <p:cNvSpPr/>
          <p:nvPr/>
        </p:nvSpPr>
        <p:spPr>
          <a:xfrm>
            <a:off x="1456467"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3F341944-5DFB-4A3A-8FF2-DC630CDBC823}"/>
              </a:ext>
            </a:extLst>
          </p:cNvPr>
          <p:cNvSpPr/>
          <p:nvPr/>
        </p:nvSpPr>
        <p:spPr>
          <a:xfrm>
            <a:off x="1741669"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0047AC53-A87E-45B0-93FD-FDF2EF999FCE}"/>
              </a:ext>
            </a:extLst>
          </p:cNvPr>
          <p:cNvSpPr/>
          <p:nvPr/>
        </p:nvSpPr>
        <p:spPr>
          <a:xfrm>
            <a:off x="2028286"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547A9B-87AB-4718-9B4C-66880DE42B18}"/>
              </a:ext>
            </a:extLst>
          </p:cNvPr>
          <p:cNvSpPr/>
          <p:nvPr/>
        </p:nvSpPr>
        <p:spPr>
          <a:xfrm>
            <a:off x="2326359"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E1DFE27D-2FC7-4B0F-B826-59B6CA5366EA}"/>
              </a:ext>
            </a:extLst>
          </p:cNvPr>
          <p:cNvSpPr/>
          <p:nvPr/>
        </p:nvSpPr>
        <p:spPr>
          <a:xfrm>
            <a:off x="2612709"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63A6F4F2-9905-4A91-A93E-0174C2A5C6F5}"/>
              </a:ext>
            </a:extLst>
          </p:cNvPr>
          <p:cNvSpPr/>
          <p:nvPr/>
        </p:nvSpPr>
        <p:spPr>
          <a:xfrm>
            <a:off x="2900741" y="51264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751ACCF0-8AFC-45FB-A6A3-7C42A937A664}"/>
              </a:ext>
            </a:extLst>
          </p:cNvPr>
          <p:cNvSpPr/>
          <p:nvPr/>
        </p:nvSpPr>
        <p:spPr>
          <a:xfrm>
            <a:off x="883233"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2645B59B-AEFB-4552-AC33-5E2C401CE3CC}"/>
              </a:ext>
            </a:extLst>
          </p:cNvPr>
          <p:cNvSpPr/>
          <p:nvPr/>
        </p:nvSpPr>
        <p:spPr>
          <a:xfrm>
            <a:off x="1169850"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C589F62E-9975-4892-A925-2AABE1F1D442}"/>
              </a:ext>
            </a:extLst>
          </p:cNvPr>
          <p:cNvSpPr/>
          <p:nvPr/>
        </p:nvSpPr>
        <p:spPr>
          <a:xfrm>
            <a:off x="1456467"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7E6E6AF4-2AC1-4A14-8243-46C4C69C1816}"/>
              </a:ext>
            </a:extLst>
          </p:cNvPr>
          <p:cNvSpPr/>
          <p:nvPr/>
        </p:nvSpPr>
        <p:spPr>
          <a:xfrm>
            <a:off x="1741669"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7D266C4D-AC48-4FB5-A717-DAD1B9B31092}"/>
              </a:ext>
            </a:extLst>
          </p:cNvPr>
          <p:cNvSpPr/>
          <p:nvPr/>
        </p:nvSpPr>
        <p:spPr>
          <a:xfrm>
            <a:off x="2028286"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D778D885-03D0-4C2E-846F-3B7573588C41}"/>
              </a:ext>
            </a:extLst>
          </p:cNvPr>
          <p:cNvSpPr/>
          <p:nvPr/>
        </p:nvSpPr>
        <p:spPr>
          <a:xfrm>
            <a:off x="2326359"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40E6AC9F-410F-47FB-B703-86D0AB65245E}"/>
              </a:ext>
            </a:extLst>
          </p:cNvPr>
          <p:cNvSpPr/>
          <p:nvPr/>
        </p:nvSpPr>
        <p:spPr>
          <a:xfrm>
            <a:off x="2612709"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AAF1720D-7B31-485A-A807-F7EB26BF8313}"/>
              </a:ext>
            </a:extLst>
          </p:cNvPr>
          <p:cNvSpPr/>
          <p:nvPr/>
        </p:nvSpPr>
        <p:spPr>
          <a:xfrm>
            <a:off x="2900741" y="54144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9C3E79D5-86F0-4A8C-81CD-B7C3FF7BAFDC}"/>
              </a:ext>
            </a:extLst>
          </p:cNvPr>
          <p:cNvSpPr/>
          <p:nvPr/>
        </p:nvSpPr>
        <p:spPr>
          <a:xfrm>
            <a:off x="883233"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811CF826-4BDE-421E-A16D-B7176B4CEEAA}"/>
              </a:ext>
            </a:extLst>
          </p:cNvPr>
          <p:cNvSpPr/>
          <p:nvPr/>
        </p:nvSpPr>
        <p:spPr>
          <a:xfrm>
            <a:off x="1169850"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3EF21563-3460-4763-8461-B95AE3232A6E}"/>
              </a:ext>
            </a:extLst>
          </p:cNvPr>
          <p:cNvSpPr/>
          <p:nvPr/>
        </p:nvSpPr>
        <p:spPr>
          <a:xfrm>
            <a:off x="1456467"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551A126E-82D2-49B2-979D-2DCA52F51B05}"/>
              </a:ext>
            </a:extLst>
          </p:cNvPr>
          <p:cNvSpPr/>
          <p:nvPr/>
        </p:nvSpPr>
        <p:spPr>
          <a:xfrm>
            <a:off x="1741669"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E681EEC2-69B6-40E6-8BF3-C0FD1F079B0F}"/>
              </a:ext>
            </a:extLst>
          </p:cNvPr>
          <p:cNvSpPr/>
          <p:nvPr/>
        </p:nvSpPr>
        <p:spPr>
          <a:xfrm>
            <a:off x="2028286"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A6A0D932-FB02-4380-93B1-22E03F5D1A28}"/>
              </a:ext>
            </a:extLst>
          </p:cNvPr>
          <p:cNvSpPr/>
          <p:nvPr/>
        </p:nvSpPr>
        <p:spPr>
          <a:xfrm>
            <a:off x="2326359"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E469A025-EA3F-452C-AE1C-C5FEC6E01A55}"/>
              </a:ext>
            </a:extLst>
          </p:cNvPr>
          <p:cNvSpPr/>
          <p:nvPr/>
        </p:nvSpPr>
        <p:spPr>
          <a:xfrm>
            <a:off x="2612709"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06DA6306-F368-4543-92F9-38C94FFAE134}"/>
              </a:ext>
            </a:extLst>
          </p:cNvPr>
          <p:cNvSpPr/>
          <p:nvPr/>
        </p:nvSpPr>
        <p:spPr>
          <a:xfrm>
            <a:off x="2900741" y="570249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AAAC115F-7A2B-4528-B7C7-4E8F60BF0184}"/>
              </a:ext>
            </a:extLst>
          </p:cNvPr>
          <p:cNvSpPr/>
          <p:nvPr/>
        </p:nvSpPr>
        <p:spPr>
          <a:xfrm>
            <a:off x="883233"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6E5F209E-B2EC-4EB9-BA10-D4CF9DF9489A}"/>
              </a:ext>
            </a:extLst>
          </p:cNvPr>
          <p:cNvSpPr/>
          <p:nvPr/>
        </p:nvSpPr>
        <p:spPr>
          <a:xfrm>
            <a:off x="1169850"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05BA16C4-1911-4595-82C3-FBD3612A5D69}"/>
              </a:ext>
            </a:extLst>
          </p:cNvPr>
          <p:cNvSpPr/>
          <p:nvPr/>
        </p:nvSpPr>
        <p:spPr>
          <a:xfrm>
            <a:off x="1456467"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BB3F7B66-9D49-4403-903E-C47FCAF317E9}"/>
              </a:ext>
            </a:extLst>
          </p:cNvPr>
          <p:cNvSpPr/>
          <p:nvPr/>
        </p:nvSpPr>
        <p:spPr>
          <a:xfrm>
            <a:off x="1741669"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33532F04-E22B-4C09-9D2F-B6D8E755C6E5}"/>
              </a:ext>
            </a:extLst>
          </p:cNvPr>
          <p:cNvSpPr/>
          <p:nvPr/>
        </p:nvSpPr>
        <p:spPr>
          <a:xfrm>
            <a:off x="2028286"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0E8808E5-C43C-4486-908D-8EB0AC77FAB7}"/>
              </a:ext>
            </a:extLst>
          </p:cNvPr>
          <p:cNvSpPr/>
          <p:nvPr/>
        </p:nvSpPr>
        <p:spPr>
          <a:xfrm>
            <a:off x="2326359"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45DF4E46-E92D-4070-B8D6-EE6885FDE8ED}"/>
              </a:ext>
            </a:extLst>
          </p:cNvPr>
          <p:cNvSpPr/>
          <p:nvPr/>
        </p:nvSpPr>
        <p:spPr>
          <a:xfrm>
            <a:off x="2612709"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2B29E513-63D1-42D2-9A12-1C48A426C112}"/>
              </a:ext>
            </a:extLst>
          </p:cNvPr>
          <p:cNvSpPr/>
          <p:nvPr/>
        </p:nvSpPr>
        <p:spPr>
          <a:xfrm>
            <a:off x="2900741" y="599052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8DAC984B-11DE-4559-AD54-9744DD862894}"/>
              </a:ext>
            </a:extLst>
          </p:cNvPr>
          <p:cNvSpPr/>
          <p:nvPr/>
        </p:nvSpPr>
        <p:spPr>
          <a:xfrm>
            <a:off x="883233"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A187E912-62A4-480E-8F2A-76B8BD792408}"/>
              </a:ext>
            </a:extLst>
          </p:cNvPr>
          <p:cNvSpPr/>
          <p:nvPr/>
        </p:nvSpPr>
        <p:spPr>
          <a:xfrm>
            <a:off x="1169850"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114CB48C-9FF3-4336-9FCE-B61AC2B26518}"/>
              </a:ext>
            </a:extLst>
          </p:cNvPr>
          <p:cNvSpPr/>
          <p:nvPr/>
        </p:nvSpPr>
        <p:spPr>
          <a:xfrm>
            <a:off x="1456467"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0F2C6092-A918-426D-AEE8-5A2A08B3F6F6}"/>
              </a:ext>
            </a:extLst>
          </p:cNvPr>
          <p:cNvSpPr/>
          <p:nvPr/>
        </p:nvSpPr>
        <p:spPr>
          <a:xfrm>
            <a:off x="1741669"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EBEE353D-B172-4900-BA90-8A1006B3F7ED}"/>
              </a:ext>
            </a:extLst>
          </p:cNvPr>
          <p:cNvSpPr/>
          <p:nvPr/>
        </p:nvSpPr>
        <p:spPr>
          <a:xfrm>
            <a:off x="2028286"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384D5EF7-4F61-4C20-9FA4-A00D119CFD30}"/>
              </a:ext>
            </a:extLst>
          </p:cNvPr>
          <p:cNvSpPr/>
          <p:nvPr/>
        </p:nvSpPr>
        <p:spPr>
          <a:xfrm>
            <a:off x="2326359"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C7611307-A8C6-4AA3-A92C-58C8D4BE8CDB}"/>
              </a:ext>
            </a:extLst>
          </p:cNvPr>
          <p:cNvSpPr/>
          <p:nvPr/>
        </p:nvSpPr>
        <p:spPr>
          <a:xfrm>
            <a:off x="2612709"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1952CF82-73B5-4AC3-920E-361406334DE7}"/>
              </a:ext>
            </a:extLst>
          </p:cNvPr>
          <p:cNvSpPr/>
          <p:nvPr/>
        </p:nvSpPr>
        <p:spPr>
          <a:xfrm>
            <a:off x="2900741" y="627856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502C7C15-8392-4B6C-BBD8-814EDA897349}"/>
              </a:ext>
            </a:extLst>
          </p:cNvPr>
          <p:cNvSpPr/>
          <p:nvPr/>
        </p:nvSpPr>
        <p:spPr>
          <a:xfrm>
            <a:off x="857813" y="3944687"/>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0</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4" name="矩形 73">
            <a:extLst>
              <a:ext uri="{FF2B5EF4-FFF2-40B4-BE49-F238E27FC236}">
                <a16:creationId xmlns:a16="http://schemas.microsoft.com/office/drawing/2014/main" id="{E61D0C33-1E69-49D6-8DA7-8021F7086872}"/>
              </a:ext>
            </a:extLst>
          </p:cNvPr>
          <p:cNvSpPr/>
          <p:nvPr/>
        </p:nvSpPr>
        <p:spPr>
          <a:xfrm>
            <a:off x="1137111" y="395455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1</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5" name="矩形 74">
            <a:extLst>
              <a:ext uri="{FF2B5EF4-FFF2-40B4-BE49-F238E27FC236}">
                <a16:creationId xmlns:a16="http://schemas.microsoft.com/office/drawing/2014/main" id="{AEFFE90D-B4AC-4F85-A9EF-5F403E4469FE}"/>
              </a:ext>
            </a:extLst>
          </p:cNvPr>
          <p:cNvSpPr/>
          <p:nvPr/>
        </p:nvSpPr>
        <p:spPr>
          <a:xfrm>
            <a:off x="1403955" y="3944687"/>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2</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6" name="矩形 75">
            <a:extLst>
              <a:ext uri="{FF2B5EF4-FFF2-40B4-BE49-F238E27FC236}">
                <a16:creationId xmlns:a16="http://schemas.microsoft.com/office/drawing/2014/main" id="{4FBF207D-B853-4506-A7D1-69CE87CBFF0F}"/>
              </a:ext>
            </a:extLst>
          </p:cNvPr>
          <p:cNvSpPr/>
          <p:nvPr/>
        </p:nvSpPr>
        <p:spPr>
          <a:xfrm>
            <a:off x="1704858" y="3944687"/>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3</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7" name="矩形 76">
            <a:extLst>
              <a:ext uri="{FF2B5EF4-FFF2-40B4-BE49-F238E27FC236}">
                <a16:creationId xmlns:a16="http://schemas.microsoft.com/office/drawing/2014/main" id="{6DA1A5D7-7165-4D82-9088-F1155BD334F4}"/>
              </a:ext>
            </a:extLst>
          </p:cNvPr>
          <p:cNvSpPr/>
          <p:nvPr/>
        </p:nvSpPr>
        <p:spPr>
          <a:xfrm>
            <a:off x="1975774" y="3944687"/>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4</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8" name="矩形 77">
            <a:extLst>
              <a:ext uri="{FF2B5EF4-FFF2-40B4-BE49-F238E27FC236}">
                <a16:creationId xmlns:a16="http://schemas.microsoft.com/office/drawing/2014/main" id="{B8EC031C-EE62-4B43-BBDD-6E56A2EDA513}"/>
              </a:ext>
            </a:extLst>
          </p:cNvPr>
          <p:cNvSpPr/>
          <p:nvPr/>
        </p:nvSpPr>
        <p:spPr>
          <a:xfrm>
            <a:off x="2241729" y="3944687"/>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5</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79" name="矩形 78">
            <a:extLst>
              <a:ext uri="{FF2B5EF4-FFF2-40B4-BE49-F238E27FC236}">
                <a16:creationId xmlns:a16="http://schemas.microsoft.com/office/drawing/2014/main" id="{F396A60E-86EB-4AF4-8754-673B3B7F4006}"/>
              </a:ext>
            </a:extLst>
          </p:cNvPr>
          <p:cNvSpPr/>
          <p:nvPr/>
        </p:nvSpPr>
        <p:spPr>
          <a:xfrm>
            <a:off x="2833156" y="3944687"/>
            <a:ext cx="562975"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 </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M-1</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80" name="矩形 79">
            <a:extLst>
              <a:ext uri="{FF2B5EF4-FFF2-40B4-BE49-F238E27FC236}">
                <a16:creationId xmlns:a16="http://schemas.microsoft.com/office/drawing/2014/main" id="{3B8F4F16-68DD-4937-82C6-4189EE636C3C}"/>
              </a:ext>
            </a:extLst>
          </p:cNvPr>
          <p:cNvSpPr/>
          <p:nvPr/>
        </p:nvSpPr>
        <p:spPr>
          <a:xfrm>
            <a:off x="2542632" y="3944687"/>
            <a:ext cx="34496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1" name="矩形 80">
            <a:extLst>
              <a:ext uri="{FF2B5EF4-FFF2-40B4-BE49-F238E27FC236}">
                <a16:creationId xmlns:a16="http://schemas.microsoft.com/office/drawing/2014/main" id="{2B814F59-4093-40BC-89B2-A8900E0618AE}"/>
              </a:ext>
            </a:extLst>
          </p:cNvPr>
          <p:cNvSpPr/>
          <p:nvPr/>
        </p:nvSpPr>
        <p:spPr>
          <a:xfrm>
            <a:off x="480136" y="4274141"/>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0</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2" name="矩形 81">
            <a:extLst>
              <a:ext uri="{FF2B5EF4-FFF2-40B4-BE49-F238E27FC236}">
                <a16:creationId xmlns:a16="http://schemas.microsoft.com/office/drawing/2014/main" id="{4E7E1D1B-AAB3-4626-BC91-B139D336FB99}"/>
              </a:ext>
            </a:extLst>
          </p:cNvPr>
          <p:cNvSpPr/>
          <p:nvPr/>
        </p:nvSpPr>
        <p:spPr>
          <a:xfrm>
            <a:off x="488762" y="4550368"/>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1</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3" name="矩形 82">
            <a:extLst>
              <a:ext uri="{FF2B5EF4-FFF2-40B4-BE49-F238E27FC236}">
                <a16:creationId xmlns:a16="http://schemas.microsoft.com/office/drawing/2014/main" id="{67218841-F077-4A4C-B627-7A6E9FBC2A13}"/>
              </a:ext>
            </a:extLst>
          </p:cNvPr>
          <p:cNvSpPr/>
          <p:nvPr/>
        </p:nvSpPr>
        <p:spPr>
          <a:xfrm>
            <a:off x="462111" y="4848272"/>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2</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4" name="矩形 83">
            <a:extLst>
              <a:ext uri="{FF2B5EF4-FFF2-40B4-BE49-F238E27FC236}">
                <a16:creationId xmlns:a16="http://schemas.microsoft.com/office/drawing/2014/main" id="{61957A9F-2E4F-45CE-987E-D1AE679FDE60}"/>
              </a:ext>
            </a:extLst>
          </p:cNvPr>
          <p:cNvSpPr/>
          <p:nvPr/>
        </p:nvSpPr>
        <p:spPr>
          <a:xfrm>
            <a:off x="462111" y="5134372"/>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3</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5" name="矩形 84">
            <a:extLst>
              <a:ext uri="{FF2B5EF4-FFF2-40B4-BE49-F238E27FC236}">
                <a16:creationId xmlns:a16="http://schemas.microsoft.com/office/drawing/2014/main" id="{9255A555-E34F-43D6-8AAB-9F511F6E1FEE}"/>
              </a:ext>
            </a:extLst>
          </p:cNvPr>
          <p:cNvSpPr/>
          <p:nvPr/>
        </p:nvSpPr>
        <p:spPr>
          <a:xfrm>
            <a:off x="472152" y="544214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4</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6" name="矩形 85">
            <a:extLst>
              <a:ext uri="{FF2B5EF4-FFF2-40B4-BE49-F238E27FC236}">
                <a16:creationId xmlns:a16="http://schemas.microsoft.com/office/drawing/2014/main" id="{4EF59253-D556-4B3C-9BFD-EEF3712C03EC}"/>
              </a:ext>
            </a:extLst>
          </p:cNvPr>
          <p:cNvSpPr/>
          <p:nvPr/>
        </p:nvSpPr>
        <p:spPr>
          <a:xfrm>
            <a:off x="462111" y="5718376"/>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5</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7" name="矩形 86">
            <a:extLst>
              <a:ext uri="{FF2B5EF4-FFF2-40B4-BE49-F238E27FC236}">
                <a16:creationId xmlns:a16="http://schemas.microsoft.com/office/drawing/2014/main" id="{85EA7E47-0996-469B-BF71-8C7951FADD7B}"/>
              </a:ext>
            </a:extLst>
          </p:cNvPr>
          <p:cNvSpPr/>
          <p:nvPr/>
        </p:nvSpPr>
        <p:spPr>
          <a:xfrm>
            <a:off x="472152" y="5994603"/>
            <a:ext cx="34496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88" name="矩形 87">
            <a:extLst>
              <a:ext uri="{FF2B5EF4-FFF2-40B4-BE49-F238E27FC236}">
                <a16:creationId xmlns:a16="http://schemas.microsoft.com/office/drawing/2014/main" id="{63CE4C7D-BDE7-4F4A-BBEA-C247C8A76F7E}"/>
              </a:ext>
            </a:extLst>
          </p:cNvPr>
          <p:cNvSpPr/>
          <p:nvPr/>
        </p:nvSpPr>
        <p:spPr>
          <a:xfrm>
            <a:off x="410214" y="6269884"/>
            <a:ext cx="550151"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N-1</a:t>
            </a:r>
            <a:r>
              <a:rPr lang="en-US" altLang="zh-CN" sz="1400" cap="none" spc="0" baseline="-25000" dirty="0">
                <a:ln w="0"/>
                <a:latin typeface="Times New Roman" panose="02020603050405020304" pitchFamily="18" charset="0"/>
                <a:cs typeface="Times New Roman" panose="02020603050405020304" pitchFamily="18" charset="0"/>
              </a:rPr>
              <a:t> 0</a:t>
            </a:r>
            <a:endParaRPr lang="zh-CN" altLang="en-US" sz="1400" cap="none" spc="0" baseline="-25000" dirty="0">
              <a:ln w="0"/>
              <a:latin typeface="Times New Roman" panose="02020603050405020304" pitchFamily="18" charset="0"/>
              <a:cs typeface="Times New Roman" panose="02020603050405020304" pitchFamily="18" charset="0"/>
            </a:endParaRPr>
          </a:p>
        </p:txBody>
      </p:sp>
      <p:cxnSp>
        <p:nvCxnSpPr>
          <p:cNvPr id="90" name="直接箭头连接符 89">
            <a:extLst>
              <a:ext uri="{FF2B5EF4-FFF2-40B4-BE49-F238E27FC236}">
                <a16:creationId xmlns:a16="http://schemas.microsoft.com/office/drawing/2014/main" id="{8807CB76-E0B3-492C-AD84-4861FE0625D3}"/>
              </a:ext>
            </a:extLst>
          </p:cNvPr>
          <p:cNvCxnSpPr>
            <a:cxnSpLocks/>
          </p:cNvCxnSpPr>
          <p:nvPr/>
        </p:nvCxnSpPr>
        <p:spPr>
          <a:xfrm>
            <a:off x="1026411" y="4419596"/>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3" name="直接箭头连接符 92">
            <a:extLst>
              <a:ext uri="{FF2B5EF4-FFF2-40B4-BE49-F238E27FC236}">
                <a16:creationId xmlns:a16="http://schemas.microsoft.com/office/drawing/2014/main" id="{8BF2C1AB-2104-40F8-882B-1DCDE20DB98D}"/>
              </a:ext>
            </a:extLst>
          </p:cNvPr>
          <p:cNvCxnSpPr>
            <a:cxnSpLocks/>
          </p:cNvCxnSpPr>
          <p:nvPr/>
        </p:nvCxnSpPr>
        <p:spPr>
          <a:xfrm>
            <a:off x="1035781" y="4695823"/>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4" name="直接箭头连接符 93">
            <a:extLst>
              <a:ext uri="{FF2B5EF4-FFF2-40B4-BE49-F238E27FC236}">
                <a16:creationId xmlns:a16="http://schemas.microsoft.com/office/drawing/2014/main" id="{AB4CFF56-A3C9-4CD4-B38E-A1301F51D22C}"/>
              </a:ext>
            </a:extLst>
          </p:cNvPr>
          <p:cNvCxnSpPr>
            <a:cxnSpLocks/>
          </p:cNvCxnSpPr>
          <p:nvPr/>
        </p:nvCxnSpPr>
        <p:spPr>
          <a:xfrm>
            <a:off x="1045796" y="4980826"/>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5" name="直接箭头连接符 94">
            <a:extLst>
              <a:ext uri="{FF2B5EF4-FFF2-40B4-BE49-F238E27FC236}">
                <a16:creationId xmlns:a16="http://schemas.microsoft.com/office/drawing/2014/main" id="{2D038656-0B06-44BA-B7CC-1D29F7B9CC71}"/>
              </a:ext>
            </a:extLst>
          </p:cNvPr>
          <p:cNvCxnSpPr>
            <a:cxnSpLocks/>
          </p:cNvCxnSpPr>
          <p:nvPr/>
        </p:nvCxnSpPr>
        <p:spPr>
          <a:xfrm>
            <a:off x="1045796" y="5267609"/>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6" name="直接箭头连接符 95">
            <a:extLst>
              <a:ext uri="{FF2B5EF4-FFF2-40B4-BE49-F238E27FC236}">
                <a16:creationId xmlns:a16="http://schemas.microsoft.com/office/drawing/2014/main" id="{9A8943CB-713F-4426-BF8A-A28913C835C5}"/>
              </a:ext>
            </a:extLst>
          </p:cNvPr>
          <p:cNvCxnSpPr>
            <a:cxnSpLocks/>
          </p:cNvCxnSpPr>
          <p:nvPr/>
        </p:nvCxnSpPr>
        <p:spPr>
          <a:xfrm>
            <a:off x="1035781" y="5573442"/>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7" name="直接箭头连接符 96">
            <a:extLst>
              <a:ext uri="{FF2B5EF4-FFF2-40B4-BE49-F238E27FC236}">
                <a16:creationId xmlns:a16="http://schemas.microsoft.com/office/drawing/2014/main" id="{D28D21A5-9F75-4228-9C33-933BCC3D3F55}"/>
              </a:ext>
            </a:extLst>
          </p:cNvPr>
          <p:cNvCxnSpPr>
            <a:cxnSpLocks/>
          </p:cNvCxnSpPr>
          <p:nvPr/>
        </p:nvCxnSpPr>
        <p:spPr>
          <a:xfrm>
            <a:off x="1054341" y="5848873"/>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8" name="直接箭头连接符 97">
            <a:extLst>
              <a:ext uri="{FF2B5EF4-FFF2-40B4-BE49-F238E27FC236}">
                <a16:creationId xmlns:a16="http://schemas.microsoft.com/office/drawing/2014/main" id="{3B8C669C-91F6-4543-AFCB-D6E2831B6CC9}"/>
              </a:ext>
            </a:extLst>
          </p:cNvPr>
          <p:cNvCxnSpPr>
            <a:cxnSpLocks/>
          </p:cNvCxnSpPr>
          <p:nvPr/>
        </p:nvCxnSpPr>
        <p:spPr>
          <a:xfrm flipH="1">
            <a:off x="1041796" y="4443075"/>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1" name="直接箭头连接符 100">
            <a:extLst>
              <a:ext uri="{FF2B5EF4-FFF2-40B4-BE49-F238E27FC236}">
                <a16:creationId xmlns:a16="http://schemas.microsoft.com/office/drawing/2014/main" id="{9609D8DC-BCBB-4C57-8AB2-26E197669970}"/>
              </a:ext>
            </a:extLst>
          </p:cNvPr>
          <p:cNvCxnSpPr>
            <a:cxnSpLocks/>
          </p:cNvCxnSpPr>
          <p:nvPr/>
        </p:nvCxnSpPr>
        <p:spPr>
          <a:xfrm flipH="1">
            <a:off x="1051166" y="4710613"/>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2" name="直接箭头连接符 101">
            <a:extLst>
              <a:ext uri="{FF2B5EF4-FFF2-40B4-BE49-F238E27FC236}">
                <a16:creationId xmlns:a16="http://schemas.microsoft.com/office/drawing/2014/main" id="{843200D4-D397-4C9A-A1ED-468F1B88E69F}"/>
              </a:ext>
            </a:extLst>
          </p:cNvPr>
          <p:cNvCxnSpPr>
            <a:cxnSpLocks/>
          </p:cNvCxnSpPr>
          <p:nvPr/>
        </p:nvCxnSpPr>
        <p:spPr>
          <a:xfrm flipH="1">
            <a:off x="1033041" y="4993795"/>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3" name="直接箭头连接符 102">
            <a:extLst>
              <a:ext uri="{FF2B5EF4-FFF2-40B4-BE49-F238E27FC236}">
                <a16:creationId xmlns:a16="http://schemas.microsoft.com/office/drawing/2014/main" id="{BCB1F8D4-21EA-41A8-BE6D-FE6EB704F105}"/>
              </a:ext>
            </a:extLst>
          </p:cNvPr>
          <p:cNvCxnSpPr>
            <a:cxnSpLocks/>
          </p:cNvCxnSpPr>
          <p:nvPr/>
        </p:nvCxnSpPr>
        <p:spPr>
          <a:xfrm flipH="1">
            <a:off x="1033041" y="5299315"/>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4" name="直接箭头连接符 103">
            <a:extLst>
              <a:ext uri="{FF2B5EF4-FFF2-40B4-BE49-F238E27FC236}">
                <a16:creationId xmlns:a16="http://schemas.microsoft.com/office/drawing/2014/main" id="{A2E2ECA3-7A31-4418-8EBE-F1CCF6E3FF11}"/>
              </a:ext>
            </a:extLst>
          </p:cNvPr>
          <p:cNvCxnSpPr>
            <a:cxnSpLocks/>
          </p:cNvCxnSpPr>
          <p:nvPr/>
        </p:nvCxnSpPr>
        <p:spPr>
          <a:xfrm flipH="1">
            <a:off x="991862" y="5604255"/>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5" name="直接箭头连接符 104">
            <a:extLst>
              <a:ext uri="{FF2B5EF4-FFF2-40B4-BE49-F238E27FC236}">
                <a16:creationId xmlns:a16="http://schemas.microsoft.com/office/drawing/2014/main" id="{CC9B6963-C559-4388-9EFE-C215A5C76227}"/>
              </a:ext>
            </a:extLst>
          </p:cNvPr>
          <p:cNvCxnSpPr>
            <a:cxnSpLocks/>
          </p:cNvCxnSpPr>
          <p:nvPr/>
        </p:nvCxnSpPr>
        <p:spPr>
          <a:xfrm>
            <a:off x="1082093" y="6134277"/>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6" name="直接箭头连接符 105">
            <a:extLst>
              <a:ext uri="{FF2B5EF4-FFF2-40B4-BE49-F238E27FC236}">
                <a16:creationId xmlns:a16="http://schemas.microsoft.com/office/drawing/2014/main" id="{83A25193-B99B-4605-B030-3B3606014965}"/>
              </a:ext>
            </a:extLst>
          </p:cNvPr>
          <p:cNvCxnSpPr>
            <a:cxnSpLocks/>
          </p:cNvCxnSpPr>
          <p:nvPr/>
        </p:nvCxnSpPr>
        <p:spPr>
          <a:xfrm flipH="1">
            <a:off x="1019614" y="5889659"/>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7" name="直接箭头连接符 106">
            <a:extLst>
              <a:ext uri="{FF2B5EF4-FFF2-40B4-BE49-F238E27FC236}">
                <a16:creationId xmlns:a16="http://schemas.microsoft.com/office/drawing/2014/main" id="{4BB5D00B-E5A3-41AA-BF82-FF9238509CAE}"/>
              </a:ext>
            </a:extLst>
          </p:cNvPr>
          <p:cNvCxnSpPr>
            <a:cxnSpLocks/>
          </p:cNvCxnSpPr>
          <p:nvPr/>
        </p:nvCxnSpPr>
        <p:spPr>
          <a:xfrm>
            <a:off x="1074365" y="6403349"/>
            <a:ext cx="2088232" cy="843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8" name="直接箭头连接符 107">
            <a:extLst>
              <a:ext uri="{FF2B5EF4-FFF2-40B4-BE49-F238E27FC236}">
                <a16:creationId xmlns:a16="http://schemas.microsoft.com/office/drawing/2014/main" id="{BA9B9881-3743-48A4-ACCD-20CA1ED0FE7D}"/>
              </a:ext>
            </a:extLst>
          </p:cNvPr>
          <p:cNvCxnSpPr>
            <a:cxnSpLocks/>
          </p:cNvCxnSpPr>
          <p:nvPr/>
        </p:nvCxnSpPr>
        <p:spPr>
          <a:xfrm flipH="1">
            <a:off x="1011886" y="6158731"/>
            <a:ext cx="2072847" cy="2462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9" name="矩形 108">
            <a:extLst>
              <a:ext uri="{FF2B5EF4-FFF2-40B4-BE49-F238E27FC236}">
                <a16:creationId xmlns:a16="http://schemas.microsoft.com/office/drawing/2014/main" id="{A4C424B0-2784-4FFC-9C70-EDE224A7D67C}"/>
              </a:ext>
            </a:extLst>
          </p:cNvPr>
          <p:cNvSpPr/>
          <p:nvPr/>
        </p:nvSpPr>
        <p:spPr>
          <a:xfrm>
            <a:off x="5880431"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a:extLst>
              <a:ext uri="{FF2B5EF4-FFF2-40B4-BE49-F238E27FC236}">
                <a16:creationId xmlns:a16="http://schemas.microsoft.com/office/drawing/2014/main" id="{31489410-7065-4FCF-8D7F-4A91F7656DF0}"/>
              </a:ext>
            </a:extLst>
          </p:cNvPr>
          <p:cNvSpPr/>
          <p:nvPr/>
        </p:nvSpPr>
        <p:spPr>
          <a:xfrm>
            <a:off x="6167048"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a:extLst>
              <a:ext uri="{FF2B5EF4-FFF2-40B4-BE49-F238E27FC236}">
                <a16:creationId xmlns:a16="http://schemas.microsoft.com/office/drawing/2014/main" id="{A5F6102D-E788-49A1-B1DB-8ECE5B690C7E}"/>
              </a:ext>
            </a:extLst>
          </p:cNvPr>
          <p:cNvSpPr/>
          <p:nvPr/>
        </p:nvSpPr>
        <p:spPr>
          <a:xfrm>
            <a:off x="6453665"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4A54A122-D06E-422C-9CE8-43EE2B89F2CC}"/>
              </a:ext>
            </a:extLst>
          </p:cNvPr>
          <p:cNvSpPr/>
          <p:nvPr/>
        </p:nvSpPr>
        <p:spPr>
          <a:xfrm>
            <a:off x="6738867"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DBFB6E83-890A-4FA0-A86D-747468949D63}"/>
              </a:ext>
            </a:extLst>
          </p:cNvPr>
          <p:cNvSpPr/>
          <p:nvPr/>
        </p:nvSpPr>
        <p:spPr>
          <a:xfrm>
            <a:off x="7025484"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a:extLst>
              <a:ext uri="{FF2B5EF4-FFF2-40B4-BE49-F238E27FC236}">
                <a16:creationId xmlns:a16="http://schemas.microsoft.com/office/drawing/2014/main" id="{41B751BF-9BDF-48FE-9EF9-EC289F7C3CCF}"/>
              </a:ext>
            </a:extLst>
          </p:cNvPr>
          <p:cNvSpPr/>
          <p:nvPr/>
        </p:nvSpPr>
        <p:spPr>
          <a:xfrm>
            <a:off x="7323557"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a:extLst>
              <a:ext uri="{FF2B5EF4-FFF2-40B4-BE49-F238E27FC236}">
                <a16:creationId xmlns:a16="http://schemas.microsoft.com/office/drawing/2014/main" id="{DF6ED6BE-1AAE-4710-A488-E518865AE103}"/>
              </a:ext>
            </a:extLst>
          </p:cNvPr>
          <p:cNvSpPr/>
          <p:nvPr/>
        </p:nvSpPr>
        <p:spPr>
          <a:xfrm>
            <a:off x="7609907"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a:extLst>
              <a:ext uri="{FF2B5EF4-FFF2-40B4-BE49-F238E27FC236}">
                <a16:creationId xmlns:a16="http://schemas.microsoft.com/office/drawing/2014/main" id="{7EAF1B53-E00C-40A2-AD9C-1A71C847FFF1}"/>
              </a:ext>
            </a:extLst>
          </p:cNvPr>
          <p:cNvSpPr/>
          <p:nvPr/>
        </p:nvSpPr>
        <p:spPr>
          <a:xfrm>
            <a:off x="7897939" y="428854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E093EE55-2303-4CA2-82BF-0A2C1D90E947}"/>
              </a:ext>
            </a:extLst>
          </p:cNvPr>
          <p:cNvSpPr/>
          <p:nvPr/>
        </p:nvSpPr>
        <p:spPr>
          <a:xfrm>
            <a:off x="5880431"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2ED4B9A3-3026-438B-8E3F-947FD1583A71}"/>
              </a:ext>
            </a:extLst>
          </p:cNvPr>
          <p:cNvSpPr/>
          <p:nvPr/>
        </p:nvSpPr>
        <p:spPr>
          <a:xfrm>
            <a:off x="6167048"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8">
            <a:extLst>
              <a:ext uri="{FF2B5EF4-FFF2-40B4-BE49-F238E27FC236}">
                <a16:creationId xmlns:a16="http://schemas.microsoft.com/office/drawing/2014/main" id="{3E89C92D-EF77-433F-B319-1F432D0A54E0}"/>
              </a:ext>
            </a:extLst>
          </p:cNvPr>
          <p:cNvSpPr/>
          <p:nvPr/>
        </p:nvSpPr>
        <p:spPr>
          <a:xfrm>
            <a:off x="6453665"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a:extLst>
              <a:ext uri="{FF2B5EF4-FFF2-40B4-BE49-F238E27FC236}">
                <a16:creationId xmlns:a16="http://schemas.microsoft.com/office/drawing/2014/main" id="{53582085-9DDE-49EB-9AAD-EC618D342336}"/>
              </a:ext>
            </a:extLst>
          </p:cNvPr>
          <p:cNvSpPr/>
          <p:nvPr/>
        </p:nvSpPr>
        <p:spPr>
          <a:xfrm>
            <a:off x="6738867"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067288E5-12AF-44A2-BA3C-9CB4F6BEAD3A}"/>
              </a:ext>
            </a:extLst>
          </p:cNvPr>
          <p:cNvSpPr/>
          <p:nvPr/>
        </p:nvSpPr>
        <p:spPr>
          <a:xfrm>
            <a:off x="7025484"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BA301A1A-00B7-4ED2-942A-0110DDAEF2A3}"/>
              </a:ext>
            </a:extLst>
          </p:cNvPr>
          <p:cNvSpPr/>
          <p:nvPr/>
        </p:nvSpPr>
        <p:spPr>
          <a:xfrm>
            <a:off x="7323557"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09734E50-76E9-40BF-8A22-A5399ADA6933}"/>
              </a:ext>
            </a:extLst>
          </p:cNvPr>
          <p:cNvSpPr/>
          <p:nvPr/>
        </p:nvSpPr>
        <p:spPr>
          <a:xfrm>
            <a:off x="7609907"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ED500D6C-504C-47D1-83D5-8CE1A9877256}"/>
              </a:ext>
            </a:extLst>
          </p:cNvPr>
          <p:cNvSpPr/>
          <p:nvPr/>
        </p:nvSpPr>
        <p:spPr>
          <a:xfrm>
            <a:off x="7897939" y="457657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a:extLst>
              <a:ext uri="{FF2B5EF4-FFF2-40B4-BE49-F238E27FC236}">
                <a16:creationId xmlns:a16="http://schemas.microsoft.com/office/drawing/2014/main" id="{1854275B-3D3E-4ACD-98C7-BD143C0E3956}"/>
              </a:ext>
            </a:extLst>
          </p:cNvPr>
          <p:cNvSpPr/>
          <p:nvPr/>
        </p:nvSpPr>
        <p:spPr>
          <a:xfrm>
            <a:off x="5880431"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A0633B48-2FF2-482F-95CE-A9A8E88B1508}"/>
              </a:ext>
            </a:extLst>
          </p:cNvPr>
          <p:cNvSpPr/>
          <p:nvPr/>
        </p:nvSpPr>
        <p:spPr>
          <a:xfrm>
            <a:off x="6167048"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7CBF4314-7821-4024-AC47-B60BA9D4A479}"/>
              </a:ext>
            </a:extLst>
          </p:cNvPr>
          <p:cNvSpPr/>
          <p:nvPr/>
        </p:nvSpPr>
        <p:spPr>
          <a:xfrm>
            <a:off x="6453665"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89D6C450-E2CF-4E9D-ADD7-4F18E90FF5B7}"/>
              </a:ext>
            </a:extLst>
          </p:cNvPr>
          <p:cNvSpPr/>
          <p:nvPr/>
        </p:nvSpPr>
        <p:spPr>
          <a:xfrm>
            <a:off x="6738867"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3A88A06D-8132-4FB7-9B7F-0BDD2F9659C2}"/>
              </a:ext>
            </a:extLst>
          </p:cNvPr>
          <p:cNvSpPr/>
          <p:nvPr/>
        </p:nvSpPr>
        <p:spPr>
          <a:xfrm>
            <a:off x="7025484"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FA2E0594-3014-4452-B088-53DAC47FE60F}"/>
              </a:ext>
            </a:extLst>
          </p:cNvPr>
          <p:cNvSpPr/>
          <p:nvPr/>
        </p:nvSpPr>
        <p:spPr>
          <a:xfrm>
            <a:off x="7323557"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0">
            <a:extLst>
              <a:ext uri="{FF2B5EF4-FFF2-40B4-BE49-F238E27FC236}">
                <a16:creationId xmlns:a16="http://schemas.microsoft.com/office/drawing/2014/main" id="{04ECD097-4831-4791-A864-7FFF30CA629D}"/>
              </a:ext>
            </a:extLst>
          </p:cNvPr>
          <p:cNvSpPr/>
          <p:nvPr/>
        </p:nvSpPr>
        <p:spPr>
          <a:xfrm>
            <a:off x="7609907"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1">
            <a:extLst>
              <a:ext uri="{FF2B5EF4-FFF2-40B4-BE49-F238E27FC236}">
                <a16:creationId xmlns:a16="http://schemas.microsoft.com/office/drawing/2014/main" id="{7F337756-D614-4516-9FE4-502744BA1FE0}"/>
              </a:ext>
            </a:extLst>
          </p:cNvPr>
          <p:cNvSpPr/>
          <p:nvPr/>
        </p:nvSpPr>
        <p:spPr>
          <a:xfrm>
            <a:off x="7897939" y="486460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a:extLst>
              <a:ext uri="{FF2B5EF4-FFF2-40B4-BE49-F238E27FC236}">
                <a16:creationId xmlns:a16="http://schemas.microsoft.com/office/drawing/2014/main" id="{7B04E40B-F232-4516-9239-45547A72F287}"/>
              </a:ext>
            </a:extLst>
          </p:cNvPr>
          <p:cNvSpPr/>
          <p:nvPr/>
        </p:nvSpPr>
        <p:spPr>
          <a:xfrm>
            <a:off x="5880431"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3">
            <a:extLst>
              <a:ext uri="{FF2B5EF4-FFF2-40B4-BE49-F238E27FC236}">
                <a16:creationId xmlns:a16="http://schemas.microsoft.com/office/drawing/2014/main" id="{DAF13DA9-D323-49D1-8805-4791A8C4ED21}"/>
              </a:ext>
            </a:extLst>
          </p:cNvPr>
          <p:cNvSpPr/>
          <p:nvPr/>
        </p:nvSpPr>
        <p:spPr>
          <a:xfrm>
            <a:off x="6167048"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0519352B-795D-49F1-B29E-A512F137E1AA}"/>
              </a:ext>
            </a:extLst>
          </p:cNvPr>
          <p:cNvSpPr/>
          <p:nvPr/>
        </p:nvSpPr>
        <p:spPr>
          <a:xfrm>
            <a:off x="6453665"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5">
            <a:extLst>
              <a:ext uri="{FF2B5EF4-FFF2-40B4-BE49-F238E27FC236}">
                <a16:creationId xmlns:a16="http://schemas.microsoft.com/office/drawing/2014/main" id="{EF62627D-0ACD-427C-96BE-9CB8FB7811FD}"/>
              </a:ext>
            </a:extLst>
          </p:cNvPr>
          <p:cNvSpPr/>
          <p:nvPr/>
        </p:nvSpPr>
        <p:spPr>
          <a:xfrm>
            <a:off x="6738867"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6">
            <a:extLst>
              <a:ext uri="{FF2B5EF4-FFF2-40B4-BE49-F238E27FC236}">
                <a16:creationId xmlns:a16="http://schemas.microsoft.com/office/drawing/2014/main" id="{1FA3BEC1-8142-4590-980B-94EA6DB8186C}"/>
              </a:ext>
            </a:extLst>
          </p:cNvPr>
          <p:cNvSpPr/>
          <p:nvPr/>
        </p:nvSpPr>
        <p:spPr>
          <a:xfrm>
            <a:off x="7025484"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15017767-2935-4820-8BBF-DAF89DC55D1D}"/>
              </a:ext>
            </a:extLst>
          </p:cNvPr>
          <p:cNvSpPr/>
          <p:nvPr/>
        </p:nvSpPr>
        <p:spPr>
          <a:xfrm>
            <a:off x="7323557"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6A9DE885-A0FE-4655-8222-FC9D7BBBEBA1}"/>
              </a:ext>
            </a:extLst>
          </p:cNvPr>
          <p:cNvSpPr/>
          <p:nvPr/>
        </p:nvSpPr>
        <p:spPr>
          <a:xfrm>
            <a:off x="7609907"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EA93FA5F-D229-4BB8-B7C3-A756365C4347}"/>
              </a:ext>
            </a:extLst>
          </p:cNvPr>
          <p:cNvSpPr/>
          <p:nvPr/>
        </p:nvSpPr>
        <p:spPr>
          <a:xfrm>
            <a:off x="7897939" y="5152636"/>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E44BF00D-55F5-4772-8220-1CBD511D3006}"/>
              </a:ext>
            </a:extLst>
          </p:cNvPr>
          <p:cNvSpPr/>
          <p:nvPr/>
        </p:nvSpPr>
        <p:spPr>
          <a:xfrm>
            <a:off x="5880431"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033A88A5-CCEB-4BAA-B636-AD6800BA2E75}"/>
              </a:ext>
            </a:extLst>
          </p:cNvPr>
          <p:cNvSpPr/>
          <p:nvPr/>
        </p:nvSpPr>
        <p:spPr>
          <a:xfrm>
            <a:off x="6167048"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F32D35E0-A674-45ED-80F5-5784BC6B7261}"/>
              </a:ext>
            </a:extLst>
          </p:cNvPr>
          <p:cNvSpPr/>
          <p:nvPr/>
        </p:nvSpPr>
        <p:spPr>
          <a:xfrm>
            <a:off x="6453665"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91D156E9-C562-446A-8E89-07E1499798C6}"/>
              </a:ext>
            </a:extLst>
          </p:cNvPr>
          <p:cNvSpPr/>
          <p:nvPr/>
        </p:nvSpPr>
        <p:spPr>
          <a:xfrm>
            <a:off x="6738867"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a:extLst>
              <a:ext uri="{FF2B5EF4-FFF2-40B4-BE49-F238E27FC236}">
                <a16:creationId xmlns:a16="http://schemas.microsoft.com/office/drawing/2014/main" id="{C547604E-2295-4F96-9B9D-872C2C475EA4}"/>
              </a:ext>
            </a:extLst>
          </p:cNvPr>
          <p:cNvSpPr/>
          <p:nvPr/>
        </p:nvSpPr>
        <p:spPr>
          <a:xfrm>
            <a:off x="7025484"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a:extLst>
              <a:ext uri="{FF2B5EF4-FFF2-40B4-BE49-F238E27FC236}">
                <a16:creationId xmlns:a16="http://schemas.microsoft.com/office/drawing/2014/main" id="{AD172F8D-6861-4029-A907-F5C997991775}"/>
              </a:ext>
            </a:extLst>
          </p:cNvPr>
          <p:cNvSpPr/>
          <p:nvPr/>
        </p:nvSpPr>
        <p:spPr>
          <a:xfrm>
            <a:off x="7323557"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88BD6F72-7983-49B7-8C87-BB35B4A43F3B}"/>
              </a:ext>
            </a:extLst>
          </p:cNvPr>
          <p:cNvSpPr/>
          <p:nvPr/>
        </p:nvSpPr>
        <p:spPr>
          <a:xfrm>
            <a:off x="7609907"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a:extLst>
              <a:ext uri="{FF2B5EF4-FFF2-40B4-BE49-F238E27FC236}">
                <a16:creationId xmlns:a16="http://schemas.microsoft.com/office/drawing/2014/main" id="{3D0D4D98-11C2-47E8-B859-D10F63174503}"/>
              </a:ext>
            </a:extLst>
          </p:cNvPr>
          <p:cNvSpPr/>
          <p:nvPr/>
        </p:nvSpPr>
        <p:spPr>
          <a:xfrm>
            <a:off x="7897939" y="5440668"/>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8">
            <a:extLst>
              <a:ext uri="{FF2B5EF4-FFF2-40B4-BE49-F238E27FC236}">
                <a16:creationId xmlns:a16="http://schemas.microsoft.com/office/drawing/2014/main" id="{D0BE2BCE-7BCE-4926-9E12-530C8B47DE62}"/>
              </a:ext>
            </a:extLst>
          </p:cNvPr>
          <p:cNvSpPr/>
          <p:nvPr/>
        </p:nvSpPr>
        <p:spPr>
          <a:xfrm>
            <a:off x="5880431"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a:extLst>
              <a:ext uri="{FF2B5EF4-FFF2-40B4-BE49-F238E27FC236}">
                <a16:creationId xmlns:a16="http://schemas.microsoft.com/office/drawing/2014/main" id="{83F856F7-8F8A-43C1-B137-0F413A5E74AD}"/>
              </a:ext>
            </a:extLst>
          </p:cNvPr>
          <p:cNvSpPr/>
          <p:nvPr/>
        </p:nvSpPr>
        <p:spPr>
          <a:xfrm>
            <a:off x="6167048"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0">
            <a:extLst>
              <a:ext uri="{FF2B5EF4-FFF2-40B4-BE49-F238E27FC236}">
                <a16:creationId xmlns:a16="http://schemas.microsoft.com/office/drawing/2014/main" id="{53C5999C-EAF3-4CC7-9F55-6D0570B1EC04}"/>
              </a:ext>
            </a:extLst>
          </p:cNvPr>
          <p:cNvSpPr/>
          <p:nvPr/>
        </p:nvSpPr>
        <p:spPr>
          <a:xfrm>
            <a:off x="6453665"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1">
            <a:extLst>
              <a:ext uri="{FF2B5EF4-FFF2-40B4-BE49-F238E27FC236}">
                <a16:creationId xmlns:a16="http://schemas.microsoft.com/office/drawing/2014/main" id="{8A433044-CB4C-4818-8DA6-35C9BD1D976B}"/>
              </a:ext>
            </a:extLst>
          </p:cNvPr>
          <p:cNvSpPr/>
          <p:nvPr/>
        </p:nvSpPr>
        <p:spPr>
          <a:xfrm>
            <a:off x="6738867"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extLst>
              <a:ext uri="{FF2B5EF4-FFF2-40B4-BE49-F238E27FC236}">
                <a16:creationId xmlns:a16="http://schemas.microsoft.com/office/drawing/2014/main" id="{CF0F6CE6-A01B-43B3-A499-3F17A4FDD62B}"/>
              </a:ext>
            </a:extLst>
          </p:cNvPr>
          <p:cNvSpPr/>
          <p:nvPr/>
        </p:nvSpPr>
        <p:spPr>
          <a:xfrm>
            <a:off x="7025484"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a:extLst>
              <a:ext uri="{FF2B5EF4-FFF2-40B4-BE49-F238E27FC236}">
                <a16:creationId xmlns:a16="http://schemas.microsoft.com/office/drawing/2014/main" id="{80567EA1-C42A-4877-A3F8-0B24F7C37836}"/>
              </a:ext>
            </a:extLst>
          </p:cNvPr>
          <p:cNvSpPr/>
          <p:nvPr/>
        </p:nvSpPr>
        <p:spPr>
          <a:xfrm>
            <a:off x="7323557"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4">
            <a:extLst>
              <a:ext uri="{FF2B5EF4-FFF2-40B4-BE49-F238E27FC236}">
                <a16:creationId xmlns:a16="http://schemas.microsoft.com/office/drawing/2014/main" id="{438D23DA-3450-45D1-85BA-63963786F5C2}"/>
              </a:ext>
            </a:extLst>
          </p:cNvPr>
          <p:cNvSpPr/>
          <p:nvPr/>
        </p:nvSpPr>
        <p:spPr>
          <a:xfrm>
            <a:off x="7609907"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5">
            <a:extLst>
              <a:ext uri="{FF2B5EF4-FFF2-40B4-BE49-F238E27FC236}">
                <a16:creationId xmlns:a16="http://schemas.microsoft.com/office/drawing/2014/main" id="{12843C6A-C198-4E90-B6E4-07D0DC94D17D}"/>
              </a:ext>
            </a:extLst>
          </p:cNvPr>
          <p:cNvSpPr/>
          <p:nvPr/>
        </p:nvSpPr>
        <p:spPr>
          <a:xfrm>
            <a:off x="7897939" y="5728700"/>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a:extLst>
              <a:ext uri="{FF2B5EF4-FFF2-40B4-BE49-F238E27FC236}">
                <a16:creationId xmlns:a16="http://schemas.microsoft.com/office/drawing/2014/main" id="{CC11C46A-93FA-459B-9DAC-D0EFA9018D55}"/>
              </a:ext>
            </a:extLst>
          </p:cNvPr>
          <p:cNvSpPr/>
          <p:nvPr/>
        </p:nvSpPr>
        <p:spPr>
          <a:xfrm>
            <a:off x="5880431"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7">
            <a:extLst>
              <a:ext uri="{FF2B5EF4-FFF2-40B4-BE49-F238E27FC236}">
                <a16:creationId xmlns:a16="http://schemas.microsoft.com/office/drawing/2014/main" id="{ABDA9A25-9029-4237-8F50-3CAC429970AB}"/>
              </a:ext>
            </a:extLst>
          </p:cNvPr>
          <p:cNvSpPr/>
          <p:nvPr/>
        </p:nvSpPr>
        <p:spPr>
          <a:xfrm>
            <a:off x="6167048"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a:extLst>
              <a:ext uri="{FF2B5EF4-FFF2-40B4-BE49-F238E27FC236}">
                <a16:creationId xmlns:a16="http://schemas.microsoft.com/office/drawing/2014/main" id="{7D978ECE-0E25-46E4-86B1-6BF9C28CC0E9}"/>
              </a:ext>
            </a:extLst>
          </p:cNvPr>
          <p:cNvSpPr/>
          <p:nvPr/>
        </p:nvSpPr>
        <p:spPr>
          <a:xfrm>
            <a:off x="6453665"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59">
            <a:extLst>
              <a:ext uri="{FF2B5EF4-FFF2-40B4-BE49-F238E27FC236}">
                <a16:creationId xmlns:a16="http://schemas.microsoft.com/office/drawing/2014/main" id="{771844EF-1064-4443-A618-75EA700E23BA}"/>
              </a:ext>
            </a:extLst>
          </p:cNvPr>
          <p:cNvSpPr/>
          <p:nvPr/>
        </p:nvSpPr>
        <p:spPr>
          <a:xfrm>
            <a:off x="6738867"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0">
            <a:extLst>
              <a:ext uri="{FF2B5EF4-FFF2-40B4-BE49-F238E27FC236}">
                <a16:creationId xmlns:a16="http://schemas.microsoft.com/office/drawing/2014/main" id="{40F29959-A96C-4C9E-BE77-EAE67A3F4C73}"/>
              </a:ext>
            </a:extLst>
          </p:cNvPr>
          <p:cNvSpPr/>
          <p:nvPr/>
        </p:nvSpPr>
        <p:spPr>
          <a:xfrm>
            <a:off x="7025484"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1">
            <a:extLst>
              <a:ext uri="{FF2B5EF4-FFF2-40B4-BE49-F238E27FC236}">
                <a16:creationId xmlns:a16="http://schemas.microsoft.com/office/drawing/2014/main" id="{32B4895A-2E21-4DBF-BB45-774C9600179F}"/>
              </a:ext>
            </a:extLst>
          </p:cNvPr>
          <p:cNvSpPr/>
          <p:nvPr/>
        </p:nvSpPr>
        <p:spPr>
          <a:xfrm>
            <a:off x="7323557"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2">
            <a:extLst>
              <a:ext uri="{FF2B5EF4-FFF2-40B4-BE49-F238E27FC236}">
                <a16:creationId xmlns:a16="http://schemas.microsoft.com/office/drawing/2014/main" id="{E9CBEE79-2A4F-435C-8886-C2EECBE750FD}"/>
              </a:ext>
            </a:extLst>
          </p:cNvPr>
          <p:cNvSpPr/>
          <p:nvPr/>
        </p:nvSpPr>
        <p:spPr>
          <a:xfrm>
            <a:off x="7609907"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3">
            <a:extLst>
              <a:ext uri="{FF2B5EF4-FFF2-40B4-BE49-F238E27FC236}">
                <a16:creationId xmlns:a16="http://schemas.microsoft.com/office/drawing/2014/main" id="{4CCA7616-9187-4109-B147-FBCBAC519B4A}"/>
              </a:ext>
            </a:extLst>
          </p:cNvPr>
          <p:cNvSpPr/>
          <p:nvPr/>
        </p:nvSpPr>
        <p:spPr>
          <a:xfrm>
            <a:off x="7897939" y="6016732"/>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4">
            <a:extLst>
              <a:ext uri="{FF2B5EF4-FFF2-40B4-BE49-F238E27FC236}">
                <a16:creationId xmlns:a16="http://schemas.microsoft.com/office/drawing/2014/main" id="{7327C5F5-7B0A-4407-AF3C-C01608B151F7}"/>
              </a:ext>
            </a:extLst>
          </p:cNvPr>
          <p:cNvSpPr/>
          <p:nvPr/>
        </p:nvSpPr>
        <p:spPr>
          <a:xfrm>
            <a:off x="5880431"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5">
            <a:extLst>
              <a:ext uri="{FF2B5EF4-FFF2-40B4-BE49-F238E27FC236}">
                <a16:creationId xmlns:a16="http://schemas.microsoft.com/office/drawing/2014/main" id="{6AF636F6-9923-41C9-8BB3-5890F6D9AE08}"/>
              </a:ext>
            </a:extLst>
          </p:cNvPr>
          <p:cNvSpPr/>
          <p:nvPr/>
        </p:nvSpPr>
        <p:spPr>
          <a:xfrm>
            <a:off x="6167048"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a:extLst>
              <a:ext uri="{FF2B5EF4-FFF2-40B4-BE49-F238E27FC236}">
                <a16:creationId xmlns:a16="http://schemas.microsoft.com/office/drawing/2014/main" id="{675FD2F2-FA40-417A-9E19-4B4E40E215A2}"/>
              </a:ext>
            </a:extLst>
          </p:cNvPr>
          <p:cNvSpPr/>
          <p:nvPr/>
        </p:nvSpPr>
        <p:spPr>
          <a:xfrm>
            <a:off x="6453665"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7">
            <a:extLst>
              <a:ext uri="{FF2B5EF4-FFF2-40B4-BE49-F238E27FC236}">
                <a16:creationId xmlns:a16="http://schemas.microsoft.com/office/drawing/2014/main" id="{57AD51CB-6FEB-4380-9548-7C355D248D11}"/>
              </a:ext>
            </a:extLst>
          </p:cNvPr>
          <p:cNvSpPr/>
          <p:nvPr/>
        </p:nvSpPr>
        <p:spPr>
          <a:xfrm>
            <a:off x="6738867"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a:extLst>
              <a:ext uri="{FF2B5EF4-FFF2-40B4-BE49-F238E27FC236}">
                <a16:creationId xmlns:a16="http://schemas.microsoft.com/office/drawing/2014/main" id="{70C16842-6303-4B5B-9260-DB204C622CBF}"/>
              </a:ext>
            </a:extLst>
          </p:cNvPr>
          <p:cNvSpPr/>
          <p:nvPr/>
        </p:nvSpPr>
        <p:spPr>
          <a:xfrm>
            <a:off x="7025484"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69">
            <a:extLst>
              <a:ext uri="{FF2B5EF4-FFF2-40B4-BE49-F238E27FC236}">
                <a16:creationId xmlns:a16="http://schemas.microsoft.com/office/drawing/2014/main" id="{D51E21D9-3EC1-41C6-A5BF-F80200014D47}"/>
              </a:ext>
            </a:extLst>
          </p:cNvPr>
          <p:cNvSpPr/>
          <p:nvPr/>
        </p:nvSpPr>
        <p:spPr>
          <a:xfrm>
            <a:off x="7323557"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0">
            <a:extLst>
              <a:ext uri="{FF2B5EF4-FFF2-40B4-BE49-F238E27FC236}">
                <a16:creationId xmlns:a16="http://schemas.microsoft.com/office/drawing/2014/main" id="{325EB4A4-DD0D-4624-99F4-FC06E23A2B25}"/>
              </a:ext>
            </a:extLst>
          </p:cNvPr>
          <p:cNvSpPr/>
          <p:nvPr/>
        </p:nvSpPr>
        <p:spPr>
          <a:xfrm>
            <a:off x="7609907"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1">
            <a:extLst>
              <a:ext uri="{FF2B5EF4-FFF2-40B4-BE49-F238E27FC236}">
                <a16:creationId xmlns:a16="http://schemas.microsoft.com/office/drawing/2014/main" id="{3BE6B74C-7799-48C7-A653-BBCA8EB8841A}"/>
              </a:ext>
            </a:extLst>
          </p:cNvPr>
          <p:cNvSpPr/>
          <p:nvPr/>
        </p:nvSpPr>
        <p:spPr>
          <a:xfrm>
            <a:off x="7897939" y="6304764"/>
            <a:ext cx="288032"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2">
            <a:extLst>
              <a:ext uri="{FF2B5EF4-FFF2-40B4-BE49-F238E27FC236}">
                <a16:creationId xmlns:a16="http://schemas.microsoft.com/office/drawing/2014/main" id="{469D1FF9-8A60-49B6-9D13-9B3CB440B950}"/>
              </a:ext>
            </a:extLst>
          </p:cNvPr>
          <p:cNvSpPr/>
          <p:nvPr/>
        </p:nvSpPr>
        <p:spPr>
          <a:xfrm>
            <a:off x="5855011" y="401901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0</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4" name="矩形 173">
            <a:extLst>
              <a:ext uri="{FF2B5EF4-FFF2-40B4-BE49-F238E27FC236}">
                <a16:creationId xmlns:a16="http://schemas.microsoft.com/office/drawing/2014/main" id="{2E5F2EB1-7426-4322-A714-614C948657F4}"/>
              </a:ext>
            </a:extLst>
          </p:cNvPr>
          <p:cNvSpPr/>
          <p:nvPr/>
        </p:nvSpPr>
        <p:spPr>
          <a:xfrm>
            <a:off x="6134309" y="4028891"/>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1</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5" name="矩形 174">
            <a:extLst>
              <a:ext uri="{FF2B5EF4-FFF2-40B4-BE49-F238E27FC236}">
                <a16:creationId xmlns:a16="http://schemas.microsoft.com/office/drawing/2014/main" id="{F076F127-F928-4E74-B954-48131BBF6E6B}"/>
              </a:ext>
            </a:extLst>
          </p:cNvPr>
          <p:cNvSpPr/>
          <p:nvPr/>
        </p:nvSpPr>
        <p:spPr>
          <a:xfrm>
            <a:off x="6401153" y="401901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2</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6" name="矩形 175">
            <a:extLst>
              <a:ext uri="{FF2B5EF4-FFF2-40B4-BE49-F238E27FC236}">
                <a16:creationId xmlns:a16="http://schemas.microsoft.com/office/drawing/2014/main" id="{F6D6EC3F-1A14-4EA9-BE37-BAE6C0846DA4}"/>
              </a:ext>
            </a:extLst>
          </p:cNvPr>
          <p:cNvSpPr/>
          <p:nvPr/>
        </p:nvSpPr>
        <p:spPr>
          <a:xfrm>
            <a:off x="6702056" y="401901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3</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7" name="矩形 176">
            <a:extLst>
              <a:ext uri="{FF2B5EF4-FFF2-40B4-BE49-F238E27FC236}">
                <a16:creationId xmlns:a16="http://schemas.microsoft.com/office/drawing/2014/main" id="{76BF7A4F-9D4E-408A-89B5-60C94893A51D}"/>
              </a:ext>
            </a:extLst>
          </p:cNvPr>
          <p:cNvSpPr/>
          <p:nvPr/>
        </p:nvSpPr>
        <p:spPr>
          <a:xfrm>
            <a:off x="6972972" y="401901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4</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8" name="矩形 177">
            <a:extLst>
              <a:ext uri="{FF2B5EF4-FFF2-40B4-BE49-F238E27FC236}">
                <a16:creationId xmlns:a16="http://schemas.microsoft.com/office/drawing/2014/main" id="{AB735847-5D5D-40D6-A819-B8E063D332F2}"/>
              </a:ext>
            </a:extLst>
          </p:cNvPr>
          <p:cNvSpPr/>
          <p:nvPr/>
        </p:nvSpPr>
        <p:spPr>
          <a:xfrm>
            <a:off x="7238927" y="4019019"/>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5</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79" name="矩形 178">
            <a:extLst>
              <a:ext uri="{FF2B5EF4-FFF2-40B4-BE49-F238E27FC236}">
                <a16:creationId xmlns:a16="http://schemas.microsoft.com/office/drawing/2014/main" id="{935114EB-AF6B-4E87-9EB3-30C5B4158F9C}"/>
              </a:ext>
            </a:extLst>
          </p:cNvPr>
          <p:cNvSpPr/>
          <p:nvPr/>
        </p:nvSpPr>
        <p:spPr>
          <a:xfrm>
            <a:off x="7830354" y="4019019"/>
            <a:ext cx="562975"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cap="none" spc="0" baseline="-25000" dirty="0">
                <a:ln w="0"/>
                <a:latin typeface="Times New Roman" panose="02020603050405020304" pitchFamily="18" charset="0"/>
                <a:cs typeface="Times New Roman" panose="02020603050405020304" pitchFamily="18" charset="0"/>
              </a:rPr>
              <a:t>0 </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M-1</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180" name="矩形 179">
            <a:extLst>
              <a:ext uri="{FF2B5EF4-FFF2-40B4-BE49-F238E27FC236}">
                <a16:creationId xmlns:a16="http://schemas.microsoft.com/office/drawing/2014/main" id="{05FDBF94-3281-4CA1-A708-6C87C567BE46}"/>
              </a:ext>
            </a:extLst>
          </p:cNvPr>
          <p:cNvSpPr/>
          <p:nvPr/>
        </p:nvSpPr>
        <p:spPr>
          <a:xfrm>
            <a:off x="7539830" y="4019019"/>
            <a:ext cx="34496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1" name="矩形 180">
            <a:extLst>
              <a:ext uri="{FF2B5EF4-FFF2-40B4-BE49-F238E27FC236}">
                <a16:creationId xmlns:a16="http://schemas.microsoft.com/office/drawing/2014/main" id="{97AC25BB-5405-43F3-B1CD-C1759EE627FB}"/>
              </a:ext>
            </a:extLst>
          </p:cNvPr>
          <p:cNvSpPr/>
          <p:nvPr/>
        </p:nvSpPr>
        <p:spPr>
          <a:xfrm>
            <a:off x="5477334" y="4300345"/>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0</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2" name="矩形 181">
            <a:extLst>
              <a:ext uri="{FF2B5EF4-FFF2-40B4-BE49-F238E27FC236}">
                <a16:creationId xmlns:a16="http://schemas.microsoft.com/office/drawing/2014/main" id="{440DAB49-FF97-4558-8281-356D64181C81}"/>
              </a:ext>
            </a:extLst>
          </p:cNvPr>
          <p:cNvSpPr/>
          <p:nvPr/>
        </p:nvSpPr>
        <p:spPr>
          <a:xfrm>
            <a:off x="5485960" y="4576572"/>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1</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3" name="矩形 182">
            <a:extLst>
              <a:ext uri="{FF2B5EF4-FFF2-40B4-BE49-F238E27FC236}">
                <a16:creationId xmlns:a16="http://schemas.microsoft.com/office/drawing/2014/main" id="{7CD85515-9CE1-4986-95F6-701225CBEC3B}"/>
              </a:ext>
            </a:extLst>
          </p:cNvPr>
          <p:cNvSpPr/>
          <p:nvPr/>
        </p:nvSpPr>
        <p:spPr>
          <a:xfrm>
            <a:off x="5459309" y="4874476"/>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2</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4" name="矩形 183">
            <a:extLst>
              <a:ext uri="{FF2B5EF4-FFF2-40B4-BE49-F238E27FC236}">
                <a16:creationId xmlns:a16="http://schemas.microsoft.com/office/drawing/2014/main" id="{429A3457-DAAB-4E0B-99C8-732D967FD7DE}"/>
              </a:ext>
            </a:extLst>
          </p:cNvPr>
          <p:cNvSpPr/>
          <p:nvPr/>
        </p:nvSpPr>
        <p:spPr>
          <a:xfrm>
            <a:off x="5459309" y="5160576"/>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3</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5" name="矩形 184">
            <a:extLst>
              <a:ext uri="{FF2B5EF4-FFF2-40B4-BE49-F238E27FC236}">
                <a16:creationId xmlns:a16="http://schemas.microsoft.com/office/drawing/2014/main" id="{6D58A5FE-DE92-4F7F-968A-A0B2D2166CB6}"/>
              </a:ext>
            </a:extLst>
          </p:cNvPr>
          <p:cNvSpPr/>
          <p:nvPr/>
        </p:nvSpPr>
        <p:spPr>
          <a:xfrm>
            <a:off x="5469350" y="5468353"/>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4</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6" name="矩形 185">
            <a:extLst>
              <a:ext uri="{FF2B5EF4-FFF2-40B4-BE49-F238E27FC236}">
                <a16:creationId xmlns:a16="http://schemas.microsoft.com/office/drawing/2014/main" id="{FC07AE1A-C24B-4A00-AECF-9B5D3421F64B}"/>
              </a:ext>
            </a:extLst>
          </p:cNvPr>
          <p:cNvSpPr/>
          <p:nvPr/>
        </p:nvSpPr>
        <p:spPr>
          <a:xfrm>
            <a:off x="5459309" y="5744580"/>
            <a:ext cx="39305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5</a:t>
            </a:r>
            <a:r>
              <a:rPr lang="en-US" altLang="zh-CN" sz="1400" cap="none" spc="0" baseline="-25000" dirty="0">
                <a:ln w="0"/>
                <a:latin typeface="Times New Roman" panose="02020603050405020304" pitchFamily="18" charset="0"/>
                <a:cs typeface="Times New Roman" panose="02020603050405020304" pitchFamily="18" charset="0"/>
              </a:rPr>
              <a:t>0</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7" name="矩形 186">
            <a:extLst>
              <a:ext uri="{FF2B5EF4-FFF2-40B4-BE49-F238E27FC236}">
                <a16:creationId xmlns:a16="http://schemas.microsoft.com/office/drawing/2014/main" id="{BA07D9E3-45DF-4AF7-A62A-32F6A7D167B3}"/>
              </a:ext>
            </a:extLst>
          </p:cNvPr>
          <p:cNvSpPr/>
          <p:nvPr/>
        </p:nvSpPr>
        <p:spPr>
          <a:xfrm>
            <a:off x="5469350" y="6020807"/>
            <a:ext cx="344966"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t>
            </a:r>
            <a:endParaRPr lang="zh-CN" altLang="en-US" sz="1400" cap="none" spc="0" baseline="-25000" dirty="0">
              <a:ln w="0"/>
              <a:latin typeface="Times New Roman" panose="02020603050405020304" pitchFamily="18" charset="0"/>
              <a:cs typeface="Times New Roman" panose="02020603050405020304" pitchFamily="18" charset="0"/>
            </a:endParaRPr>
          </a:p>
        </p:txBody>
      </p:sp>
      <p:sp>
        <p:nvSpPr>
          <p:cNvPr id="188" name="矩形 187">
            <a:extLst>
              <a:ext uri="{FF2B5EF4-FFF2-40B4-BE49-F238E27FC236}">
                <a16:creationId xmlns:a16="http://schemas.microsoft.com/office/drawing/2014/main" id="{FD5D32A3-869F-4DE8-88A8-89557442BF81}"/>
              </a:ext>
            </a:extLst>
          </p:cNvPr>
          <p:cNvSpPr/>
          <p:nvPr/>
        </p:nvSpPr>
        <p:spPr>
          <a:xfrm>
            <a:off x="5407412" y="6296088"/>
            <a:ext cx="550151"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a</a:t>
            </a:r>
            <a:r>
              <a:rPr lang="en-US" altLang="zh-CN" sz="1400" i="1" baseline="-25000" dirty="0">
                <a:ln w="0"/>
                <a:solidFill>
                  <a:srgbClr val="FF0000"/>
                </a:solidFill>
                <a:latin typeface="Times New Roman" panose="02020603050405020304" pitchFamily="18" charset="0"/>
                <a:cs typeface="Times New Roman" panose="02020603050405020304" pitchFamily="18" charset="0"/>
              </a:rPr>
              <a:t>N-1</a:t>
            </a:r>
            <a:r>
              <a:rPr lang="en-US" altLang="zh-CN" sz="1400" cap="none" spc="0" baseline="-25000" dirty="0">
                <a:ln w="0"/>
                <a:latin typeface="Times New Roman" panose="02020603050405020304" pitchFamily="18" charset="0"/>
                <a:cs typeface="Times New Roman" panose="02020603050405020304" pitchFamily="18" charset="0"/>
              </a:rPr>
              <a:t> 0</a:t>
            </a:r>
            <a:endParaRPr lang="zh-CN" altLang="en-US" sz="1400" cap="none" spc="0" baseline="-25000" dirty="0">
              <a:ln w="0"/>
              <a:latin typeface="Times New Roman" panose="02020603050405020304" pitchFamily="18" charset="0"/>
              <a:cs typeface="Times New Roman" panose="02020603050405020304" pitchFamily="18" charset="0"/>
            </a:endParaRPr>
          </a:p>
        </p:txBody>
      </p:sp>
      <p:cxnSp>
        <p:nvCxnSpPr>
          <p:cNvPr id="202" name="直接箭头连接符 201">
            <a:extLst>
              <a:ext uri="{FF2B5EF4-FFF2-40B4-BE49-F238E27FC236}">
                <a16:creationId xmlns:a16="http://schemas.microsoft.com/office/drawing/2014/main" id="{27179A2C-C268-4777-865D-0661450E1F35}"/>
              </a:ext>
            </a:extLst>
          </p:cNvPr>
          <p:cNvCxnSpPr>
            <a:cxnSpLocks/>
          </p:cNvCxnSpPr>
          <p:nvPr/>
        </p:nvCxnSpPr>
        <p:spPr>
          <a:xfrm flipV="1">
            <a:off x="6040324" y="4450194"/>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3" name="直接箭头连接符 202">
            <a:extLst>
              <a:ext uri="{FF2B5EF4-FFF2-40B4-BE49-F238E27FC236}">
                <a16:creationId xmlns:a16="http://schemas.microsoft.com/office/drawing/2014/main" id="{587CCF90-FCC6-4A16-87E9-D3DB256893A2}"/>
              </a:ext>
            </a:extLst>
          </p:cNvPr>
          <p:cNvCxnSpPr>
            <a:cxnSpLocks/>
          </p:cNvCxnSpPr>
          <p:nvPr/>
        </p:nvCxnSpPr>
        <p:spPr>
          <a:xfrm>
            <a:off x="6019501" y="4414918"/>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8" name="直接箭头连接符 207">
            <a:extLst>
              <a:ext uri="{FF2B5EF4-FFF2-40B4-BE49-F238E27FC236}">
                <a16:creationId xmlns:a16="http://schemas.microsoft.com/office/drawing/2014/main" id="{7C427988-6EF7-46D4-B1E8-68D1425AFA63}"/>
              </a:ext>
            </a:extLst>
          </p:cNvPr>
          <p:cNvCxnSpPr>
            <a:cxnSpLocks/>
          </p:cNvCxnSpPr>
          <p:nvPr/>
        </p:nvCxnSpPr>
        <p:spPr>
          <a:xfrm>
            <a:off x="6306507" y="4423680"/>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09" name="直接箭头连接符 208">
            <a:extLst>
              <a:ext uri="{FF2B5EF4-FFF2-40B4-BE49-F238E27FC236}">
                <a16:creationId xmlns:a16="http://schemas.microsoft.com/office/drawing/2014/main" id="{070468DB-0464-4C49-9C08-10B078DAFD87}"/>
              </a:ext>
            </a:extLst>
          </p:cNvPr>
          <p:cNvCxnSpPr>
            <a:cxnSpLocks/>
          </p:cNvCxnSpPr>
          <p:nvPr/>
        </p:nvCxnSpPr>
        <p:spPr>
          <a:xfrm flipV="1">
            <a:off x="6304820" y="4450194"/>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0" name="直接箭头连接符 209">
            <a:extLst>
              <a:ext uri="{FF2B5EF4-FFF2-40B4-BE49-F238E27FC236}">
                <a16:creationId xmlns:a16="http://schemas.microsoft.com/office/drawing/2014/main" id="{B7A08B5C-26B6-4413-8AD1-765CBB39186D}"/>
              </a:ext>
            </a:extLst>
          </p:cNvPr>
          <p:cNvCxnSpPr>
            <a:cxnSpLocks/>
          </p:cNvCxnSpPr>
          <p:nvPr/>
        </p:nvCxnSpPr>
        <p:spPr>
          <a:xfrm>
            <a:off x="6571003" y="4423680"/>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1" name="直接箭头连接符 210">
            <a:extLst>
              <a:ext uri="{FF2B5EF4-FFF2-40B4-BE49-F238E27FC236}">
                <a16:creationId xmlns:a16="http://schemas.microsoft.com/office/drawing/2014/main" id="{60EED58E-A782-472C-8F4E-514707226FA7}"/>
              </a:ext>
            </a:extLst>
          </p:cNvPr>
          <p:cNvCxnSpPr>
            <a:cxnSpLocks/>
          </p:cNvCxnSpPr>
          <p:nvPr/>
        </p:nvCxnSpPr>
        <p:spPr>
          <a:xfrm flipV="1">
            <a:off x="6622555" y="4441432"/>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2" name="直接箭头连接符 211">
            <a:extLst>
              <a:ext uri="{FF2B5EF4-FFF2-40B4-BE49-F238E27FC236}">
                <a16:creationId xmlns:a16="http://schemas.microsoft.com/office/drawing/2014/main" id="{5B6F1435-4843-4EC1-8E63-1A572DB6F6B4}"/>
              </a:ext>
            </a:extLst>
          </p:cNvPr>
          <p:cNvCxnSpPr>
            <a:cxnSpLocks/>
          </p:cNvCxnSpPr>
          <p:nvPr/>
        </p:nvCxnSpPr>
        <p:spPr>
          <a:xfrm>
            <a:off x="6888738" y="4414918"/>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3" name="直接箭头连接符 212">
            <a:extLst>
              <a:ext uri="{FF2B5EF4-FFF2-40B4-BE49-F238E27FC236}">
                <a16:creationId xmlns:a16="http://schemas.microsoft.com/office/drawing/2014/main" id="{89A215AE-17A7-4866-93DA-227A73050FC7}"/>
              </a:ext>
            </a:extLst>
          </p:cNvPr>
          <p:cNvCxnSpPr>
            <a:cxnSpLocks/>
          </p:cNvCxnSpPr>
          <p:nvPr/>
        </p:nvCxnSpPr>
        <p:spPr>
          <a:xfrm flipV="1">
            <a:off x="6877120" y="4441432"/>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4" name="直接箭头连接符 213">
            <a:extLst>
              <a:ext uri="{FF2B5EF4-FFF2-40B4-BE49-F238E27FC236}">
                <a16:creationId xmlns:a16="http://schemas.microsoft.com/office/drawing/2014/main" id="{D073ACE3-21EE-40D2-931C-923DDD6A6DB9}"/>
              </a:ext>
            </a:extLst>
          </p:cNvPr>
          <p:cNvCxnSpPr>
            <a:cxnSpLocks/>
          </p:cNvCxnSpPr>
          <p:nvPr/>
        </p:nvCxnSpPr>
        <p:spPr>
          <a:xfrm>
            <a:off x="7143303" y="4414918"/>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5" name="直接箭头连接符 214">
            <a:extLst>
              <a:ext uri="{FF2B5EF4-FFF2-40B4-BE49-F238E27FC236}">
                <a16:creationId xmlns:a16="http://schemas.microsoft.com/office/drawing/2014/main" id="{63A2C156-81BD-4821-8C7F-B8953AC75047}"/>
              </a:ext>
            </a:extLst>
          </p:cNvPr>
          <p:cNvCxnSpPr>
            <a:cxnSpLocks/>
          </p:cNvCxnSpPr>
          <p:nvPr/>
        </p:nvCxnSpPr>
        <p:spPr>
          <a:xfrm flipV="1">
            <a:off x="7181074" y="4441432"/>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6" name="直接箭头连接符 215">
            <a:extLst>
              <a:ext uri="{FF2B5EF4-FFF2-40B4-BE49-F238E27FC236}">
                <a16:creationId xmlns:a16="http://schemas.microsoft.com/office/drawing/2014/main" id="{44A6A98F-A785-47B1-AE97-305D25175117}"/>
              </a:ext>
            </a:extLst>
          </p:cNvPr>
          <p:cNvCxnSpPr>
            <a:cxnSpLocks/>
          </p:cNvCxnSpPr>
          <p:nvPr/>
        </p:nvCxnSpPr>
        <p:spPr>
          <a:xfrm>
            <a:off x="7447257" y="4414918"/>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7" name="直接箭头连接符 216">
            <a:extLst>
              <a:ext uri="{FF2B5EF4-FFF2-40B4-BE49-F238E27FC236}">
                <a16:creationId xmlns:a16="http://schemas.microsoft.com/office/drawing/2014/main" id="{EC76497C-7A12-44D3-9E5A-57284BABDD57}"/>
              </a:ext>
            </a:extLst>
          </p:cNvPr>
          <p:cNvCxnSpPr>
            <a:cxnSpLocks/>
          </p:cNvCxnSpPr>
          <p:nvPr/>
        </p:nvCxnSpPr>
        <p:spPr>
          <a:xfrm flipV="1">
            <a:off x="7458694" y="4450194"/>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8" name="直接箭头连接符 217">
            <a:extLst>
              <a:ext uri="{FF2B5EF4-FFF2-40B4-BE49-F238E27FC236}">
                <a16:creationId xmlns:a16="http://schemas.microsoft.com/office/drawing/2014/main" id="{5EF2C387-DECD-45D5-8C26-7FC05440A613}"/>
              </a:ext>
            </a:extLst>
          </p:cNvPr>
          <p:cNvCxnSpPr>
            <a:cxnSpLocks/>
          </p:cNvCxnSpPr>
          <p:nvPr/>
        </p:nvCxnSpPr>
        <p:spPr>
          <a:xfrm>
            <a:off x="7724877" y="4423680"/>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9" name="直接箭头连接符 218">
            <a:extLst>
              <a:ext uri="{FF2B5EF4-FFF2-40B4-BE49-F238E27FC236}">
                <a16:creationId xmlns:a16="http://schemas.microsoft.com/office/drawing/2014/main" id="{4679F926-4C60-4279-9448-765C25B6D40E}"/>
              </a:ext>
            </a:extLst>
          </p:cNvPr>
          <p:cNvCxnSpPr>
            <a:cxnSpLocks/>
          </p:cNvCxnSpPr>
          <p:nvPr/>
        </p:nvCxnSpPr>
        <p:spPr>
          <a:xfrm flipV="1">
            <a:off x="7744490" y="4441432"/>
            <a:ext cx="286350" cy="20549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0" name="直接箭头连接符 219">
            <a:extLst>
              <a:ext uri="{FF2B5EF4-FFF2-40B4-BE49-F238E27FC236}">
                <a16:creationId xmlns:a16="http://schemas.microsoft.com/office/drawing/2014/main" id="{E5E37B2B-4D89-42B7-A641-9D533A49FBB6}"/>
              </a:ext>
            </a:extLst>
          </p:cNvPr>
          <p:cNvCxnSpPr>
            <a:cxnSpLocks/>
          </p:cNvCxnSpPr>
          <p:nvPr/>
        </p:nvCxnSpPr>
        <p:spPr>
          <a:xfrm>
            <a:off x="8010673" y="4414918"/>
            <a:ext cx="20823" cy="21035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21" name="矩形 220">
            <a:extLst>
              <a:ext uri="{FF2B5EF4-FFF2-40B4-BE49-F238E27FC236}">
                <a16:creationId xmlns:a16="http://schemas.microsoft.com/office/drawing/2014/main" id="{25A25819-9693-429B-A01C-7F9A77259694}"/>
              </a:ext>
            </a:extLst>
          </p:cNvPr>
          <p:cNvSpPr/>
          <p:nvPr/>
        </p:nvSpPr>
        <p:spPr>
          <a:xfrm>
            <a:off x="873192" y="3748149"/>
            <a:ext cx="1154205"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1">
            <a:extLst>
              <a:ext uri="{FF2B5EF4-FFF2-40B4-BE49-F238E27FC236}">
                <a16:creationId xmlns:a16="http://schemas.microsoft.com/office/drawing/2014/main" id="{B394E39C-8A02-4285-8A40-52C346C458DF}"/>
              </a:ext>
            </a:extLst>
          </p:cNvPr>
          <p:cNvSpPr/>
          <p:nvPr/>
        </p:nvSpPr>
        <p:spPr>
          <a:xfrm>
            <a:off x="970835" y="3429000"/>
            <a:ext cx="958917"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Cache line</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225" name="矩形 224">
            <a:extLst>
              <a:ext uri="{FF2B5EF4-FFF2-40B4-BE49-F238E27FC236}">
                <a16:creationId xmlns:a16="http://schemas.microsoft.com/office/drawing/2014/main" id="{B13E6975-5A6A-4A3E-B5DB-09B0C4B1024A}"/>
              </a:ext>
            </a:extLst>
          </p:cNvPr>
          <p:cNvSpPr/>
          <p:nvPr/>
        </p:nvSpPr>
        <p:spPr>
          <a:xfrm>
            <a:off x="2028173" y="3748149"/>
            <a:ext cx="1154205"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5">
            <a:extLst>
              <a:ext uri="{FF2B5EF4-FFF2-40B4-BE49-F238E27FC236}">
                <a16:creationId xmlns:a16="http://schemas.microsoft.com/office/drawing/2014/main" id="{E2428126-A8FE-4279-ACBF-A5104FB113EF}"/>
              </a:ext>
            </a:extLst>
          </p:cNvPr>
          <p:cNvSpPr/>
          <p:nvPr/>
        </p:nvSpPr>
        <p:spPr>
          <a:xfrm>
            <a:off x="2125816" y="3429000"/>
            <a:ext cx="958917"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Cache line</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227" name="矩形 226">
            <a:extLst>
              <a:ext uri="{FF2B5EF4-FFF2-40B4-BE49-F238E27FC236}">
                <a16:creationId xmlns:a16="http://schemas.microsoft.com/office/drawing/2014/main" id="{5E9D3E7D-0AA1-42E3-9513-22E6CC0F5B9B}"/>
              </a:ext>
            </a:extLst>
          </p:cNvPr>
          <p:cNvSpPr/>
          <p:nvPr/>
        </p:nvSpPr>
        <p:spPr>
          <a:xfrm>
            <a:off x="4279835" y="4276486"/>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7">
            <a:extLst>
              <a:ext uri="{FF2B5EF4-FFF2-40B4-BE49-F238E27FC236}">
                <a16:creationId xmlns:a16="http://schemas.microsoft.com/office/drawing/2014/main" id="{D69F3B74-CF4D-44C8-8DFE-A955FDBC4739}"/>
              </a:ext>
            </a:extLst>
          </p:cNvPr>
          <p:cNvSpPr/>
          <p:nvPr/>
        </p:nvSpPr>
        <p:spPr>
          <a:xfrm>
            <a:off x="4377478" y="3958519"/>
            <a:ext cx="958917"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Cache line</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229" name="矩形 228">
            <a:extLst>
              <a:ext uri="{FF2B5EF4-FFF2-40B4-BE49-F238E27FC236}">
                <a16:creationId xmlns:a16="http://schemas.microsoft.com/office/drawing/2014/main" id="{93576800-42F3-4CF0-A713-A15AE824791E}"/>
              </a:ext>
            </a:extLst>
          </p:cNvPr>
          <p:cNvSpPr/>
          <p:nvPr/>
        </p:nvSpPr>
        <p:spPr>
          <a:xfrm>
            <a:off x="4268927" y="4276486"/>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29">
            <a:extLst>
              <a:ext uri="{FF2B5EF4-FFF2-40B4-BE49-F238E27FC236}">
                <a16:creationId xmlns:a16="http://schemas.microsoft.com/office/drawing/2014/main" id="{97557AE8-911A-469E-8851-EA58F0A073EF}"/>
              </a:ext>
            </a:extLst>
          </p:cNvPr>
          <p:cNvSpPr/>
          <p:nvPr/>
        </p:nvSpPr>
        <p:spPr>
          <a:xfrm>
            <a:off x="4278420" y="4564518"/>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0">
            <a:extLst>
              <a:ext uri="{FF2B5EF4-FFF2-40B4-BE49-F238E27FC236}">
                <a16:creationId xmlns:a16="http://schemas.microsoft.com/office/drawing/2014/main" id="{8ADF99DA-5A69-4B73-90D5-096411ED0CD7}"/>
              </a:ext>
            </a:extLst>
          </p:cNvPr>
          <p:cNvSpPr/>
          <p:nvPr/>
        </p:nvSpPr>
        <p:spPr>
          <a:xfrm>
            <a:off x="4267512" y="4564518"/>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1">
            <a:extLst>
              <a:ext uri="{FF2B5EF4-FFF2-40B4-BE49-F238E27FC236}">
                <a16:creationId xmlns:a16="http://schemas.microsoft.com/office/drawing/2014/main" id="{B161547C-E730-400B-A8C2-EA9B5229CD8A}"/>
              </a:ext>
            </a:extLst>
          </p:cNvPr>
          <p:cNvSpPr/>
          <p:nvPr/>
        </p:nvSpPr>
        <p:spPr>
          <a:xfrm>
            <a:off x="4279835" y="4853293"/>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2">
            <a:extLst>
              <a:ext uri="{FF2B5EF4-FFF2-40B4-BE49-F238E27FC236}">
                <a16:creationId xmlns:a16="http://schemas.microsoft.com/office/drawing/2014/main" id="{532C375E-72C8-4184-A23F-F4A6BEAC68B8}"/>
              </a:ext>
            </a:extLst>
          </p:cNvPr>
          <p:cNvSpPr/>
          <p:nvPr/>
        </p:nvSpPr>
        <p:spPr>
          <a:xfrm>
            <a:off x="4268927" y="4853293"/>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3">
            <a:extLst>
              <a:ext uri="{FF2B5EF4-FFF2-40B4-BE49-F238E27FC236}">
                <a16:creationId xmlns:a16="http://schemas.microsoft.com/office/drawing/2014/main" id="{2DBA36C1-1B79-4530-AF73-71EFD38B1D60}"/>
              </a:ext>
            </a:extLst>
          </p:cNvPr>
          <p:cNvSpPr/>
          <p:nvPr/>
        </p:nvSpPr>
        <p:spPr>
          <a:xfrm>
            <a:off x="4278420" y="5141325"/>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4">
            <a:extLst>
              <a:ext uri="{FF2B5EF4-FFF2-40B4-BE49-F238E27FC236}">
                <a16:creationId xmlns:a16="http://schemas.microsoft.com/office/drawing/2014/main" id="{37FCF250-5D3D-471D-B88F-7E11E695F16E}"/>
              </a:ext>
            </a:extLst>
          </p:cNvPr>
          <p:cNvSpPr/>
          <p:nvPr/>
        </p:nvSpPr>
        <p:spPr>
          <a:xfrm>
            <a:off x="4267512" y="5141325"/>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A50BE034-9361-4BB1-BC34-B1FB7EEC22FA}"/>
              </a:ext>
            </a:extLst>
          </p:cNvPr>
          <p:cNvSpPr/>
          <p:nvPr/>
        </p:nvSpPr>
        <p:spPr>
          <a:xfrm>
            <a:off x="4281130" y="543080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1A2AEC85-8EC4-4457-92F6-94760F27F702}"/>
              </a:ext>
            </a:extLst>
          </p:cNvPr>
          <p:cNvSpPr/>
          <p:nvPr/>
        </p:nvSpPr>
        <p:spPr>
          <a:xfrm>
            <a:off x="4270222" y="5430807"/>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6AB9D236-8200-42C5-87CF-56F7635148FB}"/>
              </a:ext>
            </a:extLst>
          </p:cNvPr>
          <p:cNvSpPr/>
          <p:nvPr/>
        </p:nvSpPr>
        <p:spPr>
          <a:xfrm>
            <a:off x="4279715" y="5718839"/>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8">
            <a:extLst>
              <a:ext uri="{FF2B5EF4-FFF2-40B4-BE49-F238E27FC236}">
                <a16:creationId xmlns:a16="http://schemas.microsoft.com/office/drawing/2014/main" id="{A265E0F8-62FB-4986-B4F1-0060CC3691C6}"/>
              </a:ext>
            </a:extLst>
          </p:cNvPr>
          <p:cNvSpPr/>
          <p:nvPr/>
        </p:nvSpPr>
        <p:spPr>
          <a:xfrm>
            <a:off x="4268807" y="5718839"/>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39">
            <a:extLst>
              <a:ext uri="{FF2B5EF4-FFF2-40B4-BE49-F238E27FC236}">
                <a16:creationId xmlns:a16="http://schemas.microsoft.com/office/drawing/2014/main" id="{15725D2C-7477-47CF-8DDC-922CEABE7F8D}"/>
              </a:ext>
            </a:extLst>
          </p:cNvPr>
          <p:cNvSpPr/>
          <p:nvPr/>
        </p:nvSpPr>
        <p:spPr>
          <a:xfrm>
            <a:off x="4281130" y="600761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0">
            <a:extLst>
              <a:ext uri="{FF2B5EF4-FFF2-40B4-BE49-F238E27FC236}">
                <a16:creationId xmlns:a16="http://schemas.microsoft.com/office/drawing/2014/main" id="{6BEF09F7-0C19-47C7-AE65-55343426EB84}"/>
              </a:ext>
            </a:extLst>
          </p:cNvPr>
          <p:cNvSpPr/>
          <p:nvPr/>
        </p:nvSpPr>
        <p:spPr>
          <a:xfrm>
            <a:off x="4270222" y="6007614"/>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1">
            <a:extLst>
              <a:ext uri="{FF2B5EF4-FFF2-40B4-BE49-F238E27FC236}">
                <a16:creationId xmlns:a16="http://schemas.microsoft.com/office/drawing/2014/main" id="{454C00F8-13A7-4CE2-91F8-6587502208E6}"/>
              </a:ext>
            </a:extLst>
          </p:cNvPr>
          <p:cNvSpPr/>
          <p:nvPr/>
        </p:nvSpPr>
        <p:spPr>
          <a:xfrm>
            <a:off x="4279715" y="6295646"/>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2">
            <a:extLst>
              <a:ext uri="{FF2B5EF4-FFF2-40B4-BE49-F238E27FC236}">
                <a16:creationId xmlns:a16="http://schemas.microsoft.com/office/drawing/2014/main" id="{DE64B078-31A6-446B-B856-12C80788CDA1}"/>
              </a:ext>
            </a:extLst>
          </p:cNvPr>
          <p:cNvSpPr/>
          <p:nvPr/>
        </p:nvSpPr>
        <p:spPr>
          <a:xfrm>
            <a:off x="4268807" y="6295646"/>
            <a:ext cx="288032"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62283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探索性研究</a:t>
            </a:r>
            <a:r>
              <a:rPr lang="en-US" altLang="zh-CN" dirty="0"/>
              <a:t>-1</a:t>
            </a:r>
            <a:endParaRPr lang="zh-CN" altLang="en-US" dirty="0"/>
          </a:p>
        </p:txBody>
      </p:sp>
      <p:sp>
        <p:nvSpPr>
          <p:cNvPr id="3" name="内容占位符 2"/>
          <p:cNvSpPr>
            <a:spLocks noGrp="1"/>
          </p:cNvSpPr>
          <p:nvPr>
            <p:ph idx="1"/>
          </p:nvPr>
        </p:nvSpPr>
        <p:spPr>
          <a:xfrm>
            <a:off x="457200" y="837033"/>
            <a:ext cx="8229600" cy="2548906"/>
          </a:xfrm>
        </p:spPr>
        <p:txBody>
          <a:bodyPr/>
          <a:lstStyle/>
          <a:p>
            <a:r>
              <a:rPr lang="zh-CN" altLang="en-US" dirty="0"/>
              <a:t>多维数组引用局部性扩展技术研究</a:t>
            </a:r>
            <a:endParaRPr lang="en-US" altLang="zh-CN" dirty="0"/>
          </a:p>
          <a:p>
            <a:pPr lvl="1"/>
            <a:r>
              <a:rPr lang="zh-CN" altLang="en-US" dirty="0"/>
              <a:t>基于</a:t>
            </a:r>
            <a:r>
              <a:rPr lang="en-US" altLang="zh-CN" dirty="0"/>
              <a:t>cache line</a:t>
            </a:r>
            <a:r>
              <a:rPr lang="zh-CN" altLang="en-US" dirty="0"/>
              <a:t>（</a:t>
            </a:r>
            <a:r>
              <a:rPr lang="en-US" altLang="zh-CN" dirty="0"/>
              <a:t>64</a:t>
            </a:r>
            <a:r>
              <a:rPr lang="zh-CN" altLang="en-US" dirty="0"/>
              <a:t>字节）粒度的列访问</a:t>
            </a:r>
            <a:endParaRPr lang="en-US" altLang="zh-CN" dirty="0"/>
          </a:p>
          <a:p>
            <a:pPr lvl="1"/>
            <a:r>
              <a:rPr lang="zh-CN" altLang="en-US" dirty="0"/>
              <a:t>要求：</a:t>
            </a:r>
            <a:endParaRPr lang="en-US" altLang="zh-CN" dirty="0"/>
          </a:p>
          <a:p>
            <a:pPr lvl="2"/>
            <a:r>
              <a:rPr lang="zh-CN" altLang="en-US" dirty="0"/>
              <a:t>数组可以使用不同宽度的数据类型</a:t>
            </a:r>
            <a:endParaRPr lang="en-US" altLang="zh-CN" dirty="0"/>
          </a:p>
          <a:p>
            <a:pPr lvl="2"/>
            <a:r>
              <a:rPr lang="zh-CN" altLang="en-US" dirty="0"/>
              <a:t>以</a:t>
            </a:r>
            <a:r>
              <a:rPr lang="en-US" altLang="zh-CN" dirty="0"/>
              <a:t>cache line</a:t>
            </a:r>
            <a:r>
              <a:rPr lang="zh-CN" altLang="en-US" dirty="0"/>
              <a:t>为粒度水平方向访问，然后再垂直方向访问</a:t>
            </a:r>
            <a:endParaRPr lang="en-US" altLang="zh-CN" dirty="0"/>
          </a:p>
          <a:p>
            <a:pPr lvl="2"/>
            <a:r>
              <a:rPr lang="zh-CN" altLang="en-US" dirty="0"/>
              <a:t>对比</a:t>
            </a:r>
            <a:r>
              <a:rPr lang="en-US" altLang="zh-CN" dirty="0" err="1"/>
              <a:t>sumarrayrows</a:t>
            </a:r>
            <a:r>
              <a:rPr lang="en-US" altLang="zh-CN" dirty="0"/>
              <a:t>(), </a:t>
            </a:r>
            <a:r>
              <a:rPr lang="en-US" altLang="zh-CN" dirty="0" err="1"/>
              <a:t>sumarraycols</a:t>
            </a:r>
            <a:r>
              <a:rPr lang="en-US" altLang="zh-CN" dirty="0"/>
              <a:t>(), </a:t>
            </a:r>
            <a:r>
              <a:rPr lang="en-US" altLang="zh-CN" dirty="0" err="1"/>
              <a:t>sumarraycacheline</a:t>
            </a:r>
            <a:r>
              <a:rPr lang="en-US" altLang="zh-CN" dirty="0"/>
              <a:t>()</a:t>
            </a:r>
            <a:r>
              <a:rPr lang="zh-CN" altLang="en-US" dirty="0"/>
              <a:t>三种算法的性能</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75</a:t>
            </a:fld>
            <a:endParaRPr lang="zh-CN" altLang="en-US" dirty="0"/>
          </a:p>
        </p:txBody>
      </p:sp>
      <p:sp>
        <p:nvSpPr>
          <p:cNvPr id="7" name="矩形 6">
            <a:extLst>
              <a:ext uri="{FF2B5EF4-FFF2-40B4-BE49-F238E27FC236}">
                <a16:creationId xmlns:a16="http://schemas.microsoft.com/office/drawing/2014/main" id="{5E9D3E7D-0AA1-42E3-9513-22E6CC0F5B9B}"/>
              </a:ext>
            </a:extLst>
          </p:cNvPr>
          <p:cNvSpPr/>
          <p:nvPr/>
        </p:nvSpPr>
        <p:spPr>
          <a:xfrm>
            <a:off x="1889455" y="3787590"/>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69F3B74-CF4D-44C8-8DFE-A955FDBC4739}"/>
              </a:ext>
            </a:extLst>
          </p:cNvPr>
          <p:cNvSpPr/>
          <p:nvPr/>
        </p:nvSpPr>
        <p:spPr>
          <a:xfrm>
            <a:off x="3905679" y="3454667"/>
            <a:ext cx="958917" cy="307777"/>
          </a:xfrm>
          <a:prstGeom prst="rect">
            <a:avLst/>
          </a:prstGeom>
          <a:noFill/>
        </p:spPr>
        <p:txBody>
          <a:bodyPr wrap="none" lIns="91440" tIns="45720" rIns="91440" bIns="45720">
            <a:spAutoFit/>
          </a:bodyPr>
          <a:lstStyle/>
          <a:p>
            <a:r>
              <a:rPr lang="en-US" altLang="zh-CN" sz="1400" i="1" cap="none" spc="0" dirty="0">
                <a:ln w="0"/>
                <a:latin typeface="Times New Roman" panose="02020603050405020304" pitchFamily="18" charset="0"/>
                <a:cs typeface="Times New Roman" panose="02020603050405020304" pitchFamily="18" charset="0"/>
              </a:rPr>
              <a:t>Cache line</a:t>
            </a:r>
            <a:endParaRPr lang="zh-CN" altLang="en-US" sz="1400" i="1" baseline="-25000" dirty="0">
              <a:ln w="0"/>
              <a:solidFill>
                <a:srgbClr val="FF0000"/>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93576800-42F3-4CF0-A713-A15AE824791E}"/>
              </a:ext>
            </a:extLst>
          </p:cNvPr>
          <p:cNvSpPr/>
          <p:nvPr/>
        </p:nvSpPr>
        <p:spPr>
          <a:xfrm>
            <a:off x="1878546" y="3787590"/>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7557AE8-911A-469E-8851-EA58F0A073EF}"/>
              </a:ext>
            </a:extLst>
          </p:cNvPr>
          <p:cNvSpPr/>
          <p:nvPr/>
        </p:nvSpPr>
        <p:spPr>
          <a:xfrm>
            <a:off x="1888040" y="4075622"/>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DF99DA-5A69-4B73-90D5-096411ED0CD7}"/>
              </a:ext>
            </a:extLst>
          </p:cNvPr>
          <p:cNvSpPr/>
          <p:nvPr/>
        </p:nvSpPr>
        <p:spPr>
          <a:xfrm>
            <a:off x="1877131" y="4075622"/>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B161547C-E730-400B-A8C2-EA9B5229CD8A}"/>
              </a:ext>
            </a:extLst>
          </p:cNvPr>
          <p:cNvSpPr/>
          <p:nvPr/>
        </p:nvSpPr>
        <p:spPr>
          <a:xfrm>
            <a:off x="1889455" y="436439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32C375E-72C8-4184-A23F-F4A6BEAC68B8}"/>
              </a:ext>
            </a:extLst>
          </p:cNvPr>
          <p:cNvSpPr/>
          <p:nvPr/>
        </p:nvSpPr>
        <p:spPr>
          <a:xfrm>
            <a:off x="1878546" y="4364397"/>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2DBA36C1-1B79-4530-AF73-71EFD38B1D60}"/>
              </a:ext>
            </a:extLst>
          </p:cNvPr>
          <p:cNvSpPr/>
          <p:nvPr/>
        </p:nvSpPr>
        <p:spPr>
          <a:xfrm>
            <a:off x="1888040" y="4652429"/>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37FCF250-5D3D-471D-B88F-7E11E695F16E}"/>
              </a:ext>
            </a:extLst>
          </p:cNvPr>
          <p:cNvSpPr/>
          <p:nvPr/>
        </p:nvSpPr>
        <p:spPr>
          <a:xfrm>
            <a:off x="1877131" y="4652429"/>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A50BE034-9361-4BB1-BC34-B1FB7EEC22FA}"/>
              </a:ext>
            </a:extLst>
          </p:cNvPr>
          <p:cNvSpPr/>
          <p:nvPr/>
        </p:nvSpPr>
        <p:spPr>
          <a:xfrm>
            <a:off x="1890750" y="4941911"/>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A2AEC85-8EC4-4457-92F6-94760F27F702}"/>
              </a:ext>
            </a:extLst>
          </p:cNvPr>
          <p:cNvSpPr/>
          <p:nvPr/>
        </p:nvSpPr>
        <p:spPr>
          <a:xfrm>
            <a:off x="1879841" y="4941911"/>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6AB9D236-8200-42C5-87CF-56F7635148FB}"/>
              </a:ext>
            </a:extLst>
          </p:cNvPr>
          <p:cNvSpPr/>
          <p:nvPr/>
        </p:nvSpPr>
        <p:spPr>
          <a:xfrm>
            <a:off x="1889335" y="5229943"/>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A265E0F8-62FB-4986-B4F1-0060CC3691C6}"/>
              </a:ext>
            </a:extLst>
          </p:cNvPr>
          <p:cNvSpPr/>
          <p:nvPr/>
        </p:nvSpPr>
        <p:spPr>
          <a:xfrm>
            <a:off x="1878426" y="5229943"/>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15725D2C-7477-47CF-8DDC-922CEABE7F8D}"/>
              </a:ext>
            </a:extLst>
          </p:cNvPr>
          <p:cNvSpPr/>
          <p:nvPr/>
        </p:nvSpPr>
        <p:spPr>
          <a:xfrm>
            <a:off x="1890750" y="5518718"/>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6BEF09F7-0C19-47C7-AE65-55343426EB84}"/>
              </a:ext>
            </a:extLst>
          </p:cNvPr>
          <p:cNvSpPr/>
          <p:nvPr/>
        </p:nvSpPr>
        <p:spPr>
          <a:xfrm>
            <a:off x="1879841" y="5518718"/>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454C00F8-13A7-4CE2-91F8-6587502208E6}"/>
              </a:ext>
            </a:extLst>
          </p:cNvPr>
          <p:cNvSpPr/>
          <p:nvPr/>
        </p:nvSpPr>
        <p:spPr>
          <a:xfrm>
            <a:off x="1889335" y="5806750"/>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E64B078-31A6-446B-B856-12C80788CDA1}"/>
              </a:ext>
            </a:extLst>
          </p:cNvPr>
          <p:cNvSpPr/>
          <p:nvPr/>
        </p:nvSpPr>
        <p:spPr>
          <a:xfrm>
            <a:off x="1878426" y="5806750"/>
            <a:ext cx="1157561" cy="288032"/>
          </a:xfrm>
          <a:prstGeom prst="rect">
            <a:avLst/>
          </a:prstGeom>
          <a:solidFill>
            <a:schemeClr val="tx2">
              <a:lumMod val="20000"/>
              <a:lumOff val="80000"/>
            </a:schemeClr>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5E9D3E7D-0AA1-42E3-9513-22E6CC0F5B9B}"/>
              </a:ext>
            </a:extLst>
          </p:cNvPr>
          <p:cNvSpPr/>
          <p:nvPr/>
        </p:nvSpPr>
        <p:spPr>
          <a:xfrm>
            <a:off x="3050443" y="378684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7557AE8-911A-469E-8851-EA58F0A073EF}"/>
              </a:ext>
            </a:extLst>
          </p:cNvPr>
          <p:cNvSpPr/>
          <p:nvPr/>
        </p:nvSpPr>
        <p:spPr>
          <a:xfrm>
            <a:off x="3049028" y="4074879"/>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B161547C-E730-400B-A8C2-EA9B5229CD8A}"/>
              </a:ext>
            </a:extLst>
          </p:cNvPr>
          <p:cNvSpPr/>
          <p:nvPr/>
        </p:nvSpPr>
        <p:spPr>
          <a:xfrm>
            <a:off x="3050443" y="436365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DBA36C1-1B79-4530-AF73-71EFD38B1D60}"/>
              </a:ext>
            </a:extLst>
          </p:cNvPr>
          <p:cNvSpPr/>
          <p:nvPr/>
        </p:nvSpPr>
        <p:spPr>
          <a:xfrm>
            <a:off x="3049028" y="4651686"/>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A50BE034-9361-4BB1-BC34-B1FB7EEC22FA}"/>
              </a:ext>
            </a:extLst>
          </p:cNvPr>
          <p:cNvSpPr/>
          <p:nvPr/>
        </p:nvSpPr>
        <p:spPr>
          <a:xfrm>
            <a:off x="3051738" y="4941168"/>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6AB9D236-8200-42C5-87CF-56F7635148FB}"/>
              </a:ext>
            </a:extLst>
          </p:cNvPr>
          <p:cNvSpPr/>
          <p:nvPr/>
        </p:nvSpPr>
        <p:spPr>
          <a:xfrm>
            <a:off x="3050323" y="5229200"/>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5725D2C-7477-47CF-8DDC-922CEABE7F8D}"/>
              </a:ext>
            </a:extLst>
          </p:cNvPr>
          <p:cNvSpPr/>
          <p:nvPr/>
        </p:nvSpPr>
        <p:spPr>
          <a:xfrm>
            <a:off x="3051738" y="5517975"/>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454C00F8-13A7-4CE2-91F8-6587502208E6}"/>
              </a:ext>
            </a:extLst>
          </p:cNvPr>
          <p:cNvSpPr/>
          <p:nvPr/>
        </p:nvSpPr>
        <p:spPr>
          <a:xfrm>
            <a:off x="3050323" y="580600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5E9D3E7D-0AA1-42E3-9513-22E6CC0F5B9B}"/>
              </a:ext>
            </a:extLst>
          </p:cNvPr>
          <p:cNvSpPr/>
          <p:nvPr/>
        </p:nvSpPr>
        <p:spPr>
          <a:xfrm>
            <a:off x="4212080" y="378610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7557AE8-911A-469E-8851-EA58F0A073EF}"/>
              </a:ext>
            </a:extLst>
          </p:cNvPr>
          <p:cNvSpPr/>
          <p:nvPr/>
        </p:nvSpPr>
        <p:spPr>
          <a:xfrm>
            <a:off x="4210665" y="4074136"/>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B161547C-E730-400B-A8C2-EA9B5229CD8A}"/>
              </a:ext>
            </a:extLst>
          </p:cNvPr>
          <p:cNvSpPr/>
          <p:nvPr/>
        </p:nvSpPr>
        <p:spPr>
          <a:xfrm>
            <a:off x="4212080" y="4362911"/>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2DBA36C1-1B79-4530-AF73-71EFD38B1D60}"/>
              </a:ext>
            </a:extLst>
          </p:cNvPr>
          <p:cNvSpPr/>
          <p:nvPr/>
        </p:nvSpPr>
        <p:spPr>
          <a:xfrm>
            <a:off x="4210665" y="4650943"/>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A50BE034-9361-4BB1-BC34-B1FB7EEC22FA}"/>
              </a:ext>
            </a:extLst>
          </p:cNvPr>
          <p:cNvSpPr/>
          <p:nvPr/>
        </p:nvSpPr>
        <p:spPr>
          <a:xfrm>
            <a:off x="4213375" y="4940425"/>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6AB9D236-8200-42C5-87CF-56F7635148FB}"/>
              </a:ext>
            </a:extLst>
          </p:cNvPr>
          <p:cNvSpPr/>
          <p:nvPr/>
        </p:nvSpPr>
        <p:spPr>
          <a:xfrm>
            <a:off x="4211960" y="522845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15725D2C-7477-47CF-8DDC-922CEABE7F8D}"/>
              </a:ext>
            </a:extLst>
          </p:cNvPr>
          <p:cNvSpPr/>
          <p:nvPr/>
        </p:nvSpPr>
        <p:spPr>
          <a:xfrm>
            <a:off x="4213375" y="5517232"/>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454C00F8-13A7-4CE2-91F8-6587502208E6}"/>
              </a:ext>
            </a:extLst>
          </p:cNvPr>
          <p:cNvSpPr/>
          <p:nvPr/>
        </p:nvSpPr>
        <p:spPr>
          <a:xfrm>
            <a:off x="4211960" y="580526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5E9D3E7D-0AA1-42E3-9513-22E6CC0F5B9B}"/>
              </a:ext>
            </a:extLst>
          </p:cNvPr>
          <p:cNvSpPr/>
          <p:nvPr/>
        </p:nvSpPr>
        <p:spPr>
          <a:xfrm>
            <a:off x="5379205" y="378610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97557AE8-911A-469E-8851-EA58F0A073EF}"/>
              </a:ext>
            </a:extLst>
          </p:cNvPr>
          <p:cNvSpPr/>
          <p:nvPr/>
        </p:nvSpPr>
        <p:spPr>
          <a:xfrm>
            <a:off x="5377790" y="4074136"/>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B161547C-E730-400B-A8C2-EA9B5229CD8A}"/>
              </a:ext>
            </a:extLst>
          </p:cNvPr>
          <p:cNvSpPr/>
          <p:nvPr/>
        </p:nvSpPr>
        <p:spPr>
          <a:xfrm>
            <a:off x="5379205" y="4362911"/>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2DBA36C1-1B79-4530-AF73-71EFD38B1D60}"/>
              </a:ext>
            </a:extLst>
          </p:cNvPr>
          <p:cNvSpPr/>
          <p:nvPr/>
        </p:nvSpPr>
        <p:spPr>
          <a:xfrm>
            <a:off x="5377790" y="4650943"/>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A50BE034-9361-4BB1-BC34-B1FB7EEC22FA}"/>
              </a:ext>
            </a:extLst>
          </p:cNvPr>
          <p:cNvSpPr/>
          <p:nvPr/>
        </p:nvSpPr>
        <p:spPr>
          <a:xfrm>
            <a:off x="5380500" y="4940425"/>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6AB9D236-8200-42C5-87CF-56F7635148FB}"/>
              </a:ext>
            </a:extLst>
          </p:cNvPr>
          <p:cNvSpPr/>
          <p:nvPr/>
        </p:nvSpPr>
        <p:spPr>
          <a:xfrm>
            <a:off x="5379085" y="5228457"/>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15725D2C-7477-47CF-8DDC-922CEABE7F8D}"/>
              </a:ext>
            </a:extLst>
          </p:cNvPr>
          <p:cNvSpPr/>
          <p:nvPr/>
        </p:nvSpPr>
        <p:spPr>
          <a:xfrm>
            <a:off x="5380500" y="5517232"/>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454C00F8-13A7-4CE2-91F8-6587502208E6}"/>
              </a:ext>
            </a:extLst>
          </p:cNvPr>
          <p:cNvSpPr/>
          <p:nvPr/>
        </p:nvSpPr>
        <p:spPr>
          <a:xfrm>
            <a:off x="5379085" y="5805264"/>
            <a:ext cx="1154205" cy="288032"/>
          </a:xfrm>
          <a:prstGeom prst="rect">
            <a:avLst/>
          </a:pr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箭头连接符 71">
            <a:extLst>
              <a:ext uri="{FF2B5EF4-FFF2-40B4-BE49-F238E27FC236}">
                <a16:creationId xmlns:a16="http://schemas.microsoft.com/office/drawing/2014/main" id="{8807CB76-E0B3-492C-AD84-4861FE0625D3}"/>
              </a:ext>
            </a:extLst>
          </p:cNvPr>
          <p:cNvCxnSpPr>
            <a:cxnSpLocks/>
            <a:stCxn id="9" idx="1"/>
            <a:endCxn id="24" idx="1"/>
          </p:cNvCxnSpPr>
          <p:nvPr/>
        </p:nvCxnSpPr>
        <p:spPr>
          <a:xfrm flipV="1">
            <a:off x="1878546" y="3930863"/>
            <a:ext cx="1171897" cy="74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3" name="直接箭头连接符 72">
            <a:extLst>
              <a:ext uri="{FF2B5EF4-FFF2-40B4-BE49-F238E27FC236}">
                <a16:creationId xmlns:a16="http://schemas.microsoft.com/office/drawing/2014/main" id="{3B8C669C-91F6-4543-AFCB-D6E2831B6CC9}"/>
              </a:ext>
            </a:extLst>
          </p:cNvPr>
          <p:cNvCxnSpPr>
            <a:cxnSpLocks/>
            <a:stCxn id="9" idx="3"/>
            <a:endCxn id="11" idx="1"/>
          </p:cNvCxnSpPr>
          <p:nvPr/>
        </p:nvCxnSpPr>
        <p:spPr>
          <a:xfrm flipH="1">
            <a:off x="1877131" y="3931606"/>
            <a:ext cx="1158976" cy="28803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7" name="直接箭头连接符 76">
            <a:extLst>
              <a:ext uri="{FF2B5EF4-FFF2-40B4-BE49-F238E27FC236}">
                <a16:creationId xmlns:a16="http://schemas.microsoft.com/office/drawing/2014/main" id="{8807CB76-E0B3-492C-AD84-4861FE0625D3}"/>
              </a:ext>
            </a:extLst>
          </p:cNvPr>
          <p:cNvCxnSpPr>
            <a:cxnSpLocks/>
            <a:stCxn id="11" idx="1"/>
            <a:endCxn id="10" idx="3"/>
          </p:cNvCxnSpPr>
          <p:nvPr/>
        </p:nvCxnSpPr>
        <p:spPr>
          <a:xfrm>
            <a:off x="1877131" y="4219638"/>
            <a:ext cx="116511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8" name="直接箭头连接符 77">
            <a:extLst>
              <a:ext uri="{FF2B5EF4-FFF2-40B4-BE49-F238E27FC236}">
                <a16:creationId xmlns:a16="http://schemas.microsoft.com/office/drawing/2014/main" id="{3B8C669C-91F6-4543-AFCB-D6E2831B6CC9}"/>
              </a:ext>
            </a:extLst>
          </p:cNvPr>
          <p:cNvCxnSpPr>
            <a:cxnSpLocks/>
            <a:endCxn id="13" idx="1"/>
          </p:cNvCxnSpPr>
          <p:nvPr/>
        </p:nvCxnSpPr>
        <p:spPr>
          <a:xfrm flipH="1">
            <a:off x="1878546" y="4250778"/>
            <a:ext cx="1130978" cy="2576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2" name="直接箭头连接符 81">
            <a:extLst>
              <a:ext uri="{FF2B5EF4-FFF2-40B4-BE49-F238E27FC236}">
                <a16:creationId xmlns:a16="http://schemas.microsoft.com/office/drawing/2014/main" id="{27179A2C-C268-4777-865D-0661450E1F35}"/>
              </a:ext>
            </a:extLst>
          </p:cNvPr>
          <p:cNvCxnSpPr>
            <a:cxnSpLocks/>
            <a:stCxn id="23" idx="2"/>
            <a:endCxn id="24" idx="0"/>
          </p:cNvCxnSpPr>
          <p:nvPr/>
        </p:nvCxnSpPr>
        <p:spPr>
          <a:xfrm flipV="1">
            <a:off x="2457207" y="3786847"/>
            <a:ext cx="1170339" cy="2307935"/>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3" name="直接箭头连接符 82">
            <a:extLst>
              <a:ext uri="{FF2B5EF4-FFF2-40B4-BE49-F238E27FC236}">
                <a16:creationId xmlns:a16="http://schemas.microsoft.com/office/drawing/2014/main" id="{587CCF90-FCC6-4A16-87E9-D3DB256893A2}"/>
              </a:ext>
            </a:extLst>
          </p:cNvPr>
          <p:cNvCxnSpPr>
            <a:cxnSpLocks/>
            <a:stCxn id="9" idx="0"/>
            <a:endCxn id="23" idx="2"/>
          </p:cNvCxnSpPr>
          <p:nvPr/>
        </p:nvCxnSpPr>
        <p:spPr>
          <a:xfrm flipH="1">
            <a:off x="2457207" y="3787590"/>
            <a:ext cx="120" cy="2307192"/>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664" y="274129"/>
            <a:ext cx="1466787" cy="1466787"/>
          </a:xfrm>
          <a:prstGeom prst="rect">
            <a:avLst/>
          </a:prstGeom>
          <a:ln>
            <a:noFill/>
          </a:ln>
          <a:effectLst>
            <a:softEdge rad="112500"/>
          </a:effectLst>
        </p:spPr>
      </p:pic>
    </p:spTree>
    <p:extLst>
      <p:ext uri="{BB962C8B-B14F-4D97-AF65-F5344CB8AC3E}">
        <p14:creationId xmlns:p14="http://schemas.microsoft.com/office/powerpoint/2010/main" val="1186300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07640E-D9E8-4A62-AEA6-B144A09BD940}"/>
              </a:ext>
            </a:extLst>
          </p:cNvPr>
          <p:cNvSpPr>
            <a:spLocks noGrp="1"/>
          </p:cNvSpPr>
          <p:nvPr>
            <p:ph type="title"/>
          </p:nvPr>
        </p:nvSpPr>
        <p:spPr/>
        <p:txBody>
          <a:bodyPr>
            <a:normAutofit fontScale="90000"/>
          </a:bodyPr>
          <a:lstStyle/>
          <a:p>
            <a:r>
              <a:rPr lang="zh-CN" altLang="en-US" dirty="0"/>
              <a:t>分析不同数据访问顺序数据局部性</a:t>
            </a:r>
          </a:p>
        </p:txBody>
      </p:sp>
      <p:sp>
        <p:nvSpPr>
          <p:cNvPr id="3" name="内容占位符 2">
            <a:extLst>
              <a:ext uri="{FF2B5EF4-FFF2-40B4-BE49-F238E27FC236}">
                <a16:creationId xmlns:a16="http://schemas.microsoft.com/office/drawing/2014/main" id="{F9488B9A-FF78-4C70-9A5A-085A288B1EC5}"/>
              </a:ext>
            </a:extLst>
          </p:cNvPr>
          <p:cNvSpPr>
            <a:spLocks noGrp="1"/>
          </p:cNvSpPr>
          <p:nvPr>
            <p:ph idx="1"/>
          </p:nvPr>
        </p:nvSpPr>
        <p:spPr/>
        <p:txBody>
          <a:bodyPr/>
          <a:lstStyle/>
          <a:p>
            <a:r>
              <a:rPr lang="zh-CN" altLang="en-US" dirty="0"/>
              <a:t>设置</a:t>
            </a:r>
            <a:r>
              <a:rPr lang="en-US" altLang="zh-CN" dirty="0"/>
              <a:t>M=N=1024</a:t>
            </a:r>
            <a:r>
              <a:rPr lang="zh-CN" altLang="en-US" dirty="0"/>
              <a:t>，测试两种多维数组访问顺序</a:t>
            </a:r>
            <a:r>
              <a:rPr lang="en-US" altLang="zh-CN" dirty="0"/>
              <a:t>cache</a:t>
            </a:r>
            <a:r>
              <a:rPr lang="zh-CN" altLang="en-US" dirty="0"/>
              <a:t>性能</a:t>
            </a:r>
            <a:endParaRPr lang="en-US" altLang="zh-CN" dirty="0"/>
          </a:p>
          <a:p>
            <a:r>
              <a:rPr lang="zh-CN" altLang="en-US" dirty="0"/>
              <a:t>两种算法执行时间差异：</a:t>
            </a:r>
            <a:endParaRPr lang="en-US" altLang="zh-CN" dirty="0"/>
          </a:p>
          <a:p>
            <a:endParaRPr lang="en-US" altLang="zh-CN" dirty="0"/>
          </a:p>
          <a:p>
            <a:r>
              <a:rPr lang="zh-CN" altLang="en-US" dirty="0"/>
              <a:t>测试方案：</a:t>
            </a:r>
            <a:endParaRPr lang="en-US" altLang="zh-CN" dirty="0"/>
          </a:p>
          <a:p>
            <a:pPr lvl="1"/>
            <a:r>
              <a:rPr lang="zh-CN" altLang="en-US" dirty="0"/>
              <a:t>增加输入控制语句，选择执行行访问或列访问求和</a:t>
            </a:r>
            <a:endParaRPr lang="en-US" altLang="zh-CN" dirty="0"/>
          </a:p>
          <a:p>
            <a:pPr lvl="1"/>
            <a:r>
              <a:rPr lang="zh-CN" altLang="en-US" dirty="0"/>
              <a:t>通过</a:t>
            </a:r>
            <a:r>
              <a:rPr lang="en-US" altLang="zh-CN" dirty="0"/>
              <a:t>perf</a:t>
            </a:r>
            <a:r>
              <a:rPr lang="zh-CN" altLang="en-US" dirty="0"/>
              <a:t>命令测试</a:t>
            </a:r>
            <a:r>
              <a:rPr lang="en-US" altLang="zh-CN" dirty="0"/>
              <a:t>L1-data-load-miss</a:t>
            </a:r>
            <a:r>
              <a:rPr lang="zh-CN" altLang="en-US" dirty="0"/>
              <a:t>指标</a:t>
            </a:r>
            <a:endParaRPr lang="it-IT" altLang="zh-CN" dirty="0"/>
          </a:p>
          <a:p>
            <a:pPr lvl="2"/>
            <a:r>
              <a:rPr lang="it-IT" altLang="zh-CN" dirty="0"/>
              <a:t>perf stat -e L1-dcache-load-misses ./6.18</a:t>
            </a:r>
            <a:endParaRPr lang="zh-CN" altLang="en-US" dirty="0"/>
          </a:p>
        </p:txBody>
      </p:sp>
      <p:sp>
        <p:nvSpPr>
          <p:cNvPr id="4" name="灯片编号占位符 3">
            <a:extLst>
              <a:ext uri="{FF2B5EF4-FFF2-40B4-BE49-F238E27FC236}">
                <a16:creationId xmlns:a16="http://schemas.microsoft.com/office/drawing/2014/main" id="{85C75632-327A-46F4-8B21-46446F4C184B}"/>
              </a:ext>
            </a:extLst>
          </p:cNvPr>
          <p:cNvSpPr>
            <a:spLocks noGrp="1"/>
          </p:cNvSpPr>
          <p:nvPr>
            <p:ph type="sldNum" sz="quarter" idx="12"/>
          </p:nvPr>
        </p:nvSpPr>
        <p:spPr/>
        <p:txBody>
          <a:bodyPr/>
          <a:lstStyle/>
          <a:p>
            <a:fld id="{6D62327B-ED8D-4CFC-ADD0-A75FA5CBE281}" type="slidenum">
              <a:rPr lang="zh-CN" altLang="en-US" smtClean="0"/>
              <a:pPr/>
              <a:t>76</a:t>
            </a:fld>
            <a:endParaRPr lang="zh-CN" altLang="en-US" dirty="0"/>
          </a:p>
        </p:txBody>
      </p:sp>
      <p:pic>
        <p:nvPicPr>
          <p:cNvPr id="5" name="图片 4">
            <a:extLst>
              <a:ext uri="{FF2B5EF4-FFF2-40B4-BE49-F238E27FC236}">
                <a16:creationId xmlns:a16="http://schemas.microsoft.com/office/drawing/2014/main" id="{368679E7-98D8-4D9A-A48B-574842C94B01}"/>
              </a:ext>
            </a:extLst>
          </p:cNvPr>
          <p:cNvPicPr>
            <a:picLocks noChangeAspect="1"/>
          </p:cNvPicPr>
          <p:nvPr/>
        </p:nvPicPr>
        <p:blipFill>
          <a:blip r:embed="rId3"/>
          <a:stretch>
            <a:fillRect/>
          </a:stretch>
        </p:blipFill>
        <p:spPr>
          <a:xfrm>
            <a:off x="1547664" y="3658104"/>
            <a:ext cx="4181475" cy="2971800"/>
          </a:xfrm>
          <a:prstGeom prst="rect">
            <a:avLst/>
          </a:prstGeom>
        </p:spPr>
      </p:pic>
      <p:pic>
        <p:nvPicPr>
          <p:cNvPr id="7" name="图片 6">
            <a:extLst>
              <a:ext uri="{FF2B5EF4-FFF2-40B4-BE49-F238E27FC236}">
                <a16:creationId xmlns:a16="http://schemas.microsoft.com/office/drawing/2014/main" id="{549541EB-209E-4843-97BA-D10EE4F6A6E8}"/>
              </a:ext>
            </a:extLst>
          </p:cNvPr>
          <p:cNvPicPr>
            <a:picLocks noChangeAspect="1"/>
          </p:cNvPicPr>
          <p:nvPr/>
        </p:nvPicPr>
        <p:blipFill>
          <a:blip r:embed="rId4"/>
          <a:stretch>
            <a:fillRect/>
          </a:stretch>
        </p:blipFill>
        <p:spPr>
          <a:xfrm>
            <a:off x="4283968" y="1340768"/>
            <a:ext cx="3352800" cy="942975"/>
          </a:xfrm>
          <a:prstGeom prst="rect">
            <a:avLst/>
          </a:prstGeom>
        </p:spPr>
      </p:pic>
      <p:sp>
        <p:nvSpPr>
          <p:cNvPr id="8" name="矩形 7">
            <a:extLst>
              <a:ext uri="{FF2B5EF4-FFF2-40B4-BE49-F238E27FC236}">
                <a16:creationId xmlns:a16="http://schemas.microsoft.com/office/drawing/2014/main" id="{FDEDC256-A3F5-45CB-93F9-EC850A2C0539}"/>
              </a:ext>
            </a:extLst>
          </p:cNvPr>
          <p:cNvSpPr/>
          <p:nvPr/>
        </p:nvSpPr>
        <p:spPr>
          <a:xfrm>
            <a:off x="5813525" y="4797152"/>
            <a:ext cx="3353271" cy="830997"/>
          </a:xfrm>
          <a:prstGeom prst="rect">
            <a:avLst/>
          </a:prstGeom>
          <a:noFill/>
        </p:spPr>
        <p:txBody>
          <a:bodyPr wrap="square" lIns="91440" tIns="45720" rIns="91440" bIns="45720">
            <a:spAutoFit/>
          </a:bodyPr>
          <a:lstStyle/>
          <a:p>
            <a:r>
              <a:rPr lang="zh-CN" altLang="en-US" sz="1600" b="1" cap="none" spc="0" dirty="0">
                <a:ln w="0"/>
                <a:solidFill>
                  <a:srgbClr val="FF0000"/>
                </a:solidFill>
                <a:effectLst>
                  <a:outerShdw blurRad="38100" dist="25400" dir="5400000" algn="ctr" rotWithShape="0">
                    <a:srgbClr val="6E747A">
                      <a:alpha val="43000"/>
                    </a:srgbClr>
                  </a:outerShdw>
                </a:effectLst>
              </a:rPr>
              <a:t>结论：</a:t>
            </a:r>
            <a:endParaRPr lang="en-US" altLang="zh-CN" sz="1600" b="1" cap="none" spc="0" dirty="0">
              <a:ln w="0"/>
              <a:solidFill>
                <a:srgbClr val="FF0000"/>
              </a:solidFill>
              <a:effectLst>
                <a:outerShdw blurRad="38100" dist="25400" dir="5400000" algn="ctr" rotWithShape="0">
                  <a:srgbClr val="6E747A">
                    <a:alpha val="43000"/>
                  </a:srgbClr>
                </a:outerShdw>
              </a:effectLst>
            </a:endParaRPr>
          </a:p>
          <a:p>
            <a:r>
              <a:rPr lang="zh-CN" altLang="en-US" sz="1600" b="1" dirty="0">
                <a:ln w="0"/>
                <a:solidFill>
                  <a:srgbClr val="FF0000"/>
                </a:solidFill>
                <a:effectLst>
                  <a:outerShdw blurRad="38100" dist="25400" dir="5400000" algn="ctr" rotWithShape="0">
                    <a:srgbClr val="6E747A">
                      <a:alpha val="43000"/>
                    </a:srgbClr>
                  </a:outerShdw>
                </a:effectLst>
              </a:rPr>
              <a:t>行访问比列访问方式的</a:t>
            </a:r>
            <a:r>
              <a:rPr lang="en-US" altLang="zh-CN" sz="1600" b="1" dirty="0">
                <a:ln w="0"/>
                <a:solidFill>
                  <a:srgbClr val="FF0000"/>
                </a:solidFill>
                <a:effectLst>
                  <a:outerShdw blurRad="38100" dist="25400" dir="5400000" algn="ctr" rotWithShape="0">
                    <a:srgbClr val="6E747A">
                      <a:alpha val="43000"/>
                    </a:srgbClr>
                  </a:outerShdw>
                </a:effectLst>
              </a:rPr>
              <a:t>L1-dcache-load-misses</a:t>
            </a:r>
            <a:r>
              <a:rPr lang="zh-CN" altLang="en-US" sz="1600" b="1" dirty="0">
                <a:ln w="0"/>
                <a:solidFill>
                  <a:srgbClr val="FF0000"/>
                </a:solidFill>
                <a:effectLst>
                  <a:outerShdw blurRad="38100" dist="25400" dir="5400000" algn="ctr" rotWithShape="0">
                    <a:srgbClr val="6E747A">
                      <a:alpha val="43000"/>
                    </a:srgbClr>
                  </a:outerShdw>
                </a:effectLst>
              </a:rPr>
              <a:t>值更低，程序性能更高</a:t>
            </a:r>
            <a:endParaRPr lang="zh-CN" altLang="en-US" sz="16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85837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73955-0FE8-4E27-BC7A-173168977C59}"/>
              </a:ext>
            </a:extLst>
          </p:cNvPr>
          <p:cNvSpPr>
            <a:spLocks noGrp="1"/>
          </p:cNvSpPr>
          <p:nvPr>
            <p:ph type="title"/>
          </p:nvPr>
        </p:nvSpPr>
        <p:spPr/>
        <p:txBody>
          <a:bodyPr>
            <a:normAutofit fontScale="90000"/>
          </a:bodyPr>
          <a:lstStyle/>
          <a:p>
            <a:r>
              <a:rPr lang="en-US" altLang="zh-CN" dirty="0"/>
              <a:t>6.2.2 </a:t>
            </a:r>
            <a:r>
              <a:rPr lang="zh-CN" altLang="en-US" dirty="0"/>
              <a:t>取指令的局部性</a:t>
            </a:r>
          </a:p>
        </p:txBody>
      </p:sp>
      <p:sp>
        <p:nvSpPr>
          <p:cNvPr id="3" name="内容占位符 2">
            <a:extLst>
              <a:ext uri="{FF2B5EF4-FFF2-40B4-BE49-F238E27FC236}">
                <a16:creationId xmlns:a16="http://schemas.microsoft.com/office/drawing/2014/main" id="{76DC8317-D2B3-4E5E-9F49-110A460EC7F0}"/>
              </a:ext>
            </a:extLst>
          </p:cNvPr>
          <p:cNvSpPr>
            <a:spLocks noGrp="1"/>
          </p:cNvSpPr>
          <p:nvPr>
            <p:ph idx="1"/>
          </p:nvPr>
        </p:nvSpPr>
        <p:spPr>
          <a:xfrm>
            <a:off x="457200" y="837034"/>
            <a:ext cx="8229600" cy="5757786"/>
          </a:xfrm>
        </p:spPr>
        <p:txBody>
          <a:bodyPr>
            <a:normAutofit fontScale="92500" lnSpcReduction="10000"/>
          </a:bodyPr>
          <a:lstStyle/>
          <a:p>
            <a:r>
              <a:rPr lang="zh-CN" altLang="en-US" dirty="0"/>
              <a:t>程序指令放在内存中，</a:t>
            </a:r>
            <a:r>
              <a:rPr lang="en-US" altLang="zh-CN" dirty="0"/>
              <a:t>CPU</a:t>
            </a:r>
            <a:r>
              <a:rPr lang="zh-CN" altLang="en-US" dirty="0"/>
              <a:t>需要读出指令</a:t>
            </a:r>
            <a:endParaRPr lang="en-US" altLang="zh-CN" dirty="0"/>
          </a:p>
          <a:p>
            <a:r>
              <a:rPr lang="en-US" altLang="zh-CN" dirty="0"/>
              <a:t>For</a:t>
            </a:r>
            <a:r>
              <a:rPr lang="zh-CN" altLang="en-US" dirty="0"/>
              <a:t>循环体内的指令按照连续的内存顺序执行</a:t>
            </a:r>
            <a:endParaRPr lang="en-US" altLang="zh-CN" dirty="0"/>
          </a:p>
          <a:p>
            <a:pPr lvl="1"/>
            <a:r>
              <a:rPr lang="zh-CN" altLang="en-US" dirty="0"/>
              <a:t>循环有良好的空间局部性</a:t>
            </a:r>
            <a:endParaRPr lang="en-US" altLang="zh-CN" dirty="0"/>
          </a:p>
          <a:p>
            <a:pPr lvl="1"/>
            <a:r>
              <a:rPr lang="zh-CN" altLang="en-US" dirty="0"/>
              <a:t>循环体被执行多次，循环有良好的时间局部性</a:t>
            </a:r>
            <a:endParaRPr lang="en-US" altLang="zh-CN" dirty="0"/>
          </a:p>
          <a:p>
            <a:pPr lvl="1"/>
            <a:r>
              <a:rPr lang="zh-CN" altLang="en-US" dirty="0"/>
              <a:t>测试：通过</a:t>
            </a:r>
            <a:r>
              <a:rPr lang="en-US" altLang="zh-CN" dirty="0"/>
              <a:t>L1 </a:t>
            </a:r>
            <a:r>
              <a:rPr lang="en-US" altLang="zh-CN" dirty="0" err="1"/>
              <a:t>icache</a:t>
            </a:r>
            <a:r>
              <a:rPr lang="zh-CN" altLang="en-US" dirty="0"/>
              <a:t>指令</a:t>
            </a:r>
            <a:r>
              <a:rPr lang="en-US" altLang="zh-CN" dirty="0"/>
              <a:t>cache</a:t>
            </a:r>
            <a:r>
              <a:rPr lang="zh-CN" altLang="en-US" dirty="0"/>
              <a:t>指标分析指令局部性</a:t>
            </a:r>
            <a:endParaRPr lang="en-US" altLang="zh-CN" dirty="0"/>
          </a:p>
          <a:p>
            <a:pPr lvl="2"/>
            <a:r>
              <a:rPr lang="it-IT" altLang="zh-CN" dirty="0"/>
              <a:t>perf stat -e L1-icache-load-misses ./6.18</a:t>
            </a:r>
          </a:p>
          <a:p>
            <a:pPr lvl="2"/>
            <a:endParaRPr lang="it-IT" altLang="zh-CN" dirty="0"/>
          </a:p>
          <a:p>
            <a:pPr lvl="2"/>
            <a:endParaRPr lang="it-IT" altLang="zh-CN" dirty="0"/>
          </a:p>
          <a:p>
            <a:pPr lvl="2"/>
            <a:endParaRPr lang="it-IT" altLang="zh-CN" dirty="0"/>
          </a:p>
          <a:p>
            <a:pPr lvl="2"/>
            <a:endParaRPr lang="it-IT" altLang="zh-CN" dirty="0"/>
          </a:p>
          <a:p>
            <a:pPr lvl="2"/>
            <a:endParaRPr lang="it-IT" altLang="zh-CN" dirty="0"/>
          </a:p>
          <a:p>
            <a:pPr lvl="2"/>
            <a:endParaRPr lang="it-IT" altLang="zh-CN" dirty="0"/>
          </a:p>
          <a:p>
            <a:pPr lvl="2"/>
            <a:endParaRPr lang="it-IT" altLang="zh-CN" dirty="0"/>
          </a:p>
          <a:p>
            <a:pPr lvl="2"/>
            <a:endParaRPr lang="it-IT" altLang="zh-CN" dirty="0"/>
          </a:p>
          <a:p>
            <a:pPr lvl="2"/>
            <a:endParaRPr lang="it-IT" altLang="zh-CN" dirty="0"/>
          </a:p>
          <a:p>
            <a:endParaRPr lang="en-US" altLang="zh-CN" dirty="0"/>
          </a:p>
          <a:p>
            <a:r>
              <a:rPr lang="zh-CN" altLang="en-US" dirty="0"/>
              <a:t>代码执行时不能被修改，程序执行时</a:t>
            </a:r>
            <a:r>
              <a:rPr lang="en-US" altLang="zh-CN" dirty="0"/>
              <a:t>CPU</a:t>
            </a:r>
            <a:r>
              <a:rPr lang="zh-CN" altLang="en-US" dirty="0"/>
              <a:t>只从内存中读指令，很少重写或修改指令</a:t>
            </a:r>
          </a:p>
        </p:txBody>
      </p:sp>
      <p:sp>
        <p:nvSpPr>
          <p:cNvPr id="4" name="灯片编号占位符 3">
            <a:extLst>
              <a:ext uri="{FF2B5EF4-FFF2-40B4-BE49-F238E27FC236}">
                <a16:creationId xmlns:a16="http://schemas.microsoft.com/office/drawing/2014/main" id="{860DC6C5-17FD-4468-AC1C-0A50AA36351A}"/>
              </a:ext>
            </a:extLst>
          </p:cNvPr>
          <p:cNvSpPr>
            <a:spLocks noGrp="1"/>
          </p:cNvSpPr>
          <p:nvPr>
            <p:ph type="sldNum" sz="quarter" idx="12"/>
          </p:nvPr>
        </p:nvSpPr>
        <p:spPr/>
        <p:txBody>
          <a:bodyPr/>
          <a:lstStyle/>
          <a:p>
            <a:fld id="{6D62327B-ED8D-4CFC-ADD0-A75FA5CBE281}" type="slidenum">
              <a:rPr lang="zh-CN" altLang="en-US" smtClean="0"/>
              <a:pPr/>
              <a:t>77</a:t>
            </a:fld>
            <a:endParaRPr lang="zh-CN" altLang="en-US" dirty="0"/>
          </a:p>
        </p:txBody>
      </p:sp>
      <p:pic>
        <p:nvPicPr>
          <p:cNvPr id="5" name="图片 4">
            <a:extLst>
              <a:ext uri="{FF2B5EF4-FFF2-40B4-BE49-F238E27FC236}">
                <a16:creationId xmlns:a16="http://schemas.microsoft.com/office/drawing/2014/main" id="{42AEBC5C-EEEA-4350-B8DE-EF36A8610EFA}"/>
              </a:ext>
            </a:extLst>
          </p:cNvPr>
          <p:cNvPicPr>
            <a:picLocks noChangeAspect="1"/>
          </p:cNvPicPr>
          <p:nvPr/>
        </p:nvPicPr>
        <p:blipFill>
          <a:blip r:embed="rId2"/>
          <a:stretch>
            <a:fillRect/>
          </a:stretch>
        </p:blipFill>
        <p:spPr>
          <a:xfrm>
            <a:off x="1619672" y="2852936"/>
            <a:ext cx="4143375" cy="2895600"/>
          </a:xfrm>
          <a:prstGeom prst="rect">
            <a:avLst/>
          </a:prstGeom>
        </p:spPr>
      </p:pic>
      <p:sp>
        <p:nvSpPr>
          <p:cNvPr id="6" name="矩形 5">
            <a:extLst>
              <a:ext uri="{FF2B5EF4-FFF2-40B4-BE49-F238E27FC236}">
                <a16:creationId xmlns:a16="http://schemas.microsoft.com/office/drawing/2014/main" id="{E194970E-12CC-4C98-94F3-42F54A69D442}"/>
              </a:ext>
            </a:extLst>
          </p:cNvPr>
          <p:cNvSpPr/>
          <p:nvPr/>
        </p:nvSpPr>
        <p:spPr>
          <a:xfrm>
            <a:off x="5769997" y="3933056"/>
            <a:ext cx="3101751" cy="1077218"/>
          </a:xfrm>
          <a:prstGeom prst="rect">
            <a:avLst/>
          </a:prstGeom>
          <a:noFill/>
        </p:spPr>
        <p:txBody>
          <a:bodyPr wrap="square" lIns="91440" tIns="45720" rIns="91440" bIns="45720">
            <a:spAutoFit/>
          </a:bodyPr>
          <a:lstStyle/>
          <a:p>
            <a:r>
              <a:rPr lang="zh-CN" altLang="en-US" sz="1600" b="1" cap="none" spc="0" dirty="0">
                <a:ln w="0"/>
                <a:solidFill>
                  <a:srgbClr val="FF0000"/>
                </a:solidFill>
                <a:effectLst>
                  <a:outerShdw blurRad="38100" dist="25400" dir="5400000" algn="ctr" rotWithShape="0">
                    <a:srgbClr val="6E747A">
                      <a:alpha val="43000"/>
                    </a:srgbClr>
                  </a:outerShdw>
                </a:effectLst>
              </a:rPr>
              <a:t>结论：</a:t>
            </a:r>
            <a:endParaRPr lang="en-US" altLang="zh-CN" sz="1600" b="1" cap="none" spc="0" dirty="0">
              <a:ln w="0"/>
              <a:solidFill>
                <a:srgbClr val="FF0000"/>
              </a:solidFill>
              <a:effectLst>
                <a:outerShdw blurRad="38100" dist="25400" dir="5400000" algn="ctr" rotWithShape="0">
                  <a:srgbClr val="6E747A">
                    <a:alpha val="43000"/>
                  </a:srgbClr>
                </a:outerShdw>
              </a:effectLst>
            </a:endParaRPr>
          </a:p>
          <a:p>
            <a:r>
              <a:rPr lang="zh-CN" altLang="en-US" sz="1600" b="1" dirty="0">
                <a:ln w="0"/>
                <a:solidFill>
                  <a:srgbClr val="FF0000"/>
                </a:solidFill>
                <a:effectLst>
                  <a:outerShdw blurRad="38100" dist="25400" dir="5400000" algn="ctr" rotWithShape="0">
                    <a:srgbClr val="6E747A">
                      <a:alpha val="43000"/>
                    </a:srgbClr>
                  </a:outerShdw>
                </a:effectLst>
              </a:rPr>
              <a:t>行访问比列访问方式的</a:t>
            </a:r>
            <a:r>
              <a:rPr lang="en-US" altLang="zh-CN" sz="1600" b="1" dirty="0">
                <a:ln w="0"/>
                <a:solidFill>
                  <a:srgbClr val="FF0000"/>
                </a:solidFill>
                <a:effectLst>
                  <a:outerShdw blurRad="38100" dist="25400" dir="5400000" algn="ctr" rotWithShape="0">
                    <a:srgbClr val="6E747A">
                      <a:alpha val="43000"/>
                    </a:srgbClr>
                  </a:outerShdw>
                </a:effectLst>
              </a:rPr>
              <a:t>L1-icache-load-misses</a:t>
            </a:r>
            <a:r>
              <a:rPr lang="zh-CN" altLang="en-US" sz="1600" b="1" dirty="0">
                <a:ln w="0"/>
                <a:solidFill>
                  <a:srgbClr val="FF0000"/>
                </a:solidFill>
                <a:effectLst>
                  <a:outerShdw blurRad="38100" dist="25400" dir="5400000" algn="ctr" rotWithShape="0">
                    <a:srgbClr val="6E747A">
                      <a:alpha val="43000"/>
                    </a:srgbClr>
                  </a:outerShdw>
                </a:effectLst>
              </a:rPr>
              <a:t>值更低，指令局部性略高</a:t>
            </a:r>
            <a:endParaRPr lang="zh-CN" altLang="en-US" sz="1600" b="1" cap="none" spc="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83111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A96DCD-0940-4B54-8AC7-DE827A757DC6}"/>
              </a:ext>
            </a:extLst>
          </p:cNvPr>
          <p:cNvSpPr>
            <a:spLocks noGrp="1"/>
          </p:cNvSpPr>
          <p:nvPr>
            <p:ph type="title"/>
          </p:nvPr>
        </p:nvSpPr>
        <p:spPr/>
        <p:txBody>
          <a:bodyPr>
            <a:normAutofit fontScale="90000"/>
          </a:bodyPr>
          <a:lstStyle/>
          <a:p>
            <a:r>
              <a:rPr lang="en-US" altLang="zh-CN" dirty="0"/>
              <a:t>6.2.3 </a:t>
            </a:r>
            <a:r>
              <a:rPr lang="zh-CN" altLang="en-US" dirty="0"/>
              <a:t>局部性小结</a:t>
            </a:r>
          </a:p>
        </p:txBody>
      </p:sp>
      <p:sp>
        <p:nvSpPr>
          <p:cNvPr id="3" name="内容占位符 2">
            <a:extLst>
              <a:ext uri="{FF2B5EF4-FFF2-40B4-BE49-F238E27FC236}">
                <a16:creationId xmlns:a16="http://schemas.microsoft.com/office/drawing/2014/main" id="{021DC16C-CD93-4347-B61B-BB28C6C16A06}"/>
              </a:ext>
            </a:extLst>
          </p:cNvPr>
          <p:cNvSpPr>
            <a:spLocks noGrp="1"/>
          </p:cNvSpPr>
          <p:nvPr>
            <p:ph idx="1"/>
          </p:nvPr>
        </p:nvSpPr>
        <p:spPr/>
        <p:txBody>
          <a:bodyPr/>
          <a:lstStyle/>
          <a:p>
            <a:r>
              <a:rPr lang="zh-CN" altLang="en-US" dirty="0"/>
              <a:t>评价程序中局部性的基本原则：</a:t>
            </a:r>
            <a:endParaRPr lang="en-US" altLang="zh-CN" dirty="0"/>
          </a:p>
          <a:p>
            <a:pPr lvl="1"/>
            <a:r>
              <a:rPr lang="zh-CN" altLang="en-US" dirty="0"/>
              <a:t>重复引用相同变量的程序有良好的时间局部性</a:t>
            </a:r>
            <a:endParaRPr lang="en-US" altLang="zh-CN" dirty="0"/>
          </a:p>
          <a:p>
            <a:pPr lvl="2"/>
            <a:r>
              <a:rPr lang="zh-CN" altLang="en-US" dirty="0"/>
              <a:t>频繁访问数据集的缓存级别：寄存器</a:t>
            </a:r>
            <a:r>
              <a:rPr lang="en-US" altLang="zh-CN" dirty="0"/>
              <a:t>&gt;L1 cache&gt;L2 cache-L3 cache&gt;</a:t>
            </a:r>
            <a:r>
              <a:rPr lang="zh-CN" altLang="en-US" dirty="0"/>
              <a:t>内存</a:t>
            </a:r>
            <a:endParaRPr lang="en-US" altLang="zh-CN" dirty="0"/>
          </a:p>
          <a:p>
            <a:pPr lvl="1"/>
            <a:r>
              <a:rPr lang="zh-CN" altLang="en-US" dirty="0"/>
              <a:t>步长为</a:t>
            </a:r>
            <a:r>
              <a:rPr lang="en-US" altLang="zh-CN" dirty="0"/>
              <a:t>k</a:t>
            </a:r>
            <a:r>
              <a:rPr lang="zh-CN" altLang="en-US" dirty="0"/>
              <a:t>的引用模式程序，步长越小，空间局部性越好</a:t>
            </a:r>
            <a:endParaRPr lang="en-US" altLang="zh-CN" dirty="0"/>
          </a:p>
          <a:p>
            <a:pPr lvl="2"/>
            <a:r>
              <a:rPr lang="en-US" altLang="zh-CN" dirty="0"/>
              <a:t>CPU</a:t>
            </a:r>
            <a:r>
              <a:rPr lang="zh-CN" altLang="en-US" dirty="0"/>
              <a:t>内存访问单位</a:t>
            </a:r>
            <a:r>
              <a:rPr lang="en-US" altLang="zh-CN" dirty="0"/>
              <a:t>cache line(64</a:t>
            </a:r>
            <a:r>
              <a:rPr lang="zh-CN" altLang="en-US" dirty="0"/>
              <a:t>字节</a:t>
            </a:r>
            <a:r>
              <a:rPr lang="en-US" altLang="zh-CN" dirty="0"/>
              <a:t>)</a:t>
            </a:r>
            <a:r>
              <a:rPr lang="zh-CN" altLang="en-US" dirty="0"/>
              <a:t>，步长越小，效率越高</a:t>
            </a:r>
            <a:endParaRPr lang="en-US" altLang="zh-CN" dirty="0"/>
          </a:p>
          <a:p>
            <a:pPr lvl="1"/>
            <a:r>
              <a:rPr lang="zh-CN" altLang="en-US" dirty="0"/>
              <a:t>对于取指令而言，循环有好的时间和空间局部性，循环越小，循环迭代次数越多，局部性越好</a:t>
            </a:r>
            <a:endParaRPr lang="en-US" altLang="zh-CN" dirty="0"/>
          </a:p>
          <a:p>
            <a:pPr lvl="2"/>
            <a:r>
              <a:rPr lang="zh-CN" altLang="en-US" dirty="0"/>
              <a:t>简化循环体内代码结构</a:t>
            </a:r>
          </a:p>
        </p:txBody>
      </p:sp>
      <p:sp>
        <p:nvSpPr>
          <p:cNvPr id="4" name="灯片编号占位符 3">
            <a:extLst>
              <a:ext uri="{FF2B5EF4-FFF2-40B4-BE49-F238E27FC236}">
                <a16:creationId xmlns:a16="http://schemas.microsoft.com/office/drawing/2014/main" id="{581F11C3-4F91-4567-9938-2EB50B7D0584}"/>
              </a:ext>
            </a:extLst>
          </p:cNvPr>
          <p:cNvSpPr>
            <a:spLocks noGrp="1"/>
          </p:cNvSpPr>
          <p:nvPr>
            <p:ph type="sldNum" sz="quarter" idx="12"/>
          </p:nvPr>
        </p:nvSpPr>
        <p:spPr/>
        <p:txBody>
          <a:bodyPr/>
          <a:lstStyle/>
          <a:p>
            <a:fld id="{6D62327B-ED8D-4CFC-ADD0-A75FA5CBE281}" type="slidenum">
              <a:rPr lang="zh-CN" altLang="en-US" smtClean="0"/>
              <a:pPr/>
              <a:t>78</a:t>
            </a:fld>
            <a:endParaRPr lang="zh-CN" altLang="en-US" dirty="0"/>
          </a:p>
        </p:txBody>
      </p:sp>
      <p:pic>
        <p:nvPicPr>
          <p:cNvPr id="5" name="图片 4">
            <a:extLst>
              <a:ext uri="{FF2B5EF4-FFF2-40B4-BE49-F238E27FC236}">
                <a16:creationId xmlns:a16="http://schemas.microsoft.com/office/drawing/2014/main" id="{44DA47A6-19E2-441B-BD08-6E6AC8E11098}"/>
              </a:ext>
            </a:extLst>
          </p:cNvPr>
          <p:cNvPicPr>
            <a:picLocks noChangeAspect="1"/>
          </p:cNvPicPr>
          <p:nvPr/>
        </p:nvPicPr>
        <p:blipFill>
          <a:blip r:embed="rId2"/>
          <a:stretch>
            <a:fillRect/>
          </a:stretch>
        </p:blipFill>
        <p:spPr>
          <a:xfrm>
            <a:off x="4578587" y="3356992"/>
            <a:ext cx="4248472" cy="317517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53130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solidFill>
                  <a:srgbClr val="FF0000"/>
                </a:solidFill>
                <a:latin typeface="华文行楷" panose="02010800040101010101" pitchFamily="2" charset="-122"/>
                <a:ea typeface="华文行楷" panose="02010800040101010101" pitchFamily="2" charset="-122"/>
              </a:rPr>
              <a:t>扩展知识</a:t>
            </a:r>
          </a:p>
        </p:txBody>
      </p:sp>
      <p:sp>
        <p:nvSpPr>
          <p:cNvPr id="3" name="内容占位符 2"/>
          <p:cNvSpPr>
            <a:spLocks noGrp="1"/>
          </p:cNvSpPr>
          <p:nvPr>
            <p:ph idx="1"/>
          </p:nvPr>
        </p:nvSpPr>
        <p:spPr>
          <a:xfrm>
            <a:off x="457200" y="837034"/>
            <a:ext cx="8003232" cy="5289136"/>
          </a:xfrm>
        </p:spPr>
        <p:txBody>
          <a:bodyPr>
            <a:normAutofit/>
          </a:bodyPr>
          <a:lstStyle/>
          <a:p>
            <a:pPr algn="just"/>
            <a:r>
              <a:rPr lang="en-US" altLang="zh-CN" dirty="0" err="1"/>
              <a:t>Vectorized</a:t>
            </a:r>
            <a:r>
              <a:rPr lang="en-US" altLang="zh-CN" dirty="0"/>
              <a:t> execution</a:t>
            </a:r>
          </a:p>
          <a:p>
            <a:pPr lvl="1" algn="just"/>
            <a:r>
              <a:rPr lang="en-US" altLang="zh-CN" dirty="0" err="1"/>
              <a:t>MonetDB</a:t>
            </a:r>
            <a:r>
              <a:rPr lang="en-US" altLang="zh-CN" dirty="0"/>
              <a:t>/X100 - A DBMS In The CPU Cache</a:t>
            </a:r>
          </a:p>
          <a:p>
            <a:pPr lvl="1" algn="just"/>
            <a:r>
              <a:rPr lang="en-US" altLang="zh-CN" dirty="0" err="1"/>
              <a:t>MonetDB</a:t>
            </a:r>
            <a:r>
              <a:rPr lang="en-US" altLang="zh-CN" dirty="0"/>
              <a:t>/X100: Hyper-Pipelining Query Execution</a:t>
            </a:r>
          </a:p>
          <a:p>
            <a:pPr lvl="1" algn="just"/>
            <a:endParaRPr lang="zh-CN" altLang="en-US"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79</a:t>
            </a:fld>
            <a:endParaRPr lang="zh-CN" altLang="en-US" dirty="0"/>
          </a:p>
        </p:txBody>
      </p:sp>
      <p:pic>
        <p:nvPicPr>
          <p:cNvPr id="6" name="图片 5"/>
          <p:cNvPicPr>
            <a:picLocks noChangeAspect="1"/>
          </p:cNvPicPr>
          <p:nvPr/>
        </p:nvPicPr>
        <p:blipFill>
          <a:blip r:embed="rId2"/>
          <a:stretch>
            <a:fillRect/>
          </a:stretch>
        </p:blipFill>
        <p:spPr>
          <a:xfrm>
            <a:off x="179512" y="2132856"/>
            <a:ext cx="5241398" cy="2160240"/>
          </a:xfrm>
          <a:prstGeom prst="rect">
            <a:avLst/>
          </a:prstGeom>
        </p:spPr>
      </p:pic>
      <p:pic>
        <p:nvPicPr>
          <p:cNvPr id="5" name="图片 4"/>
          <p:cNvPicPr>
            <a:picLocks noChangeAspect="1"/>
          </p:cNvPicPr>
          <p:nvPr/>
        </p:nvPicPr>
        <p:blipFill>
          <a:blip r:embed="rId3"/>
          <a:stretch>
            <a:fillRect/>
          </a:stretch>
        </p:blipFill>
        <p:spPr>
          <a:xfrm>
            <a:off x="1619672" y="4317434"/>
            <a:ext cx="3600000" cy="2088245"/>
          </a:xfrm>
          <a:prstGeom prst="rect">
            <a:avLst/>
          </a:prstGeom>
        </p:spPr>
      </p:pic>
      <p:pic>
        <p:nvPicPr>
          <p:cNvPr id="9" name="图片 8"/>
          <p:cNvPicPr>
            <a:picLocks noChangeAspect="1"/>
          </p:cNvPicPr>
          <p:nvPr/>
        </p:nvPicPr>
        <p:blipFill>
          <a:blip r:embed="rId4"/>
          <a:stretch>
            <a:fillRect/>
          </a:stretch>
        </p:blipFill>
        <p:spPr>
          <a:xfrm>
            <a:off x="5580112" y="3406747"/>
            <a:ext cx="3383776" cy="3144105"/>
          </a:xfrm>
          <a:prstGeom prst="rect">
            <a:avLst/>
          </a:prstGeom>
        </p:spPr>
      </p:pic>
      <p:sp>
        <p:nvSpPr>
          <p:cNvPr id="7" name="矩形 6"/>
          <p:cNvSpPr/>
          <p:nvPr/>
        </p:nvSpPr>
        <p:spPr>
          <a:xfrm>
            <a:off x="107504" y="6273853"/>
            <a:ext cx="6336704" cy="276999"/>
          </a:xfrm>
          <a:prstGeom prst="rect">
            <a:avLst/>
          </a:prstGeom>
        </p:spPr>
        <p:txBody>
          <a:bodyPr wrap="square">
            <a:spAutoFit/>
          </a:bodyPr>
          <a:lstStyle/>
          <a:p>
            <a:r>
              <a:rPr lang="zh-CN" altLang="en-US" sz="1200" dirty="0"/>
              <a:t>http://www.oracle.com/technetwork/database/exadata/exadata-smart-flash-cache-366203.pdf</a:t>
            </a:r>
          </a:p>
        </p:txBody>
      </p:sp>
    </p:spTree>
    <p:extLst>
      <p:ext uri="{BB962C8B-B14F-4D97-AF65-F5344CB8AC3E}">
        <p14:creationId xmlns:p14="http://schemas.microsoft.com/office/powerpoint/2010/main" val="362036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3A6024-0600-4FB5-8168-1020989BB0EE}"/>
              </a:ext>
            </a:extLst>
          </p:cNvPr>
          <p:cNvSpPr>
            <a:spLocks noGrp="1"/>
          </p:cNvSpPr>
          <p:nvPr>
            <p:ph type="title"/>
          </p:nvPr>
        </p:nvSpPr>
        <p:spPr/>
        <p:txBody>
          <a:bodyPr>
            <a:normAutofit fontScale="90000"/>
          </a:bodyPr>
          <a:lstStyle/>
          <a:p>
            <a:r>
              <a:rPr lang="en-US" altLang="zh-CN" dirty="0"/>
              <a:t>1. </a:t>
            </a:r>
            <a:r>
              <a:rPr lang="zh-CN" altLang="en-US" dirty="0"/>
              <a:t>静态</a:t>
            </a:r>
            <a:r>
              <a:rPr lang="en-US" altLang="zh-CN" dirty="0"/>
              <a:t>RAM</a:t>
            </a:r>
            <a:endParaRPr lang="zh-CN" altLang="en-US" dirty="0"/>
          </a:p>
        </p:txBody>
      </p:sp>
      <p:sp>
        <p:nvSpPr>
          <p:cNvPr id="3" name="内容占位符 2">
            <a:extLst>
              <a:ext uri="{FF2B5EF4-FFF2-40B4-BE49-F238E27FC236}">
                <a16:creationId xmlns:a16="http://schemas.microsoft.com/office/drawing/2014/main" id="{457DF571-02B3-40F0-8E31-6C7DE3959F3C}"/>
              </a:ext>
            </a:extLst>
          </p:cNvPr>
          <p:cNvSpPr>
            <a:spLocks noGrp="1"/>
          </p:cNvSpPr>
          <p:nvPr>
            <p:ph idx="1"/>
          </p:nvPr>
        </p:nvSpPr>
        <p:spPr/>
        <p:txBody>
          <a:bodyPr>
            <a:normAutofit fontScale="92500" lnSpcReduction="20000"/>
          </a:bodyPr>
          <a:lstStyle/>
          <a:p>
            <a:r>
              <a:rPr lang="zh-CN" altLang="en-US" dirty="0"/>
              <a:t>工作原理：</a:t>
            </a:r>
            <a:endParaRPr lang="en-US" altLang="zh-CN" dirty="0"/>
          </a:p>
          <a:p>
            <a:pPr lvl="1"/>
            <a:r>
              <a:rPr lang="en-US" altLang="zh-CN" dirty="0"/>
              <a:t>SRAM</a:t>
            </a:r>
            <a:r>
              <a:rPr lang="zh-CN" altLang="en-US" dirty="0"/>
              <a:t>将每个位存储在一个双稳态的</a:t>
            </a:r>
            <a:r>
              <a:rPr lang="en-US" altLang="zh-CN" dirty="0"/>
              <a:t>(</a:t>
            </a:r>
            <a:r>
              <a:rPr lang="en-US" altLang="zh-CN" dirty="0" err="1"/>
              <a:t>bistable</a:t>
            </a:r>
            <a:r>
              <a:rPr lang="en-US" altLang="zh-CN" dirty="0"/>
              <a:t>)</a:t>
            </a:r>
            <a:r>
              <a:rPr lang="zh-CN" altLang="en-US" dirty="0"/>
              <a:t>存储单元里，每个单元用一个六晶体管电路实现</a:t>
            </a:r>
            <a:endParaRPr lang="en-US" altLang="zh-CN" dirty="0"/>
          </a:p>
          <a:p>
            <a:pPr lvl="1"/>
            <a:r>
              <a:rPr lang="zh-CN" altLang="en-US" dirty="0"/>
              <a:t>特性：可以无限期保持在两个不同的电压配置</a:t>
            </a:r>
            <a:r>
              <a:rPr lang="en-US" altLang="zh-CN" dirty="0"/>
              <a:t>(configuration)</a:t>
            </a:r>
            <a:r>
              <a:rPr lang="zh-CN" altLang="en-US" dirty="0"/>
              <a:t>或状态</a:t>
            </a:r>
            <a:r>
              <a:rPr lang="en-US" altLang="zh-CN" dirty="0"/>
              <a:t>(state)</a:t>
            </a:r>
            <a:r>
              <a:rPr lang="zh-CN" altLang="en-US" dirty="0"/>
              <a:t>之一，其他任何状态都是不稳定的，从不稳定状态开始，电路会迅速地转移到两个稳定状态中的一个</a:t>
            </a:r>
            <a:endParaRPr lang="en-US" altLang="zh-CN" dirty="0"/>
          </a:p>
          <a:p>
            <a:r>
              <a:rPr lang="zh-CN" altLang="en-US" dirty="0"/>
              <a:t>优点：</a:t>
            </a:r>
            <a:endParaRPr lang="en-US" altLang="zh-CN" dirty="0"/>
          </a:p>
          <a:p>
            <a:pPr lvl="1"/>
            <a:r>
              <a:rPr lang="zh-CN" altLang="en-US" dirty="0"/>
              <a:t>只要有电，可以永远保持它的值</a:t>
            </a:r>
            <a:endParaRPr lang="en-US" altLang="zh-CN" dirty="0"/>
          </a:p>
          <a:p>
            <a:pPr lvl="1"/>
            <a:r>
              <a:rPr lang="zh-CN" altLang="en-US" dirty="0"/>
              <a:t>外界干扰扰乱电压情况下，干扰消除时电路就会恢复到</a:t>
            </a:r>
            <a:br>
              <a:rPr lang="en-US" altLang="zh-CN" dirty="0"/>
            </a:br>
            <a:r>
              <a:rPr lang="zh-CN" altLang="en-US" dirty="0"/>
              <a:t>稳定值</a:t>
            </a:r>
            <a:endParaRPr lang="en-US" altLang="zh-CN" dirty="0"/>
          </a:p>
          <a:p>
            <a:pPr lvl="1"/>
            <a:r>
              <a:rPr lang="zh-CN" altLang="en-US" dirty="0"/>
              <a:t>不需要刷新电路</a:t>
            </a:r>
            <a:endParaRPr lang="en-US" altLang="zh-CN" dirty="0"/>
          </a:p>
          <a:p>
            <a:pPr lvl="1"/>
            <a:r>
              <a:rPr lang="zh-CN" altLang="en-US" dirty="0"/>
              <a:t>速度快</a:t>
            </a:r>
            <a:endParaRPr lang="en-US" altLang="zh-CN" dirty="0"/>
          </a:p>
          <a:p>
            <a:r>
              <a:rPr lang="zh-CN" altLang="en-US" dirty="0"/>
              <a:t>缺点：</a:t>
            </a:r>
            <a:endParaRPr lang="en-US" altLang="zh-CN" dirty="0"/>
          </a:p>
          <a:p>
            <a:pPr lvl="1"/>
            <a:r>
              <a:rPr lang="zh-CN" altLang="en-US" dirty="0"/>
              <a:t>价格贵</a:t>
            </a:r>
            <a:endParaRPr lang="en-US" altLang="zh-CN" dirty="0"/>
          </a:p>
          <a:p>
            <a:pPr lvl="1"/>
            <a:r>
              <a:rPr lang="zh-CN" altLang="en-US" dirty="0"/>
              <a:t>晶体管数量多，集成度低</a:t>
            </a:r>
            <a:endParaRPr lang="en-US" altLang="zh-CN" dirty="0"/>
          </a:p>
          <a:p>
            <a:pPr lvl="1"/>
            <a:r>
              <a:rPr lang="zh-CN" altLang="en-US" dirty="0"/>
              <a:t>耗电高</a:t>
            </a:r>
            <a:endParaRPr lang="en-US" altLang="zh-CN" dirty="0"/>
          </a:p>
          <a:p>
            <a:r>
              <a:rPr lang="zh-CN" altLang="en-US" dirty="0"/>
              <a:t>主要用途：</a:t>
            </a:r>
            <a:r>
              <a:rPr lang="en-US" altLang="zh-CN" dirty="0"/>
              <a:t>CPU</a:t>
            </a:r>
            <a:r>
              <a:rPr lang="zh-CN" altLang="en-US" dirty="0"/>
              <a:t>各级</a:t>
            </a:r>
            <a:r>
              <a:rPr lang="en-US" altLang="zh-CN" dirty="0"/>
              <a:t>cache</a:t>
            </a:r>
          </a:p>
          <a:p>
            <a:endParaRPr lang="zh-CN" altLang="en-US" dirty="0"/>
          </a:p>
        </p:txBody>
      </p:sp>
      <p:sp>
        <p:nvSpPr>
          <p:cNvPr id="4" name="灯片编号占位符 3">
            <a:extLst>
              <a:ext uri="{FF2B5EF4-FFF2-40B4-BE49-F238E27FC236}">
                <a16:creationId xmlns:a16="http://schemas.microsoft.com/office/drawing/2014/main" id="{CD4AC26C-4CED-4396-8583-BBB3FD18BF3F}"/>
              </a:ext>
            </a:extLst>
          </p:cNvPr>
          <p:cNvSpPr>
            <a:spLocks noGrp="1"/>
          </p:cNvSpPr>
          <p:nvPr>
            <p:ph type="sldNum" sz="quarter" idx="12"/>
          </p:nvPr>
        </p:nvSpPr>
        <p:spPr/>
        <p:txBody>
          <a:bodyPr/>
          <a:lstStyle/>
          <a:p>
            <a:fld id="{6D62327B-ED8D-4CFC-ADD0-A75FA5CBE281}" type="slidenum">
              <a:rPr lang="zh-CN" altLang="en-US" smtClean="0"/>
              <a:pPr/>
              <a:t>8</a:t>
            </a:fld>
            <a:endParaRPr lang="zh-CN" altLang="en-US" dirty="0"/>
          </a:p>
        </p:txBody>
      </p:sp>
      <p:pic>
        <p:nvPicPr>
          <p:cNvPr id="8" name="图片 7">
            <a:extLst>
              <a:ext uri="{FF2B5EF4-FFF2-40B4-BE49-F238E27FC236}">
                <a16:creationId xmlns:a16="http://schemas.microsoft.com/office/drawing/2014/main" id="{4BE38718-1E57-4A9C-8C57-173B51D17A6F}"/>
              </a:ext>
            </a:extLst>
          </p:cNvPr>
          <p:cNvPicPr>
            <a:picLocks noChangeAspect="1"/>
          </p:cNvPicPr>
          <p:nvPr/>
        </p:nvPicPr>
        <p:blipFill rotWithShape="1">
          <a:blip r:embed="rId2">
            <a:extLst>
              <a:ext uri="{28A0092B-C50C-407E-A947-70E740481C1C}">
                <a14:useLocalDpi xmlns:a14="http://schemas.microsoft.com/office/drawing/2010/main" val="0"/>
              </a:ext>
            </a:extLst>
          </a:blip>
          <a:srcRect l="49212" t="51255"/>
          <a:stretch/>
        </p:blipFill>
        <p:spPr>
          <a:xfrm>
            <a:off x="4042791" y="3810424"/>
            <a:ext cx="4644008" cy="2796850"/>
          </a:xfrm>
          <a:prstGeom prst="rect">
            <a:avLst/>
          </a:prstGeom>
        </p:spPr>
      </p:pic>
      <p:sp>
        <p:nvSpPr>
          <p:cNvPr id="9" name="等腰三角形 8">
            <a:extLst>
              <a:ext uri="{FF2B5EF4-FFF2-40B4-BE49-F238E27FC236}">
                <a16:creationId xmlns:a16="http://schemas.microsoft.com/office/drawing/2014/main" id="{03C6CCD4-9D94-4B57-9148-3E50FDD4BECA}"/>
              </a:ext>
            </a:extLst>
          </p:cNvPr>
          <p:cNvSpPr/>
          <p:nvPr/>
        </p:nvSpPr>
        <p:spPr>
          <a:xfrm>
            <a:off x="7420528" y="3365031"/>
            <a:ext cx="399052" cy="32821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0896B9FF-74BB-4E56-8202-F6E50971BE9D}"/>
              </a:ext>
            </a:extLst>
          </p:cNvPr>
          <p:cNvGrpSpPr/>
          <p:nvPr/>
        </p:nvGrpSpPr>
        <p:grpSpPr>
          <a:xfrm>
            <a:off x="7545038" y="2803933"/>
            <a:ext cx="150032" cy="692408"/>
            <a:chOff x="8645624" y="2425842"/>
            <a:chExt cx="216024" cy="1003158"/>
          </a:xfrm>
          <a:solidFill>
            <a:schemeClr val="bg1">
              <a:lumMod val="65000"/>
            </a:schemeClr>
          </a:solidFill>
        </p:grpSpPr>
        <p:sp>
          <p:nvSpPr>
            <p:cNvPr id="10" name="矩形 9">
              <a:extLst>
                <a:ext uri="{FF2B5EF4-FFF2-40B4-BE49-F238E27FC236}">
                  <a16:creationId xmlns:a16="http://schemas.microsoft.com/office/drawing/2014/main" id="{2863B2DD-DF2A-43BF-97F9-2434A52A2729}"/>
                </a:ext>
              </a:extLst>
            </p:cNvPr>
            <p:cNvSpPr/>
            <p:nvPr/>
          </p:nvSpPr>
          <p:spPr>
            <a:xfrm>
              <a:off x="8686800" y="2564904"/>
              <a:ext cx="133673" cy="864096"/>
            </a:xfrm>
            <a:prstGeom prst="rect">
              <a:avLst/>
            </a:pr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3D184A97-1310-4B02-868A-9D7CBD2AB444}"/>
                </a:ext>
              </a:extLst>
            </p:cNvPr>
            <p:cNvSpPr/>
            <p:nvPr/>
          </p:nvSpPr>
          <p:spPr>
            <a:xfrm>
              <a:off x="8645624" y="2425842"/>
              <a:ext cx="216024" cy="216024"/>
            </a:xfrm>
            <a:prstGeom prst="ellipse">
              <a:avLst/>
            </a:pr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FAF0A5A-1963-4773-9447-CBDC5B1381CE}"/>
                </a:ext>
              </a:extLst>
            </p:cNvPr>
            <p:cNvSpPr/>
            <p:nvPr/>
          </p:nvSpPr>
          <p:spPr>
            <a:xfrm>
              <a:off x="8699636" y="3308430"/>
              <a:ext cx="108000" cy="108000"/>
            </a:xfrm>
            <a:prstGeom prst="ellipse">
              <a:avLst/>
            </a:prstGeom>
            <a:grp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62A266D2-BF86-48C4-A48C-C335436BE6EA}"/>
              </a:ext>
            </a:extLst>
          </p:cNvPr>
          <p:cNvGrpSpPr/>
          <p:nvPr/>
        </p:nvGrpSpPr>
        <p:grpSpPr>
          <a:xfrm rot="14800652">
            <a:off x="7265322" y="3209880"/>
            <a:ext cx="150032" cy="692408"/>
            <a:chOff x="8645624" y="2425842"/>
            <a:chExt cx="216024" cy="1003158"/>
          </a:xfrm>
        </p:grpSpPr>
        <p:sp>
          <p:nvSpPr>
            <p:cNvPr id="15" name="矩形 14">
              <a:extLst>
                <a:ext uri="{FF2B5EF4-FFF2-40B4-BE49-F238E27FC236}">
                  <a16:creationId xmlns:a16="http://schemas.microsoft.com/office/drawing/2014/main" id="{F660ECE6-5679-459F-A445-0FD735B61892}"/>
                </a:ext>
              </a:extLst>
            </p:cNvPr>
            <p:cNvSpPr/>
            <p:nvPr/>
          </p:nvSpPr>
          <p:spPr>
            <a:xfrm>
              <a:off x="8686800" y="2564904"/>
              <a:ext cx="133673"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D9E2D33F-EDE3-4534-820E-A8817E8B44FE}"/>
                </a:ext>
              </a:extLst>
            </p:cNvPr>
            <p:cNvSpPr/>
            <p:nvPr/>
          </p:nvSpPr>
          <p:spPr>
            <a:xfrm>
              <a:off x="8645624" y="2425842"/>
              <a:ext cx="216024" cy="216024"/>
            </a:xfrm>
            <a:prstGeom prst="ellipse">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181AF8EB-B146-4EF2-8528-C5E303A49C3B}"/>
                </a:ext>
              </a:extLst>
            </p:cNvPr>
            <p:cNvSpPr/>
            <p:nvPr/>
          </p:nvSpPr>
          <p:spPr>
            <a:xfrm>
              <a:off x="8699636" y="3308430"/>
              <a:ext cx="108000" cy="10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00035BA8-E6FC-4529-87BE-F3F77D033B33}"/>
              </a:ext>
            </a:extLst>
          </p:cNvPr>
          <p:cNvGrpSpPr/>
          <p:nvPr/>
        </p:nvGrpSpPr>
        <p:grpSpPr>
          <a:xfrm rot="6799348" flipH="1">
            <a:off x="7817603" y="3209728"/>
            <a:ext cx="150032" cy="692408"/>
            <a:chOff x="8645624" y="2425842"/>
            <a:chExt cx="216024" cy="1003158"/>
          </a:xfrm>
        </p:grpSpPr>
        <p:sp>
          <p:nvSpPr>
            <p:cNvPr id="19" name="矩形 18">
              <a:extLst>
                <a:ext uri="{FF2B5EF4-FFF2-40B4-BE49-F238E27FC236}">
                  <a16:creationId xmlns:a16="http://schemas.microsoft.com/office/drawing/2014/main" id="{527688FF-80EE-44D1-9095-15161E99D8C3}"/>
                </a:ext>
              </a:extLst>
            </p:cNvPr>
            <p:cNvSpPr/>
            <p:nvPr/>
          </p:nvSpPr>
          <p:spPr>
            <a:xfrm>
              <a:off x="8686800" y="2564904"/>
              <a:ext cx="133673"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E46CFE9E-36B8-4E76-8DD1-DC13AE67CA30}"/>
                </a:ext>
              </a:extLst>
            </p:cNvPr>
            <p:cNvSpPr/>
            <p:nvPr/>
          </p:nvSpPr>
          <p:spPr>
            <a:xfrm>
              <a:off x="8645624" y="2425842"/>
              <a:ext cx="216024" cy="216024"/>
            </a:xfrm>
            <a:prstGeom prst="ellipse">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0D63C552-0A82-46BC-A707-9CBCB421D16C}"/>
                </a:ext>
              </a:extLst>
            </p:cNvPr>
            <p:cNvSpPr/>
            <p:nvPr/>
          </p:nvSpPr>
          <p:spPr>
            <a:xfrm>
              <a:off x="8699636" y="3308430"/>
              <a:ext cx="108000" cy="10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3" name="直接箭头连接符 22">
            <a:extLst>
              <a:ext uri="{FF2B5EF4-FFF2-40B4-BE49-F238E27FC236}">
                <a16:creationId xmlns:a16="http://schemas.microsoft.com/office/drawing/2014/main" id="{0F172EC7-46D4-474D-9499-49A2F7D474B2}"/>
              </a:ext>
            </a:extLst>
          </p:cNvPr>
          <p:cNvCxnSpPr/>
          <p:nvPr/>
        </p:nvCxnSpPr>
        <p:spPr>
          <a:xfrm flipH="1">
            <a:off x="7078649" y="3003028"/>
            <a:ext cx="329645" cy="4232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直接箭头连接符 23">
            <a:extLst>
              <a:ext uri="{FF2B5EF4-FFF2-40B4-BE49-F238E27FC236}">
                <a16:creationId xmlns:a16="http://schemas.microsoft.com/office/drawing/2014/main" id="{E035F140-3D20-4503-B9E1-0558F709FFB8}"/>
              </a:ext>
            </a:extLst>
          </p:cNvPr>
          <p:cNvCxnSpPr>
            <a:cxnSpLocks/>
          </p:cNvCxnSpPr>
          <p:nvPr/>
        </p:nvCxnSpPr>
        <p:spPr>
          <a:xfrm>
            <a:off x="7825424" y="3013857"/>
            <a:ext cx="329645" cy="4232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44094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8E985-EE44-4E37-84DC-E7DABB555CA1}"/>
              </a:ext>
            </a:extLst>
          </p:cNvPr>
          <p:cNvSpPr>
            <a:spLocks noGrp="1"/>
          </p:cNvSpPr>
          <p:nvPr>
            <p:ph type="title"/>
          </p:nvPr>
        </p:nvSpPr>
        <p:spPr/>
        <p:txBody>
          <a:bodyPr>
            <a:normAutofit fontScale="90000"/>
          </a:bodyPr>
          <a:lstStyle/>
          <a:p>
            <a:r>
              <a:rPr lang="zh-CN" altLang="en-US" dirty="0"/>
              <a:t>练习题</a:t>
            </a:r>
            <a:r>
              <a:rPr lang="en-US" altLang="zh-CN" dirty="0"/>
              <a:t>6.7</a:t>
            </a:r>
            <a:endParaRPr lang="zh-CN" altLang="en-US" dirty="0"/>
          </a:p>
        </p:txBody>
      </p:sp>
      <p:sp>
        <p:nvSpPr>
          <p:cNvPr id="3" name="内容占位符 2">
            <a:extLst>
              <a:ext uri="{FF2B5EF4-FFF2-40B4-BE49-F238E27FC236}">
                <a16:creationId xmlns:a16="http://schemas.microsoft.com/office/drawing/2014/main" id="{AE2AAD2B-A529-4C10-8329-CA63CEC6AD66}"/>
              </a:ext>
            </a:extLst>
          </p:cNvPr>
          <p:cNvSpPr>
            <a:spLocks noGrp="1"/>
          </p:cNvSpPr>
          <p:nvPr>
            <p:ph idx="1"/>
          </p:nvPr>
        </p:nvSpPr>
        <p:spPr/>
        <p:txBody>
          <a:bodyPr/>
          <a:lstStyle/>
          <a:p>
            <a:r>
              <a:rPr lang="zh-CN" altLang="en-US" dirty="0"/>
              <a:t>改变函数中循环的顺序，使得它以步长为</a:t>
            </a:r>
            <a:r>
              <a:rPr lang="en-US" altLang="zh-CN" dirty="0"/>
              <a:t>1</a:t>
            </a:r>
            <a:r>
              <a:rPr lang="zh-CN" altLang="en-US" dirty="0"/>
              <a:t>的引用模式扫描三维数组</a:t>
            </a:r>
            <a:endParaRPr lang="en-US" altLang="zh-CN" dirty="0"/>
          </a:p>
          <a:p>
            <a:endParaRPr lang="zh-CN" altLang="en-US" dirty="0"/>
          </a:p>
        </p:txBody>
      </p:sp>
      <p:sp>
        <p:nvSpPr>
          <p:cNvPr id="4" name="灯片编号占位符 3">
            <a:extLst>
              <a:ext uri="{FF2B5EF4-FFF2-40B4-BE49-F238E27FC236}">
                <a16:creationId xmlns:a16="http://schemas.microsoft.com/office/drawing/2014/main" id="{D996BD7C-E231-47A6-B844-41D9065EE644}"/>
              </a:ext>
            </a:extLst>
          </p:cNvPr>
          <p:cNvSpPr>
            <a:spLocks noGrp="1"/>
          </p:cNvSpPr>
          <p:nvPr>
            <p:ph type="sldNum" sz="quarter" idx="12"/>
          </p:nvPr>
        </p:nvSpPr>
        <p:spPr/>
        <p:txBody>
          <a:bodyPr/>
          <a:lstStyle/>
          <a:p>
            <a:fld id="{6D62327B-ED8D-4CFC-ADD0-A75FA5CBE281}" type="slidenum">
              <a:rPr lang="zh-CN" altLang="en-US" smtClean="0"/>
              <a:pPr/>
              <a:t>80</a:t>
            </a:fld>
            <a:endParaRPr lang="zh-CN" altLang="en-US" dirty="0"/>
          </a:p>
        </p:txBody>
      </p:sp>
      <p:sp>
        <p:nvSpPr>
          <p:cNvPr id="5" name="Text Box 1028">
            <a:extLst>
              <a:ext uri="{FF2B5EF4-FFF2-40B4-BE49-F238E27FC236}">
                <a16:creationId xmlns:a16="http://schemas.microsoft.com/office/drawing/2014/main" id="{207356CB-5E20-426E-A7D4-379A361710D6}"/>
              </a:ext>
            </a:extLst>
          </p:cNvPr>
          <p:cNvSpPr txBox="1">
            <a:spLocks noChangeArrowheads="1"/>
          </p:cNvSpPr>
          <p:nvPr/>
        </p:nvSpPr>
        <p:spPr bwMode="auto">
          <a:xfrm>
            <a:off x="251520" y="2708920"/>
            <a:ext cx="3943708" cy="2246769"/>
          </a:xfrm>
          <a:prstGeom prst="rect">
            <a:avLst/>
          </a:prstGeom>
          <a:solidFill>
            <a:srgbClr val="F6F5BD"/>
          </a:solidFill>
          <a:ln w="25400">
            <a:solidFill>
              <a:schemeClr val="tx1"/>
            </a:solidFill>
            <a:miter lim="800000"/>
            <a:headEnd/>
            <a:tailEnd/>
          </a:ln>
          <a:effectLst/>
        </p:spPr>
        <p:txBody>
          <a:bodyPr wrap="none">
            <a:prstTxWarp prst="textNoShape">
              <a:avLst/>
            </a:prstTxWarp>
            <a:spAutoFit/>
          </a:bodyPr>
          <a:lstStyle/>
          <a:p>
            <a:pPr algn="l">
              <a:lnSpc>
                <a:spcPct val="100000"/>
              </a:lnSpc>
            </a:pPr>
            <a:r>
              <a:rPr lang="en-US" sz="1400" err="1">
                <a:latin typeface="Courier New" charset="0"/>
              </a:rPr>
              <a:t>int</a:t>
            </a:r>
            <a:r>
              <a:rPr lang="en-US" sz="1400">
                <a:latin typeface="Courier New" charset="0"/>
              </a:rPr>
              <a:t> sum_array_3d(int </a:t>
            </a:r>
            <a:r>
              <a:rPr lang="en-US" sz="1400" dirty="0">
                <a:latin typeface="Courier New" charset="0"/>
              </a:rPr>
              <a:t>a[N][N][N])</a:t>
            </a:r>
          </a:p>
          <a:p>
            <a:pPr algn="l">
              <a:lnSpc>
                <a:spcPct val="100000"/>
              </a:lnSpc>
            </a:pPr>
            <a:r>
              <a:rPr lang="en-US" sz="1400" dirty="0">
                <a:latin typeface="Courier New" charset="0"/>
              </a:rPr>
              <a:t>{</a:t>
            </a:r>
          </a:p>
          <a:p>
            <a:pPr algn="l">
              <a:lnSpc>
                <a:spcPct val="100000"/>
              </a:lnSpc>
            </a:pPr>
            <a:r>
              <a:rPr lang="en-US" sz="1400" dirty="0">
                <a:latin typeface="Courier New" charset="0"/>
              </a:rPr>
              <a:t>    </a:t>
            </a:r>
            <a:r>
              <a:rPr lang="en-US" sz="1400" dirty="0" err="1">
                <a:latin typeface="Courier New" charset="0"/>
              </a:rPr>
              <a:t>int</a:t>
            </a:r>
            <a:r>
              <a:rPr lang="en-US" sz="1400" dirty="0">
                <a:latin typeface="Courier New" charset="0"/>
              </a:rPr>
              <a:t> </a:t>
            </a:r>
            <a:r>
              <a:rPr lang="en-US" sz="1400" dirty="0" err="1">
                <a:latin typeface="Courier New" charset="0"/>
              </a:rPr>
              <a:t>i</a:t>
            </a:r>
            <a:r>
              <a:rPr lang="en-US" sz="1400" dirty="0">
                <a:latin typeface="Courier New" charset="0"/>
              </a:rPr>
              <a:t>, </a:t>
            </a:r>
            <a:r>
              <a:rPr lang="en-US" sz="1400" dirty="0" err="1">
                <a:latin typeface="Courier New" charset="0"/>
              </a:rPr>
              <a:t>j</a:t>
            </a:r>
            <a:r>
              <a:rPr lang="en-US" sz="1400" dirty="0">
                <a:latin typeface="Courier New" charset="0"/>
              </a:rPr>
              <a:t>, </a:t>
            </a:r>
            <a:r>
              <a:rPr lang="en-US" sz="1400" dirty="0" err="1">
                <a:latin typeface="Courier New" charset="0"/>
              </a:rPr>
              <a:t>k</a:t>
            </a:r>
            <a:r>
              <a:rPr lang="en-US" sz="1400" dirty="0">
                <a:latin typeface="Courier New" charset="0"/>
              </a:rPr>
              <a:t>, sum = 0;</a:t>
            </a:r>
          </a:p>
          <a:p>
            <a:pPr algn="l">
              <a:lnSpc>
                <a:spcPct val="100000"/>
              </a:lnSpc>
            </a:pPr>
            <a:endParaRPr lang="en-US" sz="1400" dirty="0">
              <a:latin typeface="Courier New" charset="0"/>
            </a:endParaRPr>
          </a:p>
          <a:p>
            <a:pPr algn="l">
              <a:lnSpc>
                <a:spcPct val="100000"/>
              </a:lnSpc>
            </a:pPr>
            <a:r>
              <a:rPr lang="en-US" sz="1400" dirty="0">
                <a:latin typeface="Courier New" charset="0"/>
              </a:rPr>
              <a:t>    for (</a:t>
            </a:r>
            <a:r>
              <a:rPr lang="en-US" sz="1400" dirty="0" err="1">
                <a:latin typeface="Courier New" charset="0"/>
              </a:rPr>
              <a:t>i</a:t>
            </a:r>
            <a:r>
              <a:rPr lang="en-US" sz="1400" dirty="0">
                <a:latin typeface="Courier New" charset="0"/>
              </a:rPr>
              <a:t> = 0; </a:t>
            </a:r>
            <a:r>
              <a:rPr lang="en-US" sz="1400" dirty="0" err="1">
                <a:latin typeface="Courier New" charset="0"/>
              </a:rPr>
              <a:t>i</a:t>
            </a:r>
            <a:r>
              <a:rPr lang="en-US" sz="1400" dirty="0">
                <a:latin typeface="Courier New" charset="0"/>
              </a:rPr>
              <a:t> &lt; N; </a:t>
            </a:r>
            <a:r>
              <a:rPr lang="en-US" sz="1400" dirty="0" err="1">
                <a:latin typeface="Courier New" charset="0"/>
              </a:rPr>
              <a:t>i</a:t>
            </a:r>
            <a:r>
              <a:rPr lang="en-US" sz="1400" dirty="0">
                <a:latin typeface="Courier New" charset="0"/>
              </a:rPr>
              <a:t>++)</a:t>
            </a:r>
          </a:p>
          <a:p>
            <a:pPr algn="l">
              <a:lnSpc>
                <a:spcPct val="100000"/>
              </a:lnSpc>
            </a:pPr>
            <a:r>
              <a:rPr lang="en-US" sz="1400" dirty="0">
                <a:latin typeface="Courier New" charset="0"/>
              </a:rPr>
              <a:t>        for (</a:t>
            </a:r>
            <a:r>
              <a:rPr lang="en-US" sz="1400" dirty="0" err="1">
                <a:latin typeface="Courier New" charset="0"/>
              </a:rPr>
              <a:t>j</a:t>
            </a:r>
            <a:r>
              <a:rPr lang="en-US" sz="1400" dirty="0">
                <a:latin typeface="Courier New" charset="0"/>
              </a:rPr>
              <a:t> = 0; </a:t>
            </a:r>
            <a:r>
              <a:rPr lang="en-US" sz="1400" dirty="0" err="1">
                <a:latin typeface="Courier New" charset="0"/>
              </a:rPr>
              <a:t>j</a:t>
            </a:r>
            <a:r>
              <a:rPr lang="en-US" sz="1400" dirty="0">
                <a:latin typeface="Courier New" charset="0"/>
              </a:rPr>
              <a:t> &lt; N; </a:t>
            </a:r>
            <a:r>
              <a:rPr lang="en-US" sz="1400" dirty="0" err="1">
                <a:latin typeface="Courier New" charset="0"/>
              </a:rPr>
              <a:t>j</a:t>
            </a:r>
            <a:r>
              <a:rPr lang="en-US" sz="1400" dirty="0">
                <a:latin typeface="Courier New" charset="0"/>
              </a:rPr>
              <a:t>++)</a:t>
            </a:r>
          </a:p>
          <a:p>
            <a:pPr algn="l">
              <a:lnSpc>
                <a:spcPct val="100000"/>
              </a:lnSpc>
            </a:pPr>
            <a:r>
              <a:rPr lang="en-US" sz="1400" dirty="0">
                <a:latin typeface="Courier New" charset="0"/>
              </a:rPr>
              <a:t>            for (</a:t>
            </a:r>
            <a:r>
              <a:rPr lang="en-US" sz="1400" dirty="0" err="1">
                <a:latin typeface="Courier New" charset="0"/>
              </a:rPr>
              <a:t>k</a:t>
            </a:r>
            <a:r>
              <a:rPr lang="en-US" sz="1400" dirty="0">
                <a:latin typeface="Courier New" charset="0"/>
              </a:rPr>
              <a:t> = 0; </a:t>
            </a:r>
            <a:r>
              <a:rPr lang="en-US" sz="1400" dirty="0" err="1">
                <a:latin typeface="Courier New" charset="0"/>
              </a:rPr>
              <a:t>k</a:t>
            </a:r>
            <a:r>
              <a:rPr lang="en-US" sz="1400" dirty="0">
                <a:latin typeface="Courier New" charset="0"/>
              </a:rPr>
              <a:t> &lt; N; </a:t>
            </a:r>
            <a:r>
              <a:rPr lang="en-US" sz="1400" dirty="0" err="1">
                <a:latin typeface="Courier New" charset="0"/>
              </a:rPr>
              <a:t>k</a:t>
            </a:r>
            <a:r>
              <a:rPr lang="en-US" sz="1400" dirty="0">
                <a:latin typeface="Courier New" charset="0"/>
              </a:rPr>
              <a:t>++)</a:t>
            </a:r>
          </a:p>
          <a:p>
            <a:pPr algn="l">
              <a:lnSpc>
                <a:spcPct val="100000"/>
              </a:lnSpc>
            </a:pPr>
            <a:r>
              <a:rPr lang="en-US" sz="1400" dirty="0">
                <a:latin typeface="Courier New" charset="0"/>
              </a:rPr>
              <a:t>                sum += </a:t>
            </a:r>
            <a:r>
              <a:rPr lang="en-US" sz="1400" dirty="0" err="1">
                <a:latin typeface="Courier New" charset="0"/>
              </a:rPr>
              <a:t>a[k][i][j</a:t>
            </a:r>
            <a:r>
              <a:rPr lang="en-US" sz="1400" dirty="0">
                <a:latin typeface="Courier New" charset="0"/>
              </a:rPr>
              <a:t>];</a:t>
            </a:r>
          </a:p>
          <a:p>
            <a:pPr algn="l">
              <a:lnSpc>
                <a:spcPct val="100000"/>
              </a:lnSpc>
            </a:pPr>
            <a:r>
              <a:rPr lang="en-US" sz="1400" dirty="0">
                <a:latin typeface="Courier New" charset="0"/>
              </a:rPr>
              <a:t>    return sum;</a:t>
            </a:r>
          </a:p>
          <a:p>
            <a:pPr algn="l">
              <a:lnSpc>
                <a:spcPct val="100000"/>
              </a:lnSpc>
            </a:pPr>
            <a:r>
              <a:rPr lang="en-US" sz="1400" dirty="0">
                <a:latin typeface="Courier New" charset="0"/>
              </a:rPr>
              <a:t>}</a:t>
            </a:r>
          </a:p>
        </p:txBody>
      </p:sp>
      <p:sp>
        <p:nvSpPr>
          <p:cNvPr id="6" name="Text Box 1028">
            <a:extLst>
              <a:ext uri="{FF2B5EF4-FFF2-40B4-BE49-F238E27FC236}">
                <a16:creationId xmlns:a16="http://schemas.microsoft.com/office/drawing/2014/main" id="{09CC9C55-A973-49FA-A051-C69ECF256A76}"/>
              </a:ext>
            </a:extLst>
          </p:cNvPr>
          <p:cNvSpPr txBox="1">
            <a:spLocks noChangeArrowheads="1"/>
          </p:cNvSpPr>
          <p:nvPr/>
        </p:nvSpPr>
        <p:spPr bwMode="auto">
          <a:xfrm>
            <a:off x="4948774" y="2717141"/>
            <a:ext cx="3943708" cy="2246769"/>
          </a:xfrm>
          <a:prstGeom prst="rect">
            <a:avLst/>
          </a:prstGeom>
          <a:solidFill>
            <a:srgbClr val="F6F5BD"/>
          </a:solidFill>
          <a:ln w="25400">
            <a:solidFill>
              <a:schemeClr val="tx1"/>
            </a:solidFill>
            <a:miter lim="800000"/>
            <a:headEnd/>
            <a:tailEnd/>
          </a:ln>
          <a:effectLst/>
        </p:spPr>
        <p:txBody>
          <a:bodyPr wrap="none">
            <a:prstTxWarp prst="textNoShape">
              <a:avLst/>
            </a:prstTxWarp>
            <a:spAutoFit/>
          </a:bodyPr>
          <a:lstStyle/>
          <a:p>
            <a:pPr algn="l">
              <a:lnSpc>
                <a:spcPct val="100000"/>
              </a:lnSpc>
            </a:pPr>
            <a:r>
              <a:rPr lang="en-US" sz="1400" err="1">
                <a:latin typeface="Courier New" charset="0"/>
              </a:rPr>
              <a:t>int</a:t>
            </a:r>
            <a:r>
              <a:rPr lang="en-US" sz="1400">
                <a:latin typeface="Courier New" charset="0"/>
              </a:rPr>
              <a:t> sum_array_3d(int </a:t>
            </a:r>
            <a:r>
              <a:rPr lang="en-US" sz="1400" dirty="0">
                <a:latin typeface="Courier New" charset="0"/>
              </a:rPr>
              <a:t>a[N][N][N])</a:t>
            </a:r>
          </a:p>
          <a:p>
            <a:pPr algn="l">
              <a:lnSpc>
                <a:spcPct val="100000"/>
              </a:lnSpc>
            </a:pPr>
            <a:r>
              <a:rPr lang="en-US" sz="1400" dirty="0">
                <a:latin typeface="Courier New" charset="0"/>
              </a:rPr>
              <a:t>{</a:t>
            </a:r>
          </a:p>
          <a:p>
            <a:pPr algn="l">
              <a:lnSpc>
                <a:spcPct val="100000"/>
              </a:lnSpc>
            </a:pPr>
            <a:r>
              <a:rPr lang="en-US" sz="1400" dirty="0">
                <a:latin typeface="Courier New" charset="0"/>
              </a:rPr>
              <a:t>    </a:t>
            </a:r>
            <a:r>
              <a:rPr lang="en-US" sz="1400" dirty="0" err="1">
                <a:latin typeface="Courier New" charset="0"/>
              </a:rPr>
              <a:t>int</a:t>
            </a:r>
            <a:r>
              <a:rPr lang="en-US" sz="1400" dirty="0">
                <a:latin typeface="Courier New" charset="0"/>
              </a:rPr>
              <a:t> </a:t>
            </a:r>
            <a:r>
              <a:rPr lang="en-US" sz="1400" dirty="0" err="1">
                <a:latin typeface="Courier New" charset="0"/>
              </a:rPr>
              <a:t>i</a:t>
            </a:r>
            <a:r>
              <a:rPr lang="en-US" sz="1400" dirty="0">
                <a:latin typeface="Courier New" charset="0"/>
              </a:rPr>
              <a:t>, </a:t>
            </a:r>
            <a:r>
              <a:rPr lang="en-US" sz="1400" dirty="0" err="1">
                <a:latin typeface="Courier New" charset="0"/>
              </a:rPr>
              <a:t>j</a:t>
            </a:r>
            <a:r>
              <a:rPr lang="en-US" sz="1400" dirty="0">
                <a:latin typeface="Courier New" charset="0"/>
              </a:rPr>
              <a:t>, </a:t>
            </a:r>
            <a:r>
              <a:rPr lang="en-US" sz="1400" dirty="0" err="1">
                <a:latin typeface="Courier New" charset="0"/>
              </a:rPr>
              <a:t>k</a:t>
            </a:r>
            <a:r>
              <a:rPr lang="en-US" sz="1400" dirty="0">
                <a:latin typeface="Courier New" charset="0"/>
              </a:rPr>
              <a:t>, sum = 0;</a:t>
            </a:r>
          </a:p>
          <a:p>
            <a:pPr algn="l">
              <a:lnSpc>
                <a:spcPct val="100000"/>
              </a:lnSpc>
            </a:pPr>
            <a:endParaRPr lang="en-US" sz="1400" dirty="0">
              <a:latin typeface="Courier New" charset="0"/>
            </a:endParaRPr>
          </a:p>
          <a:p>
            <a:pPr algn="l">
              <a:lnSpc>
                <a:spcPct val="100000"/>
              </a:lnSpc>
            </a:pPr>
            <a:r>
              <a:rPr lang="en-US" sz="1400" dirty="0">
                <a:latin typeface="Courier New" charset="0"/>
              </a:rPr>
              <a:t>    for (k = 0; k &lt; N; k++)</a:t>
            </a:r>
          </a:p>
          <a:p>
            <a:pPr algn="l">
              <a:lnSpc>
                <a:spcPct val="100000"/>
              </a:lnSpc>
            </a:pPr>
            <a:r>
              <a:rPr lang="en-US" sz="1400" dirty="0">
                <a:latin typeface="Courier New" charset="0"/>
              </a:rPr>
              <a:t>        for (</a:t>
            </a:r>
            <a:r>
              <a:rPr lang="en-US" sz="1400" dirty="0" err="1">
                <a:latin typeface="Courier New" charset="0"/>
              </a:rPr>
              <a:t>i</a:t>
            </a:r>
            <a:r>
              <a:rPr lang="en-US" sz="1400" dirty="0">
                <a:latin typeface="Courier New" charset="0"/>
              </a:rPr>
              <a:t> = 0; </a:t>
            </a:r>
            <a:r>
              <a:rPr lang="en-US" sz="1400" dirty="0" err="1">
                <a:latin typeface="Courier New" charset="0"/>
              </a:rPr>
              <a:t>i</a:t>
            </a:r>
            <a:r>
              <a:rPr lang="en-US" sz="1400" dirty="0">
                <a:latin typeface="Courier New" charset="0"/>
              </a:rPr>
              <a:t> &lt; N; </a:t>
            </a:r>
            <a:r>
              <a:rPr lang="en-US" sz="1400" dirty="0" err="1">
                <a:latin typeface="Courier New" charset="0"/>
              </a:rPr>
              <a:t>i</a:t>
            </a:r>
            <a:r>
              <a:rPr lang="en-US" sz="1400" dirty="0">
                <a:latin typeface="Courier New" charset="0"/>
              </a:rPr>
              <a:t>++)</a:t>
            </a:r>
          </a:p>
          <a:p>
            <a:pPr algn="l">
              <a:lnSpc>
                <a:spcPct val="100000"/>
              </a:lnSpc>
            </a:pPr>
            <a:r>
              <a:rPr lang="en-US" sz="1400" dirty="0">
                <a:latin typeface="Courier New" charset="0"/>
              </a:rPr>
              <a:t>            for (j = 0; j &lt; N; </a:t>
            </a:r>
            <a:r>
              <a:rPr lang="en-US" sz="1400" dirty="0" err="1">
                <a:latin typeface="Courier New" charset="0"/>
              </a:rPr>
              <a:t>j++</a:t>
            </a:r>
            <a:r>
              <a:rPr lang="en-US" sz="1400" dirty="0">
                <a:latin typeface="Courier New" charset="0"/>
              </a:rPr>
              <a:t>)</a:t>
            </a:r>
          </a:p>
          <a:p>
            <a:pPr algn="l">
              <a:lnSpc>
                <a:spcPct val="100000"/>
              </a:lnSpc>
            </a:pPr>
            <a:r>
              <a:rPr lang="en-US" sz="1400" dirty="0">
                <a:latin typeface="Courier New" charset="0"/>
              </a:rPr>
              <a:t>                sum += </a:t>
            </a:r>
            <a:r>
              <a:rPr lang="en-US" sz="1400" dirty="0" err="1">
                <a:latin typeface="Courier New" charset="0"/>
              </a:rPr>
              <a:t>a[k][i][j</a:t>
            </a:r>
            <a:r>
              <a:rPr lang="en-US" sz="1400" dirty="0">
                <a:latin typeface="Courier New" charset="0"/>
              </a:rPr>
              <a:t>];</a:t>
            </a:r>
          </a:p>
          <a:p>
            <a:pPr algn="l">
              <a:lnSpc>
                <a:spcPct val="100000"/>
              </a:lnSpc>
            </a:pPr>
            <a:r>
              <a:rPr lang="en-US" sz="1400" dirty="0">
                <a:latin typeface="Courier New" charset="0"/>
              </a:rPr>
              <a:t>    return sum;</a:t>
            </a:r>
          </a:p>
          <a:p>
            <a:pPr algn="l">
              <a:lnSpc>
                <a:spcPct val="100000"/>
              </a:lnSpc>
            </a:pPr>
            <a:r>
              <a:rPr lang="en-US" sz="1400" dirty="0">
                <a:latin typeface="Courier New" charset="0"/>
              </a:rPr>
              <a:t>}</a:t>
            </a:r>
          </a:p>
        </p:txBody>
      </p:sp>
      <p:sp>
        <p:nvSpPr>
          <p:cNvPr id="7" name="箭头: 右 6">
            <a:extLst>
              <a:ext uri="{FF2B5EF4-FFF2-40B4-BE49-F238E27FC236}">
                <a16:creationId xmlns:a16="http://schemas.microsoft.com/office/drawing/2014/main" id="{B9020525-3634-4BB5-8D55-97C81A47944F}"/>
              </a:ext>
            </a:extLst>
          </p:cNvPr>
          <p:cNvSpPr/>
          <p:nvPr/>
        </p:nvSpPr>
        <p:spPr>
          <a:xfrm>
            <a:off x="4400908" y="3734780"/>
            <a:ext cx="342184"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75011DB6-C5C4-481B-A093-75574201627B}"/>
              </a:ext>
            </a:extLst>
          </p:cNvPr>
          <p:cNvCxnSpPr/>
          <p:nvPr/>
        </p:nvCxnSpPr>
        <p:spPr>
          <a:xfrm flipH="1" flipV="1">
            <a:off x="6084168" y="3832304"/>
            <a:ext cx="1656184" cy="460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0C20F44E-5ED3-4416-A3E7-6EDC56A32CAB}"/>
              </a:ext>
            </a:extLst>
          </p:cNvPr>
          <p:cNvCxnSpPr>
            <a:cxnSpLocks/>
          </p:cNvCxnSpPr>
          <p:nvPr/>
        </p:nvCxnSpPr>
        <p:spPr>
          <a:xfrm flipH="1" flipV="1">
            <a:off x="6470066" y="4022812"/>
            <a:ext cx="1491483" cy="27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22CDDA22-D7A9-49D9-8E05-F4E6631B3382}"/>
              </a:ext>
            </a:extLst>
          </p:cNvPr>
          <p:cNvCxnSpPr>
            <a:cxnSpLocks/>
          </p:cNvCxnSpPr>
          <p:nvPr/>
        </p:nvCxnSpPr>
        <p:spPr>
          <a:xfrm flipH="1" flipV="1">
            <a:off x="6920628" y="4162064"/>
            <a:ext cx="1411304" cy="16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466B9E98-323D-4AB1-91A5-641EDACDB11E}"/>
              </a:ext>
            </a:extLst>
          </p:cNvPr>
          <p:cNvCxnSpPr>
            <a:cxnSpLocks/>
          </p:cNvCxnSpPr>
          <p:nvPr/>
        </p:nvCxnSpPr>
        <p:spPr>
          <a:xfrm flipH="1" flipV="1">
            <a:off x="2223374" y="4162064"/>
            <a:ext cx="781745" cy="91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3B1A1C3F-6FA4-4C43-B0AA-380756245B13}"/>
              </a:ext>
            </a:extLst>
          </p:cNvPr>
          <p:cNvCxnSpPr>
            <a:cxnSpLocks/>
          </p:cNvCxnSpPr>
          <p:nvPr/>
        </p:nvCxnSpPr>
        <p:spPr>
          <a:xfrm flipH="1" flipV="1">
            <a:off x="1403648" y="3729727"/>
            <a:ext cx="1845142" cy="559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F67EEFC-38ED-4663-A60B-EC17733905A1}"/>
              </a:ext>
            </a:extLst>
          </p:cNvPr>
          <p:cNvCxnSpPr>
            <a:cxnSpLocks/>
          </p:cNvCxnSpPr>
          <p:nvPr/>
        </p:nvCxnSpPr>
        <p:spPr>
          <a:xfrm flipH="1" flipV="1">
            <a:off x="1823579" y="4009624"/>
            <a:ext cx="1845142" cy="332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926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924A23-D5B0-4E4B-A9CE-374A12D82E5B}"/>
              </a:ext>
            </a:extLst>
          </p:cNvPr>
          <p:cNvSpPr>
            <a:spLocks noGrp="1"/>
          </p:cNvSpPr>
          <p:nvPr>
            <p:ph type="title"/>
          </p:nvPr>
        </p:nvSpPr>
        <p:spPr/>
        <p:txBody>
          <a:bodyPr>
            <a:normAutofit fontScale="90000"/>
          </a:bodyPr>
          <a:lstStyle/>
          <a:p>
            <a:r>
              <a:rPr lang="zh-CN" altLang="en-US" dirty="0"/>
              <a:t>练习题</a:t>
            </a:r>
            <a:r>
              <a:rPr lang="en-US" altLang="zh-CN" dirty="0"/>
              <a:t>6.8</a:t>
            </a:r>
            <a:r>
              <a:rPr lang="zh-CN" altLang="en-US" dirty="0"/>
              <a:t> 分析三个函数的空间局部性</a:t>
            </a:r>
          </a:p>
        </p:txBody>
      </p:sp>
      <p:sp>
        <p:nvSpPr>
          <p:cNvPr id="3" name="内容占位符 2">
            <a:extLst>
              <a:ext uri="{FF2B5EF4-FFF2-40B4-BE49-F238E27FC236}">
                <a16:creationId xmlns:a16="http://schemas.microsoft.com/office/drawing/2014/main" id="{C60DBC42-A0DE-4847-8894-3A257DC12046}"/>
              </a:ext>
            </a:extLst>
          </p:cNvPr>
          <p:cNvSpPr>
            <a:spLocks noGrp="1"/>
          </p:cNvSpPr>
          <p:nvPr>
            <p:ph idx="1"/>
          </p:nvPr>
        </p:nvSpPr>
        <p:spPr/>
        <p:txBody>
          <a:bodyPr/>
          <a:lstStyle/>
          <a:p>
            <a:r>
              <a:rPr lang="en-US" altLang="zh-CN" dirty="0"/>
              <a:t>Clear2&gt;clear1&gt;clear3</a:t>
            </a:r>
            <a:endParaRPr lang="zh-CN" altLang="en-US" dirty="0"/>
          </a:p>
        </p:txBody>
      </p:sp>
      <p:sp>
        <p:nvSpPr>
          <p:cNvPr id="4" name="灯片编号占位符 3">
            <a:extLst>
              <a:ext uri="{FF2B5EF4-FFF2-40B4-BE49-F238E27FC236}">
                <a16:creationId xmlns:a16="http://schemas.microsoft.com/office/drawing/2014/main" id="{3B00D721-16E1-42B2-972C-7E535DDE7986}"/>
              </a:ext>
            </a:extLst>
          </p:cNvPr>
          <p:cNvSpPr>
            <a:spLocks noGrp="1"/>
          </p:cNvSpPr>
          <p:nvPr>
            <p:ph type="sldNum" sz="quarter" idx="12"/>
          </p:nvPr>
        </p:nvSpPr>
        <p:spPr/>
        <p:txBody>
          <a:bodyPr/>
          <a:lstStyle/>
          <a:p>
            <a:fld id="{6D62327B-ED8D-4CFC-ADD0-A75FA5CBE281}" type="slidenum">
              <a:rPr lang="zh-CN" altLang="en-US" smtClean="0"/>
              <a:pPr/>
              <a:t>81</a:t>
            </a:fld>
            <a:endParaRPr lang="zh-CN" altLang="en-US" dirty="0"/>
          </a:p>
        </p:txBody>
      </p:sp>
      <p:pic>
        <p:nvPicPr>
          <p:cNvPr id="6" name="图片 5">
            <a:extLst>
              <a:ext uri="{FF2B5EF4-FFF2-40B4-BE49-F238E27FC236}">
                <a16:creationId xmlns:a16="http://schemas.microsoft.com/office/drawing/2014/main" id="{1250E96D-0D30-487F-8F07-38D8A4B72C37}"/>
              </a:ext>
            </a:extLst>
          </p:cNvPr>
          <p:cNvPicPr>
            <a:picLocks noChangeAspect="1"/>
          </p:cNvPicPr>
          <p:nvPr/>
        </p:nvPicPr>
        <p:blipFill>
          <a:blip r:embed="rId3"/>
          <a:stretch>
            <a:fillRect/>
          </a:stretch>
        </p:blipFill>
        <p:spPr>
          <a:xfrm>
            <a:off x="661222" y="5804817"/>
            <a:ext cx="3248025" cy="781050"/>
          </a:xfrm>
          <a:prstGeom prst="rect">
            <a:avLst/>
          </a:prstGeom>
        </p:spPr>
      </p:pic>
      <p:sp>
        <p:nvSpPr>
          <p:cNvPr id="7" name="矩形 6">
            <a:extLst>
              <a:ext uri="{FF2B5EF4-FFF2-40B4-BE49-F238E27FC236}">
                <a16:creationId xmlns:a16="http://schemas.microsoft.com/office/drawing/2014/main" id="{52588F9E-9A21-47A5-AF8F-14DCD68C690C}"/>
              </a:ext>
            </a:extLst>
          </p:cNvPr>
          <p:cNvSpPr/>
          <p:nvPr/>
        </p:nvSpPr>
        <p:spPr>
          <a:xfrm>
            <a:off x="536176" y="3169939"/>
            <a:ext cx="3670677" cy="2553996"/>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void clear1(point *p, int n){</a:t>
            </a:r>
          </a:p>
          <a:p>
            <a:pPr>
              <a:tabLst>
                <a:tab pos="457200" algn="l"/>
              </a:tabLst>
            </a:pPr>
            <a:r>
              <a:rPr lang="en-US" altLang="zh-CN" sz="1400" dirty="0">
                <a:latin typeface="Courier New" charset="0"/>
              </a:rPr>
              <a:t>	int </a:t>
            </a:r>
            <a:r>
              <a:rPr lang="en-US" altLang="zh-CN" sz="1400" dirty="0" err="1">
                <a:latin typeface="Courier New" charset="0"/>
              </a:rPr>
              <a:t>i,j</a:t>
            </a:r>
            <a:r>
              <a:rPr lang="en-US" altLang="zh-CN" sz="1400" dirty="0">
                <a:latin typeface="Courier New" charset="0"/>
              </a:rPr>
              <a:t>;</a:t>
            </a:r>
          </a:p>
          <a:p>
            <a:pPr>
              <a:tabLst>
                <a:tab pos="457200" algn="l"/>
              </a:tabLst>
            </a:pPr>
            <a:r>
              <a:rPr lang="en-US" altLang="zh-CN" sz="1400" dirty="0">
                <a:latin typeface="Courier New" charset="0"/>
              </a:rPr>
              <a:t>	for (</a:t>
            </a:r>
            <a:r>
              <a:rPr lang="en-US" altLang="zh-CN" sz="1400" dirty="0" err="1">
                <a:latin typeface="Courier New" charset="0"/>
              </a:rPr>
              <a:t>i</a:t>
            </a:r>
            <a:r>
              <a:rPr lang="en-US" altLang="zh-CN" sz="1400" dirty="0">
                <a:latin typeface="Courier New" charset="0"/>
              </a:rPr>
              <a:t>=0;i&lt;</a:t>
            </a:r>
            <a:r>
              <a:rPr lang="en-US" altLang="zh-CN" sz="1400" dirty="0" err="1">
                <a:latin typeface="Courier New" charset="0"/>
              </a:rPr>
              <a:t>n;i</a:t>
            </a:r>
            <a:r>
              <a:rPr lang="en-US" altLang="zh-CN" sz="1400" dirty="0">
                <a:latin typeface="Courier New" charset="0"/>
              </a:rPr>
              <a:t>++){</a:t>
            </a:r>
          </a:p>
          <a:p>
            <a:pPr>
              <a:tabLst>
                <a:tab pos="457200" algn="l"/>
              </a:tabLst>
            </a:pPr>
            <a:r>
              <a:rPr lang="en-US" altLang="zh-CN" sz="1400" dirty="0">
                <a:latin typeface="Courier New" charset="0"/>
              </a:rPr>
              <a:t>		for (j=0;j&lt;</a:t>
            </a:r>
            <a:r>
              <a:rPr lang="en-US" altLang="zh-CN" sz="1400" dirty="0" err="1">
                <a:latin typeface="Courier New" charset="0"/>
              </a:rPr>
              <a:t>M;j</a:t>
            </a:r>
            <a:r>
              <a:rPr lang="en-US" altLang="zh-CN" sz="1400" dirty="0">
                <a:latin typeface="Courier New" charset="0"/>
              </a:rPr>
              <a:t>++)</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].vel[j]=0;</a:t>
            </a:r>
          </a:p>
          <a:p>
            <a:pPr>
              <a:tabLst>
                <a:tab pos="457200" algn="l"/>
              </a:tabLst>
            </a:pPr>
            <a:r>
              <a:rPr lang="en-US" altLang="zh-CN" sz="1400" dirty="0">
                <a:latin typeface="Courier New" charset="0"/>
              </a:rPr>
              <a:t>		for (j=0;j&lt;</a:t>
            </a:r>
            <a:r>
              <a:rPr lang="en-US" altLang="zh-CN" sz="1400" dirty="0" err="1">
                <a:latin typeface="Courier New" charset="0"/>
              </a:rPr>
              <a:t>M;j</a:t>
            </a:r>
            <a:r>
              <a:rPr lang="en-US" altLang="zh-CN" sz="1400" dirty="0">
                <a:latin typeface="Courier New" charset="0"/>
              </a:rPr>
              <a:t>++)</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].acc[j]=0;</a:t>
            </a:r>
          </a:p>
          <a:p>
            <a:pPr>
              <a:tabLst>
                <a:tab pos="457200" algn="l"/>
              </a:tabLst>
            </a:pPr>
            <a:r>
              <a:rPr lang="en-US" altLang="zh-CN" sz="1400" dirty="0">
                <a:latin typeface="Courier New" charset="0"/>
              </a:rPr>
              <a:t>	}</a:t>
            </a:r>
          </a:p>
          <a:p>
            <a:pPr>
              <a:tabLst>
                <a:tab pos="457200" algn="l"/>
              </a:tabLst>
            </a:pPr>
            <a:r>
              <a:rPr lang="en-US" altLang="zh-CN" sz="1400" dirty="0">
                <a:latin typeface="Courier New" charset="0"/>
              </a:rPr>
              <a:t>	return;</a:t>
            </a:r>
          </a:p>
          <a:p>
            <a:pPr>
              <a:tabLst>
                <a:tab pos="457200" algn="l"/>
              </a:tabLst>
            </a:pPr>
            <a:r>
              <a:rPr lang="en-US" altLang="zh-CN" sz="1400" dirty="0">
                <a:latin typeface="Courier New" charset="0"/>
              </a:rPr>
              <a:t>}</a:t>
            </a:r>
          </a:p>
        </p:txBody>
      </p:sp>
      <p:sp>
        <p:nvSpPr>
          <p:cNvPr id="8" name="矩形 7">
            <a:extLst>
              <a:ext uri="{FF2B5EF4-FFF2-40B4-BE49-F238E27FC236}">
                <a16:creationId xmlns:a16="http://schemas.microsoft.com/office/drawing/2014/main" id="{BEBE6904-5A37-4816-B415-383781B563A0}"/>
              </a:ext>
            </a:extLst>
          </p:cNvPr>
          <p:cNvSpPr/>
          <p:nvPr/>
        </p:nvSpPr>
        <p:spPr>
          <a:xfrm>
            <a:off x="4874448" y="1046984"/>
            <a:ext cx="3585984" cy="2553996"/>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void clear2(point *p, int n){</a:t>
            </a:r>
          </a:p>
          <a:p>
            <a:pPr>
              <a:tabLst>
                <a:tab pos="457200" algn="l"/>
              </a:tabLst>
            </a:pPr>
            <a:r>
              <a:rPr lang="en-US" altLang="zh-CN" sz="1400" dirty="0">
                <a:latin typeface="Courier New" charset="0"/>
              </a:rPr>
              <a:t>	int </a:t>
            </a:r>
            <a:r>
              <a:rPr lang="en-US" altLang="zh-CN" sz="1400" dirty="0" err="1">
                <a:latin typeface="Courier New" charset="0"/>
              </a:rPr>
              <a:t>i,j</a:t>
            </a:r>
            <a:r>
              <a:rPr lang="en-US" altLang="zh-CN" sz="1400" dirty="0">
                <a:latin typeface="Courier New" charset="0"/>
              </a:rPr>
              <a:t>;</a:t>
            </a:r>
          </a:p>
          <a:p>
            <a:pPr>
              <a:tabLst>
                <a:tab pos="457200" algn="l"/>
              </a:tabLst>
            </a:pPr>
            <a:r>
              <a:rPr lang="en-US" altLang="zh-CN" sz="1400" dirty="0">
                <a:latin typeface="Courier New" charset="0"/>
              </a:rPr>
              <a:t>	for (</a:t>
            </a:r>
            <a:r>
              <a:rPr lang="en-US" altLang="zh-CN" sz="1400" dirty="0" err="1">
                <a:latin typeface="Courier New" charset="0"/>
              </a:rPr>
              <a:t>i</a:t>
            </a:r>
            <a:r>
              <a:rPr lang="en-US" altLang="zh-CN" sz="1400" dirty="0">
                <a:latin typeface="Courier New" charset="0"/>
              </a:rPr>
              <a:t>=0;i&lt;</a:t>
            </a:r>
            <a:r>
              <a:rPr lang="en-US" altLang="zh-CN" sz="1400" dirty="0" err="1">
                <a:latin typeface="Courier New" charset="0"/>
              </a:rPr>
              <a:t>n;i</a:t>
            </a:r>
            <a:r>
              <a:rPr lang="en-US" altLang="zh-CN" sz="1400" dirty="0">
                <a:latin typeface="Courier New" charset="0"/>
              </a:rPr>
              <a:t>++){</a:t>
            </a:r>
          </a:p>
          <a:p>
            <a:pPr>
              <a:tabLst>
                <a:tab pos="457200" algn="l"/>
              </a:tabLst>
            </a:pPr>
            <a:r>
              <a:rPr lang="en-US" altLang="zh-CN" sz="1400" dirty="0">
                <a:latin typeface="Courier New" charset="0"/>
              </a:rPr>
              <a:t>		for (j=0;j&lt;</a:t>
            </a:r>
            <a:r>
              <a:rPr lang="en-US" altLang="zh-CN" sz="1400" dirty="0" err="1">
                <a:latin typeface="Courier New" charset="0"/>
              </a:rPr>
              <a:t>M;j</a:t>
            </a:r>
            <a:r>
              <a:rPr lang="en-US" altLang="zh-CN" sz="1400" dirty="0">
                <a:latin typeface="Courier New" charset="0"/>
              </a:rPr>
              <a:t>++){</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].vel[j]=0;</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].acc[j]=0;</a:t>
            </a:r>
          </a:p>
          <a:p>
            <a:pPr>
              <a:tabLst>
                <a:tab pos="457200" algn="l"/>
              </a:tabLst>
            </a:pPr>
            <a:r>
              <a:rPr lang="en-US" altLang="zh-CN" sz="1400" dirty="0">
                <a:latin typeface="Courier New" charset="0"/>
              </a:rPr>
              <a:t>		}</a:t>
            </a:r>
          </a:p>
          <a:p>
            <a:pPr>
              <a:tabLst>
                <a:tab pos="457200" algn="l"/>
              </a:tabLst>
            </a:pPr>
            <a:r>
              <a:rPr lang="en-US" altLang="zh-CN" sz="1400" dirty="0">
                <a:latin typeface="Courier New" charset="0"/>
              </a:rPr>
              <a:t>	}</a:t>
            </a:r>
          </a:p>
          <a:p>
            <a:pPr>
              <a:tabLst>
                <a:tab pos="457200" algn="l"/>
              </a:tabLst>
            </a:pPr>
            <a:r>
              <a:rPr lang="en-US" altLang="zh-CN" sz="1400" dirty="0">
                <a:latin typeface="Courier New" charset="0"/>
              </a:rPr>
              <a:t>	return;</a:t>
            </a:r>
          </a:p>
          <a:p>
            <a:pPr>
              <a:tabLst>
                <a:tab pos="457200" algn="l"/>
              </a:tabLst>
            </a:pPr>
            <a:r>
              <a:rPr lang="en-US" altLang="zh-CN" sz="1400" dirty="0">
                <a:latin typeface="Courier New" charset="0"/>
              </a:rPr>
              <a:t>}</a:t>
            </a:r>
          </a:p>
        </p:txBody>
      </p:sp>
      <p:sp>
        <p:nvSpPr>
          <p:cNvPr id="9" name="矩形 8">
            <a:extLst>
              <a:ext uri="{FF2B5EF4-FFF2-40B4-BE49-F238E27FC236}">
                <a16:creationId xmlns:a16="http://schemas.microsoft.com/office/drawing/2014/main" id="{6C1A6A01-FF6C-4C96-B4F8-58CA8EE05AA5}"/>
              </a:ext>
            </a:extLst>
          </p:cNvPr>
          <p:cNvSpPr/>
          <p:nvPr/>
        </p:nvSpPr>
        <p:spPr>
          <a:xfrm>
            <a:off x="4874448" y="3802023"/>
            <a:ext cx="3623734" cy="2553996"/>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void clear3(point *p, int n){</a:t>
            </a:r>
          </a:p>
          <a:p>
            <a:pPr>
              <a:tabLst>
                <a:tab pos="457200" algn="l"/>
              </a:tabLst>
            </a:pPr>
            <a:r>
              <a:rPr lang="en-US" altLang="zh-CN" sz="1400" dirty="0">
                <a:latin typeface="Courier New" charset="0"/>
              </a:rPr>
              <a:t>	int </a:t>
            </a:r>
            <a:r>
              <a:rPr lang="en-US" altLang="zh-CN" sz="1400" dirty="0" err="1">
                <a:latin typeface="Courier New" charset="0"/>
              </a:rPr>
              <a:t>i,j</a:t>
            </a:r>
            <a:r>
              <a:rPr lang="en-US" altLang="zh-CN" sz="1400" dirty="0">
                <a:latin typeface="Courier New" charset="0"/>
              </a:rPr>
              <a:t>;</a:t>
            </a:r>
          </a:p>
          <a:p>
            <a:pPr>
              <a:tabLst>
                <a:tab pos="457200" algn="l"/>
              </a:tabLst>
            </a:pPr>
            <a:r>
              <a:rPr lang="en-US" altLang="zh-CN" sz="1400" dirty="0">
                <a:latin typeface="Courier New" charset="0"/>
              </a:rPr>
              <a:t>	for (j=0;j&lt;</a:t>
            </a:r>
            <a:r>
              <a:rPr lang="en-US" altLang="zh-CN" sz="1400" dirty="0" err="1">
                <a:latin typeface="Courier New" charset="0"/>
              </a:rPr>
              <a:t>M;j</a:t>
            </a:r>
            <a:r>
              <a:rPr lang="en-US" altLang="zh-CN" sz="1400" dirty="0">
                <a:latin typeface="Courier New" charset="0"/>
              </a:rPr>
              <a:t>++){</a:t>
            </a:r>
          </a:p>
          <a:p>
            <a:pPr>
              <a:tabLst>
                <a:tab pos="457200" algn="l"/>
              </a:tabLst>
            </a:pPr>
            <a:r>
              <a:rPr lang="en-US" altLang="zh-CN" sz="1400" dirty="0">
                <a:latin typeface="Courier New" charset="0"/>
              </a:rPr>
              <a:t>		for (</a:t>
            </a:r>
            <a:r>
              <a:rPr lang="en-US" altLang="zh-CN" sz="1400" dirty="0" err="1">
                <a:latin typeface="Courier New" charset="0"/>
              </a:rPr>
              <a:t>i</a:t>
            </a:r>
            <a:r>
              <a:rPr lang="en-US" altLang="zh-CN" sz="1400" dirty="0">
                <a:latin typeface="Courier New" charset="0"/>
              </a:rPr>
              <a:t>=0;i&lt;</a:t>
            </a:r>
            <a:r>
              <a:rPr lang="en-US" altLang="zh-CN" sz="1400" dirty="0" err="1">
                <a:latin typeface="Courier New" charset="0"/>
              </a:rPr>
              <a:t>n;i</a:t>
            </a:r>
            <a:r>
              <a:rPr lang="en-US" altLang="zh-CN" sz="1400" dirty="0">
                <a:latin typeface="Courier New" charset="0"/>
              </a:rPr>
              <a:t>++)</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].vel[j]=0;</a:t>
            </a:r>
          </a:p>
          <a:p>
            <a:pPr>
              <a:tabLst>
                <a:tab pos="457200" algn="l"/>
              </a:tabLst>
            </a:pPr>
            <a:r>
              <a:rPr lang="en-US" altLang="zh-CN" sz="1400" dirty="0">
                <a:latin typeface="Courier New" charset="0"/>
              </a:rPr>
              <a:t>		for (</a:t>
            </a:r>
            <a:r>
              <a:rPr lang="en-US" altLang="zh-CN" sz="1400" dirty="0" err="1">
                <a:latin typeface="Courier New" charset="0"/>
              </a:rPr>
              <a:t>i</a:t>
            </a:r>
            <a:r>
              <a:rPr lang="en-US" altLang="zh-CN" sz="1400" dirty="0">
                <a:latin typeface="Courier New" charset="0"/>
              </a:rPr>
              <a:t>=0;i&lt;</a:t>
            </a:r>
            <a:r>
              <a:rPr lang="en-US" altLang="zh-CN" sz="1400" dirty="0" err="1">
                <a:latin typeface="Courier New" charset="0"/>
              </a:rPr>
              <a:t>n;i</a:t>
            </a:r>
            <a:r>
              <a:rPr lang="en-US" altLang="zh-CN" sz="1400" dirty="0">
                <a:latin typeface="Courier New" charset="0"/>
              </a:rPr>
              <a:t>++)</a:t>
            </a:r>
          </a:p>
          <a:p>
            <a:pPr>
              <a:tabLst>
                <a:tab pos="457200" algn="l"/>
              </a:tabLst>
            </a:pPr>
            <a:r>
              <a:rPr lang="en-US" altLang="zh-CN" sz="1400" dirty="0">
                <a:latin typeface="Courier New" charset="0"/>
              </a:rPr>
              <a:t>			p[</a:t>
            </a:r>
            <a:r>
              <a:rPr lang="en-US" altLang="zh-CN" sz="1400" dirty="0" err="1">
                <a:latin typeface="Courier New" charset="0"/>
              </a:rPr>
              <a:t>i</a:t>
            </a:r>
            <a:r>
              <a:rPr lang="en-US" altLang="zh-CN" sz="1400" dirty="0">
                <a:latin typeface="Courier New" charset="0"/>
              </a:rPr>
              <a:t>].acc[j]=0;</a:t>
            </a:r>
          </a:p>
          <a:p>
            <a:pPr>
              <a:tabLst>
                <a:tab pos="457200" algn="l"/>
              </a:tabLst>
            </a:pPr>
            <a:r>
              <a:rPr lang="en-US" altLang="zh-CN" sz="1400" dirty="0">
                <a:latin typeface="Courier New" charset="0"/>
              </a:rPr>
              <a:t>	}</a:t>
            </a:r>
          </a:p>
          <a:p>
            <a:pPr>
              <a:tabLst>
                <a:tab pos="457200" algn="l"/>
              </a:tabLst>
            </a:pPr>
            <a:r>
              <a:rPr lang="en-US" altLang="zh-CN" sz="1400" dirty="0">
                <a:latin typeface="Courier New" charset="0"/>
              </a:rPr>
              <a:t>	return;</a:t>
            </a:r>
          </a:p>
          <a:p>
            <a:pPr>
              <a:tabLst>
                <a:tab pos="457200" algn="l"/>
              </a:tabLst>
            </a:pPr>
            <a:r>
              <a:rPr lang="en-US" altLang="zh-CN" sz="1400" dirty="0">
                <a:latin typeface="Courier New" charset="0"/>
              </a:rPr>
              <a:t>}</a:t>
            </a:r>
          </a:p>
        </p:txBody>
      </p:sp>
      <p:sp>
        <p:nvSpPr>
          <p:cNvPr id="10" name="矩形 9">
            <a:extLst>
              <a:ext uri="{FF2B5EF4-FFF2-40B4-BE49-F238E27FC236}">
                <a16:creationId xmlns:a16="http://schemas.microsoft.com/office/drawing/2014/main" id="{D4225722-30D7-4451-BD6B-0AE02A4D18D6}"/>
              </a:ext>
            </a:extLst>
          </p:cNvPr>
          <p:cNvSpPr/>
          <p:nvPr/>
        </p:nvSpPr>
        <p:spPr>
          <a:xfrm>
            <a:off x="536177" y="1407197"/>
            <a:ext cx="3384376" cy="1681860"/>
          </a:xfrm>
          <a:prstGeom prst="rect">
            <a:avLst/>
          </a:prstGeom>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rtlCol="0" anchor="ctr"/>
          <a:lstStyle/>
          <a:p>
            <a:pPr>
              <a:tabLst>
                <a:tab pos="457200" algn="l"/>
              </a:tabLst>
            </a:pPr>
            <a:r>
              <a:rPr lang="en-US" altLang="zh-CN" sz="1400" dirty="0">
                <a:latin typeface="Courier New" charset="0"/>
              </a:rPr>
              <a:t>#define N 1024</a:t>
            </a:r>
          </a:p>
          <a:p>
            <a:pPr>
              <a:tabLst>
                <a:tab pos="457200" algn="l"/>
              </a:tabLst>
            </a:pPr>
            <a:r>
              <a:rPr lang="en-US" altLang="zh-CN" sz="1400" dirty="0">
                <a:latin typeface="Courier New" charset="0"/>
              </a:rPr>
              <a:t>#define M 256</a:t>
            </a:r>
          </a:p>
          <a:p>
            <a:pPr>
              <a:tabLst>
                <a:tab pos="457200" algn="l"/>
              </a:tabLst>
            </a:pPr>
            <a:r>
              <a:rPr lang="en-US" altLang="zh-CN" sz="1400" dirty="0">
                <a:latin typeface="Courier New" charset="0"/>
              </a:rPr>
              <a:t>typedef struct{</a:t>
            </a:r>
          </a:p>
          <a:p>
            <a:pPr>
              <a:tabLst>
                <a:tab pos="457200" algn="l"/>
              </a:tabLst>
            </a:pPr>
            <a:r>
              <a:rPr lang="en-US" altLang="zh-CN" sz="1400" dirty="0">
                <a:latin typeface="Courier New" charset="0"/>
              </a:rPr>
              <a:t>	int vel[M];</a:t>
            </a:r>
          </a:p>
          <a:p>
            <a:pPr>
              <a:tabLst>
                <a:tab pos="457200" algn="l"/>
              </a:tabLst>
            </a:pPr>
            <a:r>
              <a:rPr lang="en-US" altLang="zh-CN" sz="1400" dirty="0">
                <a:latin typeface="Courier New" charset="0"/>
              </a:rPr>
              <a:t>	int acc[M];</a:t>
            </a:r>
          </a:p>
          <a:p>
            <a:pPr>
              <a:tabLst>
                <a:tab pos="457200" algn="l"/>
              </a:tabLst>
            </a:pPr>
            <a:r>
              <a:rPr lang="en-US" altLang="zh-CN" sz="1400" dirty="0">
                <a:latin typeface="Courier New" charset="0"/>
              </a:rPr>
              <a:t>}point;</a:t>
            </a:r>
          </a:p>
          <a:p>
            <a:pPr>
              <a:tabLst>
                <a:tab pos="457200" algn="l"/>
              </a:tabLst>
            </a:pPr>
            <a:r>
              <a:rPr lang="en-US" altLang="zh-CN" sz="1400" dirty="0">
                <a:latin typeface="Courier New" charset="0"/>
              </a:rPr>
              <a:t>point p[N];</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8925"/>
            <a:ext cx="1628995" cy="1014631"/>
          </a:xfrm>
          <a:prstGeom prst="rect">
            <a:avLst/>
          </a:prstGeom>
        </p:spPr>
      </p:pic>
    </p:spTree>
    <p:extLst>
      <p:ext uri="{BB962C8B-B14F-4D97-AF65-F5344CB8AC3E}">
        <p14:creationId xmlns:p14="http://schemas.microsoft.com/office/powerpoint/2010/main" val="1351000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95">
            <a:extLst>
              <a:ext uri="{FF2B5EF4-FFF2-40B4-BE49-F238E27FC236}">
                <a16:creationId xmlns:a16="http://schemas.microsoft.com/office/drawing/2014/main" id="{68014AE5-3190-46C1-A12D-9D38AC0B8890}"/>
              </a:ext>
            </a:extLst>
          </p:cNvPr>
          <p:cNvSpPr>
            <a:spLocks noChangeAspect="1" noChangeArrowheads="1"/>
          </p:cNvSpPr>
          <p:nvPr/>
        </p:nvSpPr>
        <p:spPr bwMode="auto">
          <a:xfrm>
            <a:off x="704220" y="617791"/>
            <a:ext cx="6598909" cy="5976000"/>
          </a:xfrm>
          <a:prstGeom prst="triangle">
            <a:avLst>
              <a:gd name="adj" fmla="val 50000"/>
            </a:avLst>
          </a:prstGeom>
          <a:gradFill flip="none" rotWithShape="1">
            <a:gsLst>
              <a:gs pos="0">
                <a:schemeClr val="accent6">
                  <a:lumMod val="20000"/>
                  <a:lumOff val="80000"/>
                  <a:alpha val="7000"/>
                </a:schemeClr>
              </a:gs>
              <a:gs pos="100000">
                <a:schemeClr val="accent6">
                  <a:lumMod val="20000"/>
                  <a:lumOff val="80000"/>
                </a:schemeClr>
              </a:gs>
            </a:gsLst>
            <a:lin ang="16140000" scaled="0"/>
            <a:tileRect/>
          </a:gradFill>
          <a:ln w="127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2" name="标题 1">
            <a:extLst>
              <a:ext uri="{FF2B5EF4-FFF2-40B4-BE49-F238E27FC236}">
                <a16:creationId xmlns:a16="http://schemas.microsoft.com/office/drawing/2014/main" id="{16083698-4A8B-4C25-A8CF-DF166996A49F}"/>
              </a:ext>
            </a:extLst>
          </p:cNvPr>
          <p:cNvSpPr>
            <a:spLocks noGrp="1"/>
          </p:cNvSpPr>
          <p:nvPr>
            <p:ph type="title"/>
          </p:nvPr>
        </p:nvSpPr>
        <p:spPr/>
        <p:txBody>
          <a:bodyPr>
            <a:normAutofit fontScale="90000"/>
          </a:bodyPr>
          <a:lstStyle/>
          <a:p>
            <a:r>
              <a:rPr lang="en-US" altLang="zh-CN" dirty="0"/>
              <a:t>6.3 </a:t>
            </a:r>
            <a:r>
              <a:rPr lang="zh-CN" altLang="en-US" dirty="0"/>
              <a:t>存储器层次结构</a:t>
            </a:r>
          </a:p>
        </p:txBody>
      </p:sp>
      <p:sp>
        <p:nvSpPr>
          <p:cNvPr id="4" name="灯片编号占位符 3">
            <a:extLst>
              <a:ext uri="{FF2B5EF4-FFF2-40B4-BE49-F238E27FC236}">
                <a16:creationId xmlns:a16="http://schemas.microsoft.com/office/drawing/2014/main" id="{423BC02E-3261-4333-9497-9985E4DFC534}"/>
              </a:ext>
            </a:extLst>
          </p:cNvPr>
          <p:cNvSpPr>
            <a:spLocks noGrp="1"/>
          </p:cNvSpPr>
          <p:nvPr>
            <p:ph type="sldNum" sz="quarter" idx="12"/>
          </p:nvPr>
        </p:nvSpPr>
        <p:spPr/>
        <p:txBody>
          <a:bodyPr/>
          <a:lstStyle/>
          <a:p>
            <a:fld id="{6D62327B-ED8D-4CFC-ADD0-A75FA5CBE281}" type="slidenum">
              <a:rPr lang="zh-CN" altLang="en-US" smtClean="0"/>
              <a:pPr/>
              <a:t>82</a:t>
            </a:fld>
            <a:endParaRPr lang="zh-CN" altLang="en-US" dirty="0"/>
          </a:p>
        </p:txBody>
      </p:sp>
      <p:sp>
        <p:nvSpPr>
          <p:cNvPr id="6" name="Text Box 196">
            <a:extLst>
              <a:ext uri="{FF2B5EF4-FFF2-40B4-BE49-F238E27FC236}">
                <a16:creationId xmlns:a16="http://schemas.microsoft.com/office/drawing/2014/main" id="{22C8D92C-3C91-4B14-A981-936A2F315247}"/>
              </a:ext>
            </a:extLst>
          </p:cNvPr>
          <p:cNvSpPr txBox="1">
            <a:spLocks noChangeAspect="1" noChangeArrowheads="1"/>
          </p:cNvSpPr>
          <p:nvPr/>
        </p:nvSpPr>
        <p:spPr bwMode="auto">
          <a:xfrm>
            <a:off x="3580911" y="821914"/>
            <a:ext cx="877163"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Text" lastClr="000000"/>
                </a:solidFill>
                <a:effectLst/>
                <a:uLnTx/>
                <a:uFillTx/>
                <a:latin typeface="Arial"/>
                <a:cs typeface="Arial"/>
              </a:rPr>
              <a:t>寄存器</a:t>
            </a:r>
            <a:endParaRPr kumimoji="0" lang="en-US"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7" name="Text Box 198">
            <a:extLst>
              <a:ext uri="{FF2B5EF4-FFF2-40B4-BE49-F238E27FC236}">
                <a16:creationId xmlns:a16="http://schemas.microsoft.com/office/drawing/2014/main" id="{3E9A7547-BAA5-482E-B577-A2088C21901F}"/>
              </a:ext>
            </a:extLst>
          </p:cNvPr>
          <p:cNvSpPr txBox="1">
            <a:spLocks noChangeAspect="1" noChangeArrowheads="1"/>
          </p:cNvSpPr>
          <p:nvPr/>
        </p:nvSpPr>
        <p:spPr bwMode="auto">
          <a:xfrm>
            <a:off x="3495400" y="1283385"/>
            <a:ext cx="1121521"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a:cs typeface="Arial"/>
              </a:rPr>
              <a:t>L1 cache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Arial"/>
                <a:cs typeface="Arial"/>
              </a:rPr>
              <a:t>(SRAM)</a:t>
            </a:r>
          </a:p>
        </p:txBody>
      </p:sp>
      <p:sp>
        <p:nvSpPr>
          <p:cNvPr id="8" name="Text Box 199">
            <a:extLst>
              <a:ext uri="{FF2B5EF4-FFF2-40B4-BE49-F238E27FC236}">
                <a16:creationId xmlns:a16="http://schemas.microsoft.com/office/drawing/2014/main" id="{628AB218-2784-4A81-B923-28C65576B17E}"/>
              </a:ext>
            </a:extLst>
          </p:cNvPr>
          <p:cNvSpPr txBox="1">
            <a:spLocks noChangeAspect="1" noChangeArrowheads="1"/>
          </p:cNvSpPr>
          <p:nvPr/>
        </p:nvSpPr>
        <p:spPr bwMode="auto">
          <a:xfrm>
            <a:off x="3547046" y="3821797"/>
            <a:ext cx="1018227"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Text" lastClr="000000"/>
                </a:solidFill>
                <a:effectLst/>
                <a:uLnTx/>
                <a:uFillTx/>
                <a:latin typeface="Arial"/>
                <a:cs typeface="Arial"/>
              </a:rPr>
              <a:t>主存</a:t>
            </a:r>
            <a:endParaRPr kumimoji="0" lang="en-US" altLang="zh-CN" sz="1800" b="0" i="0" u="none" strike="noStrike" kern="0" cap="none" spc="0"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(DRAM)</a:t>
            </a:r>
          </a:p>
        </p:txBody>
      </p:sp>
      <p:sp>
        <p:nvSpPr>
          <p:cNvPr id="9" name="Text Box 200">
            <a:extLst>
              <a:ext uri="{FF2B5EF4-FFF2-40B4-BE49-F238E27FC236}">
                <a16:creationId xmlns:a16="http://schemas.microsoft.com/office/drawing/2014/main" id="{164BBD86-0BF2-4585-9961-249645CE83F4}"/>
              </a:ext>
            </a:extLst>
          </p:cNvPr>
          <p:cNvSpPr txBox="1">
            <a:spLocks noChangeAspect="1" noChangeArrowheads="1"/>
          </p:cNvSpPr>
          <p:nvPr/>
        </p:nvSpPr>
        <p:spPr bwMode="auto">
          <a:xfrm>
            <a:off x="3271331" y="4847322"/>
            <a:ext cx="1569660"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Text" lastClr="000000"/>
                </a:solidFill>
                <a:effectLst/>
                <a:uLnTx/>
                <a:uFillTx/>
                <a:latin typeface="Arial"/>
                <a:cs typeface="Arial"/>
              </a:rPr>
              <a:t>本地二级存储</a:t>
            </a:r>
            <a:endParaRPr kumimoji="0" lang="en-US" altLang="zh-CN" sz="1800" b="0" i="0" u="none" strike="noStrike" kern="0" cap="none" spc="0"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a:t>
            </a:r>
            <a:r>
              <a:rPr kumimoji="0" lang="zh-CN" altLang="en-US" sz="1800" b="0" i="0" u="none" strike="noStrike" kern="0" cap="none" spc="0" normalizeH="0" baseline="0" noProof="0" dirty="0">
                <a:ln>
                  <a:noFill/>
                </a:ln>
                <a:solidFill>
                  <a:sysClr val="windowText" lastClr="000000"/>
                </a:solidFill>
                <a:effectLst/>
                <a:uLnTx/>
                <a:uFillTx/>
                <a:latin typeface="Arial"/>
                <a:cs typeface="Arial"/>
              </a:rPr>
              <a:t>本地磁盘</a:t>
            </a:r>
            <a:r>
              <a:rPr kumimoji="0" lang="en-US" sz="1800" b="0" i="0" u="none" strike="noStrike" kern="0" cap="none" spc="0" normalizeH="0" baseline="0" noProof="0" dirty="0">
                <a:ln>
                  <a:noFill/>
                </a:ln>
                <a:solidFill>
                  <a:sysClr val="windowText" lastClr="000000"/>
                </a:solidFill>
                <a:effectLst/>
                <a:uLnTx/>
                <a:uFillTx/>
                <a:latin typeface="Arial"/>
                <a:cs typeface="Arial"/>
              </a:rPr>
              <a:t>)</a:t>
            </a:r>
          </a:p>
        </p:txBody>
      </p:sp>
      <p:sp>
        <p:nvSpPr>
          <p:cNvPr id="10" name="Line 203">
            <a:extLst>
              <a:ext uri="{FF2B5EF4-FFF2-40B4-BE49-F238E27FC236}">
                <a16:creationId xmlns:a16="http://schemas.microsoft.com/office/drawing/2014/main" id="{59AC44BF-690A-445E-9EFC-C0DDDDD953C0}"/>
              </a:ext>
            </a:extLst>
          </p:cNvPr>
          <p:cNvSpPr>
            <a:spLocks noChangeAspect="1" noChangeShapeType="1"/>
          </p:cNvSpPr>
          <p:nvPr/>
        </p:nvSpPr>
        <p:spPr bwMode="auto">
          <a:xfrm>
            <a:off x="3683097" y="1224966"/>
            <a:ext cx="684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1" name="Line 204">
            <a:extLst>
              <a:ext uri="{FF2B5EF4-FFF2-40B4-BE49-F238E27FC236}">
                <a16:creationId xmlns:a16="http://schemas.microsoft.com/office/drawing/2014/main" id="{EA97CFA7-8913-4500-8782-4736F267B6AE}"/>
              </a:ext>
            </a:extLst>
          </p:cNvPr>
          <p:cNvSpPr>
            <a:spLocks noChangeAspect="1" noChangeShapeType="1"/>
          </p:cNvSpPr>
          <p:nvPr/>
        </p:nvSpPr>
        <p:spPr bwMode="auto">
          <a:xfrm>
            <a:off x="3290888" y="1903413"/>
            <a:ext cx="1440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Line 205">
            <a:extLst>
              <a:ext uri="{FF2B5EF4-FFF2-40B4-BE49-F238E27FC236}">
                <a16:creationId xmlns:a16="http://schemas.microsoft.com/office/drawing/2014/main" id="{5522BBC9-35D0-473E-8A72-F8179858A9B4}"/>
              </a:ext>
            </a:extLst>
          </p:cNvPr>
          <p:cNvSpPr>
            <a:spLocks noChangeAspect="1" noChangeShapeType="1"/>
          </p:cNvSpPr>
          <p:nvPr/>
        </p:nvSpPr>
        <p:spPr bwMode="auto">
          <a:xfrm>
            <a:off x="2867025" y="2662319"/>
            <a:ext cx="2268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3" name="Line 222">
            <a:extLst>
              <a:ext uri="{FF2B5EF4-FFF2-40B4-BE49-F238E27FC236}">
                <a16:creationId xmlns:a16="http://schemas.microsoft.com/office/drawing/2014/main" id="{F21B8228-04DF-4E73-974A-8BD2F5082F4E}"/>
              </a:ext>
            </a:extLst>
          </p:cNvPr>
          <p:cNvSpPr>
            <a:spLocks noChangeAspect="1" noChangeShapeType="1"/>
          </p:cNvSpPr>
          <p:nvPr/>
        </p:nvSpPr>
        <p:spPr bwMode="auto">
          <a:xfrm>
            <a:off x="76200" y="3473450"/>
            <a:ext cx="0" cy="2344738"/>
          </a:xfrm>
          <a:prstGeom prst="line">
            <a:avLst/>
          </a:prstGeom>
          <a:noFill/>
          <a:ln w="38100">
            <a:solidFill>
              <a:schemeClr val="accent6">
                <a:lumMod val="75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Text Box 223">
            <a:extLst>
              <a:ext uri="{FF2B5EF4-FFF2-40B4-BE49-F238E27FC236}">
                <a16:creationId xmlns:a16="http://schemas.microsoft.com/office/drawing/2014/main" id="{F59F7BD7-A945-4E1B-95E0-7E98A04AF7F1}"/>
              </a:ext>
            </a:extLst>
          </p:cNvPr>
          <p:cNvSpPr txBox="1">
            <a:spLocks noChangeAspect="1" noChangeArrowheads="1"/>
          </p:cNvSpPr>
          <p:nvPr/>
        </p:nvSpPr>
        <p:spPr bwMode="auto">
          <a:xfrm>
            <a:off x="62113" y="3932782"/>
            <a:ext cx="1620957"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ysClr val="windowText" lastClr="000000"/>
                </a:solidFill>
                <a:effectLst/>
                <a:uLnTx/>
                <a:uFillTx/>
                <a:latin typeface="Arial"/>
                <a:cs typeface="Arial"/>
              </a:rPr>
              <a:t>更大</a:t>
            </a:r>
            <a:endParaRPr kumimoji="0" lang="en-US" altLang="zh-CN" sz="16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ysClr val="windowText" lastClr="000000"/>
                </a:solidFill>
                <a:effectLst/>
                <a:uLnTx/>
                <a:uFillTx/>
                <a:latin typeface="Arial"/>
                <a:cs typeface="Arial"/>
              </a:rPr>
              <a:t>更慢</a:t>
            </a:r>
            <a:endParaRPr kumimoji="0" lang="en-US" altLang="zh-CN" sz="16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600" kern="0" dirty="0">
                <a:solidFill>
                  <a:sysClr val="windowText" lastClr="000000"/>
                </a:solidFill>
                <a:latin typeface="Arial"/>
                <a:cs typeface="Arial"/>
              </a:rPr>
              <a:t>每字节成本更低</a:t>
            </a:r>
            <a:endParaRPr lang="en-US" altLang="zh-CN" sz="1600" kern="0" dirty="0">
              <a:solidFill>
                <a:sysClr val="windowText" lastClr="000000"/>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ysClr val="windowText" lastClr="000000"/>
                </a:solidFill>
                <a:effectLst/>
                <a:uLnTx/>
                <a:uFillTx/>
                <a:latin typeface="Arial"/>
                <a:cs typeface="Arial"/>
              </a:rPr>
              <a:t>的存储设备</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15" name="Line 224">
            <a:extLst>
              <a:ext uri="{FF2B5EF4-FFF2-40B4-BE49-F238E27FC236}">
                <a16:creationId xmlns:a16="http://schemas.microsoft.com/office/drawing/2014/main" id="{78D5C356-D036-4DAC-9B53-101645957737}"/>
              </a:ext>
            </a:extLst>
          </p:cNvPr>
          <p:cNvSpPr>
            <a:spLocks noChangeAspect="1" noChangeShapeType="1"/>
          </p:cNvSpPr>
          <p:nvPr/>
        </p:nvSpPr>
        <p:spPr bwMode="auto">
          <a:xfrm>
            <a:off x="2345082" y="3625166"/>
            <a:ext cx="3312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6" name="Text Box 225">
            <a:extLst>
              <a:ext uri="{FF2B5EF4-FFF2-40B4-BE49-F238E27FC236}">
                <a16:creationId xmlns:a16="http://schemas.microsoft.com/office/drawing/2014/main" id="{582127A7-E5B6-46A6-AC5C-EB5AD38B46B2}"/>
              </a:ext>
            </a:extLst>
          </p:cNvPr>
          <p:cNvSpPr txBox="1">
            <a:spLocks noChangeAspect="1" noChangeArrowheads="1"/>
          </p:cNvSpPr>
          <p:nvPr/>
        </p:nvSpPr>
        <p:spPr bwMode="auto">
          <a:xfrm>
            <a:off x="2405711" y="5947460"/>
            <a:ext cx="3300905"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ysClr val="windowText" lastClr="000000"/>
                </a:solidFill>
                <a:effectLst/>
                <a:uLnTx/>
                <a:uFillTx/>
                <a:latin typeface="Arial"/>
                <a:cs typeface="Arial"/>
              </a:rPr>
              <a:t>远程二级存储</a:t>
            </a:r>
            <a:endParaRPr kumimoji="0" lang="en-US" altLang="zh-CN" sz="1800" b="0" i="0" u="none" strike="noStrike" kern="0" cap="none" spc="0"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a:t>
            </a:r>
            <a:r>
              <a:rPr kumimoji="0" lang="zh-CN" altLang="en-US" sz="1800" b="0" i="0" u="none" strike="noStrike" kern="0" cap="none" spc="0" normalizeH="0" baseline="0" noProof="0" dirty="0">
                <a:ln>
                  <a:noFill/>
                </a:ln>
                <a:solidFill>
                  <a:sysClr val="windowText" lastClr="000000"/>
                </a:solidFill>
                <a:effectLst/>
                <a:uLnTx/>
                <a:uFillTx/>
                <a:latin typeface="Arial"/>
                <a:cs typeface="Arial"/>
              </a:rPr>
              <a:t>分布式文件系统、</a:t>
            </a:r>
            <a:r>
              <a:rPr kumimoji="0" lang="en-US" altLang="zh-CN" sz="1800" b="0" i="0" u="none" strike="noStrike" kern="0" cap="none" spc="0" normalizeH="0" baseline="0" noProof="0" dirty="0">
                <a:ln>
                  <a:noFill/>
                </a:ln>
                <a:solidFill>
                  <a:sysClr val="windowText" lastClr="000000"/>
                </a:solidFill>
                <a:effectLst/>
                <a:uLnTx/>
                <a:uFillTx/>
                <a:latin typeface="Arial"/>
                <a:cs typeface="Arial"/>
              </a:rPr>
              <a:t>web</a:t>
            </a:r>
            <a:r>
              <a:rPr kumimoji="0" lang="zh-CN" altLang="en-US" sz="1800" b="0" i="0" u="none" strike="noStrike" kern="0" cap="none" spc="0" normalizeH="0" baseline="0" noProof="0" dirty="0">
                <a:ln>
                  <a:noFill/>
                </a:ln>
                <a:solidFill>
                  <a:sysClr val="windowText" lastClr="000000"/>
                </a:solidFill>
                <a:effectLst/>
                <a:uLnTx/>
                <a:uFillTx/>
                <a:latin typeface="Arial"/>
                <a:cs typeface="Arial"/>
              </a:rPr>
              <a:t>服务器</a:t>
            </a:r>
            <a:r>
              <a:rPr kumimoji="0" lang="en-US" sz="1800" b="0" i="0" u="none" strike="noStrike" kern="0" cap="none" spc="0" normalizeH="0" baseline="0" noProof="0" dirty="0">
                <a:ln>
                  <a:noFill/>
                </a:ln>
                <a:solidFill>
                  <a:sysClr val="windowText" lastClr="000000"/>
                </a:solidFill>
                <a:effectLst/>
                <a:uLnTx/>
                <a:uFillTx/>
                <a:latin typeface="Arial"/>
                <a:cs typeface="Arial"/>
              </a:rPr>
              <a:t>)</a:t>
            </a:r>
          </a:p>
        </p:txBody>
      </p:sp>
      <p:sp>
        <p:nvSpPr>
          <p:cNvPr id="17" name="Text Box 227">
            <a:extLst>
              <a:ext uri="{FF2B5EF4-FFF2-40B4-BE49-F238E27FC236}">
                <a16:creationId xmlns:a16="http://schemas.microsoft.com/office/drawing/2014/main" id="{9EEFE0B9-BBEB-4EA1-AECF-5DAED9C0759C}"/>
              </a:ext>
            </a:extLst>
          </p:cNvPr>
          <p:cNvSpPr txBox="1">
            <a:spLocks noChangeAspect="1" noChangeArrowheads="1"/>
          </p:cNvSpPr>
          <p:nvPr/>
        </p:nvSpPr>
        <p:spPr bwMode="auto">
          <a:xfrm>
            <a:off x="6626817" y="4820815"/>
            <a:ext cx="2269093" cy="5232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solidFill>
                  <a:srgbClr val="FF0000"/>
                </a:solidFill>
                <a:effectLst/>
                <a:uLnTx/>
                <a:uFillTx/>
                <a:latin typeface="Arial"/>
                <a:cs typeface="Arial"/>
              </a:rPr>
              <a:t>本地磁盘保存从远程网络服务器磁盘取出的文件</a:t>
            </a:r>
            <a:endParaRPr kumimoji="0" lang="en-US" sz="1400" i="0" u="none" strike="noStrike" kern="0" cap="none" spc="0" normalizeH="0" baseline="0" noProof="0" dirty="0">
              <a:ln>
                <a:noFill/>
              </a:ln>
              <a:solidFill>
                <a:srgbClr val="FF0000"/>
              </a:solidFill>
              <a:effectLst/>
              <a:uLnTx/>
              <a:uFillTx/>
              <a:latin typeface="Arial"/>
              <a:cs typeface="Arial"/>
            </a:endParaRPr>
          </a:p>
        </p:txBody>
      </p:sp>
      <p:sp>
        <p:nvSpPr>
          <p:cNvPr id="18" name="Line 235">
            <a:extLst>
              <a:ext uri="{FF2B5EF4-FFF2-40B4-BE49-F238E27FC236}">
                <a16:creationId xmlns:a16="http://schemas.microsoft.com/office/drawing/2014/main" id="{8385C0B6-9675-491F-A968-5A48E4A26FD2}"/>
              </a:ext>
            </a:extLst>
          </p:cNvPr>
          <p:cNvSpPr>
            <a:spLocks noChangeAspect="1" noChangeShapeType="1"/>
          </p:cNvSpPr>
          <p:nvPr/>
        </p:nvSpPr>
        <p:spPr bwMode="auto">
          <a:xfrm>
            <a:off x="1779170" y="4645819"/>
            <a:ext cx="4464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19" name="Text Box 236">
            <a:extLst>
              <a:ext uri="{FF2B5EF4-FFF2-40B4-BE49-F238E27FC236}">
                <a16:creationId xmlns:a16="http://schemas.microsoft.com/office/drawing/2014/main" id="{AC0AEC1C-310C-440A-B1EA-EF15300FC7BC}"/>
              </a:ext>
            </a:extLst>
          </p:cNvPr>
          <p:cNvSpPr txBox="1">
            <a:spLocks noChangeAspect="1" noChangeArrowheads="1"/>
          </p:cNvSpPr>
          <p:nvPr/>
        </p:nvSpPr>
        <p:spPr bwMode="auto">
          <a:xfrm>
            <a:off x="3495400" y="1948547"/>
            <a:ext cx="1121521"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L2 cache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(SRAM)</a:t>
            </a:r>
          </a:p>
        </p:txBody>
      </p:sp>
      <p:sp>
        <p:nvSpPr>
          <p:cNvPr id="20" name="Text Box 243">
            <a:extLst>
              <a:ext uri="{FF2B5EF4-FFF2-40B4-BE49-F238E27FC236}">
                <a16:creationId xmlns:a16="http://schemas.microsoft.com/office/drawing/2014/main" id="{DEA380AA-CC38-4434-BA28-4C6059E5717A}"/>
              </a:ext>
            </a:extLst>
          </p:cNvPr>
          <p:cNvSpPr txBox="1">
            <a:spLocks noChangeAspect="1" noChangeArrowheads="1"/>
          </p:cNvSpPr>
          <p:nvPr/>
        </p:nvSpPr>
        <p:spPr bwMode="auto">
          <a:xfrm>
            <a:off x="4941905" y="1389867"/>
            <a:ext cx="3277692"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L1 cache</a:t>
            </a:r>
            <a:r>
              <a:rPr kumimoji="0" lang="zh-CN" altLang="en-US" sz="1400" i="0" u="none" strike="noStrike" kern="0" cap="none" spc="0" normalizeH="0" baseline="0" noProof="0" dirty="0">
                <a:ln>
                  <a:noFill/>
                </a:ln>
                <a:solidFill>
                  <a:srgbClr val="FF0000"/>
                </a:solidFill>
                <a:effectLst/>
                <a:uLnTx/>
                <a:uFillTx/>
                <a:latin typeface="Arial"/>
                <a:cs typeface="Arial"/>
              </a:rPr>
              <a:t>保存从</a:t>
            </a:r>
            <a:r>
              <a:rPr kumimoji="0" lang="en-US" sz="1400" i="0" u="none" strike="noStrike" kern="0" cap="none" spc="0" normalizeH="0" baseline="0" noProof="0" dirty="0">
                <a:ln>
                  <a:noFill/>
                </a:ln>
                <a:solidFill>
                  <a:srgbClr val="FF0000"/>
                </a:solidFill>
                <a:effectLst/>
                <a:uLnTx/>
                <a:uFillTx/>
                <a:latin typeface="Arial"/>
                <a:cs typeface="Arial"/>
              </a:rPr>
              <a:t>L2 cache</a:t>
            </a:r>
            <a:r>
              <a:rPr kumimoji="0" lang="zh-CN" altLang="en-US" sz="1400" i="0" u="none" strike="noStrike" kern="0" cap="none" spc="0" normalizeH="0" baseline="0" noProof="0" dirty="0">
                <a:ln>
                  <a:noFill/>
                </a:ln>
                <a:solidFill>
                  <a:srgbClr val="FF0000"/>
                </a:solidFill>
                <a:effectLst/>
                <a:uLnTx/>
                <a:uFillTx/>
                <a:latin typeface="Arial"/>
                <a:cs typeface="Arial"/>
              </a:rPr>
              <a:t>取出的缓存行</a:t>
            </a:r>
            <a:endParaRPr kumimoji="0" lang="en-US" sz="1400" i="0" u="none" strike="noStrike" kern="0" cap="none" spc="0" normalizeH="0" baseline="0" noProof="0" dirty="0">
              <a:ln>
                <a:noFill/>
              </a:ln>
              <a:solidFill>
                <a:srgbClr val="FF0000"/>
              </a:solidFill>
              <a:effectLst/>
              <a:uLnTx/>
              <a:uFillTx/>
              <a:latin typeface="Arial"/>
              <a:cs typeface="Arial"/>
            </a:endParaRPr>
          </a:p>
        </p:txBody>
      </p:sp>
      <p:sp>
        <p:nvSpPr>
          <p:cNvPr id="21" name="Text Box 233">
            <a:extLst>
              <a:ext uri="{FF2B5EF4-FFF2-40B4-BE49-F238E27FC236}">
                <a16:creationId xmlns:a16="http://schemas.microsoft.com/office/drawing/2014/main" id="{87AB03EC-0839-45AC-82A2-9BABBC240CE4}"/>
              </a:ext>
            </a:extLst>
          </p:cNvPr>
          <p:cNvSpPr txBox="1">
            <a:spLocks noChangeAspect="1" noChangeArrowheads="1"/>
          </p:cNvSpPr>
          <p:nvPr/>
        </p:nvSpPr>
        <p:spPr bwMode="auto">
          <a:xfrm>
            <a:off x="4748142" y="662144"/>
            <a:ext cx="1916947" cy="5232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CPU</a:t>
            </a:r>
            <a:r>
              <a:rPr kumimoji="0" lang="zh-CN" altLang="en-US" sz="1400" i="0" u="none" strike="noStrike" kern="0" cap="none" spc="0" normalizeH="0" baseline="0" noProof="0" dirty="0">
                <a:ln>
                  <a:noFill/>
                </a:ln>
                <a:solidFill>
                  <a:srgbClr val="FF0000"/>
                </a:solidFill>
                <a:effectLst/>
                <a:uLnTx/>
                <a:uFillTx/>
                <a:latin typeface="Arial"/>
                <a:cs typeface="Arial"/>
              </a:rPr>
              <a:t>寄存器保存从</a:t>
            </a:r>
            <a:r>
              <a:rPr lang="en-US" sz="1400" kern="0" dirty="0">
                <a:solidFill>
                  <a:srgbClr val="FF0000"/>
                </a:solidFill>
                <a:latin typeface="Arial"/>
                <a:cs typeface="Arial"/>
              </a:rPr>
              <a:t>L1 cache</a:t>
            </a:r>
            <a:r>
              <a:rPr lang="zh-CN" altLang="en-US" sz="1400" kern="0" dirty="0">
                <a:solidFill>
                  <a:srgbClr val="FF0000"/>
                </a:solidFill>
                <a:latin typeface="Arial"/>
                <a:cs typeface="Arial"/>
              </a:rPr>
              <a:t>取出的机器字</a:t>
            </a:r>
            <a:endParaRPr kumimoji="0" lang="en-US" sz="1400" i="0" u="none" strike="noStrike" kern="0" cap="none" spc="0" normalizeH="0" baseline="0" noProof="0" dirty="0">
              <a:ln>
                <a:noFill/>
              </a:ln>
              <a:solidFill>
                <a:srgbClr val="FF0000"/>
              </a:solidFill>
              <a:effectLst/>
              <a:uLnTx/>
              <a:uFillTx/>
              <a:latin typeface="Arial"/>
              <a:cs typeface="Arial"/>
            </a:endParaRPr>
          </a:p>
        </p:txBody>
      </p:sp>
      <p:sp>
        <p:nvSpPr>
          <p:cNvPr id="23" name="Text Box 247">
            <a:extLst>
              <a:ext uri="{FF2B5EF4-FFF2-40B4-BE49-F238E27FC236}">
                <a16:creationId xmlns:a16="http://schemas.microsoft.com/office/drawing/2014/main" id="{EF7BD6AA-3721-45BF-BF3C-9177D9A40560}"/>
              </a:ext>
            </a:extLst>
          </p:cNvPr>
          <p:cNvSpPr txBox="1">
            <a:spLocks noChangeAspect="1" noChangeArrowheads="1"/>
          </p:cNvSpPr>
          <p:nvPr/>
        </p:nvSpPr>
        <p:spPr bwMode="auto">
          <a:xfrm>
            <a:off x="3166711" y="776781"/>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chemeClr val="accent6">
                    <a:lumMod val="75000"/>
                  </a:schemeClr>
                </a:solidFill>
                <a:effectLst/>
                <a:uLnTx/>
                <a:uFillTx/>
                <a:latin typeface="Arial"/>
                <a:cs typeface="Arial"/>
              </a:rPr>
              <a:t>L0:</a:t>
            </a:r>
          </a:p>
        </p:txBody>
      </p:sp>
      <p:sp>
        <p:nvSpPr>
          <p:cNvPr id="24" name="Text Box 248">
            <a:extLst>
              <a:ext uri="{FF2B5EF4-FFF2-40B4-BE49-F238E27FC236}">
                <a16:creationId xmlns:a16="http://schemas.microsoft.com/office/drawing/2014/main" id="{69CB23F4-8E4C-496B-96CF-4F98C525BE64}"/>
              </a:ext>
            </a:extLst>
          </p:cNvPr>
          <p:cNvSpPr txBox="1">
            <a:spLocks noChangeAspect="1" noChangeArrowheads="1"/>
          </p:cNvSpPr>
          <p:nvPr/>
        </p:nvSpPr>
        <p:spPr bwMode="auto">
          <a:xfrm>
            <a:off x="2867025" y="1353622"/>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chemeClr val="accent6">
                    <a:lumMod val="75000"/>
                  </a:schemeClr>
                </a:solidFill>
                <a:effectLst/>
                <a:uLnTx/>
                <a:uFillTx/>
                <a:latin typeface="Arial"/>
                <a:cs typeface="Arial"/>
              </a:rPr>
              <a:t>L1:</a:t>
            </a:r>
          </a:p>
        </p:txBody>
      </p:sp>
      <p:sp>
        <p:nvSpPr>
          <p:cNvPr id="25" name="Text Box 249">
            <a:extLst>
              <a:ext uri="{FF2B5EF4-FFF2-40B4-BE49-F238E27FC236}">
                <a16:creationId xmlns:a16="http://schemas.microsoft.com/office/drawing/2014/main" id="{4555791E-1FF2-4A4A-B637-E4BD1CDB5817}"/>
              </a:ext>
            </a:extLst>
          </p:cNvPr>
          <p:cNvSpPr txBox="1">
            <a:spLocks noChangeAspect="1" noChangeArrowheads="1"/>
          </p:cNvSpPr>
          <p:nvPr/>
        </p:nvSpPr>
        <p:spPr bwMode="auto">
          <a:xfrm>
            <a:off x="2486025" y="2041009"/>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accent6">
                    <a:lumMod val="75000"/>
                  </a:schemeClr>
                </a:solidFill>
                <a:effectLst/>
                <a:uLnTx/>
                <a:uFillTx/>
                <a:latin typeface="Arial"/>
                <a:cs typeface="Arial"/>
              </a:rPr>
              <a:t>L2:</a:t>
            </a:r>
          </a:p>
        </p:txBody>
      </p:sp>
      <p:sp>
        <p:nvSpPr>
          <p:cNvPr id="26" name="Text Box 250">
            <a:extLst>
              <a:ext uri="{FF2B5EF4-FFF2-40B4-BE49-F238E27FC236}">
                <a16:creationId xmlns:a16="http://schemas.microsoft.com/office/drawing/2014/main" id="{18B92A48-5939-412B-9143-390CD6D33EAE}"/>
              </a:ext>
            </a:extLst>
          </p:cNvPr>
          <p:cNvSpPr txBox="1">
            <a:spLocks noChangeAspect="1" noChangeArrowheads="1"/>
          </p:cNvSpPr>
          <p:nvPr/>
        </p:nvSpPr>
        <p:spPr bwMode="auto">
          <a:xfrm>
            <a:off x="2079625" y="2796659"/>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accent6">
                    <a:lumMod val="75000"/>
                  </a:schemeClr>
                </a:solidFill>
                <a:effectLst/>
                <a:uLnTx/>
                <a:uFillTx/>
                <a:latin typeface="Arial"/>
                <a:cs typeface="Arial"/>
              </a:rPr>
              <a:t>L3:</a:t>
            </a:r>
          </a:p>
        </p:txBody>
      </p:sp>
      <p:sp>
        <p:nvSpPr>
          <p:cNvPr id="27" name="Text Box 251">
            <a:extLst>
              <a:ext uri="{FF2B5EF4-FFF2-40B4-BE49-F238E27FC236}">
                <a16:creationId xmlns:a16="http://schemas.microsoft.com/office/drawing/2014/main" id="{700F8E57-6423-4178-AE3E-D1E1AB84C052}"/>
              </a:ext>
            </a:extLst>
          </p:cNvPr>
          <p:cNvSpPr txBox="1">
            <a:spLocks noChangeAspect="1" noChangeArrowheads="1"/>
          </p:cNvSpPr>
          <p:nvPr/>
        </p:nvSpPr>
        <p:spPr bwMode="auto">
          <a:xfrm>
            <a:off x="1554163" y="3795197"/>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accent6">
                    <a:lumMod val="75000"/>
                  </a:schemeClr>
                </a:solidFill>
                <a:effectLst/>
                <a:uLnTx/>
                <a:uFillTx/>
                <a:latin typeface="Arial"/>
                <a:cs typeface="Arial"/>
              </a:rPr>
              <a:t>L4:</a:t>
            </a:r>
          </a:p>
        </p:txBody>
      </p:sp>
      <p:sp>
        <p:nvSpPr>
          <p:cNvPr id="28" name="Text Box 252">
            <a:extLst>
              <a:ext uri="{FF2B5EF4-FFF2-40B4-BE49-F238E27FC236}">
                <a16:creationId xmlns:a16="http://schemas.microsoft.com/office/drawing/2014/main" id="{C6CBF6A6-2351-42CD-A940-408F9C76126D}"/>
              </a:ext>
            </a:extLst>
          </p:cNvPr>
          <p:cNvSpPr txBox="1">
            <a:spLocks noChangeAspect="1" noChangeArrowheads="1"/>
          </p:cNvSpPr>
          <p:nvPr/>
        </p:nvSpPr>
        <p:spPr bwMode="auto">
          <a:xfrm>
            <a:off x="933450" y="4912797"/>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accent6">
                    <a:lumMod val="75000"/>
                  </a:schemeClr>
                </a:solidFill>
                <a:effectLst/>
                <a:uLnTx/>
                <a:uFillTx/>
                <a:latin typeface="Arial"/>
                <a:cs typeface="Arial"/>
              </a:rPr>
              <a:t>L5:</a:t>
            </a:r>
          </a:p>
        </p:txBody>
      </p:sp>
      <p:sp>
        <p:nvSpPr>
          <p:cNvPr id="29" name="Text Box 289">
            <a:extLst>
              <a:ext uri="{FF2B5EF4-FFF2-40B4-BE49-F238E27FC236}">
                <a16:creationId xmlns:a16="http://schemas.microsoft.com/office/drawing/2014/main" id="{68F7C3EF-8325-4513-944E-EFF6DDDDCDBF}"/>
              </a:ext>
            </a:extLst>
          </p:cNvPr>
          <p:cNvSpPr txBox="1">
            <a:spLocks noChangeAspect="1" noChangeArrowheads="1"/>
          </p:cNvSpPr>
          <p:nvPr/>
        </p:nvSpPr>
        <p:spPr bwMode="auto">
          <a:xfrm>
            <a:off x="130175" y="1506886"/>
            <a:ext cx="1620957" cy="107721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ysClr val="windowText" lastClr="000000"/>
                </a:solidFill>
                <a:effectLst/>
                <a:uLnTx/>
                <a:uFillTx/>
                <a:latin typeface="Arial"/>
                <a:cs typeface="Arial"/>
              </a:rPr>
              <a:t>更小</a:t>
            </a:r>
            <a:endParaRPr kumimoji="0" lang="en-US" altLang="zh-CN" sz="16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600" kern="0" dirty="0">
                <a:solidFill>
                  <a:sysClr val="windowText" lastClr="000000"/>
                </a:solidFill>
                <a:latin typeface="Arial"/>
                <a:cs typeface="Arial"/>
              </a:rPr>
              <a:t>更快</a:t>
            </a:r>
            <a:endParaRPr lang="en-US" altLang="zh-CN" sz="1600" kern="0" dirty="0">
              <a:solidFill>
                <a:sysClr val="windowText" lastClr="000000"/>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ysClr val="windowText" lastClr="000000"/>
                </a:solidFill>
                <a:effectLst/>
                <a:uLnTx/>
                <a:uFillTx/>
                <a:latin typeface="Arial"/>
                <a:cs typeface="Arial"/>
              </a:rPr>
              <a:t>每字节成本更高</a:t>
            </a:r>
            <a:endParaRPr kumimoji="0" lang="en-US" altLang="zh-CN" sz="1600" b="0"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sz="1600" kern="0" dirty="0">
                <a:solidFill>
                  <a:sysClr val="windowText" lastClr="000000"/>
                </a:solidFill>
                <a:latin typeface="Arial"/>
                <a:cs typeface="Arial"/>
              </a:rPr>
              <a:t>的存储设备</a:t>
            </a:r>
            <a:endParaRPr kumimoji="0" lang="en-US"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30" name="Line 291">
            <a:extLst>
              <a:ext uri="{FF2B5EF4-FFF2-40B4-BE49-F238E27FC236}">
                <a16:creationId xmlns:a16="http://schemas.microsoft.com/office/drawing/2014/main" id="{6986A6AE-AD5E-4997-BAF2-282627A0B76E}"/>
              </a:ext>
            </a:extLst>
          </p:cNvPr>
          <p:cNvSpPr>
            <a:spLocks noChangeShapeType="1"/>
          </p:cNvSpPr>
          <p:nvPr/>
        </p:nvSpPr>
        <p:spPr bwMode="auto">
          <a:xfrm flipH="1" flipV="1">
            <a:off x="90488" y="954088"/>
            <a:ext cx="0" cy="2154237"/>
          </a:xfrm>
          <a:prstGeom prst="line">
            <a:avLst/>
          </a:prstGeom>
          <a:noFill/>
          <a:ln w="38100">
            <a:solidFill>
              <a:schemeClr val="accent6">
                <a:lumMod val="75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rial"/>
              <a:cs typeface="Arial"/>
            </a:endParaRPr>
          </a:p>
        </p:txBody>
      </p:sp>
      <p:sp>
        <p:nvSpPr>
          <p:cNvPr id="31" name="Line 292">
            <a:extLst>
              <a:ext uri="{FF2B5EF4-FFF2-40B4-BE49-F238E27FC236}">
                <a16:creationId xmlns:a16="http://schemas.microsoft.com/office/drawing/2014/main" id="{735E8BC7-0C95-48E7-B1D6-823FD6871639}"/>
              </a:ext>
            </a:extLst>
          </p:cNvPr>
          <p:cNvSpPr>
            <a:spLocks noChangeAspect="1" noChangeShapeType="1"/>
          </p:cNvSpPr>
          <p:nvPr/>
        </p:nvSpPr>
        <p:spPr bwMode="auto">
          <a:xfrm>
            <a:off x="1186536" y="5749701"/>
            <a:ext cx="5652000"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endParaRPr>
          </a:p>
        </p:txBody>
      </p:sp>
      <p:sp>
        <p:nvSpPr>
          <p:cNvPr id="32" name="Text Box 293">
            <a:extLst>
              <a:ext uri="{FF2B5EF4-FFF2-40B4-BE49-F238E27FC236}">
                <a16:creationId xmlns:a16="http://schemas.microsoft.com/office/drawing/2014/main" id="{F1EE1681-6F3E-461A-B575-2150636A5407}"/>
              </a:ext>
            </a:extLst>
          </p:cNvPr>
          <p:cNvSpPr txBox="1">
            <a:spLocks noChangeAspect="1" noChangeArrowheads="1"/>
          </p:cNvSpPr>
          <p:nvPr/>
        </p:nvSpPr>
        <p:spPr bwMode="auto">
          <a:xfrm>
            <a:off x="3495400" y="2780397"/>
            <a:ext cx="1121521" cy="646331"/>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L3 cache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a:cs typeface="Arial"/>
              </a:rPr>
              <a:t>(SRAM)</a:t>
            </a:r>
          </a:p>
        </p:txBody>
      </p:sp>
      <p:sp>
        <p:nvSpPr>
          <p:cNvPr id="33" name="Text Box 295">
            <a:extLst>
              <a:ext uri="{FF2B5EF4-FFF2-40B4-BE49-F238E27FC236}">
                <a16:creationId xmlns:a16="http://schemas.microsoft.com/office/drawing/2014/main" id="{79DC700F-3840-4ADB-A152-B3D9E73B05D3}"/>
              </a:ext>
            </a:extLst>
          </p:cNvPr>
          <p:cNvSpPr txBox="1">
            <a:spLocks noChangeAspect="1" noChangeArrowheads="1"/>
          </p:cNvSpPr>
          <p:nvPr/>
        </p:nvSpPr>
        <p:spPr bwMode="auto">
          <a:xfrm>
            <a:off x="5810250" y="3305501"/>
            <a:ext cx="2876549" cy="52322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L3 cache holds cache lines</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 retrieved from main memory.</a:t>
            </a:r>
          </a:p>
        </p:txBody>
      </p:sp>
      <p:sp>
        <p:nvSpPr>
          <p:cNvPr id="34" name="Text Box 297">
            <a:extLst>
              <a:ext uri="{FF2B5EF4-FFF2-40B4-BE49-F238E27FC236}">
                <a16:creationId xmlns:a16="http://schemas.microsoft.com/office/drawing/2014/main" id="{03E8AE40-D003-43D2-A5AD-16BDCA4614A7}"/>
              </a:ext>
            </a:extLst>
          </p:cNvPr>
          <p:cNvSpPr txBox="1">
            <a:spLocks noChangeAspect="1" noChangeArrowheads="1"/>
          </p:cNvSpPr>
          <p:nvPr/>
        </p:nvSpPr>
        <p:spPr bwMode="auto">
          <a:xfrm>
            <a:off x="387350" y="5963722"/>
            <a:ext cx="530915"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a:ln>
                  <a:noFill/>
                </a:ln>
                <a:solidFill>
                  <a:schemeClr val="accent6">
                    <a:lumMod val="75000"/>
                  </a:schemeClr>
                </a:solidFill>
                <a:effectLst/>
                <a:uLnTx/>
                <a:uFillTx/>
                <a:latin typeface="Arial"/>
                <a:cs typeface="Arial"/>
              </a:rPr>
              <a:t>L6:</a:t>
            </a:r>
          </a:p>
        </p:txBody>
      </p:sp>
      <p:sp>
        <p:nvSpPr>
          <p:cNvPr id="35" name="Text Box 229">
            <a:extLst>
              <a:ext uri="{FF2B5EF4-FFF2-40B4-BE49-F238E27FC236}">
                <a16:creationId xmlns:a16="http://schemas.microsoft.com/office/drawing/2014/main" id="{D2ACCDBB-20A9-426A-BC6C-9CF83364849E}"/>
              </a:ext>
            </a:extLst>
          </p:cNvPr>
          <p:cNvSpPr txBox="1">
            <a:spLocks noChangeAspect="1" noChangeArrowheads="1"/>
          </p:cNvSpPr>
          <p:nvPr/>
        </p:nvSpPr>
        <p:spPr bwMode="auto">
          <a:xfrm>
            <a:off x="6092254" y="4017284"/>
            <a:ext cx="2925026"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1400" i="0" u="none" strike="noStrike" kern="0" cap="none" spc="0" normalizeH="0" baseline="0" noProof="0" dirty="0">
                <a:ln>
                  <a:noFill/>
                </a:ln>
                <a:solidFill>
                  <a:srgbClr val="FF0000"/>
                </a:solidFill>
                <a:effectLst/>
                <a:uLnTx/>
                <a:uFillTx/>
                <a:latin typeface="Arial"/>
                <a:cs typeface="Arial"/>
              </a:rPr>
              <a:t>主存保存从本地磁盘取出的磁盘块</a:t>
            </a:r>
            <a:endParaRPr kumimoji="0" lang="en-US" sz="1400" i="0" u="none" strike="noStrike" kern="0" cap="none" spc="0" normalizeH="0" baseline="0" noProof="0" dirty="0">
              <a:ln>
                <a:noFill/>
              </a:ln>
              <a:solidFill>
                <a:srgbClr val="FF0000"/>
              </a:solidFill>
              <a:effectLst/>
              <a:uLnTx/>
              <a:uFillTx/>
              <a:latin typeface="Arial"/>
              <a:cs typeface="Arial"/>
            </a:endParaRPr>
          </a:p>
        </p:txBody>
      </p:sp>
      <p:sp>
        <p:nvSpPr>
          <p:cNvPr id="36" name="任意多边形: 形状 35">
            <a:extLst>
              <a:ext uri="{FF2B5EF4-FFF2-40B4-BE49-F238E27FC236}">
                <a16:creationId xmlns:a16="http://schemas.microsoft.com/office/drawing/2014/main" id="{482A7FBB-A655-4451-8B11-3CF926041894}"/>
              </a:ext>
            </a:extLst>
          </p:cNvPr>
          <p:cNvSpPr/>
          <p:nvPr/>
        </p:nvSpPr>
        <p:spPr>
          <a:xfrm>
            <a:off x="4278021" y="1081883"/>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E8D1E170-5884-4408-B0CB-DAED38B57533}"/>
              </a:ext>
            </a:extLst>
          </p:cNvPr>
          <p:cNvSpPr/>
          <p:nvPr/>
        </p:nvSpPr>
        <p:spPr>
          <a:xfrm>
            <a:off x="4658659" y="1755335"/>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C845F702-0FAF-425E-AB5C-DA91B8971ECE}"/>
              </a:ext>
            </a:extLst>
          </p:cNvPr>
          <p:cNvSpPr/>
          <p:nvPr/>
        </p:nvSpPr>
        <p:spPr>
          <a:xfrm>
            <a:off x="5049633" y="2523409"/>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39" name="任意多边形: 形状 38">
            <a:extLst>
              <a:ext uri="{FF2B5EF4-FFF2-40B4-BE49-F238E27FC236}">
                <a16:creationId xmlns:a16="http://schemas.microsoft.com/office/drawing/2014/main" id="{67076E38-AF99-4B98-A7D7-993E2F7B5F3A}"/>
              </a:ext>
            </a:extLst>
          </p:cNvPr>
          <p:cNvSpPr/>
          <p:nvPr/>
        </p:nvSpPr>
        <p:spPr>
          <a:xfrm>
            <a:off x="5513381" y="3378039"/>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40" name="任意多边形: 形状 39">
            <a:extLst>
              <a:ext uri="{FF2B5EF4-FFF2-40B4-BE49-F238E27FC236}">
                <a16:creationId xmlns:a16="http://schemas.microsoft.com/office/drawing/2014/main" id="{1CE08B50-1943-4231-A98C-2AB3F4E2F47C}"/>
              </a:ext>
            </a:extLst>
          </p:cNvPr>
          <p:cNvSpPr/>
          <p:nvPr/>
        </p:nvSpPr>
        <p:spPr>
          <a:xfrm>
            <a:off x="6113706" y="4462861"/>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41" name="任意多边形: 形状 40">
            <a:extLst>
              <a:ext uri="{FF2B5EF4-FFF2-40B4-BE49-F238E27FC236}">
                <a16:creationId xmlns:a16="http://schemas.microsoft.com/office/drawing/2014/main" id="{0AF81FB4-3008-4B3D-889F-561156D1B1F9}"/>
              </a:ext>
            </a:extLst>
          </p:cNvPr>
          <p:cNvSpPr/>
          <p:nvPr/>
        </p:nvSpPr>
        <p:spPr>
          <a:xfrm>
            <a:off x="6702464" y="5461588"/>
            <a:ext cx="446643" cy="494254"/>
          </a:xfrm>
          <a:custGeom>
            <a:avLst/>
            <a:gdLst>
              <a:gd name="connsiteX0" fmla="*/ 204537 w 333138"/>
              <a:gd name="connsiteY0" fmla="*/ 505326 h 505326"/>
              <a:gd name="connsiteX1" fmla="*/ 324853 w 333138"/>
              <a:gd name="connsiteY1" fmla="*/ 156410 h 505326"/>
              <a:gd name="connsiteX2" fmla="*/ 0 w 333138"/>
              <a:gd name="connsiteY2" fmla="*/ 0 h 505326"/>
            </a:gdLst>
            <a:ahLst/>
            <a:cxnLst>
              <a:cxn ang="0">
                <a:pos x="connsiteX0" y="connsiteY0"/>
              </a:cxn>
              <a:cxn ang="0">
                <a:pos x="connsiteX1" y="connsiteY1"/>
              </a:cxn>
              <a:cxn ang="0">
                <a:pos x="connsiteX2" y="connsiteY2"/>
              </a:cxn>
            </a:cxnLst>
            <a:rect l="l" t="t" r="r" b="b"/>
            <a:pathLst>
              <a:path w="333138" h="505326">
                <a:moveTo>
                  <a:pt x="204537" y="505326"/>
                </a:moveTo>
                <a:cubicBezTo>
                  <a:pt x="281740" y="372978"/>
                  <a:pt x="358943" y="240631"/>
                  <a:pt x="324853" y="156410"/>
                </a:cubicBezTo>
                <a:cubicBezTo>
                  <a:pt x="290763" y="72189"/>
                  <a:pt x="145381" y="36094"/>
                  <a:pt x="0" y="0"/>
                </a:cubicBezTo>
              </a:path>
            </a:pathLst>
          </a:cu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42" name="Text Box 243">
            <a:extLst>
              <a:ext uri="{FF2B5EF4-FFF2-40B4-BE49-F238E27FC236}">
                <a16:creationId xmlns:a16="http://schemas.microsoft.com/office/drawing/2014/main" id="{DD668908-E7DA-44C3-AA9D-3782240AD2BD}"/>
              </a:ext>
            </a:extLst>
          </p:cNvPr>
          <p:cNvSpPr txBox="1">
            <a:spLocks noChangeAspect="1" noChangeArrowheads="1"/>
          </p:cNvSpPr>
          <p:nvPr/>
        </p:nvSpPr>
        <p:spPr bwMode="auto">
          <a:xfrm>
            <a:off x="5135025" y="2124153"/>
            <a:ext cx="3277692"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L2 cache</a:t>
            </a:r>
            <a:r>
              <a:rPr kumimoji="0" lang="zh-CN" altLang="en-US" sz="1400" i="0" u="none" strike="noStrike" kern="0" cap="none" spc="0" normalizeH="0" baseline="0" noProof="0" dirty="0">
                <a:ln>
                  <a:noFill/>
                </a:ln>
                <a:solidFill>
                  <a:srgbClr val="FF0000"/>
                </a:solidFill>
                <a:effectLst/>
                <a:uLnTx/>
                <a:uFillTx/>
                <a:latin typeface="Arial"/>
                <a:cs typeface="Arial"/>
              </a:rPr>
              <a:t>保存从</a:t>
            </a:r>
            <a:r>
              <a:rPr kumimoji="0" lang="en-US" sz="1400" i="0" u="none" strike="noStrike" kern="0" cap="none" spc="0" normalizeH="0" baseline="0" noProof="0" dirty="0">
                <a:ln>
                  <a:noFill/>
                </a:ln>
                <a:solidFill>
                  <a:srgbClr val="FF0000"/>
                </a:solidFill>
                <a:effectLst/>
                <a:uLnTx/>
                <a:uFillTx/>
                <a:latin typeface="Arial"/>
                <a:cs typeface="Arial"/>
              </a:rPr>
              <a:t>L3 cache</a:t>
            </a:r>
            <a:r>
              <a:rPr kumimoji="0" lang="zh-CN" altLang="en-US" sz="1400" i="0" u="none" strike="noStrike" kern="0" cap="none" spc="0" normalizeH="0" baseline="0" noProof="0" dirty="0">
                <a:ln>
                  <a:noFill/>
                </a:ln>
                <a:solidFill>
                  <a:srgbClr val="FF0000"/>
                </a:solidFill>
                <a:effectLst/>
                <a:uLnTx/>
                <a:uFillTx/>
                <a:latin typeface="Arial"/>
                <a:cs typeface="Arial"/>
              </a:rPr>
              <a:t>取出的缓存行</a:t>
            </a:r>
            <a:endParaRPr kumimoji="0" lang="en-US" sz="1400" i="0" u="none" strike="noStrike" kern="0" cap="none" spc="0" normalizeH="0" baseline="0" noProof="0" dirty="0">
              <a:ln>
                <a:noFill/>
              </a:ln>
              <a:solidFill>
                <a:srgbClr val="FF0000"/>
              </a:solidFill>
              <a:effectLst/>
              <a:uLnTx/>
              <a:uFillTx/>
              <a:latin typeface="Arial"/>
              <a:cs typeface="Arial"/>
            </a:endParaRPr>
          </a:p>
        </p:txBody>
      </p:sp>
      <p:sp>
        <p:nvSpPr>
          <p:cNvPr id="43" name="Text Box 243">
            <a:extLst>
              <a:ext uri="{FF2B5EF4-FFF2-40B4-BE49-F238E27FC236}">
                <a16:creationId xmlns:a16="http://schemas.microsoft.com/office/drawing/2014/main" id="{A4783C0B-D080-4603-9DD9-335CB9B4A314}"/>
              </a:ext>
            </a:extLst>
          </p:cNvPr>
          <p:cNvSpPr txBox="1">
            <a:spLocks noChangeAspect="1" noChangeArrowheads="1"/>
          </p:cNvSpPr>
          <p:nvPr/>
        </p:nvSpPr>
        <p:spPr bwMode="auto">
          <a:xfrm>
            <a:off x="5506000" y="2858214"/>
            <a:ext cx="3277692" cy="30777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srgbClr val="FF0000"/>
                </a:solidFill>
                <a:effectLst/>
                <a:uLnTx/>
                <a:uFillTx/>
                <a:latin typeface="Arial"/>
                <a:cs typeface="Arial"/>
              </a:rPr>
              <a:t>L3 cache</a:t>
            </a:r>
            <a:r>
              <a:rPr kumimoji="0" lang="zh-CN" altLang="en-US" sz="1400" i="0" u="none" strike="noStrike" kern="0" cap="none" spc="0" normalizeH="0" baseline="0" noProof="0" dirty="0">
                <a:ln>
                  <a:noFill/>
                </a:ln>
                <a:solidFill>
                  <a:srgbClr val="FF0000"/>
                </a:solidFill>
                <a:effectLst/>
                <a:uLnTx/>
                <a:uFillTx/>
                <a:latin typeface="Arial"/>
                <a:cs typeface="Arial"/>
              </a:rPr>
              <a:t>保存从主存取出的缓存行</a:t>
            </a:r>
            <a:endParaRPr kumimoji="0" lang="en-US" sz="1400" i="0" u="none" strike="noStrike" kern="0" cap="none" spc="0" normalizeH="0" baseline="0" noProof="0" dirty="0">
              <a:ln>
                <a:noFill/>
              </a:ln>
              <a:solidFill>
                <a:srgbClr val="FF0000"/>
              </a:solidFill>
              <a:effectLst/>
              <a:uLnTx/>
              <a:uFillTx/>
              <a:latin typeface="Arial"/>
              <a:cs typeface="Arial"/>
            </a:endParaRPr>
          </a:p>
        </p:txBody>
      </p:sp>
    </p:spTree>
    <p:extLst>
      <p:ext uri="{BB962C8B-B14F-4D97-AF65-F5344CB8AC3E}">
        <p14:creationId xmlns:p14="http://schemas.microsoft.com/office/powerpoint/2010/main" val="3340038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4826F8-E9C7-4490-B0DF-E983B52712B3}"/>
              </a:ext>
            </a:extLst>
          </p:cNvPr>
          <p:cNvPicPr>
            <a:picLocks noChangeAspect="1"/>
          </p:cNvPicPr>
          <p:nvPr/>
        </p:nvPicPr>
        <p:blipFill>
          <a:blip r:embed="rId2"/>
          <a:stretch>
            <a:fillRect/>
          </a:stretch>
        </p:blipFill>
        <p:spPr>
          <a:xfrm>
            <a:off x="6119916" y="2590733"/>
            <a:ext cx="3011871" cy="2160239"/>
          </a:xfrm>
          <a:prstGeom prst="rect">
            <a:avLst/>
          </a:prstGeom>
        </p:spPr>
      </p:pic>
      <p:sp>
        <p:nvSpPr>
          <p:cNvPr id="2" name="标题 1">
            <a:extLst>
              <a:ext uri="{FF2B5EF4-FFF2-40B4-BE49-F238E27FC236}">
                <a16:creationId xmlns:a16="http://schemas.microsoft.com/office/drawing/2014/main" id="{6E489002-5E97-4E36-A0E8-BB89CE40E5D8}"/>
              </a:ext>
            </a:extLst>
          </p:cNvPr>
          <p:cNvSpPr>
            <a:spLocks noGrp="1"/>
          </p:cNvSpPr>
          <p:nvPr>
            <p:ph type="title"/>
          </p:nvPr>
        </p:nvSpPr>
        <p:spPr/>
        <p:txBody>
          <a:bodyPr>
            <a:normAutofit fontScale="90000"/>
          </a:bodyPr>
          <a:lstStyle/>
          <a:p>
            <a:r>
              <a:rPr lang="zh-CN" altLang="en-US" dirty="0"/>
              <a:t>存储层访问特征</a:t>
            </a:r>
          </a:p>
        </p:txBody>
      </p:sp>
      <p:pic>
        <p:nvPicPr>
          <p:cNvPr id="6" name="内容占位符 5">
            <a:extLst>
              <a:ext uri="{FF2B5EF4-FFF2-40B4-BE49-F238E27FC236}">
                <a16:creationId xmlns:a16="http://schemas.microsoft.com/office/drawing/2014/main" id="{1548B298-2AB8-40EB-9809-64AC1872A6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13" y="990921"/>
            <a:ext cx="6211962" cy="4876157"/>
          </a:xfrm>
        </p:spPr>
      </p:pic>
      <p:sp>
        <p:nvSpPr>
          <p:cNvPr id="4" name="灯片编号占位符 3">
            <a:extLst>
              <a:ext uri="{FF2B5EF4-FFF2-40B4-BE49-F238E27FC236}">
                <a16:creationId xmlns:a16="http://schemas.microsoft.com/office/drawing/2014/main" id="{065AD47C-9283-44C8-A4F0-BC30603D084F}"/>
              </a:ext>
            </a:extLst>
          </p:cNvPr>
          <p:cNvSpPr>
            <a:spLocks noGrp="1"/>
          </p:cNvSpPr>
          <p:nvPr>
            <p:ph type="sldNum" sz="quarter" idx="12"/>
          </p:nvPr>
        </p:nvSpPr>
        <p:spPr/>
        <p:txBody>
          <a:bodyPr/>
          <a:lstStyle/>
          <a:p>
            <a:fld id="{6D62327B-ED8D-4CFC-ADD0-A75FA5CBE281}" type="slidenum">
              <a:rPr lang="zh-CN" altLang="en-US" smtClean="0"/>
              <a:pPr/>
              <a:t>83</a:t>
            </a:fld>
            <a:endParaRPr lang="zh-CN" altLang="en-US" dirty="0"/>
          </a:p>
        </p:txBody>
      </p:sp>
    </p:spTree>
    <p:extLst>
      <p:ext uri="{BB962C8B-B14F-4D97-AF65-F5344CB8AC3E}">
        <p14:creationId xmlns:p14="http://schemas.microsoft.com/office/powerpoint/2010/main" val="7192827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4B76FF-7605-4511-BF40-FE345BA6B1FE}"/>
              </a:ext>
            </a:extLst>
          </p:cNvPr>
          <p:cNvSpPr>
            <a:spLocks noGrp="1"/>
          </p:cNvSpPr>
          <p:nvPr>
            <p:ph type="title"/>
          </p:nvPr>
        </p:nvSpPr>
        <p:spPr/>
        <p:txBody>
          <a:bodyPr>
            <a:normAutofit fontScale="90000"/>
          </a:bodyPr>
          <a:lstStyle/>
          <a:p>
            <a:r>
              <a:rPr lang="en-US" altLang="zh-CN" dirty="0"/>
              <a:t>NVM</a:t>
            </a:r>
            <a:r>
              <a:rPr lang="zh-CN" altLang="en-US" dirty="0"/>
              <a:t>存储变革：</a:t>
            </a:r>
            <a:r>
              <a:rPr lang="en-US" altLang="zh-CN" dirty="0"/>
              <a:t>memory &amp; storage</a:t>
            </a:r>
            <a:endParaRPr lang="zh-CN" altLang="en-US" dirty="0"/>
          </a:p>
        </p:txBody>
      </p:sp>
      <p:pic>
        <p:nvPicPr>
          <p:cNvPr id="7" name="内容占位符 6">
            <a:extLst>
              <a:ext uri="{FF2B5EF4-FFF2-40B4-BE49-F238E27FC236}">
                <a16:creationId xmlns:a16="http://schemas.microsoft.com/office/drawing/2014/main" id="{9D678B2A-4333-450C-93F6-9E695242B5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08071"/>
            <a:ext cx="8784976" cy="4941550"/>
          </a:xfrm>
        </p:spPr>
      </p:pic>
      <p:sp>
        <p:nvSpPr>
          <p:cNvPr id="4" name="灯片编号占位符 3">
            <a:extLst>
              <a:ext uri="{FF2B5EF4-FFF2-40B4-BE49-F238E27FC236}">
                <a16:creationId xmlns:a16="http://schemas.microsoft.com/office/drawing/2014/main" id="{76CB9FFA-A95A-4BAA-8635-B9D3917181E6}"/>
              </a:ext>
            </a:extLst>
          </p:cNvPr>
          <p:cNvSpPr>
            <a:spLocks noGrp="1"/>
          </p:cNvSpPr>
          <p:nvPr>
            <p:ph type="sldNum" sz="quarter" idx="12"/>
          </p:nvPr>
        </p:nvSpPr>
        <p:spPr/>
        <p:txBody>
          <a:bodyPr/>
          <a:lstStyle/>
          <a:p>
            <a:fld id="{6D62327B-ED8D-4CFC-ADD0-A75FA5CBE281}" type="slidenum">
              <a:rPr lang="zh-CN" altLang="en-US" smtClean="0"/>
              <a:pPr/>
              <a:t>84</a:t>
            </a:fld>
            <a:endParaRPr lang="zh-CN" altLang="en-US" dirty="0"/>
          </a:p>
        </p:txBody>
      </p:sp>
    </p:spTree>
    <p:extLst>
      <p:ext uri="{BB962C8B-B14F-4D97-AF65-F5344CB8AC3E}">
        <p14:creationId xmlns:p14="http://schemas.microsoft.com/office/powerpoint/2010/main" val="20690355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04D49-24E6-4BEB-A1FF-73383C69D225}"/>
              </a:ext>
            </a:extLst>
          </p:cNvPr>
          <p:cNvSpPr>
            <a:spLocks noGrp="1"/>
          </p:cNvSpPr>
          <p:nvPr>
            <p:ph type="title"/>
          </p:nvPr>
        </p:nvSpPr>
        <p:spPr/>
        <p:txBody>
          <a:bodyPr>
            <a:normAutofit fontScale="90000"/>
          </a:bodyPr>
          <a:lstStyle/>
          <a:p>
            <a:r>
              <a:rPr lang="en-US" altLang="zh-CN" dirty="0"/>
              <a:t>6.3.1 </a:t>
            </a:r>
            <a:r>
              <a:rPr lang="zh-CN" altLang="en-US" dirty="0"/>
              <a:t>存储器层层次结构中的缓存</a:t>
            </a:r>
          </a:p>
        </p:txBody>
      </p:sp>
      <p:sp>
        <p:nvSpPr>
          <p:cNvPr id="3" name="内容占位符 2">
            <a:extLst>
              <a:ext uri="{FF2B5EF4-FFF2-40B4-BE49-F238E27FC236}">
                <a16:creationId xmlns:a16="http://schemas.microsoft.com/office/drawing/2014/main" id="{524931E2-3966-4F91-8382-A9FBF27BAD30}"/>
              </a:ext>
            </a:extLst>
          </p:cNvPr>
          <p:cNvSpPr>
            <a:spLocks noGrp="1"/>
          </p:cNvSpPr>
          <p:nvPr>
            <p:ph idx="1"/>
          </p:nvPr>
        </p:nvSpPr>
        <p:spPr/>
        <p:txBody>
          <a:bodyPr>
            <a:normAutofit/>
          </a:bodyPr>
          <a:lstStyle/>
          <a:p>
            <a:r>
              <a:rPr lang="zh-CN" altLang="en-US" dirty="0"/>
              <a:t>高速缓存</a:t>
            </a:r>
            <a:r>
              <a:rPr lang="en-US" altLang="zh-CN" dirty="0"/>
              <a:t>(cache)</a:t>
            </a:r>
            <a:r>
              <a:rPr lang="zh-CN" altLang="en-US" dirty="0"/>
              <a:t>：是一个小而快速的存储设备，作为存储在更大、更慢下一级设备中的数据对象的缓中区域</a:t>
            </a:r>
            <a:endParaRPr lang="en-US" altLang="zh-CN" dirty="0"/>
          </a:p>
          <a:p>
            <a:r>
              <a:rPr lang="zh-CN" altLang="en-US" dirty="0"/>
              <a:t>缓存</a:t>
            </a:r>
            <a:r>
              <a:rPr lang="en-US" altLang="zh-CN" dirty="0"/>
              <a:t>(caching)</a:t>
            </a:r>
            <a:r>
              <a:rPr lang="zh-CN" altLang="en-US" dirty="0"/>
              <a:t>：使用高速缓存的过程</a:t>
            </a:r>
            <a:endParaRPr lang="en-US" altLang="zh-CN" dirty="0"/>
          </a:p>
          <a:p>
            <a:r>
              <a:rPr lang="zh-CN" altLang="en-US" dirty="0"/>
              <a:t>存储器层次的中心思想：</a:t>
            </a:r>
            <a:endParaRPr lang="en-US" altLang="zh-CN" dirty="0"/>
          </a:p>
          <a:p>
            <a:pPr lvl="1"/>
            <a:r>
              <a:rPr lang="zh-CN" altLang="en-US" dirty="0"/>
              <a:t>对于每个</a:t>
            </a:r>
            <a:r>
              <a:rPr lang="en-US" altLang="zh-CN" i="1" dirty="0"/>
              <a:t>k</a:t>
            </a:r>
            <a:r>
              <a:rPr lang="zh-CN" altLang="en-US" dirty="0"/>
              <a:t>，位于</a:t>
            </a:r>
            <a:r>
              <a:rPr lang="en-US" altLang="zh-CN" sz="2100" i="1" dirty="0"/>
              <a:t>k</a:t>
            </a:r>
            <a:r>
              <a:rPr lang="zh-CN" altLang="en-US" dirty="0"/>
              <a:t>层的更快更小的存储设备作为位于</a:t>
            </a:r>
            <a:r>
              <a:rPr lang="en-US" altLang="zh-CN" sz="2100" i="1" dirty="0"/>
              <a:t>k</a:t>
            </a:r>
            <a:r>
              <a:rPr lang="en-US" altLang="zh-CN" dirty="0"/>
              <a:t>+1</a:t>
            </a:r>
            <a:r>
              <a:rPr lang="zh-CN" altLang="en-US" dirty="0"/>
              <a:t>层的更大更慢存储设备的缓存</a:t>
            </a:r>
            <a:endParaRPr lang="en-US" altLang="zh-CN" dirty="0"/>
          </a:p>
          <a:p>
            <a:r>
              <a:rPr lang="zh-CN" altLang="en-US" dirty="0"/>
              <a:t>存储层次的工作原理：</a:t>
            </a:r>
            <a:endParaRPr lang="en-US" altLang="zh-CN" dirty="0"/>
          </a:p>
          <a:p>
            <a:pPr lvl="1"/>
            <a:r>
              <a:rPr lang="en-US" altLang="zh-CN" dirty="0"/>
              <a:t>Power law(80/20</a:t>
            </a:r>
            <a:r>
              <a:rPr lang="zh-CN" altLang="en-US" dirty="0"/>
              <a:t>原则</a:t>
            </a:r>
            <a:r>
              <a:rPr lang="en-US" altLang="zh-CN" dirty="0"/>
              <a:t>)</a:t>
            </a:r>
            <a:r>
              <a:rPr lang="zh-CN" altLang="en-US" dirty="0"/>
              <a:t>，</a:t>
            </a:r>
            <a:r>
              <a:rPr lang="en-US" altLang="zh-CN" i="1" dirty="0"/>
              <a:t> k</a:t>
            </a:r>
            <a:r>
              <a:rPr lang="en-US" altLang="zh-CN" dirty="0"/>
              <a:t>+1</a:t>
            </a:r>
            <a:r>
              <a:rPr lang="zh-CN" altLang="en-US" dirty="0"/>
              <a:t>层数据中部分数据属于频繁访问的热数据，大部分数据属于不频繁访问的冷数据</a:t>
            </a:r>
            <a:endParaRPr lang="en-US" altLang="zh-CN" dirty="0"/>
          </a:p>
          <a:p>
            <a:pPr lvl="1"/>
            <a:r>
              <a:rPr lang="zh-CN" altLang="en-US" dirty="0"/>
              <a:t>程序局部性特点倾向于访问</a:t>
            </a:r>
            <a:r>
              <a:rPr lang="en-US" altLang="zh-CN" i="1" dirty="0"/>
              <a:t>k</a:t>
            </a:r>
            <a:r>
              <a:rPr lang="zh-CN" altLang="en-US" dirty="0"/>
              <a:t>层的数据，速度快于</a:t>
            </a:r>
            <a:r>
              <a:rPr lang="en-US" altLang="zh-CN" i="1" dirty="0"/>
              <a:t>k</a:t>
            </a:r>
            <a:r>
              <a:rPr lang="en-US" altLang="zh-CN" dirty="0"/>
              <a:t>+1</a:t>
            </a:r>
            <a:r>
              <a:rPr lang="zh-CN" altLang="en-US" dirty="0"/>
              <a:t>层数据访问</a:t>
            </a:r>
            <a:endParaRPr lang="en-US" altLang="zh-CN" dirty="0"/>
          </a:p>
          <a:p>
            <a:pPr lvl="1"/>
            <a:r>
              <a:rPr lang="en-US" altLang="zh-CN" i="1" dirty="0"/>
              <a:t>k</a:t>
            </a:r>
            <a:r>
              <a:rPr lang="en-US" altLang="zh-CN" dirty="0"/>
              <a:t>+1</a:t>
            </a:r>
            <a:r>
              <a:rPr lang="zh-CN" altLang="en-US" dirty="0"/>
              <a:t>层数据访问更慢，但可以提供更大的容量</a:t>
            </a:r>
            <a:endParaRPr lang="en-US" altLang="zh-CN" dirty="0"/>
          </a:p>
          <a:p>
            <a:r>
              <a:rPr lang="zh-CN" altLang="en-US" i="1" dirty="0">
                <a:solidFill>
                  <a:srgbClr val="FF0000"/>
                </a:solidFill>
              </a:rPr>
              <a:t>重要思想</a:t>
            </a:r>
            <a:r>
              <a:rPr lang="en-US" altLang="zh-CN" i="1" dirty="0">
                <a:solidFill>
                  <a:srgbClr val="FF0000"/>
                </a:solidFill>
              </a:rPr>
              <a:t>:  </a:t>
            </a:r>
            <a:r>
              <a:rPr lang="zh-CN" altLang="en-US" sz="2400" dirty="0"/>
              <a:t>存储层次创建一个大的存储池，成本接近底层存储，性能接近上层存储</a:t>
            </a:r>
            <a:endParaRPr lang="en-US" altLang="zh-CN" dirty="0"/>
          </a:p>
          <a:p>
            <a:pPr lvl="1"/>
            <a:endParaRPr lang="en-US" altLang="zh-CN" dirty="0"/>
          </a:p>
          <a:p>
            <a:endParaRPr lang="zh-CN" altLang="en-US" dirty="0"/>
          </a:p>
        </p:txBody>
      </p:sp>
      <p:sp>
        <p:nvSpPr>
          <p:cNvPr id="4" name="灯片编号占位符 3">
            <a:extLst>
              <a:ext uri="{FF2B5EF4-FFF2-40B4-BE49-F238E27FC236}">
                <a16:creationId xmlns:a16="http://schemas.microsoft.com/office/drawing/2014/main" id="{D979BBB6-E9A4-4C64-A57A-24447A6AD7E8}"/>
              </a:ext>
            </a:extLst>
          </p:cNvPr>
          <p:cNvSpPr>
            <a:spLocks noGrp="1"/>
          </p:cNvSpPr>
          <p:nvPr>
            <p:ph type="sldNum" sz="quarter" idx="12"/>
          </p:nvPr>
        </p:nvSpPr>
        <p:spPr/>
        <p:txBody>
          <a:bodyPr/>
          <a:lstStyle/>
          <a:p>
            <a:fld id="{6D62327B-ED8D-4CFC-ADD0-A75FA5CBE281}" type="slidenum">
              <a:rPr lang="zh-CN" altLang="en-US" smtClean="0"/>
              <a:pPr/>
              <a:t>85</a:t>
            </a:fld>
            <a:endParaRPr lang="zh-CN" altLang="en-US" dirty="0"/>
          </a:p>
        </p:txBody>
      </p:sp>
    </p:spTree>
    <p:extLst>
      <p:ext uri="{BB962C8B-B14F-4D97-AF65-F5344CB8AC3E}">
        <p14:creationId xmlns:p14="http://schemas.microsoft.com/office/powerpoint/2010/main" val="1508822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52719B-DB30-4835-AAF4-DE7BCDF5FDF9}"/>
              </a:ext>
            </a:extLst>
          </p:cNvPr>
          <p:cNvSpPr>
            <a:spLocks noGrp="1"/>
          </p:cNvSpPr>
          <p:nvPr>
            <p:ph type="title"/>
          </p:nvPr>
        </p:nvSpPr>
        <p:spPr/>
        <p:txBody>
          <a:bodyPr>
            <a:normAutofit fontScale="90000"/>
          </a:bodyPr>
          <a:lstStyle/>
          <a:p>
            <a:r>
              <a:rPr lang="zh-CN" altLang="en-US" dirty="0"/>
              <a:t>缓存的一般概念</a:t>
            </a:r>
          </a:p>
        </p:txBody>
      </p:sp>
      <p:sp>
        <p:nvSpPr>
          <p:cNvPr id="3" name="内容占位符 2">
            <a:extLst>
              <a:ext uri="{FF2B5EF4-FFF2-40B4-BE49-F238E27FC236}">
                <a16:creationId xmlns:a16="http://schemas.microsoft.com/office/drawing/2014/main" id="{06DC8833-EF54-4B38-BF3D-914D0A79192E}"/>
              </a:ext>
            </a:extLst>
          </p:cNvPr>
          <p:cNvSpPr>
            <a:spLocks noGrp="1"/>
          </p:cNvSpPr>
          <p:nvPr>
            <p:ph idx="1"/>
          </p:nvPr>
        </p:nvSpPr>
        <p:spPr>
          <a:xfrm>
            <a:off x="457200" y="837034"/>
            <a:ext cx="8229600" cy="1643939"/>
          </a:xfrm>
        </p:spPr>
        <p:txBody>
          <a:bodyPr>
            <a:normAutofit fontScale="92500"/>
          </a:bodyPr>
          <a:lstStyle/>
          <a:p>
            <a:r>
              <a:rPr lang="zh-CN" altLang="en-US" dirty="0"/>
              <a:t>第</a:t>
            </a:r>
            <a:r>
              <a:rPr lang="en-US" altLang="zh-CN" i="1" dirty="0"/>
              <a:t>k</a:t>
            </a:r>
            <a:r>
              <a:rPr lang="en-US" altLang="zh-CN" dirty="0"/>
              <a:t>+1</a:t>
            </a:r>
            <a:r>
              <a:rPr lang="zh-CN" altLang="en-US" dirty="0"/>
              <a:t>层存储器被划分为连续的数据对象组块，每个块都有一个唯一的地址或名字，块可以是固定大小，也可以可变大小</a:t>
            </a:r>
            <a:endParaRPr lang="en-US" altLang="zh-CN" dirty="0"/>
          </a:p>
          <a:p>
            <a:r>
              <a:rPr lang="zh-CN" altLang="en-US" dirty="0"/>
              <a:t>第</a:t>
            </a:r>
            <a:r>
              <a:rPr lang="en-US" altLang="zh-CN" sz="2400" i="1" dirty="0"/>
              <a:t>k</a:t>
            </a:r>
            <a:r>
              <a:rPr lang="zh-CN" altLang="en-US" dirty="0"/>
              <a:t>层被划分成较小的块的集合，</a:t>
            </a:r>
            <a:r>
              <a:rPr lang="zh-CN" altLang="en-US" i="1" dirty="0">
                <a:solidFill>
                  <a:srgbClr val="FF0000"/>
                </a:solidFill>
                <a:effectLst>
                  <a:outerShdw blurRad="38100" dist="38100" dir="2700000" algn="tl">
                    <a:srgbClr val="000000">
                      <a:alpha val="43137"/>
                    </a:srgbClr>
                  </a:outerShdw>
                </a:effectLst>
              </a:rPr>
              <a:t>每个块的大小与第</a:t>
            </a:r>
            <a:r>
              <a:rPr lang="en-US" altLang="zh-CN" sz="2400" i="1" dirty="0">
                <a:solidFill>
                  <a:srgbClr val="FF0000"/>
                </a:solidFill>
                <a:effectLst>
                  <a:outerShdw blurRad="38100" dist="38100" dir="2700000" algn="tl">
                    <a:srgbClr val="000000">
                      <a:alpha val="43137"/>
                    </a:srgbClr>
                  </a:outerShdw>
                </a:effectLst>
              </a:rPr>
              <a:t>k</a:t>
            </a:r>
            <a:r>
              <a:rPr lang="en-US" altLang="zh-CN" i="1" dirty="0">
                <a:solidFill>
                  <a:srgbClr val="FF0000"/>
                </a:solidFill>
                <a:effectLst>
                  <a:outerShdw blurRad="38100" dist="38100" dir="2700000" algn="tl">
                    <a:srgbClr val="000000">
                      <a:alpha val="43137"/>
                    </a:srgbClr>
                  </a:outerShdw>
                </a:effectLst>
              </a:rPr>
              <a:t>+1</a:t>
            </a:r>
            <a:r>
              <a:rPr lang="zh-CN" altLang="en-US" i="1" dirty="0">
                <a:solidFill>
                  <a:srgbClr val="FF0000"/>
                </a:solidFill>
                <a:effectLst>
                  <a:outerShdw blurRad="38100" dist="38100" dir="2700000" algn="tl">
                    <a:srgbClr val="000000">
                      <a:alpha val="43137"/>
                    </a:srgbClr>
                  </a:outerShdw>
                </a:effectLst>
              </a:rPr>
              <a:t>层一样</a:t>
            </a:r>
            <a:r>
              <a:rPr lang="zh-CN" altLang="en-US" dirty="0"/>
              <a:t>，第</a:t>
            </a:r>
            <a:r>
              <a:rPr lang="en-US" altLang="zh-CN" sz="2400" i="1" dirty="0"/>
              <a:t>k</a:t>
            </a:r>
            <a:r>
              <a:rPr lang="zh-CN" altLang="en-US" dirty="0"/>
              <a:t>层缓存包含第</a:t>
            </a:r>
            <a:r>
              <a:rPr lang="en-US" altLang="zh-CN" sz="2400" i="1" dirty="0"/>
              <a:t>k</a:t>
            </a:r>
            <a:r>
              <a:rPr lang="en-US" altLang="zh-CN" dirty="0"/>
              <a:t>+1</a:t>
            </a:r>
            <a:r>
              <a:rPr lang="zh-CN" altLang="en-US" dirty="0"/>
              <a:t>层块的一个子集的副本</a:t>
            </a:r>
          </a:p>
        </p:txBody>
      </p:sp>
      <p:sp>
        <p:nvSpPr>
          <p:cNvPr id="4" name="灯片编号占位符 3">
            <a:extLst>
              <a:ext uri="{FF2B5EF4-FFF2-40B4-BE49-F238E27FC236}">
                <a16:creationId xmlns:a16="http://schemas.microsoft.com/office/drawing/2014/main" id="{F49361C4-B101-4C78-AB3D-32BE5D9200E1}"/>
              </a:ext>
            </a:extLst>
          </p:cNvPr>
          <p:cNvSpPr>
            <a:spLocks noGrp="1"/>
          </p:cNvSpPr>
          <p:nvPr>
            <p:ph type="sldNum" sz="quarter" idx="12"/>
          </p:nvPr>
        </p:nvSpPr>
        <p:spPr/>
        <p:txBody>
          <a:bodyPr/>
          <a:lstStyle/>
          <a:p>
            <a:fld id="{6D62327B-ED8D-4CFC-ADD0-A75FA5CBE281}" type="slidenum">
              <a:rPr lang="zh-CN" altLang="en-US" smtClean="0"/>
              <a:pPr/>
              <a:t>86</a:t>
            </a:fld>
            <a:endParaRPr lang="zh-CN" altLang="en-US" dirty="0"/>
          </a:p>
        </p:txBody>
      </p:sp>
      <p:sp>
        <p:nvSpPr>
          <p:cNvPr id="5" name="Up-Down Arrow 34">
            <a:extLst>
              <a:ext uri="{FF2B5EF4-FFF2-40B4-BE49-F238E27FC236}">
                <a16:creationId xmlns:a16="http://schemas.microsoft.com/office/drawing/2014/main" id="{0E2FB659-1D05-4465-94A0-A08A797B8C62}"/>
              </a:ext>
            </a:extLst>
          </p:cNvPr>
          <p:cNvSpPr/>
          <p:nvPr/>
        </p:nvSpPr>
        <p:spPr bwMode="auto">
          <a:xfrm>
            <a:off x="3361111" y="3165820"/>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6" name="Rectangle 2">
            <a:extLst>
              <a:ext uri="{FF2B5EF4-FFF2-40B4-BE49-F238E27FC236}">
                <a16:creationId xmlns:a16="http://schemas.microsoft.com/office/drawing/2014/main" id="{628AB93E-6213-46B0-9E7F-DDA854CB5B90}"/>
              </a:ext>
            </a:extLst>
          </p:cNvPr>
          <p:cNvSpPr/>
          <p:nvPr/>
        </p:nvSpPr>
        <p:spPr bwMode="auto">
          <a:xfrm>
            <a:off x="1913311" y="4537420"/>
            <a:ext cx="3581400" cy="2057400"/>
          </a:xfrm>
          <a:prstGeom prst="rect">
            <a:avLst/>
          </a:prstGeom>
          <a:solidFill>
            <a:srgbClr val="DEDFF5"/>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7" name="Rectangle 3">
            <a:extLst>
              <a:ext uri="{FF2B5EF4-FFF2-40B4-BE49-F238E27FC236}">
                <a16:creationId xmlns:a16="http://schemas.microsoft.com/office/drawing/2014/main" id="{B5E7F626-FB9E-4FCE-AA61-D0F1BBE736BD}"/>
              </a:ext>
            </a:extLst>
          </p:cNvPr>
          <p:cNvSpPr/>
          <p:nvPr/>
        </p:nvSpPr>
        <p:spPr bwMode="auto">
          <a:xfrm>
            <a:off x="1913311" y="2542611"/>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8" name="Rectangle 4">
            <a:extLst>
              <a:ext uri="{FF2B5EF4-FFF2-40B4-BE49-F238E27FC236}">
                <a16:creationId xmlns:a16="http://schemas.microsoft.com/office/drawing/2014/main" id="{75D15D30-D02B-45C9-A5CB-72950EC366CD}"/>
              </a:ext>
            </a:extLst>
          </p:cNvPr>
          <p:cNvSpPr/>
          <p:nvPr/>
        </p:nvSpPr>
        <p:spPr bwMode="auto">
          <a:xfrm>
            <a:off x="2065711" y="4689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9" name="Rectangle 5">
            <a:extLst>
              <a:ext uri="{FF2B5EF4-FFF2-40B4-BE49-F238E27FC236}">
                <a16:creationId xmlns:a16="http://schemas.microsoft.com/office/drawing/2014/main" id="{1AFF9434-D57E-4D4D-9D98-398B6767AC7E}"/>
              </a:ext>
            </a:extLst>
          </p:cNvPr>
          <p:cNvSpPr/>
          <p:nvPr/>
        </p:nvSpPr>
        <p:spPr bwMode="auto">
          <a:xfrm>
            <a:off x="2903911" y="4689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10" name="Rectangle 6">
            <a:extLst>
              <a:ext uri="{FF2B5EF4-FFF2-40B4-BE49-F238E27FC236}">
                <a16:creationId xmlns:a16="http://schemas.microsoft.com/office/drawing/2014/main" id="{018A0A49-FE03-49FD-ADBF-2D1F78EBBB9F}"/>
              </a:ext>
            </a:extLst>
          </p:cNvPr>
          <p:cNvSpPr/>
          <p:nvPr/>
        </p:nvSpPr>
        <p:spPr bwMode="auto">
          <a:xfrm>
            <a:off x="3742111" y="4689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11" name="Rectangle 7">
            <a:extLst>
              <a:ext uri="{FF2B5EF4-FFF2-40B4-BE49-F238E27FC236}">
                <a16:creationId xmlns:a16="http://schemas.microsoft.com/office/drawing/2014/main" id="{CE9AEA55-1D46-4087-B958-AB2498223EE2}"/>
              </a:ext>
            </a:extLst>
          </p:cNvPr>
          <p:cNvSpPr/>
          <p:nvPr/>
        </p:nvSpPr>
        <p:spPr bwMode="auto">
          <a:xfrm>
            <a:off x="4580311" y="4689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12" name="Rectangle 8">
            <a:extLst>
              <a:ext uri="{FF2B5EF4-FFF2-40B4-BE49-F238E27FC236}">
                <a16:creationId xmlns:a16="http://schemas.microsoft.com/office/drawing/2014/main" id="{44A76B81-7003-488E-B5E9-F922F4454D72}"/>
              </a:ext>
            </a:extLst>
          </p:cNvPr>
          <p:cNvSpPr/>
          <p:nvPr/>
        </p:nvSpPr>
        <p:spPr bwMode="auto">
          <a:xfrm>
            <a:off x="2065711" y="5070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13" name="Rectangle 9">
            <a:extLst>
              <a:ext uri="{FF2B5EF4-FFF2-40B4-BE49-F238E27FC236}">
                <a16:creationId xmlns:a16="http://schemas.microsoft.com/office/drawing/2014/main" id="{599778D4-737B-4BEF-B89A-340ECA01F2EC}"/>
              </a:ext>
            </a:extLst>
          </p:cNvPr>
          <p:cNvSpPr/>
          <p:nvPr/>
        </p:nvSpPr>
        <p:spPr bwMode="auto">
          <a:xfrm>
            <a:off x="2903911" y="5070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14" name="Rectangle 10">
            <a:extLst>
              <a:ext uri="{FF2B5EF4-FFF2-40B4-BE49-F238E27FC236}">
                <a16:creationId xmlns:a16="http://schemas.microsoft.com/office/drawing/2014/main" id="{E8F87A72-D518-4D03-B311-892EB571914E}"/>
              </a:ext>
            </a:extLst>
          </p:cNvPr>
          <p:cNvSpPr/>
          <p:nvPr/>
        </p:nvSpPr>
        <p:spPr bwMode="auto">
          <a:xfrm>
            <a:off x="3742111" y="5070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15" name="Rectangle 11">
            <a:extLst>
              <a:ext uri="{FF2B5EF4-FFF2-40B4-BE49-F238E27FC236}">
                <a16:creationId xmlns:a16="http://schemas.microsoft.com/office/drawing/2014/main" id="{856E3A0E-CE0B-4DDC-9809-64D087465B7D}"/>
              </a:ext>
            </a:extLst>
          </p:cNvPr>
          <p:cNvSpPr/>
          <p:nvPr/>
        </p:nvSpPr>
        <p:spPr bwMode="auto">
          <a:xfrm>
            <a:off x="4580311" y="5070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16" name="Rectangle 12">
            <a:extLst>
              <a:ext uri="{FF2B5EF4-FFF2-40B4-BE49-F238E27FC236}">
                <a16:creationId xmlns:a16="http://schemas.microsoft.com/office/drawing/2014/main" id="{830910E6-AA28-49D0-AB54-372DBDF39A50}"/>
              </a:ext>
            </a:extLst>
          </p:cNvPr>
          <p:cNvSpPr/>
          <p:nvPr/>
        </p:nvSpPr>
        <p:spPr bwMode="auto">
          <a:xfrm>
            <a:off x="2065711" y="5451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17" name="Rectangle 13">
            <a:extLst>
              <a:ext uri="{FF2B5EF4-FFF2-40B4-BE49-F238E27FC236}">
                <a16:creationId xmlns:a16="http://schemas.microsoft.com/office/drawing/2014/main" id="{228540B1-C56B-45D9-8323-92BED0051782}"/>
              </a:ext>
            </a:extLst>
          </p:cNvPr>
          <p:cNvSpPr/>
          <p:nvPr/>
        </p:nvSpPr>
        <p:spPr bwMode="auto">
          <a:xfrm>
            <a:off x="2903911" y="5451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18" name="Rectangle 14">
            <a:extLst>
              <a:ext uri="{FF2B5EF4-FFF2-40B4-BE49-F238E27FC236}">
                <a16:creationId xmlns:a16="http://schemas.microsoft.com/office/drawing/2014/main" id="{E41AB659-D7BC-4731-9E6D-31F885E2658A}"/>
              </a:ext>
            </a:extLst>
          </p:cNvPr>
          <p:cNvSpPr/>
          <p:nvPr/>
        </p:nvSpPr>
        <p:spPr bwMode="auto">
          <a:xfrm>
            <a:off x="3742111" y="5451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19" name="Rectangle 15">
            <a:extLst>
              <a:ext uri="{FF2B5EF4-FFF2-40B4-BE49-F238E27FC236}">
                <a16:creationId xmlns:a16="http://schemas.microsoft.com/office/drawing/2014/main" id="{56021A97-A139-47DF-A9DD-77650ACE22FE}"/>
              </a:ext>
            </a:extLst>
          </p:cNvPr>
          <p:cNvSpPr/>
          <p:nvPr/>
        </p:nvSpPr>
        <p:spPr bwMode="auto">
          <a:xfrm>
            <a:off x="4580311" y="5451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20" name="Rectangle 16">
            <a:extLst>
              <a:ext uri="{FF2B5EF4-FFF2-40B4-BE49-F238E27FC236}">
                <a16:creationId xmlns:a16="http://schemas.microsoft.com/office/drawing/2014/main" id="{ACC5874A-D57B-425E-B67D-4100EDEFF419}"/>
              </a:ext>
            </a:extLst>
          </p:cNvPr>
          <p:cNvSpPr/>
          <p:nvPr/>
        </p:nvSpPr>
        <p:spPr bwMode="auto">
          <a:xfrm>
            <a:off x="2065711" y="5832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21" name="Rectangle 17">
            <a:extLst>
              <a:ext uri="{FF2B5EF4-FFF2-40B4-BE49-F238E27FC236}">
                <a16:creationId xmlns:a16="http://schemas.microsoft.com/office/drawing/2014/main" id="{18DF749F-120B-4679-AEA9-028E439D1E62}"/>
              </a:ext>
            </a:extLst>
          </p:cNvPr>
          <p:cNvSpPr/>
          <p:nvPr/>
        </p:nvSpPr>
        <p:spPr bwMode="auto">
          <a:xfrm>
            <a:off x="2903911" y="5832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22" name="Rectangle 18">
            <a:extLst>
              <a:ext uri="{FF2B5EF4-FFF2-40B4-BE49-F238E27FC236}">
                <a16:creationId xmlns:a16="http://schemas.microsoft.com/office/drawing/2014/main" id="{C6C0625C-D785-491B-AC2A-93776BA7E6DF}"/>
              </a:ext>
            </a:extLst>
          </p:cNvPr>
          <p:cNvSpPr/>
          <p:nvPr/>
        </p:nvSpPr>
        <p:spPr bwMode="auto">
          <a:xfrm>
            <a:off x="3742111" y="5832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3" name="Rectangle 19">
            <a:extLst>
              <a:ext uri="{FF2B5EF4-FFF2-40B4-BE49-F238E27FC236}">
                <a16:creationId xmlns:a16="http://schemas.microsoft.com/office/drawing/2014/main" id="{90110E3A-7414-4149-B6D1-8B39184D6804}"/>
              </a:ext>
            </a:extLst>
          </p:cNvPr>
          <p:cNvSpPr/>
          <p:nvPr/>
        </p:nvSpPr>
        <p:spPr bwMode="auto">
          <a:xfrm>
            <a:off x="4580311" y="583282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24" name="Straight Connector 21">
            <a:extLst>
              <a:ext uri="{FF2B5EF4-FFF2-40B4-BE49-F238E27FC236}">
                <a16:creationId xmlns:a16="http://schemas.microsoft.com/office/drawing/2014/main" id="{7A5A9CE8-0080-462F-8BC6-2D83C11C5594}"/>
              </a:ext>
            </a:extLst>
          </p:cNvPr>
          <p:cNvCxnSpPr/>
          <p:nvPr/>
        </p:nvCxnSpPr>
        <p:spPr bwMode="auto">
          <a:xfrm>
            <a:off x="2294311" y="6366220"/>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25" name="Rectangle 25">
            <a:extLst>
              <a:ext uri="{FF2B5EF4-FFF2-40B4-BE49-F238E27FC236}">
                <a16:creationId xmlns:a16="http://schemas.microsoft.com/office/drawing/2014/main" id="{A0B7282B-7083-43A6-9B1F-7538F8788AF4}"/>
              </a:ext>
            </a:extLst>
          </p:cNvPr>
          <p:cNvSpPr/>
          <p:nvPr/>
        </p:nvSpPr>
        <p:spPr bwMode="auto">
          <a:xfrm>
            <a:off x="2065711" y="269501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26" name="Rectangle 26">
            <a:extLst>
              <a:ext uri="{FF2B5EF4-FFF2-40B4-BE49-F238E27FC236}">
                <a16:creationId xmlns:a16="http://schemas.microsoft.com/office/drawing/2014/main" id="{12E8B789-2AFE-47ED-BD83-9A886C05A89B}"/>
              </a:ext>
            </a:extLst>
          </p:cNvPr>
          <p:cNvSpPr/>
          <p:nvPr/>
        </p:nvSpPr>
        <p:spPr bwMode="auto">
          <a:xfrm>
            <a:off x="2903911" y="269501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27" name="Rectangle 27">
            <a:extLst>
              <a:ext uri="{FF2B5EF4-FFF2-40B4-BE49-F238E27FC236}">
                <a16:creationId xmlns:a16="http://schemas.microsoft.com/office/drawing/2014/main" id="{63193852-3853-4FCB-95B9-BAADAB3B8097}"/>
              </a:ext>
            </a:extLst>
          </p:cNvPr>
          <p:cNvSpPr/>
          <p:nvPr/>
        </p:nvSpPr>
        <p:spPr bwMode="auto">
          <a:xfrm>
            <a:off x="3742111" y="269501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8" name="Rectangle 28">
            <a:extLst>
              <a:ext uri="{FF2B5EF4-FFF2-40B4-BE49-F238E27FC236}">
                <a16:creationId xmlns:a16="http://schemas.microsoft.com/office/drawing/2014/main" id="{4DB89BB8-84D5-4295-B81B-D806C9C68ECC}"/>
              </a:ext>
            </a:extLst>
          </p:cNvPr>
          <p:cNvSpPr/>
          <p:nvPr/>
        </p:nvSpPr>
        <p:spPr bwMode="auto">
          <a:xfrm>
            <a:off x="4580311" y="269501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29" name="TextBox 29">
            <a:extLst>
              <a:ext uri="{FF2B5EF4-FFF2-40B4-BE49-F238E27FC236}">
                <a16:creationId xmlns:a16="http://schemas.microsoft.com/office/drawing/2014/main" id="{96711845-B315-4498-BE14-ED6810470F2C}"/>
              </a:ext>
            </a:extLst>
          </p:cNvPr>
          <p:cNvSpPr txBox="1"/>
          <p:nvPr/>
        </p:nvSpPr>
        <p:spPr>
          <a:xfrm>
            <a:off x="797075" y="2618811"/>
            <a:ext cx="750526"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zh-CN" altLang="en-US" dirty="0">
                <a:latin typeface="Calibri" pitchFamily="34" charset="0"/>
              </a:rPr>
              <a:t>层</a:t>
            </a:r>
            <a:endParaRPr lang="en-US" dirty="0">
              <a:latin typeface="Calibri" pitchFamily="34" charset="0"/>
            </a:endParaRPr>
          </a:p>
        </p:txBody>
      </p:sp>
      <p:sp>
        <p:nvSpPr>
          <p:cNvPr id="30" name="TextBox 30">
            <a:extLst>
              <a:ext uri="{FF2B5EF4-FFF2-40B4-BE49-F238E27FC236}">
                <a16:creationId xmlns:a16="http://schemas.microsoft.com/office/drawing/2014/main" id="{D0216510-6498-4F09-8417-E9D198625A7F}"/>
              </a:ext>
            </a:extLst>
          </p:cNvPr>
          <p:cNvSpPr txBox="1"/>
          <p:nvPr/>
        </p:nvSpPr>
        <p:spPr>
          <a:xfrm>
            <a:off x="465511" y="4613620"/>
            <a:ext cx="982961"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en-US" altLang="zh-CN" dirty="0">
                <a:latin typeface="Calibri" pitchFamily="34" charset="0"/>
              </a:rPr>
              <a:t>+1</a:t>
            </a:r>
            <a:r>
              <a:rPr lang="zh-CN" altLang="en-US" dirty="0">
                <a:latin typeface="Calibri" pitchFamily="34" charset="0"/>
              </a:rPr>
              <a:t>层</a:t>
            </a:r>
            <a:endParaRPr lang="en-US" dirty="0">
              <a:latin typeface="Calibri" pitchFamily="34" charset="0"/>
            </a:endParaRPr>
          </a:p>
        </p:txBody>
      </p:sp>
      <p:sp>
        <p:nvSpPr>
          <p:cNvPr id="31" name="Text Box 19">
            <a:extLst>
              <a:ext uri="{FF2B5EF4-FFF2-40B4-BE49-F238E27FC236}">
                <a16:creationId xmlns:a16="http://schemas.microsoft.com/office/drawing/2014/main" id="{CAA8AAAF-4059-4727-BA76-D052A5A8F763}"/>
              </a:ext>
            </a:extLst>
          </p:cNvPr>
          <p:cNvSpPr txBox="1">
            <a:spLocks noChangeArrowheads="1"/>
          </p:cNvSpPr>
          <p:nvPr/>
        </p:nvSpPr>
        <p:spPr bwMode="auto">
          <a:xfrm>
            <a:off x="5570911" y="4637121"/>
            <a:ext cx="2897198" cy="577082"/>
          </a:xfrm>
          <a:prstGeom prst="rect">
            <a:avLst/>
          </a:prstGeom>
          <a:noFill/>
          <a:ln w="9525">
            <a:noFill/>
            <a:round/>
            <a:headEnd/>
            <a:tailEnd/>
          </a:ln>
        </p:spPr>
        <p:txBody>
          <a:bodyPr wrap="squar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1600" b="1" dirty="0">
                <a:latin typeface="Calibri" pitchFamily="34" charset="0"/>
              </a:rPr>
              <a:t>第</a:t>
            </a:r>
            <a:r>
              <a:rPr lang="en-US" altLang="zh-CN" sz="1600" b="1" i="1" dirty="0">
                <a:latin typeface="Calibri" pitchFamily="34" charset="0"/>
              </a:rPr>
              <a:t>k</a:t>
            </a:r>
            <a:r>
              <a:rPr lang="en-US" altLang="zh-CN" sz="1600" b="1" dirty="0">
                <a:latin typeface="Calibri" pitchFamily="34" charset="0"/>
              </a:rPr>
              <a:t>+1</a:t>
            </a:r>
            <a:r>
              <a:rPr lang="zh-CN" altLang="en-US" sz="1600" b="1" dirty="0">
                <a:latin typeface="Calibri" pitchFamily="34" charset="0"/>
              </a:rPr>
              <a:t>层更大、更慢、更便宜的设备被划分成块</a:t>
            </a:r>
            <a:endParaRPr lang="en-GB" sz="1600" b="1" dirty="0">
              <a:latin typeface="Calibri" pitchFamily="34" charset="0"/>
            </a:endParaRPr>
          </a:p>
        </p:txBody>
      </p:sp>
      <p:sp>
        <p:nvSpPr>
          <p:cNvPr id="32" name="Text Box 22">
            <a:extLst>
              <a:ext uri="{FF2B5EF4-FFF2-40B4-BE49-F238E27FC236}">
                <a16:creationId xmlns:a16="http://schemas.microsoft.com/office/drawing/2014/main" id="{FBC2F9BD-3DA6-41AE-9311-0AEC004C67AC}"/>
              </a:ext>
            </a:extLst>
          </p:cNvPr>
          <p:cNvSpPr txBox="1">
            <a:spLocks noChangeArrowheads="1"/>
          </p:cNvSpPr>
          <p:nvPr/>
        </p:nvSpPr>
        <p:spPr bwMode="auto">
          <a:xfrm>
            <a:off x="3951111" y="3503138"/>
            <a:ext cx="2501408" cy="577082"/>
          </a:xfrm>
          <a:prstGeom prst="rect">
            <a:avLst/>
          </a:prstGeom>
          <a:noFill/>
          <a:ln w="9525">
            <a:noFill/>
            <a:round/>
            <a:headEnd/>
            <a:tailEnd/>
          </a:ln>
        </p:spPr>
        <p:txBody>
          <a:bodyPr wrap="squar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1600" b="1" dirty="0">
                <a:latin typeface="Calibri" pitchFamily="34" charset="0"/>
              </a:rPr>
              <a:t>数据以块为大小传统单元在层与层之间复制</a:t>
            </a:r>
            <a:endParaRPr lang="en-GB" sz="1600" b="1" dirty="0">
              <a:latin typeface="Calibri" pitchFamily="34" charset="0"/>
            </a:endParaRPr>
          </a:p>
        </p:txBody>
      </p:sp>
      <p:sp>
        <p:nvSpPr>
          <p:cNvPr id="33" name="Text Box 29">
            <a:extLst>
              <a:ext uri="{FF2B5EF4-FFF2-40B4-BE49-F238E27FC236}">
                <a16:creationId xmlns:a16="http://schemas.microsoft.com/office/drawing/2014/main" id="{E38810F8-2FDE-4E5E-B17B-CE9D81C63BDD}"/>
              </a:ext>
            </a:extLst>
          </p:cNvPr>
          <p:cNvSpPr txBox="1">
            <a:spLocks noChangeArrowheads="1"/>
          </p:cNvSpPr>
          <p:nvPr/>
        </p:nvSpPr>
        <p:spPr bwMode="auto">
          <a:xfrm>
            <a:off x="5570911" y="2557173"/>
            <a:ext cx="2969840" cy="577082"/>
          </a:xfrm>
          <a:prstGeom prst="rect">
            <a:avLst/>
          </a:prstGeom>
          <a:noFill/>
          <a:ln w="9525">
            <a:noFill/>
            <a:round/>
            <a:headEnd/>
            <a:tailEnd/>
          </a:ln>
        </p:spPr>
        <p:txBody>
          <a:bodyPr wrap="squar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1600" b="1" dirty="0">
                <a:latin typeface="Calibri" pitchFamily="34" charset="0"/>
              </a:rPr>
              <a:t>第</a:t>
            </a:r>
            <a:r>
              <a:rPr lang="en-US" altLang="zh-CN" sz="1600" b="1" i="1" dirty="0">
                <a:latin typeface="Calibri" pitchFamily="34" charset="0"/>
              </a:rPr>
              <a:t>k</a:t>
            </a:r>
            <a:r>
              <a:rPr lang="zh-CN" altLang="en-US" sz="1600" b="1" dirty="0">
                <a:latin typeface="Calibri" pitchFamily="34" charset="0"/>
              </a:rPr>
              <a:t>层更小、更快、更昂贵的设备缓存着第</a:t>
            </a:r>
            <a:r>
              <a:rPr lang="en-US" altLang="zh-CN" sz="1600" b="1" i="1" dirty="0">
                <a:latin typeface="Calibri" pitchFamily="34" charset="0"/>
              </a:rPr>
              <a:t>k</a:t>
            </a:r>
            <a:r>
              <a:rPr lang="en-US" altLang="zh-CN" sz="1600" b="1" dirty="0">
                <a:latin typeface="Calibri" pitchFamily="34" charset="0"/>
              </a:rPr>
              <a:t>+1</a:t>
            </a:r>
            <a:r>
              <a:rPr lang="zh-CN" altLang="en-US" sz="1600" b="1" dirty="0">
                <a:latin typeface="Calibri" pitchFamily="34" charset="0"/>
              </a:rPr>
              <a:t>层块的一个子集</a:t>
            </a:r>
            <a:endParaRPr lang="en-GB" sz="1600" b="1" dirty="0">
              <a:latin typeface="Calibri" pitchFamily="34" charset="0"/>
            </a:endParaRPr>
          </a:p>
        </p:txBody>
      </p:sp>
      <p:sp>
        <p:nvSpPr>
          <p:cNvPr id="34" name="Rectangle 36">
            <a:extLst>
              <a:ext uri="{FF2B5EF4-FFF2-40B4-BE49-F238E27FC236}">
                <a16:creationId xmlns:a16="http://schemas.microsoft.com/office/drawing/2014/main" id="{6EE82096-060F-4AA7-99E4-262923CD076F}"/>
              </a:ext>
            </a:extLst>
          </p:cNvPr>
          <p:cNvSpPr/>
          <p:nvPr/>
        </p:nvSpPr>
        <p:spPr bwMode="auto">
          <a:xfrm>
            <a:off x="2065711" y="507082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35" name="Rectangle 37">
            <a:extLst>
              <a:ext uri="{FF2B5EF4-FFF2-40B4-BE49-F238E27FC236}">
                <a16:creationId xmlns:a16="http://schemas.microsoft.com/office/drawing/2014/main" id="{EBB5B3A1-BD7F-4C02-AC55-B81CA983A807}"/>
              </a:ext>
            </a:extLst>
          </p:cNvPr>
          <p:cNvSpPr/>
          <p:nvPr/>
        </p:nvSpPr>
        <p:spPr bwMode="auto">
          <a:xfrm>
            <a:off x="2599111" y="3699220"/>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36" name="Rectangle 38">
            <a:extLst>
              <a:ext uri="{FF2B5EF4-FFF2-40B4-BE49-F238E27FC236}">
                <a16:creationId xmlns:a16="http://schemas.microsoft.com/office/drawing/2014/main" id="{9566644C-BDFD-4561-B64D-CF3E6490DFFD}"/>
              </a:ext>
            </a:extLst>
          </p:cNvPr>
          <p:cNvSpPr/>
          <p:nvPr/>
        </p:nvSpPr>
        <p:spPr bwMode="auto">
          <a:xfrm>
            <a:off x="2065711" y="2695011"/>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37" name="Rectangle 39">
            <a:extLst>
              <a:ext uri="{FF2B5EF4-FFF2-40B4-BE49-F238E27FC236}">
                <a16:creationId xmlns:a16="http://schemas.microsoft.com/office/drawing/2014/main" id="{265187C3-0363-4993-BAA0-57767681D43A}"/>
              </a:ext>
            </a:extLst>
          </p:cNvPr>
          <p:cNvSpPr/>
          <p:nvPr/>
        </p:nvSpPr>
        <p:spPr bwMode="auto">
          <a:xfrm>
            <a:off x="3742111" y="5451820"/>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38" name="Rectangle 40">
            <a:extLst>
              <a:ext uri="{FF2B5EF4-FFF2-40B4-BE49-F238E27FC236}">
                <a16:creationId xmlns:a16="http://schemas.microsoft.com/office/drawing/2014/main" id="{F116F07D-4D65-44CF-870C-FA2F20A6D15B}"/>
              </a:ext>
            </a:extLst>
          </p:cNvPr>
          <p:cNvSpPr/>
          <p:nvPr/>
        </p:nvSpPr>
        <p:spPr bwMode="auto">
          <a:xfrm>
            <a:off x="2599111" y="3699220"/>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39" name="Rectangle 41">
            <a:extLst>
              <a:ext uri="{FF2B5EF4-FFF2-40B4-BE49-F238E27FC236}">
                <a16:creationId xmlns:a16="http://schemas.microsoft.com/office/drawing/2014/main" id="{34E1DA5A-F919-401E-BAD3-C26FD88A403B}"/>
              </a:ext>
            </a:extLst>
          </p:cNvPr>
          <p:cNvSpPr/>
          <p:nvPr/>
        </p:nvSpPr>
        <p:spPr bwMode="auto">
          <a:xfrm>
            <a:off x="3742111" y="2695011"/>
            <a:ext cx="762000" cy="304800"/>
          </a:xfrm>
          <a:prstGeom prst="rect">
            <a:avLst/>
          </a:prstGeom>
          <a:solidFill>
            <a:srgbClr val="A9E39D"/>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pic>
        <p:nvPicPr>
          <p:cNvPr id="40" name="图片 39"/>
          <p:cNvPicPr>
            <a:picLocks noChangeAspect="1"/>
          </p:cNvPicPr>
          <p:nvPr/>
        </p:nvPicPr>
        <p:blipFill>
          <a:blip r:embed="rId2" cstate="print">
            <a:extLst>
              <a:ext uri="{BEBA8EAE-BF5A-486C-A8C5-ECC9F3942E4B}">
                <a14:imgProps xmlns:a14="http://schemas.microsoft.com/office/drawing/2010/main">
                  <a14:imgLayer r:embed="rId3">
                    <a14:imgEffect>
                      <a14:backgroundRemoval t="9494" b="87184" l="422" r="98734"/>
                    </a14:imgEffect>
                  </a14:imgLayer>
                </a14:imgProps>
              </a:ext>
              <a:ext uri="{28A0092B-C50C-407E-A947-70E740481C1C}">
                <a14:useLocalDpi xmlns:a14="http://schemas.microsoft.com/office/drawing/2010/main" val="0"/>
              </a:ext>
            </a:extLst>
          </a:blip>
          <a:stretch>
            <a:fillRect/>
          </a:stretch>
        </p:blipFill>
        <p:spPr>
          <a:xfrm>
            <a:off x="6320856" y="1798994"/>
            <a:ext cx="745257" cy="993676"/>
          </a:xfrm>
          <a:prstGeom prst="rect">
            <a:avLst/>
          </a:prstGeom>
        </p:spPr>
      </p:pic>
      <p:sp>
        <p:nvSpPr>
          <p:cNvPr id="41" name="圆角矩形标注 40"/>
          <p:cNvSpPr/>
          <p:nvPr/>
        </p:nvSpPr>
        <p:spPr>
          <a:xfrm>
            <a:off x="7415592" y="1944609"/>
            <a:ext cx="1339018" cy="567183"/>
          </a:xfrm>
          <a:prstGeom prst="wedgeRoundRectCallout">
            <a:avLst>
              <a:gd name="adj1" fmla="val -75913"/>
              <a:gd name="adj2" fmla="val 1487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1400" dirty="0"/>
              <a:t>不同物理设备向谁兼容？</a:t>
            </a:r>
          </a:p>
        </p:txBody>
      </p:sp>
      <p:sp>
        <p:nvSpPr>
          <p:cNvPr id="42" name="圆角矩形标注 40">
            <a:extLst>
              <a:ext uri="{FF2B5EF4-FFF2-40B4-BE49-F238E27FC236}">
                <a16:creationId xmlns:a16="http://schemas.microsoft.com/office/drawing/2014/main" id="{6A70FB97-79B1-4101-9D69-11A86CFD461C}"/>
              </a:ext>
            </a:extLst>
          </p:cNvPr>
          <p:cNvSpPr/>
          <p:nvPr/>
        </p:nvSpPr>
        <p:spPr>
          <a:xfrm>
            <a:off x="5868144" y="3907757"/>
            <a:ext cx="1339018" cy="567183"/>
          </a:xfrm>
          <a:prstGeom prst="wedgeRoundRectCallout">
            <a:avLst>
              <a:gd name="adj1" fmla="val -75090"/>
              <a:gd name="adj2" fmla="val 2199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400" dirty="0"/>
              <a:t>Anti-caching</a:t>
            </a:r>
            <a:endParaRPr lang="zh-CN" altLang="en-US" sz="1400" dirty="0"/>
          </a:p>
        </p:txBody>
      </p:sp>
    </p:spTree>
    <p:extLst>
      <p:ext uri="{BB962C8B-B14F-4D97-AF65-F5344CB8AC3E}">
        <p14:creationId xmlns:p14="http://schemas.microsoft.com/office/powerpoint/2010/main" val="30263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5" grpId="0" animBg="1"/>
      <p:bldP spid="35" grpId="1" animBg="1"/>
      <p:bldP spid="36" grpId="0" animBg="1"/>
      <p:bldP spid="37" grpId="0" animBg="1"/>
      <p:bldP spid="38" grpId="0" animBg="1"/>
      <p:bldP spid="38" grpId="1" animBg="1"/>
      <p:bldP spid="3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7B8022-4EA7-44D3-A5D6-6FD8BC18784A}"/>
              </a:ext>
            </a:extLst>
          </p:cNvPr>
          <p:cNvSpPr>
            <a:spLocks noGrp="1"/>
          </p:cNvSpPr>
          <p:nvPr>
            <p:ph type="title"/>
          </p:nvPr>
        </p:nvSpPr>
        <p:spPr/>
        <p:txBody>
          <a:bodyPr>
            <a:normAutofit fontScale="90000"/>
          </a:bodyPr>
          <a:lstStyle/>
          <a:p>
            <a:r>
              <a:rPr lang="en-US" altLang="zh-CN" dirty="0"/>
              <a:t>1. </a:t>
            </a:r>
            <a:r>
              <a:rPr lang="zh-CN" altLang="en-US" dirty="0"/>
              <a:t>缓存命中</a:t>
            </a:r>
          </a:p>
        </p:txBody>
      </p:sp>
      <p:sp>
        <p:nvSpPr>
          <p:cNvPr id="3" name="内容占位符 2">
            <a:extLst>
              <a:ext uri="{FF2B5EF4-FFF2-40B4-BE49-F238E27FC236}">
                <a16:creationId xmlns:a16="http://schemas.microsoft.com/office/drawing/2014/main" id="{C300F98F-5D41-4360-A019-E5EC2F755DB2}"/>
              </a:ext>
            </a:extLst>
          </p:cNvPr>
          <p:cNvSpPr>
            <a:spLocks noGrp="1"/>
          </p:cNvSpPr>
          <p:nvPr>
            <p:ph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779FFBC-50CE-4989-B4E6-9A82433923F9}"/>
              </a:ext>
            </a:extLst>
          </p:cNvPr>
          <p:cNvSpPr>
            <a:spLocks noGrp="1"/>
          </p:cNvSpPr>
          <p:nvPr>
            <p:ph type="sldNum" sz="quarter" idx="12"/>
          </p:nvPr>
        </p:nvSpPr>
        <p:spPr/>
        <p:txBody>
          <a:bodyPr/>
          <a:lstStyle/>
          <a:p>
            <a:fld id="{6D62327B-ED8D-4CFC-ADD0-A75FA5CBE281}" type="slidenum">
              <a:rPr lang="zh-CN" altLang="en-US" smtClean="0"/>
              <a:pPr/>
              <a:t>87</a:t>
            </a:fld>
            <a:endParaRPr lang="zh-CN" altLang="en-US" dirty="0"/>
          </a:p>
        </p:txBody>
      </p:sp>
      <p:sp>
        <p:nvSpPr>
          <p:cNvPr id="5" name="Up-Down Arrow 42">
            <a:extLst>
              <a:ext uri="{FF2B5EF4-FFF2-40B4-BE49-F238E27FC236}">
                <a16:creationId xmlns:a16="http://schemas.microsoft.com/office/drawing/2014/main" id="{932BE6A5-AC36-4942-A575-1029E87A2DE9}"/>
              </a:ext>
            </a:extLst>
          </p:cNvPr>
          <p:cNvSpPr/>
          <p:nvPr/>
        </p:nvSpPr>
        <p:spPr bwMode="auto">
          <a:xfrm>
            <a:off x="3339854" y="1179833"/>
            <a:ext cx="685800" cy="990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6" name="Up-Down Arrow 34">
            <a:extLst>
              <a:ext uri="{FF2B5EF4-FFF2-40B4-BE49-F238E27FC236}">
                <a16:creationId xmlns:a16="http://schemas.microsoft.com/office/drawing/2014/main" id="{77C25C90-0CBB-4709-82C1-8013784A3F7E}"/>
              </a:ext>
            </a:extLst>
          </p:cNvPr>
          <p:cNvSpPr/>
          <p:nvPr/>
        </p:nvSpPr>
        <p:spPr bwMode="auto">
          <a:xfrm>
            <a:off x="3339854" y="2780033"/>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7" name="Rectangle 2">
            <a:extLst>
              <a:ext uri="{FF2B5EF4-FFF2-40B4-BE49-F238E27FC236}">
                <a16:creationId xmlns:a16="http://schemas.microsoft.com/office/drawing/2014/main" id="{F6FDEFC7-A236-495B-BD0E-0C649000BEB3}"/>
              </a:ext>
            </a:extLst>
          </p:cNvPr>
          <p:cNvSpPr/>
          <p:nvPr/>
        </p:nvSpPr>
        <p:spPr bwMode="auto">
          <a:xfrm>
            <a:off x="1892054" y="4151633"/>
            <a:ext cx="3581400" cy="20574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8" name="Rectangle 3">
            <a:extLst>
              <a:ext uri="{FF2B5EF4-FFF2-40B4-BE49-F238E27FC236}">
                <a16:creationId xmlns:a16="http://schemas.microsoft.com/office/drawing/2014/main" id="{7AFED121-23AC-4D8D-B5FC-8B9771D91F94}"/>
              </a:ext>
            </a:extLst>
          </p:cNvPr>
          <p:cNvSpPr/>
          <p:nvPr/>
        </p:nvSpPr>
        <p:spPr bwMode="auto">
          <a:xfrm>
            <a:off x="1892054" y="2156824"/>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9" name="Rectangle 4">
            <a:extLst>
              <a:ext uri="{FF2B5EF4-FFF2-40B4-BE49-F238E27FC236}">
                <a16:creationId xmlns:a16="http://schemas.microsoft.com/office/drawing/2014/main" id="{E30D8BE1-E25D-4E1E-9721-387BC8200EE8}"/>
              </a:ext>
            </a:extLst>
          </p:cNvPr>
          <p:cNvSpPr/>
          <p:nvPr/>
        </p:nvSpPr>
        <p:spPr bwMode="auto">
          <a:xfrm>
            <a:off x="2044454" y="4304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10" name="Rectangle 5">
            <a:extLst>
              <a:ext uri="{FF2B5EF4-FFF2-40B4-BE49-F238E27FC236}">
                <a16:creationId xmlns:a16="http://schemas.microsoft.com/office/drawing/2014/main" id="{308944FC-045E-43E3-8BE5-C72D5C9E1133}"/>
              </a:ext>
            </a:extLst>
          </p:cNvPr>
          <p:cNvSpPr/>
          <p:nvPr/>
        </p:nvSpPr>
        <p:spPr bwMode="auto">
          <a:xfrm>
            <a:off x="2882654" y="4304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11" name="Rectangle 6">
            <a:extLst>
              <a:ext uri="{FF2B5EF4-FFF2-40B4-BE49-F238E27FC236}">
                <a16:creationId xmlns:a16="http://schemas.microsoft.com/office/drawing/2014/main" id="{387F73DA-40A7-4614-8C28-EB8EA91B9DB4}"/>
              </a:ext>
            </a:extLst>
          </p:cNvPr>
          <p:cNvSpPr/>
          <p:nvPr/>
        </p:nvSpPr>
        <p:spPr bwMode="auto">
          <a:xfrm>
            <a:off x="3720854" y="4304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12" name="Rectangle 7">
            <a:extLst>
              <a:ext uri="{FF2B5EF4-FFF2-40B4-BE49-F238E27FC236}">
                <a16:creationId xmlns:a16="http://schemas.microsoft.com/office/drawing/2014/main" id="{B4F3B320-C111-47DA-99D2-035CBF453009}"/>
              </a:ext>
            </a:extLst>
          </p:cNvPr>
          <p:cNvSpPr/>
          <p:nvPr/>
        </p:nvSpPr>
        <p:spPr bwMode="auto">
          <a:xfrm>
            <a:off x="4559054" y="4304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13" name="Rectangle 8">
            <a:extLst>
              <a:ext uri="{FF2B5EF4-FFF2-40B4-BE49-F238E27FC236}">
                <a16:creationId xmlns:a16="http://schemas.microsoft.com/office/drawing/2014/main" id="{0D7F607C-D2FE-4526-8435-C5D399091321}"/>
              </a:ext>
            </a:extLst>
          </p:cNvPr>
          <p:cNvSpPr/>
          <p:nvPr/>
        </p:nvSpPr>
        <p:spPr bwMode="auto">
          <a:xfrm>
            <a:off x="2044454" y="4685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14" name="Rectangle 9">
            <a:extLst>
              <a:ext uri="{FF2B5EF4-FFF2-40B4-BE49-F238E27FC236}">
                <a16:creationId xmlns:a16="http://schemas.microsoft.com/office/drawing/2014/main" id="{0F347BCF-585F-400A-8CF8-22C08B2F2D7A}"/>
              </a:ext>
            </a:extLst>
          </p:cNvPr>
          <p:cNvSpPr/>
          <p:nvPr/>
        </p:nvSpPr>
        <p:spPr bwMode="auto">
          <a:xfrm>
            <a:off x="2882654" y="4685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15" name="Rectangle 10">
            <a:extLst>
              <a:ext uri="{FF2B5EF4-FFF2-40B4-BE49-F238E27FC236}">
                <a16:creationId xmlns:a16="http://schemas.microsoft.com/office/drawing/2014/main" id="{1C0A47D9-7C98-46AF-BFD9-E72CDEB95606}"/>
              </a:ext>
            </a:extLst>
          </p:cNvPr>
          <p:cNvSpPr/>
          <p:nvPr/>
        </p:nvSpPr>
        <p:spPr bwMode="auto">
          <a:xfrm>
            <a:off x="3720854" y="4685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16" name="Rectangle 11">
            <a:extLst>
              <a:ext uri="{FF2B5EF4-FFF2-40B4-BE49-F238E27FC236}">
                <a16:creationId xmlns:a16="http://schemas.microsoft.com/office/drawing/2014/main" id="{10A97DC5-906C-4FE6-97BF-4DA8B65EF94E}"/>
              </a:ext>
            </a:extLst>
          </p:cNvPr>
          <p:cNvSpPr/>
          <p:nvPr/>
        </p:nvSpPr>
        <p:spPr bwMode="auto">
          <a:xfrm>
            <a:off x="4559054" y="4685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17" name="Rectangle 12">
            <a:extLst>
              <a:ext uri="{FF2B5EF4-FFF2-40B4-BE49-F238E27FC236}">
                <a16:creationId xmlns:a16="http://schemas.microsoft.com/office/drawing/2014/main" id="{922CD449-ED00-47D8-A4E1-52EC6323971D}"/>
              </a:ext>
            </a:extLst>
          </p:cNvPr>
          <p:cNvSpPr/>
          <p:nvPr/>
        </p:nvSpPr>
        <p:spPr bwMode="auto">
          <a:xfrm>
            <a:off x="2044454" y="5066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18" name="Rectangle 13">
            <a:extLst>
              <a:ext uri="{FF2B5EF4-FFF2-40B4-BE49-F238E27FC236}">
                <a16:creationId xmlns:a16="http://schemas.microsoft.com/office/drawing/2014/main" id="{A78CABCC-2076-4F7A-A8EC-CD96EA0AB68C}"/>
              </a:ext>
            </a:extLst>
          </p:cNvPr>
          <p:cNvSpPr/>
          <p:nvPr/>
        </p:nvSpPr>
        <p:spPr bwMode="auto">
          <a:xfrm>
            <a:off x="2882654" y="5066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19" name="Rectangle 14">
            <a:extLst>
              <a:ext uri="{FF2B5EF4-FFF2-40B4-BE49-F238E27FC236}">
                <a16:creationId xmlns:a16="http://schemas.microsoft.com/office/drawing/2014/main" id="{AC843397-CE80-42DD-BB2B-F759A2A85223}"/>
              </a:ext>
            </a:extLst>
          </p:cNvPr>
          <p:cNvSpPr/>
          <p:nvPr/>
        </p:nvSpPr>
        <p:spPr bwMode="auto">
          <a:xfrm>
            <a:off x="3720854" y="5066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20" name="Rectangle 15">
            <a:extLst>
              <a:ext uri="{FF2B5EF4-FFF2-40B4-BE49-F238E27FC236}">
                <a16:creationId xmlns:a16="http://schemas.microsoft.com/office/drawing/2014/main" id="{710CFF57-1875-4500-A625-A009E9D452F5}"/>
              </a:ext>
            </a:extLst>
          </p:cNvPr>
          <p:cNvSpPr/>
          <p:nvPr/>
        </p:nvSpPr>
        <p:spPr bwMode="auto">
          <a:xfrm>
            <a:off x="4559054" y="5066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21" name="Rectangle 16">
            <a:extLst>
              <a:ext uri="{FF2B5EF4-FFF2-40B4-BE49-F238E27FC236}">
                <a16:creationId xmlns:a16="http://schemas.microsoft.com/office/drawing/2014/main" id="{1188364A-7A92-4725-A124-B7D7E59C4284}"/>
              </a:ext>
            </a:extLst>
          </p:cNvPr>
          <p:cNvSpPr/>
          <p:nvPr/>
        </p:nvSpPr>
        <p:spPr bwMode="auto">
          <a:xfrm>
            <a:off x="2044454" y="5447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22" name="Rectangle 17">
            <a:extLst>
              <a:ext uri="{FF2B5EF4-FFF2-40B4-BE49-F238E27FC236}">
                <a16:creationId xmlns:a16="http://schemas.microsoft.com/office/drawing/2014/main" id="{6B1E2531-5AAD-46CE-B1E0-BF06D6A017EF}"/>
              </a:ext>
            </a:extLst>
          </p:cNvPr>
          <p:cNvSpPr/>
          <p:nvPr/>
        </p:nvSpPr>
        <p:spPr bwMode="auto">
          <a:xfrm>
            <a:off x="2882654" y="5447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23" name="Rectangle 18">
            <a:extLst>
              <a:ext uri="{FF2B5EF4-FFF2-40B4-BE49-F238E27FC236}">
                <a16:creationId xmlns:a16="http://schemas.microsoft.com/office/drawing/2014/main" id="{21D1F4CB-A872-4FA7-80C8-1D923BA384F4}"/>
              </a:ext>
            </a:extLst>
          </p:cNvPr>
          <p:cNvSpPr/>
          <p:nvPr/>
        </p:nvSpPr>
        <p:spPr bwMode="auto">
          <a:xfrm>
            <a:off x="3720854" y="5447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4" name="Rectangle 19">
            <a:extLst>
              <a:ext uri="{FF2B5EF4-FFF2-40B4-BE49-F238E27FC236}">
                <a16:creationId xmlns:a16="http://schemas.microsoft.com/office/drawing/2014/main" id="{E4A68860-C78E-4D84-966F-01D7438F195A}"/>
              </a:ext>
            </a:extLst>
          </p:cNvPr>
          <p:cNvSpPr/>
          <p:nvPr/>
        </p:nvSpPr>
        <p:spPr bwMode="auto">
          <a:xfrm>
            <a:off x="4559054" y="5447033"/>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25" name="Straight Connector 21">
            <a:extLst>
              <a:ext uri="{FF2B5EF4-FFF2-40B4-BE49-F238E27FC236}">
                <a16:creationId xmlns:a16="http://schemas.microsoft.com/office/drawing/2014/main" id="{8C1E1D94-25FB-4BA5-A53E-E24CA1D7A2B7}"/>
              </a:ext>
            </a:extLst>
          </p:cNvPr>
          <p:cNvCxnSpPr/>
          <p:nvPr/>
        </p:nvCxnSpPr>
        <p:spPr bwMode="auto">
          <a:xfrm>
            <a:off x="2273054" y="5980433"/>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26" name="Rectangle 25">
            <a:extLst>
              <a:ext uri="{FF2B5EF4-FFF2-40B4-BE49-F238E27FC236}">
                <a16:creationId xmlns:a16="http://schemas.microsoft.com/office/drawing/2014/main" id="{AF591F20-B74C-4098-A8A1-07EE1BA43713}"/>
              </a:ext>
            </a:extLst>
          </p:cNvPr>
          <p:cNvSpPr/>
          <p:nvPr/>
        </p:nvSpPr>
        <p:spPr bwMode="auto">
          <a:xfrm>
            <a:off x="2044454" y="2309224"/>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27" name="Rectangle 26">
            <a:extLst>
              <a:ext uri="{FF2B5EF4-FFF2-40B4-BE49-F238E27FC236}">
                <a16:creationId xmlns:a16="http://schemas.microsoft.com/office/drawing/2014/main" id="{D9C46ED7-4DFE-43BE-8E0F-AF2D9C89239F}"/>
              </a:ext>
            </a:extLst>
          </p:cNvPr>
          <p:cNvSpPr/>
          <p:nvPr/>
        </p:nvSpPr>
        <p:spPr bwMode="auto">
          <a:xfrm>
            <a:off x="2882654" y="2309224"/>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28" name="Rectangle 27">
            <a:extLst>
              <a:ext uri="{FF2B5EF4-FFF2-40B4-BE49-F238E27FC236}">
                <a16:creationId xmlns:a16="http://schemas.microsoft.com/office/drawing/2014/main" id="{CE9AAE59-B7FB-403B-AE3D-AFB73E0DB16E}"/>
              </a:ext>
            </a:extLst>
          </p:cNvPr>
          <p:cNvSpPr/>
          <p:nvPr/>
        </p:nvSpPr>
        <p:spPr bwMode="auto">
          <a:xfrm>
            <a:off x="3720854" y="2309224"/>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9" name="Rectangle 28">
            <a:extLst>
              <a:ext uri="{FF2B5EF4-FFF2-40B4-BE49-F238E27FC236}">
                <a16:creationId xmlns:a16="http://schemas.microsoft.com/office/drawing/2014/main" id="{0227A9A3-0DD1-4792-8675-1217CB4CD521}"/>
              </a:ext>
            </a:extLst>
          </p:cNvPr>
          <p:cNvSpPr/>
          <p:nvPr/>
        </p:nvSpPr>
        <p:spPr bwMode="auto">
          <a:xfrm>
            <a:off x="4559054" y="2309224"/>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32" name="Text Box 29">
            <a:extLst>
              <a:ext uri="{FF2B5EF4-FFF2-40B4-BE49-F238E27FC236}">
                <a16:creationId xmlns:a16="http://schemas.microsoft.com/office/drawing/2014/main" id="{A3BC1A96-3731-49C3-89F4-4A048D79A42A}"/>
              </a:ext>
            </a:extLst>
          </p:cNvPr>
          <p:cNvSpPr txBox="1">
            <a:spLocks noChangeArrowheads="1"/>
          </p:cNvSpPr>
          <p:nvPr/>
        </p:nvSpPr>
        <p:spPr bwMode="auto">
          <a:xfrm>
            <a:off x="5875293" y="1446457"/>
            <a:ext cx="2826906" cy="396135"/>
          </a:xfrm>
          <a:prstGeom prst="rect">
            <a:avLst/>
          </a:prstGeom>
          <a:noFill/>
          <a:ln w="9525">
            <a:noFill/>
            <a:round/>
            <a:headEnd/>
            <a:tailEnd/>
          </a:ln>
        </p:spPr>
        <p:txBody>
          <a:bodyPr wrap="squar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访问第</a:t>
            </a:r>
            <a:r>
              <a:rPr lang="en-US" altLang="zh-CN" sz="2000" b="1" i="1" dirty="0">
                <a:latin typeface="Calibri" pitchFamily="34" charset="0"/>
              </a:rPr>
              <a:t>k+1</a:t>
            </a:r>
            <a:r>
              <a:rPr lang="zh-CN" altLang="en-US" sz="2000" b="1" i="1" dirty="0">
                <a:latin typeface="Calibri" pitchFamily="34" charset="0"/>
              </a:rPr>
              <a:t>层数据块</a:t>
            </a:r>
            <a:r>
              <a:rPr lang="en-US" altLang="zh-CN" sz="2000" b="1" i="1" dirty="0">
                <a:latin typeface="Calibri" pitchFamily="34" charset="0"/>
              </a:rPr>
              <a:t>d</a:t>
            </a:r>
            <a:endParaRPr lang="en-GB" sz="2000" b="1" i="1" dirty="0">
              <a:latin typeface="Calibri" pitchFamily="34" charset="0"/>
            </a:endParaRPr>
          </a:p>
        </p:txBody>
      </p:sp>
      <p:sp>
        <p:nvSpPr>
          <p:cNvPr id="33" name="Rectangle 45">
            <a:extLst>
              <a:ext uri="{FF2B5EF4-FFF2-40B4-BE49-F238E27FC236}">
                <a16:creationId xmlns:a16="http://schemas.microsoft.com/office/drawing/2014/main" id="{3E3641D6-04AD-42FA-A0B5-C41013444D56}"/>
              </a:ext>
            </a:extLst>
          </p:cNvPr>
          <p:cNvSpPr/>
          <p:nvPr/>
        </p:nvSpPr>
        <p:spPr>
          <a:xfrm>
            <a:off x="4124233" y="1503950"/>
            <a:ext cx="904415" cy="338554"/>
          </a:xfrm>
          <a:prstGeom prst="rect">
            <a:avLst/>
          </a:prstGeom>
        </p:spPr>
        <p:txBody>
          <a:bodyPr wrap="none">
            <a:spAutoFit/>
          </a:bodyPr>
          <a:lstStyle/>
          <a:p>
            <a:pPr algn="ctr"/>
            <a:r>
              <a:rPr lang="zh-CN" altLang="en-US" sz="1600" dirty="0">
                <a:latin typeface="Calibri" pitchFamily="34" charset="0"/>
              </a:rPr>
              <a:t>访问</a:t>
            </a:r>
            <a:r>
              <a:rPr lang="en-US" sz="1600" dirty="0">
                <a:latin typeface="Calibri" pitchFamily="34" charset="0"/>
              </a:rPr>
              <a:t>: 14</a:t>
            </a:r>
          </a:p>
        </p:txBody>
      </p:sp>
      <p:sp>
        <p:nvSpPr>
          <p:cNvPr id="34" name="Rectangle 46">
            <a:extLst>
              <a:ext uri="{FF2B5EF4-FFF2-40B4-BE49-F238E27FC236}">
                <a16:creationId xmlns:a16="http://schemas.microsoft.com/office/drawing/2014/main" id="{779A984C-11D9-495A-BD91-58789EA8D02D}"/>
              </a:ext>
            </a:extLst>
          </p:cNvPr>
          <p:cNvSpPr/>
          <p:nvPr/>
        </p:nvSpPr>
        <p:spPr bwMode="auto">
          <a:xfrm>
            <a:off x="3720854" y="2309955"/>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35" name="Text Box 29">
            <a:extLst>
              <a:ext uri="{FF2B5EF4-FFF2-40B4-BE49-F238E27FC236}">
                <a16:creationId xmlns:a16="http://schemas.microsoft.com/office/drawing/2014/main" id="{B607928C-D929-43DE-B9BC-124B28DA150B}"/>
              </a:ext>
            </a:extLst>
          </p:cNvPr>
          <p:cNvSpPr txBox="1">
            <a:spLocks noChangeArrowheads="1"/>
          </p:cNvSpPr>
          <p:nvPr/>
        </p:nvSpPr>
        <p:spPr bwMode="auto">
          <a:xfrm>
            <a:off x="5923148" y="2094233"/>
            <a:ext cx="2698472" cy="697756"/>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数据块缓存在第</a:t>
            </a:r>
            <a:r>
              <a:rPr lang="en-US" altLang="zh-CN" sz="2000" b="1" i="1" dirty="0">
                <a:latin typeface="Calibri" pitchFamily="34" charset="0"/>
              </a:rPr>
              <a:t>k</a:t>
            </a:r>
            <a:r>
              <a:rPr lang="zh-CN" altLang="en-US" sz="2000" b="1" i="1" dirty="0">
                <a:latin typeface="Calibri" pitchFamily="34" charset="0"/>
              </a:rPr>
              <a:t>层中</a:t>
            </a:r>
            <a:r>
              <a:rPr lang="en-GB" sz="2000" b="1" i="1" dirty="0">
                <a:latin typeface="Calibri" pitchFamily="34" charset="0"/>
              </a:rPr>
              <a:t>:</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i="1" dirty="0">
                <a:solidFill>
                  <a:srgbClr val="C00000"/>
                </a:solidFill>
                <a:latin typeface="Calibri" pitchFamily="34" charset="0"/>
              </a:rPr>
              <a:t>命中</a:t>
            </a:r>
            <a:r>
              <a:rPr lang="en-GB" sz="2000" i="1" dirty="0">
                <a:solidFill>
                  <a:srgbClr val="C00000"/>
                </a:solidFill>
                <a:latin typeface="Calibri" pitchFamily="34" charset="0"/>
              </a:rPr>
              <a:t>!</a:t>
            </a:r>
            <a:endParaRPr lang="en-GB" sz="2000" b="1" i="1" dirty="0">
              <a:solidFill>
                <a:srgbClr val="C00000"/>
              </a:solidFill>
              <a:latin typeface="Calibri" pitchFamily="34" charset="0"/>
            </a:endParaRPr>
          </a:p>
        </p:txBody>
      </p:sp>
      <p:sp>
        <p:nvSpPr>
          <p:cNvPr id="36" name="TextBox 29">
            <a:extLst>
              <a:ext uri="{FF2B5EF4-FFF2-40B4-BE49-F238E27FC236}">
                <a16:creationId xmlns:a16="http://schemas.microsoft.com/office/drawing/2014/main" id="{DE4E75CE-965C-4E21-89F8-49DA4A9E4D25}"/>
              </a:ext>
            </a:extLst>
          </p:cNvPr>
          <p:cNvSpPr txBox="1"/>
          <p:nvPr/>
        </p:nvSpPr>
        <p:spPr>
          <a:xfrm>
            <a:off x="812475" y="2265743"/>
            <a:ext cx="750526"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zh-CN" altLang="en-US" dirty="0">
                <a:latin typeface="Calibri" pitchFamily="34" charset="0"/>
              </a:rPr>
              <a:t>层</a:t>
            </a:r>
            <a:endParaRPr lang="en-US" dirty="0">
              <a:latin typeface="Calibri" pitchFamily="34" charset="0"/>
            </a:endParaRPr>
          </a:p>
        </p:txBody>
      </p:sp>
      <p:sp>
        <p:nvSpPr>
          <p:cNvPr id="37" name="TextBox 30">
            <a:extLst>
              <a:ext uri="{FF2B5EF4-FFF2-40B4-BE49-F238E27FC236}">
                <a16:creationId xmlns:a16="http://schemas.microsoft.com/office/drawing/2014/main" id="{C6576A76-EB7C-4C2A-B7E4-4869E8D5409A}"/>
              </a:ext>
            </a:extLst>
          </p:cNvPr>
          <p:cNvSpPr txBox="1"/>
          <p:nvPr/>
        </p:nvSpPr>
        <p:spPr>
          <a:xfrm>
            <a:off x="480911" y="4260552"/>
            <a:ext cx="982961"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en-US" altLang="zh-CN" dirty="0">
                <a:latin typeface="Calibri" pitchFamily="34" charset="0"/>
              </a:rPr>
              <a:t>+1</a:t>
            </a:r>
            <a:r>
              <a:rPr lang="zh-CN" altLang="en-US" dirty="0">
                <a:latin typeface="Calibri" pitchFamily="34" charset="0"/>
              </a:rPr>
              <a:t>层</a:t>
            </a:r>
            <a:endParaRPr lang="en-US" dirty="0">
              <a:latin typeface="Calibri" pitchFamily="34" charset="0"/>
            </a:endParaRPr>
          </a:p>
        </p:txBody>
      </p:sp>
    </p:spTree>
    <p:extLst>
      <p:ext uri="{BB962C8B-B14F-4D97-AF65-F5344CB8AC3E}">
        <p14:creationId xmlns:p14="http://schemas.microsoft.com/office/powerpoint/2010/main" val="361317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7B8022-4EA7-44D3-A5D6-6FD8BC18784A}"/>
              </a:ext>
            </a:extLst>
          </p:cNvPr>
          <p:cNvSpPr>
            <a:spLocks noGrp="1"/>
          </p:cNvSpPr>
          <p:nvPr>
            <p:ph type="title"/>
          </p:nvPr>
        </p:nvSpPr>
        <p:spPr>
          <a:xfrm>
            <a:off x="602196" y="169435"/>
            <a:ext cx="7787208" cy="562395"/>
          </a:xfrm>
        </p:spPr>
        <p:txBody>
          <a:bodyPr>
            <a:normAutofit fontScale="90000"/>
          </a:bodyPr>
          <a:lstStyle/>
          <a:p>
            <a:r>
              <a:rPr lang="en-US" altLang="zh-CN" dirty="0"/>
              <a:t>2. </a:t>
            </a:r>
            <a:r>
              <a:rPr lang="zh-CN" altLang="en-US" dirty="0"/>
              <a:t>缓存不命中</a:t>
            </a:r>
          </a:p>
        </p:txBody>
      </p:sp>
      <p:sp>
        <p:nvSpPr>
          <p:cNvPr id="3" name="内容占位符 2">
            <a:extLst>
              <a:ext uri="{FF2B5EF4-FFF2-40B4-BE49-F238E27FC236}">
                <a16:creationId xmlns:a16="http://schemas.microsoft.com/office/drawing/2014/main" id="{C300F98F-5D41-4360-A019-E5EC2F755DB2}"/>
              </a:ext>
            </a:extLst>
          </p:cNvPr>
          <p:cNvSpPr>
            <a:spLocks noGrp="1"/>
          </p:cNvSpPr>
          <p:nvPr>
            <p:ph idx="1"/>
          </p:nvPr>
        </p:nvSpPr>
        <p:spPr>
          <a:xfrm>
            <a:off x="457200" y="837034"/>
            <a:ext cx="8229600" cy="697234"/>
          </a:xfrm>
        </p:spPr>
        <p:txBody>
          <a:bodyPr>
            <a:normAutofit fontScale="85000" lnSpcReduction="20000"/>
          </a:bodyPr>
          <a:lstStyle/>
          <a:p>
            <a:r>
              <a:rPr lang="zh-CN" altLang="en-US" dirty="0"/>
              <a:t>在第</a:t>
            </a:r>
            <a:r>
              <a:rPr lang="en-US" altLang="zh-CN" dirty="0"/>
              <a:t>k</a:t>
            </a:r>
            <a:r>
              <a:rPr lang="zh-CN" altLang="en-US" dirty="0"/>
              <a:t>层产生</a:t>
            </a:r>
            <a:r>
              <a:rPr lang="en-US" altLang="zh-CN" dirty="0"/>
              <a:t>cache miss</a:t>
            </a:r>
            <a:r>
              <a:rPr lang="zh-CN" altLang="en-US" dirty="0"/>
              <a:t>，驱动从第</a:t>
            </a:r>
            <a:r>
              <a:rPr lang="en-US" altLang="zh-CN" dirty="0"/>
              <a:t>k+1</a:t>
            </a:r>
            <a:r>
              <a:rPr lang="zh-CN" altLang="en-US" dirty="0"/>
              <a:t>层取数据块并替换到第</a:t>
            </a:r>
            <a:r>
              <a:rPr lang="en-US" altLang="zh-CN" dirty="0"/>
              <a:t>k</a:t>
            </a:r>
            <a:r>
              <a:rPr lang="zh-CN" altLang="en-US" dirty="0"/>
              <a:t>层中</a:t>
            </a:r>
            <a:endParaRPr lang="en-US" altLang="zh-CN" dirty="0"/>
          </a:p>
          <a:p>
            <a:r>
              <a:rPr lang="zh-CN" altLang="en-US" dirty="0"/>
              <a:t>产生更新第</a:t>
            </a:r>
            <a:r>
              <a:rPr lang="en-US" altLang="zh-CN" dirty="0"/>
              <a:t>k</a:t>
            </a:r>
            <a:r>
              <a:rPr lang="zh-CN" altLang="en-US" dirty="0"/>
              <a:t>层缓存块操作</a:t>
            </a:r>
          </a:p>
        </p:txBody>
      </p:sp>
      <p:sp>
        <p:nvSpPr>
          <p:cNvPr id="4" name="灯片编号占位符 3">
            <a:extLst>
              <a:ext uri="{FF2B5EF4-FFF2-40B4-BE49-F238E27FC236}">
                <a16:creationId xmlns:a16="http://schemas.microsoft.com/office/drawing/2014/main" id="{7779FFBC-50CE-4989-B4E6-9A82433923F9}"/>
              </a:ext>
            </a:extLst>
          </p:cNvPr>
          <p:cNvSpPr>
            <a:spLocks noGrp="1"/>
          </p:cNvSpPr>
          <p:nvPr>
            <p:ph type="sldNum" sz="quarter" idx="12"/>
          </p:nvPr>
        </p:nvSpPr>
        <p:spPr/>
        <p:txBody>
          <a:bodyPr/>
          <a:lstStyle/>
          <a:p>
            <a:fld id="{6D62327B-ED8D-4CFC-ADD0-A75FA5CBE281}" type="slidenum">
              <a:rPr lang="zh-CN" altLang="en-US" smtClean="0"/>
              <a:pPr/>
              <a:t>88</a:t>
            </a:fld>
            <a:endParaRPr lang="zh-CN" altLang="en-US" dirty="0"/>
          </a:p>
        </p:txBody>
      </p:sp>
      <p:sp>
        <p:nvSpPr>
          <p:cNvPr id="38" name="Up-Down Arrow 42">
            <a:extLst>
              <a:ext uri="{FF2B5EF4-FFF2-40B4-BE49-F238E27FC236}">
                <a16:creationId xmlns:a16="http://schemas.microsoft.com/office/drawing/2014/main" id="{AB504870-13E5-47D6-A6AC-D41FC0D08EF8}"/>
              </a:ext>
            </a:extLst>
          </p:cNvPr>
          <p:cNvSpPr/>
          <p:nvPr/>
        </p:nvSpPr>
        <p:spPr bwMode="auto">
          <a:xfrm>
            <a:off x="3470673" y="1438751"/>
            <a:ext cx="685800" cy="990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39" name="Up-Down Arrow 34">
            <a:extLst>
              <a:ext uri="{FF2B5EF4-FFF2-40B4-BE49-F238E27FC236}">
                <a16:creationId xmlns:a16="http://schemas.microsoft.com/office/drawing/2014/main" id="{4CE667F4-23E4-4FE6-BFEB-25E3D9AD7A75}"/>
              </a:ext>
            </a:extLst>
          </p:cNvPr>
          <p:cNvSpPr/>
          <p:nvPr/>
        </p:nvSpPr>
        <p:spPr bwMode="auto">
          <a:xfrm>
            <a:off x="3470673" y="3038951"/>
            <a:ext cx="685800" cy="1371600"/>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40" name="Rectangle 2">
            <a:extLst>
              <a:ext uri="{FF2B5EF4-FFF2-40B4-BE49-F238E27FC236}">
                <a16:creationId xmlns:a16="http://schemas.microsoft.com/office/drawing/2014/main" id="{32BE85EC-63B8-4943-89BA-FDEB5D60B08B}"/>
              </a:ext>
            </a:extLst>
          </p:cNvPr>
          <p:cNvSpPr/>
          <p:nvPr/>
        </p:nvSpPr>
        <p:spPr bwMode="auto">
          <a:xfrm>
            <a:off x="2022873" y="4410551"/>
            <a:ext cx="3581400" cy="20574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41" name="Rectangle 3">
            <a:extLst>
              <a:ext uri="{FF2B5EF4-FFF2-40B4-BE49-F238E27FC236}">
                <a16:creationId xmlns:a16="http://schemas.microsoft.com/office/drawing/2014/main" id="{C64763F6-C6B0-4DCF-9AD4-23B433821197}"/>
              </a:ext>
            </a:extLst>
          </p:cNvPr>
          <p:cNvSpPr/>
          <p:nvPr/>
        </p:nvSpPr>
        <p:spPr bwMode="auto">
          <a:xfrm>
            <a:off x="2022873" y="2415742"/>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42" name="Rectangle 4">
            <a:extLst>
              <a:ext uri="{FF2B5EF4-FFF2-40B4-BE49-F238E27FC236}">
                <a16:creationId xmlns:a16="http://schemas.microsoft.com/office/drawing/2014/main" id="{8A464F72-B28F-4EBD-8389-22CB257476D6}"/>
              </a:ext>
            </a:extLst>
          </p:cNvPr>
          <p:cNvSpPr/>
          <p:nvPr/>
        </p:nvSpPr>
        <p:spPr bwMode="auto">
          <a:xfrm>
            <a:off x="2175273" y="4562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43" name="Rectangle 5">
            <a:extLst>
              <a:ext uri="{FF2B5EF4-FFF2-40B4-BE49-F238E27FC236}">
                <a16:creationId xmlns:a16="http://schemas.microsoft.com/office/drawing/2014/main" id="{2F7296F3-6D2B-443C-A145-BD2A6CCD8490}"/>
              </a:ext>
            </a:extLst>
          </p:cNvPr>
          <p:cNvSpPr/>
          <p:nvPr/>
        </p:nvSpPr>
        <p:spPr bwMode="auto">
          <a:xfrm>
            <a:off x="3013473" y="4562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44" name="Rectangle 6">
            <a:extLst>
              <a:ext uri="{FF2B5EF4-FFF2-40B4-BE49-F238E27FC236}">
                <a16:creationId xmlns:a16="http://schemas.microsoft.com/office/drawing/2014/main" id="{476504E5-EF9A-471B-B8D9-46A51052C65A}"/>
              </a:ext>
            </a:extLst>
          </p:cNvPr>
          <p:cNvSpPr/>
          <p:nvPr/>
        </p:nvSpPr>
        <p:spPr bwMode="auto">
          <a:xfrm>
            <a:off x="3851673" y="4562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45" name="Rectangle 7">
            <a:extLst>
              <a:ext uri="{FF2B5EF4-FFF2-40B4-BE49-F238E27FC236}">
                <a16:creationId xmlns:a16="http://schemas.microsoft.com/office/drawing/2014/main" id="{0EA58D9D-2D73-4BE6-A080-A4E17F0CE9EF}"/>
              </a:ext>
            </a:extLst>
          </p:cNvPr>
          <p:cNvSpPr/>
          <p:nvPr/>
        </p:nvSpPr>
        <p:spPr bwMode="auto">
          <a:xfrm>
            <a:off x="4689873" y="4562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46" name="Rectangle 8">
            <a:extLst>
              <a:ext uri="{FF2B5EF4-FFF2-40B4-BE49-F238E27FC236}">
                <a16:creationId xmlns:a16="http://schemas.microsoft.com/office/drawing/2014/main" id="{EE71BDAD-D7D2-45C1-8471-C1446E72A30D}"/>
              </a:ext>
            </a:extLst>
          </p:cNvPr>
          <p:cNvSpPr/>
          <p:nvPr/>
        </p:nvSpPr>
        <p:spPr bwMode="auto">
          <a:xfrm>
            <a:off x="2175273" y="4943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47" name="Rectangle 9">
            <a:extLst>
              <a:ext uri="{FF2B5EF4-FFF2-40B4-BE49-F238E27FC236}">
                <a16:creationId xmlns:a16="http://schemas.microsoft.com/office/drawing/2014/main" id="{1E097C7B-B7AD-4F85-A5BC-EC22D84641D6}"/>
              </a:ext>
            </a:extLst>
          </p:cNvPr>
          <p:cNvSpPr/>
          <p:nvPr/>
        </p:nvSpPr>
        <p:spPr bwMode="auto">
          <a:xfrm>
            <a:off x="3013473" y="4943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48" name="Rectangle 10">
            <a:extLst>
              <a:ext uri="{FF2B5EF4-FFF2-40B4-BE49-F238E27FC236}">
                <a16:creationId xmlns:a16="http://schemas.microsoft.com/office/drawing/2014/main" id="{1C895481-C219-42C9-9AD2-195CA4FDFFD9}"/>
              </a:ext>
            </a:extLst>
          </p:cNvPr>
          <p:cNvSpPr/>
          <p:nvPr/>
        </p:nvSpPr>
        <p:spPr bwMode="auto">
          <a:xfrm>
            <a:off x="3851673" y="4943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49" name="Rectangle 11">
            <a:extLst>
              <a:ext uri="{FF2B5EF4-FFF2-40B4-BE49-F238E27FC236}">
                <a16:creationId xmlns:a16="http://schemas.microsoft.com/office/drawing/2014/main" id="{11803AA7-DD40-4DD3-AD49-FEDD3870F0CE}"/>
              </a:ext>
            </a:extLst>
          </p:cNvPr>
          <p:cNvSpPr/>
          <p:nvPr/>
        </p:nvSpPr>
        <p:spPr bwMode="auto">
          <a:xfrm>
            <a:off x="4689873" y="4943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50" name="Rectangle 12">
            <a:extLst>
              <a:ext uri="{FF2B5EF4-FFF2-40B4-BE49-F238E27FC236}">
                <a16:creationId xmlns:a16="http://schemas.microsoft.com/office/drawing/2014/main" id="{C71517D0-3E7D-41C4-9026-3DFC6D4BD0BB}"/>
              </a:ext>
            </a:extLst>
          </p:cNvPr>
          <p:cNvSpPr/>
          <p:nvPr/>
        </p:nvSpPr>
        <p:spPr bwMode="auto">
          <a:xfrm>
            <a:off x="2175273" y="5324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51" name="Rectangle 13">
            <a:extLst>
              <a:ext uri="{FF2B5EF4-FFF2-40B4-BE49-F238E27FC236}">
                <a16:creationId xmlns:a16="http://schemas.microsoft.com/office/drawing/2014/main" id="{484F0F07-4723-41C2-808C-AD59D08303CD}"/>
              </a:ext>
            </a:extLst>
          </p:cNvPr>
          <p:cNvSpPr/>
          <p:nvPr/>
        </p:nvSpPr>
        <p:spPr bwMode="auto">
          <a:xfrm>
            <a:off x="3013473" y="5324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52" name="Rectangle 14">
            <a:extLst>
              <a:ext uri="{FF2B5EF4-FFF2-40B4-BE49-F238E27FC236}">
                <a16:creationId xmlns:a16="http://schemas.microsoft.com/office/drawing/2014/main" id="{F9EC82ED-10AF-40D4-9C8A-58FB2B8878B6}"/>
              </a:ext>
            </a:extLst>
          </p:cNvPr>
          <p:cNvSpPr/>
          <p:nvPr/>
        </p:nvSpPr>
        <p:spPr bwMode="auto">
          <a:xfrm>
            <a:off x="3851673" y="5324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53" name="Rectangle 15">
            <a:extLst>
              <a:ext uri="{FF2B5EF4-FFF2-40B4-BE49-F238E27FC236}">
                <a16:creationId xmlns:a16="http://schemas.microsoft.com/office/drawing/2014/main" id="{923E033D-920F-4851-A7F8-ACEDA2B44931}"/>
              </a:ext>
            </a:extLst>
          </p:cNvPr>
          <p:cNvSpPr/>
          <p:nvPr/>
        </p:nvSpPr>
        <p:spPr bwMode="auto">
          <a:xfrm>
            <a:off x="4689873" y="5324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54" name="Rectangle 16">
            <a:extLst>
              <a:ext uri="{FF2B5EF4-FFF2-40B4-BE49-F238E27FC236}">
                <a16:creationId xmlns:a16="http://schemas.microsoft.com/office/drawing/2014/main" id="{5F384322-B680-44A9-B7D3-8C7C04484F1F}"/>
              </a:ext>
            </a:extLst>
          </p:cNvPr>
          <p:cNvSpPr/>
          <p:nvPr/>
        </p:nvSpPr>
        <p:spPr bwMode="auto">
          <a:xfrm>
            <a:off x="2175273" y="5705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55" name="Rectangle 17">
            <a:extLst>
              <a:ext uri="{FF2B5EF4-FFF2-40B4-BE49-F238E27FC236}">
                <a16:creationId xmlns:a16="http://schemas.microsoft.com/office/drawing/2014/main" id="{21C615E5-0A60-4ED2-A3B9-17944D176B1F}"/>
              </a:ext>
            </a:extLst>
          </p:cNvPr>
          <p:cNvSpPr/>
          <p:nvPr/>
        </p:nvSpPr>
        <p:spPr bwMode="auto">
          <a:xfrm>
            <a:off x="3013473" y="5705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56" name="Rectangle 18">
            <a:extLst>
              <a:ext uri="{FF2B5EF4-FFF2-40B4-BE49-F238E27FC236}">
                <a16:creationId xmlns:a16="http://schemas.microsoft.com/office/drawing/2014/main" id="{4757E578-27C7-4C40-A143-F15F68AB6BB0}"/>
              </a:ext>
            </a:extLst>
          </p:cNvPr>
          <p:cNvSpPr/>
          <p:nvPr/>
        </p:nvSpPr>
        <p:spPr bwMode="auto">
          <a:xfrm>
            <a:off x="3851673" y="5705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57" name="Rectangle 19">
            <a:extLst>
              <a:ext uri="{FF2B5EF4-FFF2-40B4-BE49-F238E27FC236}">
                <a16:creationId xmlns:a16="http://schemas.microsoft.com/office/drawing/2014/main" id="{9E9127F7-E18F-4F28-9057-2AF431177091}"/>
              </a:ext>
            </a:extLst>
          </p:cNvPr>
          <p:cNvSpPr/>
          <p:nvPr/>
        </p:nvSpPr>
        <p:spPr bwMode="auto">
          <a:xfrm>
            <a:off x="4689873" y="570595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58" name="Straight Connector 21">
            <a:extLst>
              <a:ext uri="{FF2B5EF4-FFF2-40B4-BE49-F238E27FC236}">
                <a16:creationId xmlns:a16="http://schemas.microsoft.com/office/drawing/2014/main" id="{A020374D-61FC-433A-B420-836A15F2D65F}"/>
              </a:ext>
            </a:extLst>
          </p:cNvPr>
          <p:cNvCxnSpPr/>
          <p:nvPr/>
        </p:nvCxnSpPr>
        <p:spPr bwMode="auto">
          <a:xfrm>
            <a:off x="2403873" y="6239351"/>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59" name="Rectangle 25">
            <a:extLst>
              <a:ext uri="{FF2B5EF4-FFF2-40B4-BE49-F238E27FC236}">
                <a16:creationId xmlns:a16="http://schemas.microsoft.com/office/drawing/2014/main" id="{640F7BF2-C942-4B2E-A720-4542F5C23848}"/>
              </a:ext>
            </a:extLst>
          </p:cNvPr>
          <p:cNvSpPr/>
          <p:nvPr/>
        </p:nvSpPr>
        <p:spPr bwMode="auto">
          <a:xfrm>
            <a:off x="2175273" y="256814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60" name="Rectangle 26">
            <a:extLst>
              <a:ext uri="{FF2B5EF4-FFF2-40B4-BE49-F238E27FC236}">
                <a16:creationId xmlns:a16="http://schemas.microsoft.com/office/drawing/2014/main" id="{BE876BDC-29A4-48F5-BBC7-4C939146E598}"/>
              </a:ext>
            </a:extLst>
          </p:cNvPr>
          <p:cNvSpPr/>
          <p:nvPr/>
        </p:nvSpPr>
        <p:spPr bwMode="auto">
          <a:xfrm>
            <a:off x="3013473" y="256814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61" name="Rectangle 27">
            <a:extLst>
              <a:ext uri="{FF2B5EF4-FFF2-40B4-BE49-F238E27FC236}">
                <a16:creationId xmlns:a16="http://schemas.microsoft.com/office/drawing/2014/main" id="{71239C4F-F0F8-4549-A8E0-06B72F619094}"/>
              </a:ext>
            </a:extLst>
          </p:cNvPr>
          <p:cNvSpPr/>
          <p:nvPr/>
        </p:nvSpPr>
        <p:spPr bwMode="auto">
          <a:xfrm>
            <a:off x="3851673" y="256814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62" name="Rectangle 28">
            <a:extLst>
              <a:ext uri="{FF2B5EF4-FFF2-40B4-BE49-F238E27FC236}">
                <a16:creationId xmlns:a16="http://schemas.microsoft.com/office/drawing/2014/main" id="{43A04A13-D3A2-4F34-B363-43784DEDC70C}"/>
              </a:ext>
            </a:extLst>
          </p:cNvPr>
          <p:cNvSpPr/>
          <p:nvPr/>
        </p:nvSpPr>
        <p:spPr bwMode="auto">
          <a:xfrm>
            <a:off x="4689873" y="256814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65" name="Text Box 29">
            <a:extLst>
              <a:ext uri="{FF2B5EF4-FFF2-40B4-BE49-F238E27FC236}">
                <a16:creationId xmlns:a16="http://schemas.microsoft.com/office/drawing/2014/main" id="{54ED56AF-67C5-4C4C-8FD1-70303D3A2E91}"/>
              </a:ext>
            </a:extLst>
          </p:cNvPr>
          <p:cNvSpPr txBox="1">
            <a:spLocks noChangeArrowheads="1"/>
          </p:cNvSpPr>
          <p:nvPr/>
        </p:nvSpPr>
        <p:spPr bwMode="auto">
          <a:xfrm>
            <a:off x="6037632" y="1724234"/>
            <a:ext cx="2762593" cy="396135"/>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访问第</a:t>
            </a:r>
            <a:r>
              <a:rPr lang="en-US" altLang="zh-CN" sz="2000" b="1" i="1" dirty="0">
                <a:latin typeface="Calibri" pitchFamily="34" charset="0"/>
              </a:rPr>
              <a:t>k+1</a:t>
            </a:r>
            <a:r>
              <a:rPr lang="zh-CN" altLang="en-US" sz="2000" b="1" i="1" dirty="0">
                <a:latin typeface="Calibri" pitchFamily="34" charset="0"/>
              </a:rPr>
              <a:t>层数据对象</a:t>
            </a:r>
            <a:r>
              <a:rPr lang="en-GB" sz="2000" b="1" i="1" dirty="0">
                <a:latin typeface="Calibri" pitchFamily="34" charset="0"/>
              </a:rPr>
              <a:t>b</a:t>
            </a:r>
          </a:p>
        </p:txBody>
      </p:sp>
      <p:sp>
        <p:nvSpPr>
          <p:cNvPr id="66" name="Rectangle 45">
            <a:extLst>
              <a:ext uri="{FF2B5EF4-FFF2-40B4-BE49-F238E27FC236}">
                <a16:creationId xmlns:a16="http://schemas.microsoft.com/office/drawing/2014/main" id="{E943253D-A521-45F6-8842-CE0171C07FB2}"/>
              </a:ext>
            </a:extLst>
          </p:cNvPr>
          <p:cNvSpPr/>
          <p:nvPr/>
        </p:nvSpPr>
        <p:spPr>
          <a:xfrm>
            <a:off x="4255052" y="1762868"/>
            <a:ext cx="904415" cy="338554"/>
          </a:xfrm>
          <a:prstGeom prst="rect">
            <a:avLst/>
          </a:prstGeom>
        </p:spPr>
        <p:txBody>
          <a:bodyPr wrap="none">
            <a:spAutoFit/>
          </a:bodyPr>
          <a:lstStyle/>
          <a:p>
            <a:pPr algn="ctr"/>
            <a:r>
              <a:rPr lang="zh-CN" altLang="en-US" sz="1600" dirty="0">
                <a:latin typeface="Calibri" pitchFamily="34" charset="0"/>
              </a:rPr>
              <a:t>访问</a:t>
            </a:r>
            <a:r>
              <a:rPr lang="en-US" sz="1600" dirty="0">
                <a:latin typeface="Calibri" pitchFamily="34" charset="0"/>
              </a:rPr>
              <a:t>: 12</a:t>
            </a:r>
          </a:p>
        </p:txBody>
      </p:sp>
      <p:sp>
        <p:nvSpPr>
          <p:cNvPr id="67" name="Text Box 29">
            <a:extLst>
              <a:ext uri="{FF2B5EF4-FFF2-40B4-BE49-F238E27FC236}">
                <a16:creationId xmlns:a16="http://schemas.microsoft.com/office/drawing/2014/main" id="{4B9D41D7-24BA-4CEA-9F96-C7F9D31420FF}"/>
              </a:ext>
            </a:extLst>
          </p:cNvPr>
          <p:cNvSpPr txBox="1">
            <a:spLocks noChangeArrowheads="1"/>
          </p:cNvSpPr>
          <p:nvPr/>
        </p:nvSpPr>
        <p:spPr bwMode="auto">
          <a:xfrm>
            <a:off x="5774258" y="2359736"/>
            <a:ext cx="3349292" cy="697756"/>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数据对象</a:t>
            </a:r>
            <a:r>
              <a:rPr lang="en-GB" sz="2000" b="1" i="1" dirty="0">
                <a:latin typeface="Calibri" pitchFamily="34" charset="0"/>
              </a:rPr>
              <a:t>b</a:t>
            </a:r>
            <a:r>
              <a:rPr lang="zh-CN" altLang="en-US" sz="2000" b="1" i="1" dirty="0">
                <a:latin typeface="Calibri" pitchFamily="34" charset="0"/>
              </a:rPr>
              <a:t>不在第</a:t>
            </a:r>
            <a:r>
              <a:rPr lang="en-US" altLang="zh-CN" sz="2000" b="1" i="1" dirty="0">
                <a:latin typeface="Calibri" pitchFamily="34" charset="0"/>
              </a:rPr>
              <a:t>k</a:t>
            </a:r>
            <a:r>
              <a:rPr lang="zh-CN" altLang="en-US" sz="2000" b="1" i="1" dirty="0">
                <a:latin typeface="Calibri" pitchFamily="34" charset="0"/>
              </a:rPr>
              <a:t>层缓存中</a:t>
            </a:r>
            <a:r>
              <a:rPr lang="en-GB" sz="2000" b="1" i="1" dirty="0">
                <a:latin typeface="Calibri" pitchFamily="34" charset="0"/>
              </a:rPr>
              <a:t>:</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solidFill>
                  <a:srgbClr val="C00000"/>
                </a:solidFill>
                <a:latin typeface="Calibri" pitchFamily="34" charset="0"/>
              </a:rPr>
              <a:t>不命中</a:t>
            </a:r>
            <a:r>
              <a:rPr lang="en-GB" sz="2000" b="1" i="1" dirty="0">
                <a:solidFill>
                  <a:srgbClr val="C00000"/>
                </a:solidFill>
                <a:latin typeface="Calibri" pitchFamily="34" charset="0"/>
              </a:rPr>
              <a:t>!</a:t>
            </a:r>
          </a:p>
        </p:txBody>
      </p:sp>
      <p:sp>
        <p:nvSpPr>
          <p:cNvPr id="68" name="Text Box 29">
            <a:extLst>
              <a:ext uri="{FF2B5EF4-FFF2-40B4-BE49-F238E27FC236}">
                <a16:creationId xmlns:a16="http://schemas.microsoft.com/office/drawing/2014/main" id="{944B793F-F4C6-4C64-90B1-ED27BDAE1C52}"/>
              </a:ext>
            </a:extLst>
          </p:cNvPr>
          <p:cNvSpPr txBox="1">
            <a:spLocks noChangeArrowheads="1"/>
          </p:cNvSpPr>
          <p:nvPr/>
        </p:nvSpPr>
        <p:spPr bwMode="auto">
          <a:xfrm>
            <a:off x="6061474" y="3343751"/>
            <a:ext cx="2738752" cy="697756"/>
          </a:xfrm>
          <a:prstGeom prst="rect">
            <a:avLst/>
          </a:prstGeom>
          <a:noFill/>
          <a:ln w="9525">
            <a:noFill/>
            <a:round/>
            <a:headEnd/>
            <a:tailEnd/>
          </a:ln>
        </p:spPr>
        <p:txBody>
          <a:bodyPr wrap="squar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从第</a:t>
            </a:r>
            <a:r>
              <a:rPr lang="en-US" altLang="zh-CN" sz="2000" b="1" i="1" dirty="0">
                <a:latin typeface="Calibri" pitchFamily="34" charset="0"/>
              </a:rPr>
              <a:t>k+1</a:t>
            </a:r>
            <a:r>
              <a:rPr lang="zh-CN" altLang="en-US" sz="2000" b="1" i="1" dirty="0">
                <a:latin typeface="Calibri" pitchFamily="34" charset="0"/>
              </a:rPr>
              <a:t>层取出包含数据对象</a:t>
            </a:r>
            <a:r>
              <a:rPr lang="en-US" altLang="zh-CN" sz="2000" b="1" i="1" dirty="0">
                <a:latin typeface="Calibri" pitchFamily="34" charset="0"/>
              </a:rPr>
              <a:t>b</a:t>
            </a:r>
            <a:r>
              <a:rPr lang="zh-CN" altLang="en-US" sz="2000" b="1" i="1" dirty="0">
                <a:latin typeface="Calibri" pitchFamily="34" charset="0"/>
              </a:rPr>
              <a:t>的数据块</a:t>
            </a:r>
            <a:endParaRPr lang="en-GB" sz="2000" b="1" i="1" dirty="0">
              <a:latin typeface="Calibri" pitchFamily="34" charset="0"/>
            </a:endParaRPr>
          </a:p>
        </p:txBody>
      </p:sp>
      <p:sp>
        <p:nvSpPr>
          <p:cNvPr id="69" name="Rectangle 35">
            <a:extLst>
              <a:ext uri="{FF2B5EF4-FFF2-40B4-BE49-F238E27FC236}">
                <a16:creationId xmlns:a16="http://schemas.microsoft.com/office/drawing/2014/main" id="{48F64F35-BEBB-4997-B704-2830E39DF176}"/>
              </a:ext>
            </a:extLst>
          </p:cNvPr>
          <p:cNvSpPr/>
          <p:nvPr/>
        </p:nvSpPr>
        <p:spPr>
          <a:xfrm>
            <a:off x="4255051" y="3538597"/>
            <a:ext cx="904415" cy="338554"/>
          </a:xfrm>
          <a:prstGeom prst="rect">
            <a:avLst/>
          </a:prstGeom>
        </p:spPr>
        <p:txBody>
          <a:bodyPr wrap="none">
            <a:spAutoFit/>
          </a:bodyPr>
          <a:lstStyle/>
          <a:p>
            <a:pPr algn="ctr"/>
            <a:r>
              <a:rPr lang="zh-CN" altLang="en-US" sz="1600" dirty="0">
                <a:latin typeface="Calibri" pitchFamily="34" charset="0"/>
              </a:rPr>
              <a:t>访问</a:t>
            </a:r>
            <a:r>
              <a:rPr lang="en-US" sz="1600" dirty="0">
                <a:latin typeface="Calibri" pitchFamily="34" charset="0"/>
              </a:rPr>
              <a:t>: 12</a:t>
            </a:r>
          </a:p>
        </p:txBody>
      </p:sp>
      <p:sp>
        <p:nvSpPr>
          <p:cNvPr id="70" name="Rectangle 36">
            <a:extLst>
              <a:ext uri="{FF2B5EF4-FFF2-40B4-BE49-F238E27FC236}">
                <a16:creationId xmlns:a16="http://schemas.microsoft.com/office/drawing/2014/main" id="{96E2BCA1-A9F6-4201-B4E4-A0A7C0EE01B2}"/>
              </a:ext>
            </a:extLst>
          </p:cNvPr>
          <p:cNvSpPr/>
          <p:nvPr/>
        </p:nvSpPr>
        <p:spPr bwMode="auto">
          <a:xfrm>
            <a:off x="2175273" y="5705951"/>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71" name="Rectangle 37">
            <a:extLst>
              <a:ext uri="{FF2B5EF4-FFF2-40B4-BE49-F238E27FC236}">
                <a16:creationId xmlns:a16="http://schemas.microsoft.com/office/drawing/2014/main" id="{AACF34EC-C6B7-40A1-881C-31E1D362CDD4}"/>
              </a:ext>
            </a:extLst>
          </p:cNvPr>
          <p:cNvSpPr/>
          <p:nvPr/>
        </p:nvSpPr>
        <p:spPr bwMode="auto">
          <a:xfrm>
            <a:off x="2708673" y="3572351"/>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72" name="Rectangle 38">
            <a:extLst>
              <a:ext uri="{FF2B5EF4-FFF2-40B4-BE49-F238E27FC236}">
                <a16:creationId xmlns:a16="http://schemas.microsoft.com/office/drawing/2014/main" id="{6F3C1AF9-271E-4E70-A725-2C8057441C93}"/>
              </a:ext>
            </a:extLst>
          </p:cNvPr>
          <p:cNvSpPr/>
          <p:nvPr/>
        </p:nvSpPr>
        <p:spPr bwMode="auto">
          <a:xfrm>
            <a:off x="3013473" y="2568873"/>
            <a:ext cx="762000"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73" name="Text Box 29">
            <a:extLst>
              <a:ext uri="{FF2B5EF4-FFF2-40B4-BE49-F238E27FC236}">
                <a16:creationId xmlns:a16="http://schemas.microsoft.com/office/drawing/2014/main" id="{95925B57-331E-42A8-AE3D-FCBDB10511DF}"/>
              </a:ext>
            </a:extLst>
          </p:cNvPr>
          <p:cNvSpPr txBox="1">
            <a:spLocks noChangeArrowheads="1"/>
          </p:cNvSpPr>
          <p:nvPr/>
        </p:nvSpPr>
        <p:spPr bwMode="auto">
          <a:xfrm>
            <a:off x="5853446" y="4588569"/>
            <a:ext cx="3190915" cy="1482073"/>
          </a:xfrm>
          <a:prstGeom prst="rect">
            <a:avLst/>
          </a:prstGeom>
          <a:noFill/>
          <a:ln w="9525">
            <a:noFill/>
            <a:round/>
            <a:headEnd/>
            <a:tailEnd/>
          </a:ln>
        </p:spPr>
        <p:txBody>
          <a:bodyPr wrap="none" lIns="90000" tIns="46800" rIns="90000" bIns="46800" anchor="ctr">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2000" b="1" i="1" dirty="0">
                <a:latin typeface="Calibri" pitchFamily="34" charset="0"/>
              </a:rPr>
              <a:t>第</a:t>
            </a:r>
            <a:r>
              <a:rPr lang="en-US" altLang="zh-CN" sz="2000" b="1" i="1" dirty="0">
                <a:latin typeface="Calibri" pitchFamily="34" charset="0"/>
              </a:rPr>
              <a:t>k</a:t>
            </a:r>
            <a:r>
              <a:rPr lang="zh-CN" altLang="en-US" sz="2000" b="1" i="1" dirty="0">
                <a:latin typeface="Calibri" pitchFamily="34" charset="0"/>
              </a:rPr>
              <a:t>层缓存已满时：</a:t>
            </a:r>
            <a:endParaRPr lang="en-GB" sz="2000" b="1" i="1" dirty="0">
              <a:latin typeface="Calibri" pitchFamily="34" charset="0"/>
            </a:endParaRPr>
          </a:p>
          <a:p>
            <a:pPr marL="115888" indent="-115888">
              <a:lnSpc>
                <a:spcPct val="98000"/>
              </a:lnSpc>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1800" b="0" dirty="0">
                <a:solidFill>
                  <a:srgbClr val="C00000"/>
                </a:solidFill>
                <a:latin typeface="Calibri" pitchFamily="34" charset="0"/>
              </a:rPr>
              <a:t>放置策略：</a:t>
            </a:r>
            <a:br>
              <a:rPr lang="en-GB" sz="1800" b="0" dirty="0">
                <a:latin typeface="Calibri" pitchFamily="34" charset="0"/>
              </a:rPr>
            </a:br>
            <a:r>
              <a:rPr lang="zh-CN" altLang="en-US" dirty="0">
                <a:latin typeface="Calibri" pitchFamily="34" charset="0"/>
              </a:rPr>
              <a:t>决定</a:t>
            </a:r>
            <a:r>
              <a:rPr lang="en-US" altLang="zh-CN" dirty="0">
                <a:latin typeface="Calibri" pitchFamily="34" charset="0"/>
              </a:rPr>
              <a:t>b</a:t>
            </a:r>
            <a:r>
              <a:rPr lang="zh-CN" altLang="en-US" dirty="0">
                <a:latin typeface="Calibri" pitchFamily="34" charset="0"/>
              </a:rPr>
              <a:t>对应的数据块放在哪里</a:t>
            </a:r>
            <a:endParaRPr lang="en-GB" sz="1800" b="0" dirty="0">
              <a:latin typeface="Calibri" pitchFamily="34" charset="0"/>
            </a:endParaRPr>
          </a:p>
          <a:p>
            <a:pPr marL="115888" indent="-115888">
              <a:lnSpc>
                <a:spcPct val="98000"/>
              </a:lnSpc>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1800" b="0" dirty="0">
                <a:solidFill>
                  <a:srgbClr val="C00000"/>
                </a:solidFill>
                <a:latin typeface="Calibri" pitchFamily="34" charset="0"/>
              </a:rPr>
              <a:t>替换策略：</a:t>
            </a:r>
            <a:br>
              <a:rPr lang="en-GB" sz="1800" b="0" dirty="0">
                <a:solidFill>
                  <a:srgbClr val="C00000"/>
                </a:solidFill>
                <a:latin typeface="Calibri" pitchFamily="34" charset="0"/>
              </a:rPr>
            </a:br>
            <a:r>
              <a:rPr lang="zh-CN" altLang="en-US" sz="1800" b="0" dirty="0">
                <a:latin typeface="Calibri" pitchFamily="34" charset="0"/>
              </a:rPr>
              <a:t>决定第</a:t>
            </a:r>
            <a:r>
              <a:rPr lang="en-US" altLang="zh-CN" sz="1800" b="0" dirty="0">
                <a:latin typeface="Calibri" pitchFamily="34" charset="0"/>
              </a:rPr>
              <a:t>k</a:t>
            </a:r>
            <a:r>
              <a:rPr lang="zh-CN" altLang="en-US" sz="1800" b="0" dirty="0">
                <a:latin typeface="Calibri" pitchFamily="34" charset="0"/>
              </a:rPr>
              <a:t>层缓存哪个块被替换</a:t>
            </a:r>
            <a:endParaRPr lang="en-GB" sz="1800" b="0" dirty="0">
              <a:latin typeface="Calibri" pitchFamily="34" charset="0"/>
            </a:endParaRPr>
          </a:p>
        </p:txBody>
      </p:sp>
      <p:sp>
        <p:nvSpPr>
          <p:cNvPr id="74" name="TextBox 29">
            <a:extLst>
              <a:ext uri="{FF2B5EF4-FFF2-40B4-BE49-F238E27FC236}">
                <a16:creationId xmlns:a16="http://schemas.microsoft.com/office/drawing/2014/main" id="{74CA2C7E-EF88-4594-BBA2-6CCD8AD8EE3C}"/>
              </a:ext>
            </a:extLst>
          </p:cNvPr>
          <p:cNvSpPr txBox="1"/>
          <p:nvPr/>
        </p:nvSpPr>
        <p:spPr>
          <a:xfrm>
            <a:off x="930348" y="2409094"/>
            <a:ext cx="750526"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zh-CN" altLang="en-US" dirty="0">
                <a:latin typeface="Calibri" pitchFamily="34" charset="0"/>
              </a:rPr>
              <a:t>层</a:t>
            </a:r>
            <a:endParaRPr lang="en-US" dirty="0">
              <a:latin typeface="Calibri" pitchFamily="34" charset="0"/>
            </a:endParaRPr>
          </a:p>
        </p:txBody>
      </p:sp>
      <p:sp>
        <p:nvSpPr>
          <p:cNvPr id="75" name="TextBox 30">
            <a:extLst>
              <a:ext uri="{FF2B5EF4-FFF2-40B4-BE49-F238E27FC236}">
                <a16:creationId xmlns:a16="http://schemas.microsoft.com/office/drawing/2014/main" id="{83B74C44-CAA9-4DAF-A33A-FE0783B10BF6}"/>
              </a:ext>
            </a:extLst>
          </p:cNvPr>
          <p:cNvSpPr txBox="1"/>
          <p:nvPr/>
        </p:nvSpPr>
        <p:spPr>
          <a:xfrm>
            <a:off x="598784" y="4403903"/>
            <a:ext cx="982961" cy="369332"/>
          </a:xfrm>
          <a:prstGeom prst="rect">
            <a:avLst/>
          </a:prstGeom>
          <a:noFill/>
        </p:spPr>
        <p:txBody>
          <a:bodyPr wrap="none" rtlCol="0">
            <a:spAutoFit/>
          </a:bodyPr>
          <a:lstStyle/>
          <a:p>
            <a:r>
              <a:rPr lang="zh-CN" altLang="en-US" dirty="0">
                <a:latin typeface="Calibri" pitchFamily="34" charset="0"/>
              </a:rPr>
              <a:t>第</a:t>
            </a:r>
            <a:r>
              <a:rPr lang="en-US" altLang="zh-CN" i="1" dirty="0">
                <a:latin typeface="Calibri" pitchFamily="34" charset="0"/>
              </a:rPr>
              <a:t>k</a:t>
            </a:r>
            <a:r>
              <a:rPr lang="en-US" altLang="zh-CN" dirty="0">
                <a:latin typeface="Calibri" pitchFamily="34" charset="0"/>
              </a:rPr>
              <a:t>+1</a:t>
            </a:r>
            <a:r>
              <a:rPr lang="zh-CN" altLang="en-US" dirty="0">
                <a:latin typeface="Calibri" pitchFamily="34" charset="0"/>
              </a:rPr>
              <a:t>层</a:t>
            </a:r>
            <a:endParaRPr lang="en-US" dirty="0">
              <a:latin typeface="Calibri" pitchFamily="34" charset="0"/>
            </a:endParaRPr>
          </a:p>
        </p:txBody>
      </p:sp>
    </p:spTree>
    <p:extLst>
      <p:ext uri="{BB962C8B-B14F-4D97-AF65-F5344CB8AC3E}">
        <p14:creationId xmlns:p14="http://schemas.microsoft.com/office/powerpoint/2010/main" val="273424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7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3">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animBg="1"/>
      <p:bldP spid="71" grpId="0" animBg="1"/>
      <p:bldP spid="71" grpId="1" animBg="1"/>
      <p:bldP spid="72" grpId="0" animBg="1"/>
      <p:bldP spid="73" grpId="0" build="allAtOnce"/>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C13745-7528-4F49-9D6C-FDD29C90BE19}"/>
              </a:ext>
            </a:extLst>
          </p:cNvPr>
          <p:cNvSpPr>
            <a:spLocks noGrp="1"/>
          </p:cNvSpPr>
          <p:nvPr>
            <p:ph type="title"/>
          </p:nvPr>
        </p:nvSpPr>
        <p:spPr/>
        <p:txBody>
          <a:bodyPr>
            <a:normAutofit fontScale="90000"/>
          </a:bodyPr>
          <a:lstStyle/>
          <a:p>
            <a:r>
              <a:rPr lang="en-US" altLang="zh-CN" dirty="0"/>
              <a:t>3. </a:t>
            </a:r>
            <a:r>
              <a:rPr lang="zh-CN" altLang="en-US" dirty="0"/>
              <a:t>缓存不命中的种类</a:t>
            </a:r>
          </a:p>
        </p:txBody>
      </p:sp>
      <p:sp>
        <p:nvSpPr>
          <p:cNvPr id="3" name="内容占位符 2">
            <a:extLst>
              <a:ext uri="{FF2B5EF4-FFF2-40B4-BE49-F238E27FC236}">
                <a16:creationId xmlns:a16="http://schemas.microsoft.com/office/drawing/2014/main" id="{9A54FF78-F4AF-4AAC-B79F-37C3B3211932}"/>
              </a:ext>
            </a:extLst>
          </p:cNvPr>
          <p:cNvSpPr>
            <a:spLocks noGrp="1"/>
          </p:cNvSpPr>
          <p:nvPr>
            <p:ph idx="1"/>
          </p:nvPr>
        </p:nvSpPr>
        <p:spPr/>
        <p:txBody>
          <a:bodyPr>
            <a:normAutofit/>
          </a:bodyPr>
          <a:lstStyle/>
          <a:p>
            <a:r>
              <a:rPr lang="zh-CN" altLang="en-US" dirty="0">
                <a:solidFill>
                  <a:srgbClr val="FF0000"/>
                </a:solidFill>
              </a:rPr>
              <a:t>强制不命中</a:t>
            </a:r>
            <a:r>
              <a:rPr lang="en-US" altLang="zh-CN" dirty="0">
                <a:solidFill>
                  <a:srgbClr val="FF0000"/>
                </a:solidFill>
              </a:rPr>
              <a:t>(compulsory miss)</a:t>
            </a:r>
            <a:r>
              <a:rPr lang="zh-CN" altLang="en-US" dirty="0">
                <a:solidFill>
                  <a:srgbClr val="FF0000"/>
                </a:solidFill>
              </a:rPr>
              <a:t>或冷不命中</a:t>
            </a:r>
            <a:r>
              <a:rPr lang="en-US" altLang="zh-CN" dirty="0">
                <a:solidFill>
                  <a:srgbClr val="FF0000"/>
                </a:solidFill>
              </a:rPr>
              <a:t>(cold miss)</a:t>
            </a:r>
          </a:p>
          <a:p>
            <a:pPr lvl="1"/>
            <a:r>
              <a:rPr lang="zh-CN" altLang="en-US" dirty="0"/>
              <a:t>缓存为空时产生的不命中，是暂时事件，缓存暖身</a:t>
            </a:r>
            <a:r>
              <a:rPr lang="en-US" altLang="zh-CN" dirty="0"/>
              <a:t>(warm up)</a:t>
            </a:r>
            <a:r>
              <a:rPr lang="zh-CN" altLang="en-US" dirty="0"/>
              <a:t>之后消失</a:t>
            </a:r>
            <a:endParaRPr lang="en-US" altLang="zh-CN" dirty="0"/>
          </a:p>
          <a:p>
            <a:r>
              <a:rPr lang="zh-CN" altLang="en-US" dirty="0">
                <a:solidFill>
                  <a:srgbClr val="FF0000"/>
                </a:solidFill>
              </a:rPr>
              <a:t>冲突不命中</a:t>
            </a:r>
            <a:r>
              <a:rPr lang="en-US" altLang="zh-CN" dirty="0">
                <a:solidFill>
                  <a:srgbClr val="FF0000"/>
                </a:solidFill>
              </a:rPr>
              <a:t>(Conflict miss)</a:t>
            </a:r>
          </a:p>
          <a:p>
            <a:pPr lvl="1"/>
            <a:r>
              <a:rPr lang="zh-CN" altLang="en-US" dirty="0"/>
              <a:t>缓存放置策略</a:t>
            </a:r>
            <a:r>
              <a:rPr lang="en-US" altLang="zh-CN" dirty="0"/>
              <a:t>(placement policy)</a:t>
            </a:r>
            <a:r>
              <a:rPr lang="zh-CN" altLang="en-US" dirty="0"/>
              <a:t>：通常将第</a:t>
            </a:r>
            <a:r>
              <a:rPr lang="en-US" altLang="zh-CN" dirty="0"/>
              <a:t>k+1</a:t>
            </a:r>
            <a:r>
              <a:rPr lang="zh-CN" altLang="en-US" dirty="0"/>
              <a:t>层的某个块限制放在第</a:t>
            </a:r>
            <a:r>
              <a:rPr lang="en-US" altLang="zh-CN" dirty="0"/>
              <a:t>k</a:t>
            </a:r>
            <a:r>
              <a:rPr lang="zh-CN" altLang="en-US" dirty="0"/>
              <a:t>层块的一个小的子集中</a:t>
            </a:r>
            <a:r>
              <a:rPr lang="en-US" altLang="zh-CN" dirty="0"/>
              <a:t>(</a:t>
            </a:r>
            <a:r>
              <a:rPr lang="zh-CN" altLang="en-US" dirty="0"/>
              <a:t>有时是一个块</a:t>
            </a:r>
            <a:r>
              <a:rPr lang="en-US" altLang="zh-CN" dirty="0"/>
              <a:t>)</a:t>
            </a:r>
          </a:p>
          <a:p>
            <a:pPr lvl="2"/>
            <a:r>
              <a:rPr lang="zh-CN" altLang="en-US" dirty="0"/>
              <a:t>例：第</a:t>
            </a:r>
            <a:r>
              <a:rPr lang="en-US" altLang="zh-CN" dirty="0"/>
              <a:t>k+1</a:t>
            </a:r>
            <a:r>
              <a:rPr lang="zh-CN" altLang="en-US" dirty="0"/>
              <a:t>层的块</a:t>
            </a:r>
            <a:r>
              <a:rPr lang="en-US" altLang="zh-CN" dirty="0" err="1"/>
              <a:t>i</a:t>
            </a:r>
            <a:r>
              <a:rPr lang="zh-CN" altLang="en-US" dirty="0"/>
              <a:t>必须放置在第</a:t>
            </a:r>
            <a:r>
              <a:rPr lang="en-US" altLang="zh-CN" dirty="0"/>
              <a:t>k</a:t>
            </a:r>
            <a:r>
              <a:rPr lang="zh-CN" altLang="en-US" dirty="0"/>
              <a:t>层的块</a:t>
            </a:r>
            <a:r>
              <a:rPr lang="en-US" altLang="zh-CN" dirty="0"/>
              <a:t>(</a:t>
            </a:r>
            <a:r>
              <a:rPr lang="en-US" altLang="zh-CN" dirty="0" err="1"/>
              <a:t>i</a:t>
            </a:r>
            <a:r>
              <a:rPr lang="en-US" altLang="zh-CN" dirty="0"/>
              <a:t> mod 4)</a:t>
            </a:r>
            <a:r>
              <a:rPr lang="zh-CN" altLang="en-US" dirty="0"/>
              <a:t>中</a:t>
            </a:r>
            <a:endParaRPr lang="en-US" altLang="zh-CN" dirty="0"/>
          </a:p>
          <a:p>
            <a:pPr lvl="1"/>
            <a:r>
              <a:rPr lang="zh-CN" altLang="en-US" dirty="0"/>
              <a:t>冲突不命中</a:t>
            </a:r>
            <a:r>
              <a:rPr lang="en-US" altLang="zh-CN" dirty="0"/>
              <a:t>(Conflict misses)</a:t>
            </a:r>
            <a:r>
              <a:rPr lang="zh-CN" altLang="en-US" dirty="0"/>
              <a:t>指在限制性的放置策略中缓存足够 大，能够保存被引用的数据对象，但因为这些对象会映射到同一个缓存块，缓存会一直不命中</a:t>
            </a:r>
            <a:endParaRPr lang="en-US" altLang="zh-CN" dirty="0"/>
          </a:p>
          <a:p>
            <a:pPr lvl="2"/>
            <a:r>
              <a:rPr lang="zh-CN" altLang="en-US" dirty="0"/>
              <a:t>例：程序请求块</a:t>
            </a:r>
            <a:r>
              <a:rPr lang="en-US" altLang="zh-CN" dirty="0"/>
              <a:t>0, 8, 0, 8, 0, 8, ... </a:t>
            </a:r>
            <a:r>
              <a:rPr lang="zh-CN" altLang="en-US" dirty="0"/>
              <a:t>，在第</a:t>
            </a:r>
            <a:r>
              <a:rPr lang="en-US" altLang="zh-CN" dirty="0"/>
              <a:t>k</a:t>
            </a:r>
            <a:r>
              <a:rPr lang="zh-CN" altLang="en-US" dirty="0"/>
              <a:t>层的缓存中，对这两个块的每次引用都会不命中</a:t>
            </a:r>
            <a:endParaRPr lang="en-US" altLang="zh-CN" dirty="0"/>
          </a:p>
          <a:p>
            <a:r>
              <a:rPr lang="zh-CN" altLang="en-US" dirty="0">
                <a:solidFill>
                  <a:srgbClr val="FF0000"/>
                </a:solidFill>
              </a:rPr>
              <a:t>容量</a:t>
            </a:r>
            <a:r>
              <a:rPr lang="en-US" altLang="zh-CN" dirty="0">
                <a:solidFill>
                  <a:srgbClr val="FF0000"/>
                </a:solidFill>
              </a:rPr>
              <a:t>(Capacity miss)</a:t>
            </a:r>
          </a:p>
          <a:p>
            <a:pPr lvl="1"/>
            <a:r>
              <a:rPr lang="zh-CN" altLang="en-US" dirty="0"/>
              <a:t>当工作集大小超过缓存大小时产生的不命中</a:t>
            </a:r>
          </a:p>
        </p:txBody>
      </p:sp>
      <p:sp>
        <p:nvSpPr>
          <p:cNvPr id="4" name="灯片编号占位符 3">
            <a:extLst>
              <a:ext uri="{FF2B5EF4-FFF2-40B4-BE49-F238E27FC236}">
                <a16:creationId xmlns:a16="http://schemas.microsoft.com/office/drawing/2014/main" id="{9FDD806D-0CFC-4353-8FF9-B2E92D40C61E}"/>
              </a:ext>
            </a:extLst>
          </p:cNvPr>
          <p:cNvSpPr>
            <a:spLocks noGrp="1"/>
          </p:cNvSpPr>
          <p:nvPr>
            <p:ph type="sldNum" sz="quarter" idx="12"/>
          </p:nvPr>
        </p:nvSpPr>
        <p:spPr/>
        <p:txBody>
          <a:bodyPr/>
          <a:lstStyle/>
          <a:p>
            <a:fld id="{6D62327B-ED8D-4CFC-ADD0-A75FA5CBE281}" type="slidenum">
              <a:rPr lang="zh-CN" altLang="en-US" smtClean="0"/>
              <a:pPr/>
              <a:t>89</a:t>
            </a:fld>
            <a:endParaRPr lang="zh-CN" altLang="en-US" dirty="0"/>
          </a:p>
        </p:txBody>
      </p:sp>
    </p:spTree>
    <p:extLst>
      <p:ext uri="{BB962C8B-B14F-4D97-AF65-F5344CB8AC3E}">
        <p14:creationId xmlns:p14="http://schemas.microsoft.com/office/powerpoint/2010/main" val="4245522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9808C-F867-438B-A468-655766B3A04E}"/>
              </a:ext>
            </a:extLst>
          </p:cNvPr>
          <p:cNvSpPr>
            <a:spLocks noGrp="1"/>
          </p:cNvSpPr>
          <p:nvPr>
            <p:ph type="title"/>
          </p:nvPr>
        </p:nvSpPr>
        <p:spPr/>
        <p:txBody>
          <a:bodyPr>
            <a:normAutofit fontScale="90000"/>
          </a:bodyPr>
          <a:lstStyle/>
          <a:p>
            <a:r>
              <a:rPr lang="en-US" altLang="zh-CN" dirty="0"/>
              <a:t>2. </a:t>
            </a:r>
            <a:r>
              <a:rPr lang="zh-CN" altLang="en-US" dirty="0"/>
              <a:t>动态</a:t>
            </a:r>
            <a:r>
              <a:rPr lang="en-US" altLang="zh-CN" dirty="0"/>
              <a:t>RAM</a:t>
            </a:r>
            <a:endParaRPr lang="zh-CN" altLang="en-US" dirty="0"/>
          </a:p>
        </p:txBody>
      </p:sp>
      <p:sp>
        <p:nvSpPr>
          <p:cNvPr id="3" name="内容占位符 2">
            <a:extLst>
              <a:ext uri="{FF2B5EF4-FFF2-40B4-BE49-F238E27FC236}">
                <a16:creationId xmlns:a16="http://schemas.microsoft.com/office/drawing/2014/main" id="{2A8A155B-AFA2-4C81-AAC4-E73AE31D5509}"/>
              </a:ext>
            </a:extLst>
          </p:cNvPr>
          <p:cNvSpPr>
            <a:spLocks noGrp="1"/>
          </p:cNvSpPr>
          <p:nvPr>
            <p:ph idx="1"/>
          </p:nvPr>
        </p:nvSpPr>
        <p:spPr/>
        <p:txBody>
          <a:bodyPr>
            <a:normAutofit fontScale="92500" lnSpcReduction="10000"/>
          </a:bodyPr>
          <a:lstStyle/>
          <a:p>
            <a:r>
              <a:rPr lang="zh-CN" altLang="en-US" dirty="0"/>
              <a:t>工作原理</a:t>
            </a:r>
            <a:endParaRPr lang="en-US" altLang="zh-CN" dirty="0"/>
          </a:p>
          <a:p>
            <a:pPr lvl="1"/>
            <a:r>
              <a:rPr lang="en-US" altLang="zh-CN" dirty="0"/>
              <a:t>DRAM</a:t>
            </a:r>
            <a:r>
              <a:rPr lang="zh-CN" altLang="en-US" dirty="0"/>
              <a:t>将每个位存储为对一个电容的充电</a:t>
            </a:r>
            <a:endParaRPr lang="en-US" altLang="zh-CN" dirty="0"/>
          </a:p>
          <a:p>
            <a:pPr lvl="1"/>
            <a:r>
              <a:rPr lang="zh-CN" altLang="en-US" dirty="0"/>
              <a:t>每个单元由一个电容和一个访问晶体管组成</a:t>
            </a:r>
            <a:endParaRPr lang="en-US" altLang="zh-CN" dirty="0"/>
          </a:p>
          <a:p>
            <a:pPr lvl="1"/>
            <a:r>
              <a:rPr lang="zh-CN" altLang="en-US" dirty="0"/>
              <a:t>特性：</a:t>
            </a:r>
            <a:r>
              <a:rPr lang="en-US" altLang="zh-CN" dirty="0"/>
              <a:t>DRAM</a:t>
            </a:r>
            <a:r>
              <a:rPr lang="zh-CN" altLang="en-US" dirty="0"/>
              <a:t>存储器单元对干扰非常敏感，当电容电压被扰乱永远不会恢复</a:t>
            </a:r>
            <a:endParaRPr lang="en-US" altLang="zh-CN" dirty="0"/>
          </a:p>
          <a:p>
            <a:pPr lvl="1"/>
            <a:r>
              <a:rPr lang="zh-CN" altLang="en-US" dirty="0"/>
              <a:t>需要刷新：周期性读出，重写刷新内存每一位</a:t>
            </a:r>
            <a:endParaRPr lang="en-US" altLang="zh-CN" dirty="0"/>
          </a:p>
          <a:p>
            <a:r>
              <a:rPr lang="zh-CN" altLang="en-US" dirty="0"/>
              <a:t>优点：</a:t>
            </a:r>
            <a:endParaRPr lang="en-US" altLang="zh-CN" dirty="0"/>
          </a:p>
          <a:p>
            <a:pPr lvl="1"/>
            <a:r>
              <a:rPr lang="zh-CN" altLang="en-US" dirty="0"/>
              <a:t>需要晶体管数量少</a:t>
            </a:r>
            <a:endParaRPr lang="en-US" altLang="zh-CN" dirty="0"/>
          </a:p>
          <a:p>
            <a:pPr lvl="1"/>
            <a:r>
              <a:rPr lang="zh-CN" altLang="en-US" dirty="0"/>
              <a:t>结构简单</a:t>
            </a:r>
            <a:endParaRPr lang="en-US" altLang="zh-CN" dirty="0"/>
          </a:p>
          <a:p>
            <a:pPr lvl="1"/>
            <a:r>
              <a:rPr lang="zh-CN" altLang="en-US" dirty="0"/>
              <a:t>存储密度大</a:t>
            </a:r>
            <a:endParaRPr lang="en-US" altLang="zh-CN" dirty="0"/>
          </a:p>
          <a:p>
            <a:pPr lvl="1"/>
            <a:r>
              <a:rPr lang="zh-CN" altLang="en-US" dirty="0"/>
              <a:t>价格较</a:t>
            </a:r>
            <a:r>
              <a:rPr lang="en-US" altLang="zh-CN" dirty="0"/>
              <a:t>SRAM</a:t>
            </a:r>
            <a:r>
              <a:rPr lang="zh-CN" altLang="en-US" dirty="0"/>
              <a:t>低</a:t>
            </a:r>
            <a:endParaRPr lang="en-US" altLang="zh-CN" dirty="0"/>
          </a:p>
          <a:p>
            <a:r>
              <a:rPr lang="zh-CN" altLang="en-US" dirty="0"/>
              <a:t>缺点：</a:t>
            </a:r>
            <a:endParaRPr lang="en-US" altLang="zh-CN" dirty="0"/>
          </a:p>
          <a:p>
            <a:pPr lvl="1"/>
            <a:r>
              <a:rPr lang="zh-CN" altLang="en-US" dirty="0"/>
              <a:t>速度慢</a:t>
            </a:r>
            <a:endParaRPr lang="en-US" altLang="zh-CN" dirty="0"/>
          </a:p>
          <a:p>
            <a:pPr lvl="1"/>
            <a:r>
              <a:rPr lang="zh-CN" altLang="en-US" dirty="0"/>
              <a:t>需要刷新</a:t>
            </a:r>
            <a:endParaRPr lang="en-US" altLang="zh-CN" dirty="0"/>
          </a:p>
          <a:p>
            <a:r>
              <a:rPr lang="zh-CN" altLang="en-US" dirty="0"/>
              <a:t>用途：</a:t>
            </a:r>
            <a:endParaRPr lang="en-US" altLang="zh-CN" dirty="0"/>
          </a:p>
          <a:p>
            <a:pPr lvl="1"/>
            <a:r>
              <a:rPr lang="zh-CN" altLang="en-US" dirty="0"/>
              <a:t>用作主存储</a:t>
            </a:r>
            <a:r>
              <a:rPr lang="en-US" altLang="zh-CN" dirty="0"/>
              <a:t>main memory</a:t>
            </a:r>
            <a:endParaRPr lang="zh-CN" altLang="en-US" dirty="0"/>
          </a:p>
        </p:txBody>
      </p:sp>
      <p:sp>
        <p:nvSpPr>
          <p:cNvPr id="4" name="灯片编号占位符 3">
            <a:extLst>
              <a:ext uri="{FF2B5EF4-FFF2-40B4-BE49-F238E27FC236}">
                <a16:creationId xmlns:a16="http://schemas.microsoft.com/office/drawing/2014/main" id="{7B379B33-C9EF-4008-B823-12598E8C8DAF}"/>
              </a:ext>
            </a:extLst>
          </p:cNvPr>
          <p:cNvSpPr>
            <a:spLocks noGrp="1"/>
          </p:cNvSpPr>
          <p:nvPr>
            <p:ph type="sldNum" sz="quarter" idx="12"/>
          </p:nvPr>
        </p:nvSpPr>
        <p:spPr/>
        <p:txBody>
          <a:bodyPr/>
          <a:lstStyle/>
          <a:p>
            <a:fld id="{6D62327B-ED8D-4CFC-ADD0-A75FA5CBE281}" type="slidenum">
              <a:rPr lang="zh-CN" altLang="en-US" smtClean="0"/>
              <a:pPr/>
              <a:t>9</a:t>
            </a:fld>
            <a:endParaRPr lang="zh-CN" altLang="en-US" dirty="0"/>
          </a:p>
        </p:txBody>
      </p:sp>
      <p:pic>
        <p:nvPicPr>
          <p:cNvPr id="6" name="图片 5">
            <a:extLst>
              <a:ext uri="{FF2B5EF4-FFF2-40B4-BE49-F238E27FC236}">
                <a16:creationId xmlns:a16="http://schemas.microsoft.com/office/drawing/2014/main" id="{D114EB6A-AD4A-46DD-A00B-668238607794}"/>
              </a:ext>
            </a:extLst>
          </p:cNvPr>
          <p:cNvPicPr>
            <a:picLocks noChangeAspect="1"/>
          </p:cNvPicPr>
          <p:nvPr/>
        </p:nvPicPr>
        <p:blipFill rotWithShape="1">
          <a:blip r:embed="rId2">
            <a:extLst>
              <a:ext uri="{28A0092B-C50C-407E-A947-70E740481C1C}">
                <a14:useLocalDpi xmlns:a14="http://schemas.microsoft.com/office/drawing/2010/main" val="0"/>
              </a:ext>
            </a:extLst>
          </a:blip>
          <a:srcRect l="47637" t="14301" r="26375" b="53149"/>
          <a:stretch/>
        </p:blipFill>
        <p:spPr>
          <a:xfrm>
            <a:off x="6945222" y="112875"/>
            <a:ext cx="1877672" cy="1763874"/>
          </a:xfrm>
          <a:prstGeom prst="rect">
            <a:avLst/>
          </a:prstGeom>
        </p:spPr>
      </p:pic>
      <p:pic>
        <p:nvPicPr>
          <p:cNvPr id="2050" name="Picture 2">
            <a:extLst>
              <a:ext uri="{FF2B5EF4-FFF2-40B4-BE49-F238E27FC236}">
                <a16:creationId xmlns:a16="http://schemas.microsoft.com/office/drawing/2014/main" id="{4A13B7FE-FCC7-4E45-8951-94B70F5DA6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03" r="25787"/>
          <a:stretch/>
        </p:blipFill>
        <p:spPr bwMode="auto">
          <a:xfrm>
            <a:off x="4776837" y="3212976"/>
            <a:ext cx="1080120" cy="20376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F9323D9-84F9-43DA-82D6-CE127A2BD6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07" t="4906" r="45950" b="1945"/>
          <a:stretch/>
        </p:blipFill>
        <p:spPr bwMode="auto">
          <a:xfrm>
            <a:off x="7308304" y="3212976"/>
            <a:ext cx="829988" cy="2037606"/>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D52925BD-5C9C-413B-B52E-5B66F5B1DAA3}"/>
              </a:ext>
            </a:extLst>
          </p:cNvPr>
          <p:cNvSpPr txBox="1"/>
          <p:nvPr/>
        </p:nvSpPr>
        <p:spPr>
          <a:xfrm>
            <a:off x="5220072" y="5319044"/>
            <a:ext cx="341784" cy="369332"/>
          </a:xfrm>
          <a:prstGeom prst="rect">
            <a:avLst/>
          </a:prstGeom>
          <a:noFill/>
        </p:spPr>
        <p:txBody>
          <a:bodyPr wrap="square">
            <a:spAutoFit/>
          </a:bodyPr>
          <a:lstStyle/>
          <a:p>
            <a:r>
              <a:rPr lang="en-US" altLang="zh-CN" dirty="0">
                <a:solidFill>
                  <a:srgbClr val="FF0000"/>
                </a:solidFill>
                <a:effectLst>
                  <a:outerShdw blurRad="38100" dist="38100" dir="2700000" algn="tl">
                    <a:srgbClr val="000000">
                      <a:alpha val="43137"/>
                    </a:srgbClr>
                  </a:outerShdw>
                </a:effectLst>
                <a:latin typeface="Arial Black" panose="020B0A04020102020204" pitchFamily="34" charset="0"/>
              </a:rPr>
              <a:t>1</a:t>
            </a:r>
            <a:endParaRPr lang="zh-CN" altLang="en-US"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10" name="文本框 9">
            <a:extLst>
              <a:ext uri="{FF2B5EF4-FFF2-40B4-BE49-F238E27FC236}">
                <a16:creationId xmlns:a16="http://schemas.microsoft.com/office/drawing/2014/main" id="{81B95759-1836-4DE8-9F92-1FF5D465A78B}"/>
              </a:ext>
            </a:extLst>
          </p:cNvPr>
          <p:cNvSpPr txBox="1"/>
          <p:nvPr/>
        </p:nvSpPr>
        <p:spPr>
          <a:xfrm>
            <a:off x="7552406" y="5319044"/>
            <a:ext cx="341784" cy="369332"/>
          </a:xfrm>
          <a:prstGeom prst="rect">
            <a:avLst/>
          </a:prstGeom>
          <a:noFill/>
        </p:spPr>
        <p:txBody>
          <a:bodyPr wrap="square">
            <a:spAutoFit/>
          </a:bodyPr>
          <a:lstStyle/>
          <a:p>
            <a:r>
              <a:rPr lang="en-US" altLang="zh-CN" dirty="0">
                <a:solidFill>
                  <a:srgbClr val="FF0000"/>
                </a:solidFill>
                <a:effectLst>
                  <a:outerShdw blurRad="38100" dist="38100" dir="2700000" algn="tl">
                    <a:srgbClr val="000000">
                      <a:alpha val="43137"/>
                    </a:srgbClr>
                  </a:outerShdw>
                </a:effectLst>
                <a:latin typeface="Arial Black" panose="020B0A04020102020204" pitchFamily="34" charset="0"/>
              </a:rPr>
              <a:t>0</a:t>
            </a:r>
            <a:endParaRPr lang="zh-CN" altLang="en-US"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cxnSp>
        <p:nvCxnSpPr>
          <p:cNvPr id="8" name="直接箭头连接符 7">
            <a:extLst>
              <a:ext uri="{FF2B5EF4-FFF2-40B4-BE49-F238E27FC236}">
                <a16:creationId xmlns:a16="http://schemas.microsoft.com/office/drawing/2014/main" id="{58D66CBE-6616-4D1C-B80E-7EABF6FC9CC2}"/>
              </a:ext>
            </a:extLst>
          </p:cNvPr>
          <p:cNvCxnSpPr/>
          <p:nvPr/>
        </p:nvCxnSpPr>
        <p:spPr>
          <a:xfrm>
            <a:off x="5856957" y="5503710"/>
            <a:ext cx="159536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08179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831960-6346-4327-A6BC-C318ED7038C1}"/>
              </a:ext>
            </a:extLst>
          </p:cNvPr>
          <p:cNvSpPr>
            <a:spLocks noGrp="1"/>
          </p:cNvSpPr>
          <p:nvPr>
            <p:ph type="title"/>
          </p:nvPr>
        </p:nvSpPr>
        <p:spPr/>
        <p:txBody>
          <a:bodyPr>
            <a:normAutofit fontScale="90000"/>
          </a:bodyPr>
          <a:lstStyle/>
          <a:p>
            <a:r>
              <a:rPr lang="zh-CN" altLang="en-US" dirty="0"/>
              <a:t>思考：</a:t>
            </a:r>
          </a:p>
        </p:txBody>
      </p:sp>
      <p:sp>
        <p:nvSpPr>
          <p:cNvPr id="3" name="内容占位符 2">
            <a:extLst>
              <a:ext uri="{FF2B5EF4-FFF2-40B4-BE49-F238E27FC236}">
                <a16:creationId xmlns:a16="http://schemas.microsoft.com/office/drawing/2014/main" id="{93D14748-8D29-4DFE-BB6F-6870E1751E2E}"/>
              </a:ext>
            </a:extLst>
          </p:cNvPr>
          <p:cNvSpPr>
            <a:spLocks noGrp="1"/>
          </p:cNvSpPr>
          <p:nvPr>
            <p:ph idx="1"/>
          </p:nvPr>
        </p:nvSpPr>
        <p:spPr>
          <a:xfrm>
            <a:off x="457200" y="837034"/>
            <a:ext cx="3682752" cy="828836"/>
          </a:xfrm>
        </p:spPr>
        <p:txBody>
          <a:bodyPr>
            <a:normAutofit lnSpcReduction="10000"/>
          </a:bodyPr>
          <a:lstStyle/>
          <a:p>
            <a:r>
              <a:rPr lang="zh-CN" altLang="en-US" dirty="0"/>
              <a:t>访问序列为</a:t>
            </a:r>
            <a:r>
              <a:rPr lang="en-US" altLang="zh-CN" dirty="0"/>
              <a:t>0,8,0,8,0,8,…</a:t>
            </a:r>
          </a:p>
          <a:p>
            <a:pPr lvl="1"/>
            <a:r>
              <a:rPr lang="zh-CN" altLang="en-US" dirty="0"/>
              <a:t>一层</a:t>
            </a:r>
            <a:r>
              <a:rPr lang="en-US" altLang="zh-CN" dirty="0"/>
              <a:t>vs. </a:t>
            </a:r>
            <a:r>
              <a:rPr lang="zh-CN" altLang="en-US" dirty="0"/>
              <a:t>多层</a:t>
            </a:r>
          </a:p>
        </p:txBody>
      </p:sp>
      <p:sp>
        <p:nvSpPr>
          <p:cNvPr id="4" name="灯片编号占位符 3">
            <a:extLst>
              <a:ext uri="{FF2B5EF4-FFF2-40B4-BE49-F238E27FC236}">
                <a16:creationId xmlns:a16="http://schemas.microsoft.com/office/drawing/2014/main" id="{93FBAE1A-E984-45E0-96C2-651F40489BEB}"/>
              </a:ext>
            </a:extLst>
          </p:cNvPr>
          <p:cNvSpPr>
            <a:spLocks noGrp="1"/>
          </p:cNvSpPr>
          <p:nvPr>
            <p:ph type="sldNum" sz="quarter" idx="12"/>
          </p:nvPr>
        </p:nvSpPr>
        <p:spPr/>
        <p:txBody>
          <a:bodyPr/>
          <a:lstStyle/>
          <a:p>
            <a:fld id="{6D62327B-ED8D-4CFC-ADD0-A75FA5CBE281}" type="slidenum">
              <a:rPr lang="zh-CN" altLang="en-US" smtClean="0"/>
              <a:pPr/>
              <a:t>90</a:t>
            </a:fld>
            <a:endParaRPr lang="zh-CN" altLang="en-US" dirty="0"/>
          </a:p>
        </p:txBody>
      </p:sp>
      <p:sp>
        <p:nvSpPr>
          <p:cNvPr id="5" name="Up-Down Arrow 34">
            <a:extLst>
              <a:ext uri="{FF2B5EF4-FFF2-40B4-BE49-F238E27FC236}">
                <a16:creationId xmlns:a16="http://schemas.microsoft.com/office/drawing/2014/main" id="{69968A60-5CA0-47AB-9E37-3668ACE87212}"/>
              </a:ext>
            </a:extLst>
          </p:cNvPr>
          <p:cNvSpPr/>
          <p:nvPr/>
        </p:nvSpPr>
        <p:spPr bwMode="auto">
          <a:xfrm>
            <a:off x="2014364" y="3394294"/>
            <a:ext cx="467072" cy="940097"/>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6" name="Rectangle 2">
            <a:extLst>
              <a:ext uri="{FF2B5EF4-FFF2-40B4-BE49-F238E27FC236}">
                <a16:creationId xmlns:a16="http://schemas.microsoft.com/office/drawing/2014/main" id="{F0BF22E7-C225-4A62-A8E5-96C7F0767408}"/>
              </a:ext>
            </a:extLst>
          </p:cNvPr>
          <p:cNvSpPr/>
          <p:nvPr/>
        </p:nvSpPr>
        <p:spPr bwMode="auto">
          <a:xfrm>
            <a:off x="457200" y="4334391"/>
            <a:ext cx="3581400" cy="2057400"/>
          </a:xfrm>
          <a:prstGeom prst="rect">
            <a:avLst/>
          </a:prstGeom>
          <a:solidFill>
            <a:srgbClr val="DEDFF5"/>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7" name="Rectangle 3">
            <a:extLst>
              <a:ext uri="{FF2B5EF4-FFF2-40B4-BE49-F238E27FC236}">
                <a16:creationId xmlns:a16="http://schemas.microsoft.com/office/drawing/2014/main" id="{61A1502E-F719-460D-A23D-A0CCA781BBAC}"/>
              </a:ext>
            </a:extLst>
          </p:cNvPr>
          <p:cNvSpPr/>
          <p:nvPr/>
        </p:nvSpPr>
        <p:spPr bwMode="auto">
          <a:xfrm>
            <a:off x="474555" y="2714380"/>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8" name="Rectangle 4">
            <a:extLst>
              <a:ext uri="{FF2B5EF4-FFF2-40B4-BE49-F238E27FC236}">
                <a16:creationId xmlns:a16="http://schemas.microsoft.com/office/drawing/2014/main" id="{F2ACBC7B-5C5F-4DDA-B905-2F8E2ADBD5A0}"/>
              </a:ext>
            </a:extLst>
          </p:cNvPr>
          <p:cNvSpPr/>
          <p:nvPr/>
        </p:nvSpPr>
        <p:spPr bwMode="auto">
          <a:xfrm>
            <a:off x="609600" y="4486791"/>
            <a:ext cx="762000" cy="304800"/>
          </a:xfrm>
          <a:prstGeom prst="rect">
            <a:avLst/>
          </a:prstGeom>
          <a:solidFill>
            <a:schemeClr val="accent5">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9" name="Rectangle 5">
            <a:extLst>
              <a:ext uri="{FF2B5EF4-FFF2-40B4-BE49-F238E27FC236}">
                <a16:creationId xmlns:a16="http://schemas.microsoft.com/office/drawing/2014/main" id="{0D4821F0-0DEA-4988-A792-C0818DB780B4}"/>
              </a:ext>
            </a:extLst>
          </p:cNvPr>
          <p:cNvSpPr/>
          <p:nvPr/>
        </p:nvSpPr>
        <p:spPr bwMode="auto">
          <a:xfrm>
            <a:off x="1447800" y="4486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10" name="Rectangle 6">
            <a:extLst>
              <a:ext uri="{FF2B5EF4-FFF2-40B4-BE49-F238E27FC236}">
                <a16:creationId xmlns:a16="http://schemas.microsoft.com/office/drawing/2014/main" id="{1CE7F2BD-6F2F-45E1-8EA5-D165DB9A5B18}"/>
              </a:ext>
            </a:extLst>
          </p:cNvPr>
          <p:cNvSpPr/>
          <p:nvPr/>
        </p:nvSpPr>
        <p:spPr bwMode="auto">
          <a:xfrm>
            <a:off x="2286000" y="4486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11" name="Rectangle 7">
            <a:extLst>
              <a:ext uri="{FF2B5EF4-FFF2-40B4-BE49-F238E27FC236}">
                <a16:creationId xmlns:a16="http://schemas.microsoft.com/office/drawing/2014/main" id="{2CAF61EF-70F2-494B-A672-8C2B9711B002}"/>
              </a:ext>
            </a:extLst>
          </p:cNvPr>
          <p:cNvSpPr/>
          <p:nvPr/>
        </p:nvSpPr>
        <p:spPr bwMode="auto">
          <a:xfrm>
            <a:off x="3124200" y="4486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12" name="Rectangle 8">
            <a:extLst>
              <a:ext uri="{FF2B5EF4-FFF2-40B4-BE49-F238E27FC236}">
                <a16:creationId xmlns:a16="http://schemas.microsoft.com/office/drawing/2014/main" id="{30BFFC71-895B-44E8-BD5F-38C8006C2BBD}"/>
              </a:ext>
            </a:extLst>
          </p:cNvPr>
          <p:cNvSpPr/>
          <p:nvPr/>
        </p:nvSpPr>
        <p:spPr bwMode="auto">
          <a:xfrm>
            <a:off x="609600" y="4867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13" name="Rectangle 9">
            <a:extLst>
              <a:ext uri="{FF2B5EF4-FFF2-40B4-BE49-F238E27FC236}">
                <a16:creationId xmlns:a16="http://schemas.microsoft.com/office/drawing/2014/main" id="{90C838E5-9466-465A-8C14-955E28BA2F0D}"/>
              </a:ext>
            </a:extLst>
          </p:cNvPr>
          <p:cNvSpPr/>
          <p:nvPr/>
        </p:nvSpPr>
        <p:spPr bwMode="auto">
          <a:xfrm>
            <a:off x="1447800" y="4867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14" name="Rectangle 10">
            <a:extLst>
              <a:ext uri="{FF2B5EF4-FFF2-40B4-BE49-F238E27FC236}">
                <a16:creationId xmlns:a16="http://schemas.microsoft.com/office/drawing/2014/main" id="{616AA6B7-766B-4010-854E-8A1976837DC8}"/>
              </a:ext>
            </a:extLst>
          </p:cNvPr>
          <p:cNvSpPr/>
          <p:nvPr/>
        </p:nvSpPr>
        <p:spPr bwMode="auto">
          <a:xfrm>
            <a:off x="2286000" y="4867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15" name="Rectangle 11">
            <a:extLst>
              <a:ext uri="{FF2B5EF4-FFF2-40B4-BE49-F238E27FC236}">
                <a16:creationId xmlns:a16="http://schemas.microsoft.com/office/drawing/2014/main" id="{6AD6839C-2EFE-4444-AACE-6AA21543594D}"/>
              </a:ext>
            </a:extLst>
          </p:cNvPr>
          <p:cNvSpPr/>
          <p:nvPr/>
        </p:nvSpPr>
        <p:spPr bwMode="auto">
          <a:xfrm>
            <a:off x="3124200" y="4867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16" name="Rectangle 12">
            <a:extLst>
              <a:ext uri="{FF2B5EF4-FFF2-40B4-BE49-F238E27FC236}">
                <a16:creationId xmlns:a16="http://schemas.microsoft.com/office/drawing/2014/main" id="{4CDB63EB-F022-4485-8125-1EA7E126BE9A}"/>
              </a:ext>
            </a:extLst>
          </p:cNvPr>
          <p:cNvSpPr/>
          <p:nvPr/>
        </p:nvSpPr>
        <p:spPr bwMode="auto">
          <a:xfrm>
            <a:off x="609600" y="5248791"/>
            <a:ext cx="762000" cy="304800"/>
          </a:xfrm>
          <a:prstGeom prst="rect">
            <a:avLst/>
          </a:prstGeom>
          <a:solidFill>
            <a:schemeClr val="accent5">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17" name="Rectangle 13">
            <a:extLst>
              <a:ext uri="{FF2B5EF4-FFF2-40B4-BE49-F238E27FC236}">
                <a16:creationId xmlns:a16="http://schemas.microsoft.com/office/drawing/2014/main" id="{A41D0223-B884-448C-BAC5-16272776D0A1}"/>
              </a:ext>
            </a:extLst>
          </p:cNvPr>
          <p:cNvSpPr/>
          <p:nvPr/>
        </p:nvSpPr>
        <p:spPr bwMode="auto">
          <a:xfrm>
            <a:off x="1447800" y="5248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18" name="Rectangle 14">
            <a:extLst>
              <a:ext uri="{FF2B5EF4-FFF2-40B4-BE49-F238E27FC236}">
                <a16:creationId xmlns:a16="http://schemas.microsoft.com/office/drawing/2014/main" id="{129C4244-3F55-4EAE-8B3A-B1B1A6C04CD3}"/>
              </a:ext>
            </a:extLst>
          </p:cNvPr>
          <p:cNvSpPr/>
          <p:nvPr/>
        </p:nvSpPr>
        <p:spPr bwMode="auto">
          <a:xfrm>
            <a:off x="2286000" y="5248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19" name="Rectangle 15">
            <a:extLst>
              <a:ext uri="{FF2B5EF4-FFF2-40B4-BE49-F238E27FC236}">
                <a16:creationId xmlns:a16="http://schemas.microsoft.com/office/drawing/2014/main" id="{41A45D6D-81E3-46EE-A299-24AFB29F731E}"/>
              </a:ext>
            </a:extLst>
          </p:cNvPr>
          <p:cNvSpPr/>
          <p:nvPr/>
        </p:nvSpPr>
        <p:spPr bwMode="auto">
          <a:xfrm>
            <a:off x="3124200" y="5248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20" name="Rectangle 16">
            <a:extLst>
              <a:ext uri="{FF2B5EF4-FFF2-40B4-BE49-F238E27FC236}">
                <a16:creationId xmlns:a16="http://schemas.microsoft.com/office/drawing/2014/main" id="{D64CCBCD-337B-4BEB-BFC5-52D54E6BAE5A}"/>
              </a:ext>
            </a:extLst>
          </p:cNvPr>
          <p:cNvSpPr/>
          <p:nvPr/>
        </p:nvSpPr>
        <p:spPr bwMode="auto">
          <a:xfrm>
            <a:off x="609600" y="5629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21" name="Rectangle 17">
            <a:extLst>
              <a:ext uri="{FF2B5EF4-FFF2-40B4-BE49-F238E27FC236}">
                <a16:creationId xmlns:a16="http://schemas.microsoft.com/office/drawing/2014/main" id="{6A6D0C71-FE20-4B10-831D-05DC63CD8060}"/>
              </a:ext>
            </a:extLst>
          </p:cNvPr>
          <p:cNvSpPr/>
          <p:nvPr/>
        </p:nvSpPr>
        <p:spPr bwMode="auto">
          <a:xfrm>
            <a:off x="1447800" y="5629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22" name="Rectangle 18">
            <a:extLst>
              <a:ext uri="{FF2B5EF4-FFF2-40B4-BE49-F238E27FC236}">
                <a16:creationId xmlns:a16="http://schemas.microsoft.com/office/drawing/2014/main" id="{C51F8418-336C-4DBA-AF45-2EBA34E439BB}"/>
              </a:ext>
            </a:extLst>
          </p:cNvPr>
          <p:cNvSpPr/>
          <p:nvPr/>
        </p:nvSpPr>
        <p:spPr bwMode="auto">
          <a:xfrm>
            <a:off x="2286000" y="5629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3" name="Rectangle 19">
            <a:extLst>
              <a:ext uri="{FF2B5EF4-FFF2-40B4-BE49-F238E27FC236}">
                <a16:creationId xmlns:a16="http://schemas.microsoft.com/office/drawing/2014/main" id="{E2EB7095-1ADE-4303-B946-DAD3972E2145}"/>
              </a:ext>
            </a:extLst>
          </p:cNvPr>
          <p:cNvSpPr/>
          <p:nvPr/>
        </p:nvSpPr>
        <p:spPr bwMode="auto">
          <a:xfrm>
            <a:off x="3124200" y="5629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24" name="Straight Connector 21">
            <a:extLst>
              <a:ext uri="{FF2B5EF4-FFF2-40B4-BE49-F238E27FC236}">
                <a16:creationId xmlns:a16="http://schemas.microsoft.com/office/drawing/2014/main" id="{BCACC1E7-C60A-4B6A-9C92-D86D737C27F9}"/>
              </a:ext>
            </a:extLst>
          </p:cNvPr>
          <p:cNvCxnSpPr/>
          <p:nvPr/>
        </p:nvCxnSpPr>
        <p:spPr bwMode="auto">
          <a:xfrm>
            <a:off x="838200" y="6163191"/>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25" name="Rectangle 25">
            <a:extLst>
              <a:ext uri="{FF2B5EF4-FFF2-40B4-BE49-F238E27FC236}">
                <a16:creationId xmlns:a16="http://schemas.microsoft.com/office/drawing/2014/main" id="{3200FC26-58A4-4AA8-AFBD-6F951177C291}"/>
              </a:ext>
            </a:extLst>
          </p:cNvPr>
          <p:cNvSpPr/>
          <p:nvPr/>
        </p:nvSpPr>
        <p:spPr bwMode="auto">
          <a:xfrm>
            <a:off x="6269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26" name="Rectangle 26">
            <a:extLst>
              <a:ext uri="{FF2B5EF4-FFF2-40B4-BE49-F238E27FC236}">
                <a16:creationId xmlns:a16="http://schemas.microsoft.com/office/drawing/2014/main" id="{B6FC3461-C4EE-4614-BE1D-BA5CB7849A3A}"/>
              </a:ext>
            </a:extLst>
          </p:cNvPr>
          <p:cNvSpPr/>
          <p:nvPr/>
        </p:nvSpPr>
        <p:spPr bwMode="auto">
          <a:xfrm>
            <a:off x="14651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27" name="Rectangle 27">
            <a:extLst>
              <a:ext uri="{FF2B5EF4-FFF2-40B4-BE49-F238E27FC236}">
                <a16:creationId xmlns:a16="http://schemas.microsoft.com/office/drawing/2014/main" id="{FC4EA292-DBA0-41FB-9D8E-E5A5A1ACE3FE}"/>
              </a:ext>
            </a:extLst>
          </p:cNvPr>
          <p:cNvSpPr/>
          <p:nvPr/>
        </p:nvSpPr>
        <p:spPr bwMode="auto">
          <a:xfrm>
            <a:off x="23033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28" name="Rectangle 28">
            <a:extLst>
              <a:ext uri="{FF2B5EF4-FFF2-40B4-BE49-F238E27FC236}">
                <a16:creationId xmlns:a16="http://schemas.microsoft.com/office/drawing/2014/main" id="{A0BAF159-4FAD-44F1-A8CC-76B05AE49681}"/>
              </a:ext>
            </a:extLst>
          </p:cNvPr>
          <p:cNvSpPr/>
          <p:nvPr/>
        </p:nvSpPr>
        <p:spPr bwMode="auto">
          <a:xfrm>
            <a:off x="31415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31" name="Rectangle 36">
            <a:extLst>
              <a:ext uri="{FF2B5EF4-FFF2-40B4-BE49-F238E27FC236}">
                <a16:creationId xmlns:a16="http://schemas.microsoft.com/office/drawing/2014/main" id="{82089B63-C398-4E18-A481-01E26BCAEC65}"/>
              </a:ext>
            </a:extLst>
          </p:cNvPr>
          <p:cNvSpPr/>
          <p:nvPr/>
        </p:nvSpPr>
        <p:spPr bwMode="auto">
          <a:xfrm>
            <a:off x="609600" y="4867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33" name="Rectangle 38">
            <a:extLst>
              <a:ext uri="{FF2B5EF4-FFF2-40B4-BE49-F238E27FC236}">
                <a16:creationId xmlns:a16="http://schemas.microsoft.com/office/drawing/2014/main" id="{3531DE52-ECC0-46E9-BBDC-595805977A6B}"/>
              </a:ext>
            </a:extLst>
          </p:cNvPr>
          <p:cNvSpPr/>
          <p:nvPr/>
        </p:nvSpPr>
        <p:spPr bwMode="auto">
          <a:xfrm>
            <a:off x="6269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34" name="Rectangle 39">
            <a:extLst>
              <a:ext uri="{FF2B5EF4-FFF2-40B4-BE49-F238E27FC236}">
                <a16:creationId xmlns:a16="http://schemas.microsoft.com/office/drawing/2014/main" id="{E88EA8AA-1E4A-4826-999F-0940374CB628}"/>
              </a:ext>
            </a:extLst>
          </p:cNvPr>
          <p:cNvSpPr/>
          <p:nvPr/>
        </p:nvSpPr>
        <p:spPr bwMode="auto">
          <a:xfrm>
            <a:off x="2286000" y="52487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35" name="Rectangle 40">
            <a:extLst>
              <a:ext uri="{FF2B5EF4-FFF2-40B4-BE49-F238E27FC236}">
                <a16:creationId xmlns:a16="http://schemas.microsoft.com/office/drawing/2014/main" id="{9107434A-7887-4B09-9CA4-E61F38DC9D6E}"/>
              </a:ext>
            </a:extLst>
          </p:cNvPr>
          <p:cNvSpPr/>
          <p:nvPr/>
        </p:nvSpPr>
        <p:spPr bwMode="auto">
          <a:xfrm>
            <a:off x="609600" y="3692657"/>
            <a:ext cx="762000" cy="304800"/>
          </a:xfrm>
          <a:prstGeom prst="rect">
            <a:avLst/>
          </a:prstGeom>
          <a:solidFill>
            <a:schemeClr val="accent5">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36" name="Rectangle 41">
            <a:extLst>
              <a:ext uri="{FF2B5EF4-FFF2-40B4-BE49-F238E27FC236}">
                <a16:creationId xmlns:a16="http://schemas.microsoft.com/office/drawing/2014/main" id="{FCAD1911-6FBB-4B7B-8B82-31540844023B}"/>
              </a:ext>
            </a:extLst>
          </p:cNvPr>
          <p:cNvSpPr/>
          <p:nvPr/>
        </p:nvSpPr>
        <p:spPr bwMode="auto">
          <a:xfrm>
            <a:off x="2303355" y="2866780"/>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37" name="Up-Down Arrow 42">
            <a:extLst>
              <a:ext uri="{FF2B5EF4-FFF2-40B4-BE49-F238E27FC236}">
                <a16:creationId xmlns:a16="http://schemas.microsoft.com/office/drawing/2014/main" id="{E9843ECA-1AE9-420A-8C31-3842E893CBF3}"/>
              </a:ext>
            </a:extLst>
          </p:cNvPr>
          <p:cNvSpPr/>
          <p:nvPr/>
        </p:nvSpPr>
        <p:spPr bwMode="auto">
          <a:xfrm>
            <a:off x="2002360" y="1595152"/>
            <a:ext cx="485678" cy="660475"/>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38" name="Rectangle 45">
            <a:extLst>
              <a:ext uri="{FF2B5EF4-FFF2-40B4-BE49-F238E27FC236}">
                <a16:creationId xmlns:a16="http://schemas.microsoft.com/office/drawing/2014/main" id="{66E83A4A-9609-4075-BAD4-320E10406AE9}"/>
              </a:ext>
            </a:extLst>
          </p:cNvPr>
          <p:cNvSpPr/>
          <p:nvPr/>
        </p:nvSpPr>
        <p:spPr>
          <a:xfrm>
            <a:off x="2494861" y="1726573"/>
            <a:ext cx="1258678" cy="338554"/>
          </a:xfrm>
          <a:prstGeom prst="rect">
            <a:avLst/>
          </a:prstGeom>
        </p:spPr>
        <p:txBody>
          <a:bodyPr wrap="none">
            <a:spAutoFit/>
          </a:bodyPr>
          <a:lstStyle/>
          <a:p>
            <a:pPr algn="ctr"/>
            <a:r>
              <a:rPr lang="en-US" altLang="zh-CN" sz="1600" dirty="0">
                <a:latin typeface="Calibri" pitchFamily="34" charset="0"/>
              </a:rPr>
              <a:t>0,8,0,8,0,8,…</a:t>
            </a:r>
            <a:endParaRPr lang="en-US" sz="1600" dirty="0">
              <a:latin typeface="Calibri" pitchFamily="34" charset="0"/>
            </a:endParaRPr>
          </a:p>
        </p:txBody>
      </p:sp>
      <p:grpSp>
        <p:nvGrpSpPr>
          <p:cNvPr id="50" name="组合 49">
            <a:extLst>
              <a:ext uri="{FF2B5EF4-FFF2-40B4-BE49-F238E27FC236}">
                <a16:creationId xmlns:a16="http://schemas.microsoft.com/office/drawing/2014/main" id="{5048F2FB-DE18-48A4-A388-A0101681B480}"/>
              </a:ext>
            </a:extLst>
          </p:cNvPr>
          <p:cNvGrpSpPr/>
          <p:nvPr/>
        </p:nvGrpSpPr>
        <p:grpSpPr>
          <a:xfrm>
            <a:off x="474555" y="2278936"/>
            <a:ext cx="3581400" cy="1057791"/>
            <a:chOff x="4871866" y="3429000"/>
            <a:chExt cx="3581400" cy="1057791"/>
          </a:xfrm>
        </p:grpSpPr>
        <p:sp>
          <p:nvSpPr>
            <p:cNvPr id="39" name="Rectangle 3">
              <a:extLst>
                <a:ext uri="{FF2B5EF4-FFF2-40B4-BE49-F238E27FC236}">
                  <a16:creationId xmlns:a16="http://schemas.microsoft.com/office/drawing/2014/main" id="{C1E5DD89-FEAD-42A6-B755-47DC61D1AD53}"/>
                </a:ext>
              </a:extLst>
            </p:cNvPr>
            <p:cNvSpPr/>
            <p:nvPr/>
          </p:nvSpPr>
          <p:spPr bwMode="auto">
            <a:xfrm>
              <a:off x="4871866" y="3429000"/>
              <a:ext cx="3581400" cy="1057791"/>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40" name="Rectangle 25">
              <a:extLst>
                <a:ext uri="{FF2B5EF4-FFF2-40B4-BE49-F238E27FC236}">
                  <a16:creationId xmlns:a16="http://schemas.microsoft.com/office/drawing/2014/main" id="{62DE79D8-7E5B-4A3E-B925-CE4B8E8C47FC}"/>
                </a:ext>
              </a:extLst>
            </p:cNvPr>
            <p:cNvSpPr/>
            <p:nvPr/>
          </p:nvSpPr>
          <p:spPr bwMode="auto">
            <a:xfrm>
              <a:off x="50242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41" name="Rectangle 26">
              <a:extLst>
                <a:ext uri="{FF2B5EF4-FFF2-40B4-BE49-F238E27FC236}">
                  <a16:creationId xmlns:a16="http://schemas.microsoft.com/office/drawing/2014/main" id="{E77FEB8A-F444-42CB-B0EC-8744F14F5741}"/>
                </a:ext>
              </a:extLst>
            </p:cNvPr>
            <p:cNvSpPr/>
            <p:nvPr/>
          </p:nvSpPr>
          <p:spPr bwMode="auto">
            <a:xfrm>
              <a:off x="58624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42" name="Rectangle 27">
              <a:extLst>
                <a:ext uri="{FF2B5EF4-FFF2-40B4-BE49-F238E27FC236}">
                  <a16:creationId xmlns:a16="http://schemas.microsoft.com/office/drawing/2014/main" id="{4B288B23-4340-4172-9CCE-9A99A8B4B733}"/>
                </a:ext>
              </a:extLst>
            </p:cNvPr>
            <p:cNvSpPr/>
            <p:nvPr/>
          </p:nvSpPr>
          <p:spPr bwMode="auto">
            <a:xfrm>
              <a:off x="67006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43" name="Rectangle 28">
              <a:extLst>
                <a:ext uri="{FF2B5EF4-FFF2-40B4-BE49-F238E27FC236}">
                  <a16:creationId xmlns:a16="http://schemas.microsoft.com/office/drawing/2014/main" id="{369AB963-DDC2-416B-B9FB-127706AD3918}"/>
                </a:ext>
              </a:extLst>
            </p:cNvPr>
            <p:cNvSpPr/>
            <p:nvPr/>
          </p:nvSpPr>
          <p:spPr bwMode="auto">
            <a:xfrm>
              <a:off x="75388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44" name="Rectangle 38">
              <a:extLst>
                <a:ext uri="{FF2B5EF4-FFF2-40B4-BE49-F238E27FC236}">
                  <a16:creationId xmlns:a16="http://schemas.microsoft.com/office/drawing/2014/main" id="{33B7F09C-A3BF-4768-B377-0E1B4AF7A92C}"/>
                </a:ext>
              </a:extLst>
            </p:cNvPr>
            <p:cNvSpPr/>
            <p:nvPr/>
          </p:nvSpPr>
          <p:spPr bwMode="auto">
            <a:xfrm>
              <a:off x="50242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45" name="Rectangle 41">
              <a:extLst>
                <a:ext uri="{FF2B5EF4-FFF2-40B4-BE49-F238E27FC236}">
                  <a16:creationId xmlns:a16="http://schemas.microsoft.com/office/drawing/2014/main" id="{9CE0A8C7-5DDD-4C98-9ABF-22AFA02A078B}"/>
                </a:ext>
              </a:extLst>
            </p:cNvPr>
            <p:cNvSpPr/>
            <p:nvPr/>
          </p:nvSpPr>
          <p:spPr bwMode="auto">
            <a:xfrm>
              <a:off x="6700666" y="4029591"/>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46" name="Rectangle 26">
              <a:extLst>
                <a:ext uri="{FF2B5EF4-FFF2-40B4-BE49-F238E27FC236}">
                  <a16:creationId xmlns:a16="http://schemas.microsoft.com/office/drawing/2014/main" id="{7086E1D6-F8BF-459C-BC22-AFB01AC34E02}"/>
                </a:ext>
              </a:extLst>
            </p:cNvPr>
            <p:cNvSpPr/>
            <p:nvPr/>
          </p:nvSpPr>
          <p:spPr bwMode="auto">
            <a:xfrm>
              <a:off x="5862466" y="363958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47" name="Rectangle 28">
              <a:extLst>
                <a:ext uri="{FF2B5EF4-FFF2-40B4-BE49-F238E27FC236}">
                  <a16:creationId xmlns:a16="http://schemas.microsoft.com/office/drawing/2014/main" id="{7C0EBABE-6AD2-4950-AF96-5FC7A6374371}"/>
                </a:ext>
              </a:extLst>
            </p:cNvPr>
            <p:cNvSpPr/>
            <p:nvPr/>
          </p:nvSpPr>
          <p:spPr bwMode="auto">
            <a:xfrm>
              <a:off x="7538866" y="363958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48" name="Rectangle 38">
              <a:extLst>
                <a:ext uri="{FF2B5EF4-FFF2-40B4-BE49-F238E27FC236}">
                  <a16:creationId xmlns:a16="http://schemas.microsoft.com/office/drawing/2014/main" id="{75A8D7BC-00EE-42F3-AFF2-FF92DC859314}"/>
                </a:ext>
              </a:extLst>
            </p:cNvPr>
            <p:cNvSpPr/>
            <p:nvPr/>
          </p:nvSpPr>
          <p:spPr bwMode="auto">
            <a:xfrm>
              <a:off x="5024266" y="363958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49" name="Rectangle 41">
              <a:extLst>
                <a:ext uri="{FF2B5EF4-FFF2-40B4-BE49-F238E27FC236}">
                  <a16:creationId xmlns:a16="http://schemas.microsoft.com/office/drawing/2014/main" id="{5907B78E-AC8B-4476-B4C5-0CCCC77E5842}"/>
                </a:ext>
              </a:extLst>
            </p:cNvPr>
            <p:cNvSpPr/>
            <p:nvPr/>
          </p:nvSpPr>
          <p:spPr bwMode="auto">
            <a:xfrm>
              <a:off x="6700666" y="3639582"/>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grpSp>
      <p:sp>
        <p:nvSpPr>
          <p:cNvPr id="51" name="Up-Down Arrow 34">
            <a:extLst>
              <a:ext uri="{FF2B5EF4-FFF2-40B4-BE49-F238E27FC236}">
                <a16:creationId xmlns:a16="http://schemas.microsoft.com/office/drawing/2014/main" id="{BC1D34CA-6D98-4569-93F5-BDD6CF044C10}"/>
              </a:ext>
            </a:extLst>
          </p:cNvPr>
          <p:cNvSpPr/>
          <p:nvPr/>
        </p:nvSpPr>
        <p:spPr bwMode="auto">
          <a:xfrm>
            <a:off x="6429030" y="3386719"/>
            <a:ext cx="467072" cy="940097"/>
          </a:xfrm>
          <a:prstGeom prst="upDownArrow">
            <a:avLst/>
          </a:prstGeom>
          <a:solidFill>
            <a:schemeClr val="bg1">
              <a:lumMod val="75000"/>
            </a:schemeClr>
          </a:solidFill>
          <a:ln w="25400"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algn="ctr"/>
            <a:endParaRPr lang="en-US" dirty="0">
              <a:latin typeface="Calibri" pitchFamily="34" charset="0"/>
            </a:endParaRPr>
          </a:p>
        </p:txBody>
      </p:sp>
      <p:sp>
        <p:nvSpPr>
          <p:cNvPr id="52" name="Rectangle 2">
            <a:extLst>
              <a:ext uri="{FF2B5EF4-FFF2-40B4-BE49-F238E27FC236}">
                <a16:creationId xmlns:a16="http://schemas.microsoft.com/office/drawing/2014/main" id="{F7A11AB4-5730-4564-8926-A9EECDC22708}"/>
              </a:ext>
            </a:extLst>
          </p:cNvPr>
          <p:cNvSpPr/>
          <p:nvPr/>
        </p:nvSpPr>
        <p:spPr bwMode="auto">
          <a:xfrm>
            <a:off x="4871866" y="4326816"/>
            <a:ext cx="3581400" cy="2057400"/>
          </a:xfrm>
          <a:prstGeom prst="rect">
            <a:avLst/>
          </a:prstGeom>
          <a:solidFill>
            <a:srgbClr val="DEDFF5"/>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a:latin typeface="Calibri" pitchFamily="34" charset="0"/>
            </a:endParaRPr>
          </a:p>
        </p:txBody>
      </p:sp>
      <p:sp>
        <p:nvSpPr>
          <p:cNvPr id="53" name="Rectangle 3">
            <a:extLst>
              <a:ext uri="{FF2B5EF4-FFF2-40B4-BE49-F238E27FC236}">
                <a16:creationId xmlns:a16="http://schemas.microsoft.com/office/drawing/2014/main" id="{B4B803F3-9573-4894-AE2E-21AB5CE523D1}"/>
              </a:ext>
            </a:extLst>
          </p:cNvPr>
          <p:cNvSpPr/>
          <p:nvPr/>
        </p:nvSpPr>
        <p:spPr bwMode="auto">
          <a:xfrm>
            <a:off x="4889221" y="2706805"/>
            <a:ext cx="3581400" cy="609600"/>
          </a:xfrm>
          <a:prstGeom prst="rect">
            <a:avLst/>
          </a:prstGeom>
          <a:solidFill>
            <a:schemeClr val="accent2">
              <a:lumMod val="20000"/>
              <a:lumOff val="8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54" name="Rectangle 4">
            <a:extLst>
              <a:ext uri="{FF2B5EF4-FFF2-40B4-BE49-F238E27FC236}">
                <a16:creationId xmlns:a16="http://schemas.microsoft.com/office/drawing/2014/main" id="{22A1F0EE-318D-48A8-ABB0-7951BBD0CEF9}"/>
              </a:ext>
            </a:extLst>
          </p:cNvPr>
          <p:cNvSpPr/>
          <p:nvPr/>
        </p:nvSpPr>
        <p:spPr bwMode="auto">
          <a:xfrm>
            <a:off x="5024266" y="4479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55" name="Rectangle 5">
            <a:extLst>
              <a:ext uri="{FF2B5EF4-FFF2-40B4-BE49-F238E27FC236}">
                <a16:creationId xmlns:a16="http://schemas.microsoft.com/office/drawing/2014/main" id="{64E4BE6E-7F96-4349-B53A-CC0D35901C15}"/>
              </a:ext>
            </a:extLst>
          </p:cNvPr>
          <p:cNvSpPr/>
          <p:nvPr/>
        </p:nvSpPr>
        <p:spPr bwMode="auto">
          <a:xfrm>
            <a:off x="5862466" y="4479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a:t>
            </a:r>
          </a:p>
        </p:txBody>
      </p:sp>
      <p:sp>
        <p:nvSpPr>
          <p:cNvPr id="56" name="Rectangle 6">
            <a:extLst>
              <a:ext uri="{FF2B5EF4-FFF2-40B4-BE49-F238E27FC236}">
                <a16:creationId xmlns:a16="http://schemas.microsoft.com/office/drawing/2014/main" id="{54C07C45-2CB5-4CA5-BCF4-41E1B6FE1E0A}"/>
              </a:ext>
            </a:extLst>
          </p:cNvPr>
          <p:cNvSpPr/>
          <p:nvPr/>
        </p:nvSpPr>
        <p:spPr bwMode="auto">
          <a:xfrm>
            <a:off x="6700666" y="4479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2</a:t>
            </a:r>
          </a:p>
        </p:txBody>
      </p:sp>
      <p:sp>
        <p:nvSpPr>
          <p:cNvPr id="57" name="Rectangle 7">
            <a:extLst>
              <a:ext uri="{FF2B5EF4-FFF2-40B4-BE49-F238E27FC236}">
                <a16:creationId xmlns:a16="http://schemas.microsoft.com/office/drawing/2014/main" id="{7AC538FE-FDB8-4DDD-9464-163FE5465C22}"/>
              </a:ext>
            </a:extLst>
          </p:cNvPr>
          <p:cNvSpPr/>
          <p:nvPr/>
        </p:nvSpPr>
        <p:spPr bwMode="auto">
          <a:xfrm>
            <a:off x="7538866" y="4479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3</a:t>
            </a:r>
          </a:p>
        </p:txBody>
      </p:sp>
      <p:sp>
        <p:nvSpPr>
          <p:cNvPr id="58" name="Rectangle 8">
            <a:extLst>
              <a:ext uri="{FF2B5EF4-FFF2-40B4-BE49-F238E27FC236}">
                <a16:creationId xmlns:a16="http://schemas.microsoft.com/office/drawing/2014/main" id="{B5C8A4CD-7ACD-4877-91F0-47FDABD65579}"/>
              </a:ext>
            </a:extLst>
          </p:cNvPr>
          <p:cNvSpPr/>
          <p:nvPr/>
        </p:nvSpPr>
        <p:spPr bwMode="auto">
          <a:xfrm>
            <a:off x="5024266" y="4860216"/>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59" name="Rectangle 9">
            <a:extLst>
              <a:ext uri="{FF2B5EF4-FFF2-40B4-BE49-F238E27FC236}">
                <a16:creationId xmlns:a16="http://schemas.microsoft.com/office/drawing/2014/main" id="{18AB2E1C-BDC7-41EB-8D00-A82BCB3D376F}"/>
              </a:ext>
            </a:extLst>
          </p:cNvPr>
          <p:cNvSpPr/>
          <p:nvPr/>
        </p:nvSpPr>
        <p:spPr bwMode="auto">
          <a:xfrm>
            <a:off x="5862466" y="4860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5</a:t>
            </a:r>
          </a:p>
        </p:txBody>
      </p:sp>
      <p:sp>
        <p:nvSpPr>
          <p:cNvPr id="60" name="Rectangle 10">
            <a:extLst>
              <a:ext uri="{FF2B5EF4-FFF2-40B4-BE49-F238E27FC236}">
                <a16:creationId xmlns:a16="http://schemas.microsoft.com/office/drawing/2014/main" id="{2077CC4E-17CF-4816-A2D7-8A9E0AA70321}"/>
              </a:ext>
            </a:extLst>
          </p:cNvPr>
          <p:cNvSpPr/>
          <p:nvPr/>
        </p:nvSpPr>
        <p:spPr bwMode="auto">
          <a:xfrm>
            <a:off x="6700666" y="4860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6</a:t>
            </a:r>
          </a:p>
        </p:txBody>
      </p:sp>
      <p:sp>
        <p:nvSpPr>
          <p:cNvPr id="61" name="Rectangle 11">
            <a:extLst>
              <a:ext uri="{FF2B5EF4-FFF2-40B4-BE49-F238E27FC236}">
                <a16:creationId xmlns:a16="http://schemas.microsoft.com/office/drawing/2014/main" id="{E7133EC8-2753-4449-AC0C-6BAFD876F828}"/>
              </a:ext>
            </a:extLst>
          </p:cNvPr>
          <p:cNvSpPr/>
          <p:nvPr/>
        </p:nvSpPr>
        <p:spPr bwMode="auto">
          <a:xfrm>
            <a:off x="7538866" y="4860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7</a:t>
            </a:r>
          </a:p>
        </p:txBody>
      </p:sp>
      <p:sp>
        <p:nvSpPr>
          <p:cNvPr id="62" name="Rectangle 12">
            <a:extLst>
              <a:ext uri="{FF2B5EF4-FFF2-40B4-BE49-F238E27FC236}">
                <a16:creationId xmlns:a16="http://schemas.microsoft.com/office/drawing/2014/main" id="{DCD3BB48-427B-44B5-A50F-BD611C034FEB}"/>
              </a:ext>
            </a:extLst>
          </p:cNvPr>
          <p:cNvSpPr/>
          <p:nvPr/>
        </p:nvSpPr>
        <p:spPr bwMode="auto">
          <a:xfrm>
            <a:off x="5024266" y="5241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63" name="Rectangle 13">
            <a:extLst>
              <a:ext uri="{FF2B5EF4-FFF2-40B4-BE49-F238E27FC236}">
                <a16:creationId xmlns:a16="http://schemas.microsoft.com/office/drawing/2014/main" id="{D2A9C2B4-CA28-401E-BE88-BA30217115E8}"/>
              </a:ext>
            </a:extLst>
          </p:cNvPr>
          <p:cNvSpPr/>
          <p:nvPr/>
        </p:nvSpPr>
        <p:spPr bwMode="auto">
          <a:xfrm>
            <a:off x="5862466" y="5241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9</a:t>
            </a:r>
          </a:p>
        </p:txBody>
      </p:sp>
      <p:sp>
        <p:nvSpPr>
          <p:cNvPr id="64" name="Rectangle 14">
            <a:extLst>
              <a:ext uri="{FF2B5EF4-FFF2-40B4-BE49-F238E27FC236}">
                <a16:creationId xmlns:a16="http://schemas.microsoft.com/office/drawing/2014/main" id="{1BA3475E-56F2-4500-8D66-B881806C28F7}"/>
              </a:ext>
            </a:extLst>
          </p:cNvPr>
          <p:cNvSpPr/>
          <p:nvPr/>
        </p:nvSpPr>
        <p:spPr bwMode="auto">
          <a:xfrm>
            <a:off x="6700666" y="5241216"/>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65" name="Rectangle 15">
            <a:extLst>
              <a:ext uri="{FF2B5EF4-FFF2-40B4-BE49-F238E27FC236}">
                <a16:creationId xmlns:a16="http://schemas.microsoft.com/office/drawing/2014/main" id="{9690A8DC-A3BB-4D22-A427-2D908C7EA815}"/>
              </a:ext>
            </a:extLst>
          </p:cNvPr>
          <p:cNvSpPr/>
          <p:nvPr/>
        </p:nvSpPr>
        <p:spPr bwMode="auto">
          <a:xfrm>
            <a:off x="7538866" y="5241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11</a:t>
            </a:r>
          </a:p>
        </p:txBody>
      </p:sp>
      <p:sp>
        <p:nvSpPr>
          <p:cNvPr id="66" name="Rectangle 16">
            <a:extLst>
              <a:ext uri="{FF2B5EF4-FFF2-40B4-BE49-F238E27FC236}">
                <a16:creationId xmlns:a16="http://schemas.microsoft.com/office/drawing/2014/main" id="{2179EB3C-CDDC-47F1-A22A-E78B50DAAEAD}"/>
              </a:ext>
            </a:extLst>
          </p:cNvPr>
          <p:cNvSpPr/>
          <p:nvPr/>
        </p:nvSpPr>
        <p:spPr bwMode="auto">
          <a:xfrm>
            <a:off x="5024266" y="5622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12</a:t>
            </a:r>
          </a:p>
        </p:txBody>
      </p:sp>
      <p:sp>
        <p:nvSpPr>
          <p:cNvPr id="67" name="Rectangle 17">
            <a:extLst>
              <a:ext uri="{FF2B5EF4-FFF2-40B4-BE49-F238E27FC236}">
                <a16:creationId xmlns:a16="http://schemas.microsoft.com/office/drawing/2014/main" id="{16AE654E-E36A-45E2-83D8-A5D40A2199CA}"/>
              </a:ext>
            </a:extLst>
          </p:cNvPr>
          <p:cNvSpPr/>
          <p:nvPr/>
        </p:nvSpPr>
        <p:spPr bwMode="auto">
          <a:xfrm>
            <a:off x="5862466" y="5622216"/>
            <a:ext cx="762000" cy="304800"/>
          </a:xfrm>
          <a:prstGeom prst="rect">
            <a:avLst/>
          </a:prstGeom>
          <a:solidFill>
            <a:srgbClr val="FF0000"/>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68" name="Rectangle 18">
            <a:extLst>
              <a:ext uri="{FF2B5EF4-FFF2-40B4-BE49-F238E27FC236}">
                <a16:creationId xmlns:a16="http://schemas.microsoft.com/office/drawing/2014/main" id="{B931E22E-FA35-405E-83D5-24EA16F1A0AB}"/>
              </a:ext>
            </a:extLst>
          </p:cNvPr>
          <p:cNvSpPr/>
          <p:nvPr/>
        </p:nvSpPr>
        <p:spPr bwMode="auto">
          <a:xfrm>
            <a:off x="6700666" y="5622216"/>
            <a:ext cx="762000" cy="304800"/>
          </a:xfrm>
          <a:prstGeom prst="rect">
            <a:avLst/>
          </a:prstGeom>
          <a:solidFill>
            <a:srgbClr val="FF0000"/>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69" name="Rectangle 19">
            <a:extLst>
              <a:ext uri="{FF2B5EF4-FFF2-40B4-BE49-F238E27FC236}">
                <a16:creationId xmlns:a16="http://schemas.microsoft.com/office/drawing/2014/main" id="{30229479-2E78-4C55-8010-BA0F375F3D4B}"/>
              </a:ext>
            </a:extLst>
          </p:cNvPr>
          <p:cNvSpPr/>
          <p:nvPr/>
        </p:nvSpPr>
        <p:spPr bwMode="auto">
          <a:xfrm>
            <a:off x="7538866" y="5622216"/>
            <a:ext cx="762000" cy="304800"/>
          </a:xfrm>
          <a:prstGeom prst="rect">
            <a:avLst/>
          </a:prstGeom>
          <a:solidFill>
            <a:srgbClr val="FF0000"/>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cxnSp>
        <p:nvCxnSpPr>
          <p:cNvPr id="70" name="Straight Connector 21">
            <a:extLst>
              <a:ext uri="{FF2B5EF4-FFF2-40B4-BE49-F238E27FC236}">
                <a16:creationId xmlns:a16="http://schemas.microsoft.com/office/drawing/2014/main" id="{6620E72B-806D-4F6E-954B-FBD6EAEA9DFF}"/>
              </a:ext>
            </a:extLst>
          </p:cNvPr>
          <p:cNvCxnSpPr/>
          <p:nvPr/>
        </p:nvCxnSpPr>
        <p:spPr bwMode="auto">
          <a:xfrm>
            <a:off x="5252866" y="6155616"/>
            <a:ext cx="3048000" cy="1477"/>
          </a:xfrm>
          <a:prstGeom prst="line">
            <a:avLst/>
          </a:prstGeom>
          <a:noFill/>
          <a:ln w="88900" cap="rnd" cmpd="sng" algn="ctr">
            <a:solidFill>
              <a:schemeClr val="tx1"/>
            </a:solidFill>
            <a:prstDash val="sysDot"/>
            <a:round/>
            <a:headEnd type="none" w="med" len="med"/>
            <a:tailEnd type="none" w="med" len="med"/>
          </a:ln>
          <a:effectLst/>
        </p:spPr>
      </p:cxnSp>
      <p:sp>
        <p:nvSpPr>
          <p:cNvPr id="71" name="Rectangle 25">
            <a:extLst>
              <a:ext uri="{FF2B5EF4-FFF2-40B4-BE49-F238E27FC236}">
                <a16:creationId xmlns:a16="http://schemas.microsoft.com/office/drawing/2014/main" id="{88137737-59D4-4AD1-ACBC-821CDAB27D0A}"/>
              </a:ext>
            </a:extLst>
          </p:cNvPr>
          <p:cNvSpPr/>
          <p:nvPr/>
        </p:nvSpPr>
        <p:spPr bwMode="auto">
          <a:xfrm>
            <a:off x="50416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8</a:t>
            </a:r>
          </a:p>
        </p:txBody>
      </p:sp>
      <p:sp>
        <p:nvSpPr>
          <p:cNvPr id="72" name="Rectangle 26">
            <a:extLst>
              <a:ext uri="{FF2B5EF4-FFF2-40B4-BE49-F238E27FC236}">
                <a16:creationId xmlns:a16="http://schemas.microsoft.com/office/drawing/2014/main" id="{AEC23A95-7A21-447B-9E53-7A74DB0485B7}"/>
              </a:ext>
            </a:extLst>
          </p:cNvPr>
          <p:cNvSpPr/>
          <p:nvPr/>
        </p:nvSpPr>
        <p:spPr bwMode="auto">
          <a:xfrm>
            <a:off x="58798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13</a:t>
            </a:r>
          </a:p>
        </p:txBody>
      </p:sp>
      <p:sp>
        <p:nvSpPr>
          <p:cNvPr id="73" name="Rectangle 27">
            <a:extLst>
              <a:ext uri="{FF2B5EF4-FFF2-40B4-BE49-F238E27FC236}">
                <a16:creationId xmlns:a16="http://schemas.microsoft.com/office/drawing/2014/main" id="{4EA5B3C2-4F9E-4687-97F7-F6E50A5F5993}"/>
              </a:ext>
            </a:extLst>
          </p:cNvPr>
          <p:cNvSpPr/>
          <p:nvPr/>
        </p:nvSpPr>
        <p:spPr bwMode="auto">
          <a:xfrm>
            <a:off x="67180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74" name="Rectangle 28">
            <a:extLst>
              <a:ext uri="{FF2B5EF4-FFF2-40B4-BE49-F238E27FC236}">
                <a16:creationId xmlns:a16="http://schemas.microsoft.com/office/drawing/2014/main" id="{7ACFB975-98AA-4EF2-A9C8-C1EEE95D1982}"/>
              </a:ext>
            </a:extLst>
          </p:cNvPr>
          <p:cNvSpPr/>
          <p:nvPr/>
        </p:nvSpPr>
        <p:spPr bwMode="auto">
          <a:xfrm>
            <a:off x="75562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15</a:t>
            </a:r>
          </a:p>
        </p:txBody>
      </p:sp>
      <p:sp>
        <p:nvSpPr>
          <p:cNvPr id="75" name="Rectangle 36">
            <a:extLst>
              <a:ext uri="{FF2B5EF4-FFF2-40B4-BE49-F238E27FC236}">
                <a16:creationId xmlns:a16="http://schemas.microsoft.com/office/drawing/2014/main" id="{CACE5565-F93E-4CEC-9D0E-D0E9999F678F}"/>
              </a:ext>
            </a:extLst>
          </p:cNvPr>
          <p:cNvSpPr/>
          <p:nvPr/>
        </p:nvSpPr>
        <p:spPr bwMode="auto">
          <a:xfrm>
            <a:off x="5024266" y="4860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4</a:t>
            </a:r>
          </a:p>
        </p:txBody>
      </p:sp>
      <p:sp>
        <p:nvSpPr>
          <p:cNvPr id="76" name="Rectangle 38">
            <a:extLst>
              <a:ext uri="{FF2B5EF4-FFF2-40B4-BE49-F238E27FC236}">
                <a16:creationId xmlns:a16="http://schemas.microsoft.com/office/drawing/2014/main" id="{186FAB4A-7210-4386-819B-EE7FEC6FD027}"/>
              </a:ext>
            </a:extLst>
          </p:cNvPr>
          <p:cNvSpPr/>
          <p:nvPr/>
        </p:nvSpPr>
        <p:spPr bwMode="auto">
          <a:xfrm>
            <a:off x="50416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0</a:t>
            </a:r>
          </a:p>
        </p:txBody>
      </p:sp>
      <p:sp>
        <p:nvSpPr>
          <p:cNvPr id="77" name="Rectangle 39">
            <a:extLst>
              <a:ext uri="{FF2B5EF4-FFF2-40B4-BE49-F238E27FC236}">
                <a16:creationId xmlns:a16="http://schemas.microsoft.com/office/drawing/2014/main" id="{E2A31081-67A4-461C-B91E-67576EEAC0CD}"/>
              </a:ext>
            </a:extLst>
          </p:cNvPr>
          <p:cNvSpPr/>
          <p:nvPr/>
        </p:nvSpPr>
        <p:spPr bwMode="auto">
          <a:xfrm>
            <a:off x="6700666" y="5241216"/>
            <a:ext cx="762000" cy="304800"/>
          </a:xfrm>
          <a:prstGeom prst="rect">
            <a:avLst/>
          </a:prstGeom>
          <a:solidFill>
            <a:schemeClr val="accent1">
              <a:lumMod val="60000"/>
              <a:lumOff val="4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10</a:t>
            </a:r>
          </a:p>
        </p:txBody>
      </p:sp>
      <p:sp>
        <p:nvSpPr>
          <p:cNvPr id="79" name="Rectangle 41">
            <a:extLst>
              <a:ext uri="{FF2B5EF4-FFF2-40B4-BE49-F238E27FC236}">
                <a16:creationId xmlns:a16="http://schemas.microsoft.com/office/drawing/2014/main" id="{3A119898-5C17-46B5-A661-A8CFC8CA7E4B}"/>
              </a:ext>
            </a:extLst>
          </p:cNvPr>
          <p:cNvSpPr/>
          <p:nvPr/>
        </p:nvSpPr>
        <p:spPr bwMode="auto">
          <a:xfrm>
            <a:off x="6718021" y="2859205"/>
            <a:ext cx="7620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800" dirty="0">
                <a:latin typeface="Calibri" pitchFamily="34" charset="0"/>
              </a:rPr>
              <a:t>14</a:t>
            </a:r>
          </a:p>
        </p:txBody>
      </p:sp>
      <p:sp>
        <p:nvSpPr>
          <p:cNvPr id="92" name="内容占位符 2">
            <a:extLst>
              <a:ext uri="{FF2B5EF4-FFF2-40B4-BE49-F238E27FC236}">
                <a16:creationId xmlns:a16="http://schemas.microsoft.com/office/drawing/2014/main" id="{7F5F1AB7-3F73-4DD6-87AC-69CEA321D816}"/>
              </a:ext>
            </a:extLst>
          </p:cNvPr>
          <p:cNvSpPr txBox="1">
            <a:spLocks/>
          </p:cNvSpPr>
          <p:nvPr/>
        </p:nvSpPr>
        <p:spPr>
          <a:xfrm>
            <a:off x="4935490" y="870977"/>
            <a:ext cx="3682752" cy="921428"/>
          </a:xfrm>
          <a:prstGeom prst="rect">
            <a:avLst/>
          </a:prstGeom>
        </p:spPr>
        <p:txBody>
          <a:bodyPr vert="horz" lIns="91440" tIns="45720" rIns="91440" bIns="45720" rtlCol="0">
            <a:normAutofit fontScale="92500" lnSpcReduction="20000"/>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zh-CN" altLang="en-US" dirty="0"/>
              <a:t>强局部性</a:t>
            </a:r>
            <a:r>
              <a:rPr lang="en-US" altLang="zh-CN" dirty="0"/>
              <a:t>(13,14,15)</a:t>
            </a:r>
            <a:r>
              <a:rPr lang="zh-CN" altLang="en-US" dirty="0"/>
              <a:t>与弱局部</a:t>
            </a:r>
            <a:r>
              <a:rPr lang="en-US" altLang="zh-CN" dirty="0"/>
              <a:t>(</a:t>
            </a:r>
            <a:r>
              <a:rPr lang="zh-CN" altLang="en-US" dirty="0"/>
              <a:t>蓝色，一次性访问</a:t>
            </a:r>
            <a:r>
              <a:rPr lang="en-US" altLang="zh-CN" dirty="0"/>
              <a:t>)</a:t>
            </a:r>
            <a:r>
              <a:rPr lang="zh-CN" altLang="en-US" dirty="0"/>
              <a:t>性混合数据集</a:t>
            </a:r>
          </a:p>
        </p:txBody>
      </p:sp>
    </p:spTree>
    <p:extLst>
      <p:ext uri="{BB962C8B-B14F-4D97-AF65-F5344CB8AC3E}">
        <p14:creationId xmlns:p14="http://schemas.microsoft.com/office/powerpoint/2010/main" val="37345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B8A771-A4E7-436D-B74C-C8D66F4D716F}"/>
              </a:ext>
            </a:extLst>
          </p:cNvPr>
          <p:cNvSpPr>
            <a:spLocks noGrp="1"/>
          </p:cNvSpPr>
          <p:nvPr>
            <p:ph type="title"/>
          </p:nvPr>
        </p:nvSpPr>
        <p:spPr/>
        <p:txBody>
          <a:bodyPr>
            <a:normAutofit fontScale="90000"/>
          </a:bodyPr>
          <a:lstStyle/>
          <a:p>
            <a:r>
              <a:rPr lang="en-US" altLang="zh-CN" dirty="0"/>
              <a:t>4. </a:t>
            </a:r>
            <a:r>
              <a:rPr lang="zh-CN" altLang="en-US" dirty="0"/>
              <a:t>缓存管理</a:t>
            </a:r>
          </a:p>
        </p:txBody>
      </p:sp>
      <p:sp>
        <p:nvSpPr>
          <p:cNvPr id="3" name="内容占位符 2">
            <a:extLst>
              <a:ext uri="{FF2B5EF4-FFF2-40B4-BE49-F238E27FC236}">
                <a16:creationId xmlns:a16="http://schemas.microsoft.com/office/drawing/2014/main" id="{B9F51A33-27E8-496F-97CD-F28E95828972}"/>
              </a:ext>
            </a:extLst>
          </p:cNvPr>
          <p:cNvSpPr>
            <a:spLocks noGrp="1"/>
          </p:cNvSpPr>
          <p:nvPr>
            <p:ph idx="1"/>
          </p:nvPr>
        </p:nvSpPr>
        <p:spPr/>
        <p:txBody>
          <a:bodyPr/>
          <a:lstStyle/>
          <a:p>
            <a:r>
              <a:rPr lang="zh-CN" altLang="en-US" dirty="0"/>
              <a:t>缓存管理：缓存划分成块，在不同层之间传送块，判定是否命中，并处理它们</a:t>
            </a:r>
            <a:endParaRPr lang="en-US" altLang="zh-CN" dirty="0"/>
          </a:p>
          <a:p>
            <a:pPr lvl="1"/>
            <a:r>
              <a:rPr lang="zh-CN" altLang="en-US" dirty="0"/>
              <a:t>缓存管理可以是硬件、软件，或二者结合</a:t>
            </a:r>
            <a:endParaRPr lang="en-US" altLang="zh-CN" dirty="0"/>
          </a:p>
          <a:p>
            <a:r>
              <a:rPr lang="zh-CN" altLang="en-US" dirty="0"/>
              <a:t>不同层缓存管理方法</a:t>
            </a:r>
            <a:endParaRPr lang="en-US" altLang="zh-CN" dirty="0"/>
          </a:p>
          <a:p>
            <a:pPr lvl="1"/>
            <a:r>
              <a:rPr lang="zh-CN" altLang="en-US" dirty="0"/>
              <a:t>寄存器文件：编译器管理，决定发生不命中时何时发射加载，以及确定哪个寄存器来存放数据</a:t>
            </a:r>
            <a:endParaRPr lang="en-US" altLang="zh-CN" dirty="0"/>
          </a:p>
          <a:p>
            <a:pPr lvl="1"/>
            <a:r>
              <a:rPr lang="en-US" altLang="zh-CN" dirty="0"/>
              <a:t>L1</a:t>
            </a:r>
            <a:r>
              <a:rPr lang="zh-CN" altLang="en-US" dirty="0"/>
              <a:t>、</a:t>
            </a:r>
            <a:r>
              <a:rPr lang="en-US" altLang="zh-CN" dirty="0"/>
              <a:t>L2</a:t>
            </a:r>
            <a:r>
              <a:rPr lang="zh-CN" altLang="en-US" dirty="0"/>
              <a:t>、</a:t>
            </a:r>
            <a:r>
              <a:rPr lang="en-US" altLang="zh-CN" dirty="0"/>
              <a:t>L3 cache</a:t>
            </a:r>
            <a:r>
              <a:rPr lang="zh-CN" altLang="en-US" dirty="0"/>
              <a:t>：由内置在缓存中的硬件逻辑管理</a:t>
            </a:r>
            <a:endParaRPr lang="en-US" altLang="zh-CN" dirty="0"/>
          </a:p>
          <a:p>
            <a:pPr lvl="1"/>
            <a:r>
              <a:rPr lang="en-US" altLang="zh-CN" dirty="0"/>
              <a:t>DRAM</a:t>
            </a:r>
            <a:r>
              <a:rPr lang="zh-CN" altLang="en-US" dirty="0"/>
              <a:t>主存：在有虚拟内存的系统中由操作系统软件和</a:t>
            </a:r>
            <a:r>
              <a:rPr lang="en-US" altLang="zh-CN" dirty="0"/>
              <a:t>CPU</a:t>
            </a:r>
            <a:r>
              <a:rPr lang="zh-CN" altLang="en-US" dirty="0"/>
              <a:t>上的地址翻译硬件共同管理</a:t>
            </a:r>
            <a:endParaRPr lang="en-US" altLang="zh-CN" dirty="0"/>
          </a:p>
          <a:p>
            <a:pPr lvl="1"/>
            <a:r>
              <a:rPr lang="zh-CN" altLang="en-US" dirty="0"/>
              <a:t>本地磁盘：在分布式文件系统中，由运行在本地机器上的客户端进程管理</a:t>
            </a:r>
            <a:endParaRPr lang="en-US" altLang="zh-CN" dirty="0"/>
          </a:p>
          <a:p>
            <a:pPr lvl="1"/>
            <a:r>
              <a:rPr lang="zh-CN" altLang="en-US" b="1" dirty="0">
                <a:solidFill>
                  <a:srgbClr val="FF0000"/>
                </a:solidFill>
                <a:effectLst>
                  <a:outerShdw blurRad="38100" dist="38100" dir="2700000" algn="tl">
                    <a:srgbClr val="000000">
                      <a:alpha val="43137"/>
                    </a:srgbClr>
                  </a:outerShdw>
                </a:effectLst>
              </a:rPr>
              <a:t>大多情况下，缓存都是自动运行的，不需要程序采取特殊的或显式的行动</a:t>
            </a:r>
          </a:p>
        </p:txBody>
      </p:sp>
      <p:sp>
        <p:nvSpPr>
          <p:cNvPr id="4" name="灯片编号占位符 3">
            <a:extLst>
              <a:ext uri="{FF2B5EF4-FFF2-40B4-BE49-F238E27FC236}">
                <a16:creationId xmlns:a16="http://schemas.microsoft.com/office/drawing/2014/main" id="{D71F95CD-96AF-4FD3-8C03-59C01F24A4FF}"/>
              </a:ext>
            </a:extLst>
          </p:cNvPr>
          <p:cNvSpPr>
            <a:spLocks noGrp="1"/>
          </p:cNvSpPr>
          <p:nvPr>
            <p:ph type="sldNum" sz="quarter" idx="12"/>
          </p:nvPr>
        </p:nvSpPr>
        <p:spPr/>
        <p:txBody>
          <a:bodyPr/>
          <a:lstStyle/>
          <a:p>
            <a:fld id="{6D62327B-ED8D-4CFC-ADD0-A75FA5CBE281}" type="slidenum">
              <a:rPr lang="zh-CN" altLang="en-US" smtClean="0"/>
              <a:pPr/>
              <a:t>91</a:t>
            </a:fld>
            <a:endParaRPr lang="zh-CN" altLang="en-US" dirty="0"/>
          </a:p>
        </p:txBody>
      </p:sp>
    </p:spTree>
    <p:extLst>
      <p:ext uri="{BB962C8B-B14F-4D97-AF65-F5344CB8AC3E}">
        <p14:creationId xmlns:p14="http://schemas.microsoft.com/office/powerpoint/2010/main" val="33959243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171193-2CDC-4E7E-87B2-A488451916BE}"/>
              </a:ext>
            </a:extLst>
          </p:cNvPr>
          <p:cNvSpPr>
            <a:spLocks noGrp="1"/>
          </p:cNvSpPr>
          <p:nvPr>
            <p:ph type="title"/>
          </p:nvPr>
        </p:nvSpPr>
        <p:spPr/>
        <p:txBody>
          <a:bodyPr>
            <a:normAutofit fontScale="90000"/>
          </a:bodyPr>
          <a:lstStyle/>
          <a:p>
            <a:r>
              <a:rPr lang="en-US" altLang="zh-CN" dirty="0"/>
              <a:t>6.3.2 </a:t>
            </a:r>
            <a:r>
              <a:rPr lang="zh-CN" altLang="en-US" dirty="0"/>
              <a:t>存储器层次结构概念小结</a:t>
            </a:r>
          </a:p>
        </p:txBody>
      </p:sp>
      <p:sp>
        <p:nvSpPr>
          <p:cNvPr id="3" name="内容占位符 2">
            <a:extLst>
              <a:ext uri="{FF2B5EF4-FFF2-40B4-BE49-F238E27FC236}">
                <a16:creationId xmlns:a16="http://schemas.microsoft.com/office/drawing/2014/main" id="{F8D7277F-3FC2-47AE-A0A1-605DADDDBD17}"/>
              </a:ext>
            </a:extLst>
          </p:cNvPr>
          <p:cNvSpPr>
            <a:spLocks noGrp="1"/>
          </p:cNvSpPr>
          <p:nvPr>
            <p:ph idx="1"/>
          </p:nvPr>
        </p:nvSpPr>
        <p:spPr/>
        <p:txBody>
          <a:bodyPr>
            <a:normAutofit/>
          </a:bodyPr>
          <a:lstStyle/>
          <a:p>
            <a:r>
              <a:rPr lang="zh-CN" altLang="en-US" sz="1800" dirty="0"/>
              <a:t>基于缓存的存储器层次结构有效的基础是性价比</a:t>
            </a:r>
            <a:r>
              <a:rPr lang="en-US" altLang="zh-CN" sz="1800" dirty="0"/>
              <a:t>(</a:t>
            </a:r>
            <a:r>
              <a:rPr lang="zh-CN" altLang="en-US" sz="1800" dirty="0"/>
              <a:t>较慢的存储设备比较快的存储设备便宜</a:t>
            </a:r>
            <a:r>
              <a:rPr lang="en-US" altLang="zh-CN" sz="1800" dirty="0"/>
              <a:t>)</a:t>
            </a:r>
            <a:r>
              <a:rPr lang="zh-CN" altLang="en-US" sz="1800" dirty="0"/>
              <a:t>和程序的局部性</a:t>
            </a:r>
            <a:endParaRPr lang="en-US" altLang="zh-CN" sz="1800" dirty="0"/>
          </a:p>
          <a:p>
            <a:pPr lvl="1"/>
            <a:r>
              <a:rPr lang="zh-CN" altLang="en-US" sz="1800" dirty="0"/>
              <a:t>时间局部性：同一数据对象可能被多次访问，将具有时间局部性的数据加载到缓存能够加速后续对该数据对象重复访问时的性能</a:t>
            </a:r>
            <a:endParaRPr lang="en-US" altLang="zh-CN" sz="1800" dirty="0"/>
          </a:p>
          <a:p>
            <a:pPr lvl="2"/>
            <a:r>
              <a:rPr lang="zh-CN" altLang="en-US" sz="1400" dirty="0"/>
              <a:t>核心：确定</a:t>
            </a:r>
            <a:r>
              <a:rPr lang="en-US" altLang="zh-CN" sz="1400" dirty="0"/>
              <a:t>hot</a:t>
            </a:r>
            <a:r>
              <a:rPr lang="zh-CN" altLang="en-US" sz="1400" dirty="0"/>
              <a:t>数据集</a:t>
            </a:r>
            <a:endParaRPr lang="en-US" altLang="zh-CN" sz="1400" dirty="0"/>
          </a:p>
          <a:p>
            <a:pPr lvl="1"/>
            <a:r>
              <a:rPr lang="zh-CN" altLang="en-US" sz="1800" dirty="0"/>
              <a:t>空间局部性：块通常包含多个数据对象，如</a:t>
            </a:r>
            <a:r>
              <a:rPr lang="en-US" altLang="zh-CN" sz="1800" dirty="0"/>
              <a:t>cache line</a:t>
            </a:r>
            <a:r>
              <a:rPr lang="zh-CN" altLang="en-US" sz="1800" dirty="0"/>
              <a:t>大小为</a:t>
            </a:r>
            <a:r>
              <a:rPr lang="en-US" altLang="zh-CN" sz="1800" dirty="0"/>
              <a:t>64</a:t>
            </a:r>
            <a:r>
              <a:rPr lang="zh-CN" altLang="en-US" sz="1800" dirty="0"/>
              <a:t>个字节，基于空间局部性，访问一个字节的数据导致包含该字节的</a:t>
            </a:r>
            <a:r>
              <a:rPr lang="en-US" altLang="zh-CN" sz="1800" dirty="0"/>
              <a:t>cache line</a:t>
            </a:r>
            <a:r>
              <a:rPr lang="zh-CN" altLang="en-US" sz="1800" dirty="0"/>
              <a:t>加载到缓存，当访问后续</a:t>
            </a:r>
            <a:r>
              <a:rPr lang="en-US" altLang="zh-CN" sz="1800" dirty="0"/>
              <a:t>63</a:t>
            </a:r>
            <a:r>
              <a:rPr lang="zh-CN" altLang="en-US" sz="1800" dirty="0"/>
              <a:t>个字节时全部在缓存中命中</a:t>
            </a:r>
            <a:endParaRPr lang="en-US" altLang="zh-CN" sz="1800" dirty="0"/>
          </a:p>
          <a:p>
            <a:pPr lvl="2"/>
            <a:r>
              <a:rPr lang="zh-CN" altLang="en-US" sz="1400" dirty="0"/>
              <a:t>核心：通过顺序访问提高</a:t>
            </a:r>
            <a:r>
              <a:rPr lang="en-US" altLang="zh-CN" sz="1400" dirty="0"/>
              <a:t>cache</a:t>
            </a:r>
            <a:r>
              <a:rPr lang="zh-CN" altLang="en-US" sz="1400" dirty="0"/>
              <a:t>效率</a:t>
            </a:r>
            <a:endParaRPr lang="en-US" altLang="zh-CN" sz="1400" dirty="0"/>
          </a:p>
          <a:p>
            <a:r>
              <a:rPr lang="zh-CN" altLang="en-US" sz="1800" dirty="0"/>
              <a:t>基本优化技术：</a:t>
            </a:r>
            <a:endParaRPr lang="en-US" altLang="zh-CN" sz="1800" dirty="0"/>
          </a:p>
          <a:p>
            <a:pPr lvl="1"/>
            <a:r>
              <a:rPr lang="en-US" altLang="zh-CN" sz="1800" dirty="0"/>
              <a:t>Cache-conscious</a:t>
            </a:r>
            <a:r>
              <a:rPr lang="zh-CN" altLang="en-US" sz="1800" dirty="0"/>
              <a:t>算法设计：</a:t>
            </a:r>
            <a:endParaRPr lang="en-US" altLang="zh-CN" sz="1800" dirty="0"/>
          </a:p>
          <a:p>
            <a:pPr lvl="2"/>
            <a:r>
              <a:rPr lang="zh-CN" altLang="en-US" sz="1400" dirty="0"/>
              <a:t>基于</a:t>
            </a:r>
            <a:r>
              <a:rPr lang="en-US" altLang="zh-CN" sz="1400" dirty="0"/>
              <a:t>cache line</a:t>
            </a:r>
            <a:r>
              <a:rPr lang="zh-CN" altLang="en-US" sz="1400" dirty="0"/>
              <a:t>大小划分数据存储结构：</a:t>
            </a:r>
            <a:r>
              <a:rPr lang="en-US" altLang="zh-CN" sz="1400" dirty="0" err="1"/>
              <a:t>CSB+Tree</a:t>
            </a:r>
            <a:r>
              <a:rPr lang="en-US" altLang="zh-CN" sz="1400" dirty="0"/>
              <a:t>, </a:t>
            </a:r>
            <a:r>
              <a:rPr lang="en-US" altLang="zh-CN" sz="1400" dirty="0" err="1"/>
              <a:t>CSTree</a:t>
            </a:r>
            <a:r>
              <a:rPr lang="zh-CN" altLang="en-US" sz="1400" dirty="0"/>
              <a:t>等</a:t>
            </a:r>
            <a:endParaRPr lang="en-US" altLang="zh-CN" sz="1400" dirty="0"/>
          </a:p>
          <a:p>
            <a:pPr lvl="2"/>
            <a:r>
              <a:rPr lang="zh-CN" altLang="en-US" sz="1400" dirty="0"/>
              <a:t>基于</a:t>
            </a:r>
            <a:r>
              <a:rPr lang="en-US" altLang="zh-CN" sz="1400" dirty="0"/>
              <a:t>cache</a:t>
            </a:r>
            <a:r>
              <a:rPr lang="zh-CN" altLang="en-US" sz="1400" dirty="0"/>
              <a:t>访问特性算法设计</a:t>
            </a:r>
            <a:r>
              <a:rPr lang="zh-CN" altLang="en-US" sz="1400"/>
              <a:t>：</a:t>
            </a:r>
            <a:r>
              <a:rPr lang="en-US" altLang="zh-CN" sz="1400"/>
              <a:t>radix-partitioning </a:t>
            </a:r>
            <a:r>
              <a:rPr lang="en-US" altLang="zh-CN" sz="1400" dirty="0"/>
              <a:t>hash join</a:t>
            </a:r>
            <a:r>
              <a:rPr lang="zh-CN" altLang="en-US" sz="1400" dirty="0"/>
              <a:t>等</a:t>
            </a:r>
            <a:endParaRPr lang="en-US" altLang="zh-CN" sz="1400" dirty="0"/>
          </a:p>
          <a:p>
            <a:pPr lvl="1"/>
            <a:r>
              <a:rPr lang="zh-CN" altLang="en-US" sz="1800" dirty="0"/>
              <a:t>硬件升级：</a:t>
            </a:r>
            <a:endParaRPr lang="en-US" altLang="zh-CN" sz="1800" dirty="0"/>
          </a:p>
          <a:p>
            <a:pPr lvl="2"/>
            <a:r>
              <a:rPr lang="en-US" altLang="zh-CN" sz="1400" dirty="0"/>
              <a:t>KNL Phi</a:t>
            </a:r>
            <a:r>
              <a:rPr lang="zh-CN" altLang="en-US" sz="1400" dirty="0"/>
              <a:t>处理器</a:t>
            </a:r>
            <a:r>
              <a:rPr lang="en-US" altLang="zh-CN" sz="1400" dirty="0"/>
              <a:t>16GB configurable cache</a:t>
            </a:r>
            <a:endParaRPr lang="zh-CN" altLang="en-US" sz="1400" dirty="0"/>
          </a:p>
          <a:p>
            <a:pPr lvl="2"/>
            <a:endParaRPr lang="zh-CN" altLang="en-US" sz="1400" dirty="0"/>
          </a:p>
        </p:txBody>
      </p:sp>
      <p:sp>
        <p:nvSpPr>
          <p:cNvPr id="4" name="灯片编号占位符 3">
            <a:extLst>
              <a:ext uri="{FF2B5EF4-FFF2-40B4-BE49-F238E27FC236}">
                <a16:creationId xmlns:a16="http://schemas.microsoft.com/office/drawing/2014/main" id="{7E73CD67-AD6E-46B5-A39D-500F5D2344D8}"/>
              </a:ext>
            </a:extLst>
          </p:cNvPr>
          <p:cNvSpPr>
            <a:spLocks noGrp="1"/>
          </p:cNvSpPr>
          <p:nvPr>
            <p:ph type="sldNum" sz="quarter" idx="12"/>
          </p:nvPr>
        </p:nvSpPr>
        <p:spPr/>
        <p:txBody>
          <a:bodyPr/>
          <a:lstStyle/>
          <a:p>
            <a:fld id="{6D62327B-ED8D-4CFC-ADD0-A75FA5CBE281}" type="slidenum">
              <a:rPr lang="zh-CN" altLang="en-US" smtClean="0"/>
              <a:pPr/>
              <a:t>92</a:t>
            </a:fld>
            <a:endParaRPr lang="zh-CN" altLang="en-US" dirty="0"/>
          </a:p>
        </p:txBody>
      </p:sp>
      <p:pic>
        <p:nvPicPr>
          <p:cNvPr id="5" name="图片 4">
            <a:extLst>
              <a:ext uri="{FF2B5EF4-FFF2-40B4-BE49-F238E27FC236}">
                <a16:creationId xmlns:a16="http://schemas.microsoft.com/office/drawing/2014/main" id="{056392CF-6704-499A-A507-998232A8BB51}"/>
              </a:ext>
            </a:extLst>
          </p:cNvPr>
          <p:cNvPicPr>
            <a:picLocks noChangeAspect="1"/>
          </p:cNvPicPr>
          <p:nvPr/>
        </p:nvPicPr>
        <p:blipFill>
          <a:blip r:embed="rId2"/>
          <a:stretch>
            <a:fillRect/>
          </a:stretch>
        </p:blipFill>
        <p:spPr>
          <a:xfrm>
            <a:off x="5292080" y="4874847"/>
            <a:ext cx="3673085" cy="1693184"/>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BBADA7DC-30AB-4D2B-B353-C8C64F3BC8EB}"/>
              </a:ext>
            </a:extLst>
          </p:cNvPr>
          <p:cNvPicPr/>
          <p:nvPr/>
        </p:nvPicPr>
        <p:blipFill>
          <a:blip r:embed="rId3"/>
          <a:stretch>
            <a:fillRect/>
          </a:stretch>
        </p:blipFill>
        <p:spPr>
          <a:xfrm>
            <a:off x="31974" y="5164816"/>
            <a:ext cx="2379785" cy="1396187"/>
          </a:xfrm>
          <a:prstGeom prst="rect">
            <a:avLst/>
          </a:prstGeom>
        </p:spPr>
      </p:pic>
      <p:pic>
        <p:nvPicPr>
          <p:cNvPr id="7" name="图片 6">
            <a:extLst>
              <a:ext uri="{FF2B5EF4-FFF2-40B4-BE49-F238E27FC236}">
                <a16:creationId xmlns:a16="http://schemas.microsoft.com/office/drawing/2014/main" id="{4719E1D3-BBFB-4573-9E85-906329AA4C26}"/>
              </a:ext>
            </a:extLst>
          </p:cNvPr>
          <p:cNvPicPr/>
          <p:nvPr/>
        </p:nvPicPr>
        <p:blipFill>
          <a:blip r:embed="rId4"/>
          <a:stretch>
            <a:fillRect/>
          </a:stretch>
        </p:blipFill>
        <p:spPr>
          <a:xfrm>
            <a:off x="2486786" y="5164816"/>
            <a:ext cx="2661278" cy="1429115"/>
          </a:xfrm>
          <a:prstGeom prst="rect">
            <a:avLst/>
          </a:prstGeom>
        </p:spPr>
      </p:pic>
    </p:spTree>
    <p:extLst>
      <p:ext uri="{BB962C8B-B14F-4D97-AF65-F5344CB8AC3E}">
        <p14:creationId xmlns:p14="http://schemas.microsoft.com/office/powerpoint/2010/main" val="8562765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E85D4C-A187-406D-8455-A0E90F75034F}"/>
              </a:ext>
            </a:extLst>
          </p:cNvPr>
          <p:cNvSpPr>
            <a:spLocks noGrp="1"/>
          </p:cNvSpPr>
          <p:nvPr>
            <p:ph type="title"/>
          </p:nvPr>
        </p:nvSpPr>
        <p:spPr/>
        <p:txBody>
          <a:bodyPr>
            <a:normAutofit fontScale="90000"/>
          </a:bodyPr>
          <a:lstStyle/>
          <a:p>
            <a:r>
              <a:rPr lang="zh-CN" altLang="en-US" dirty="0"/>
              <a:t>计算机系统中的缓存</a:t>
            </a:r>
          </a:p>
        </p:txBody>
      </p:sp>
      <p:sp>
        <p:nvSpPr>
          <p:cNvPr id="3" name="内容占位符 2">
            <a:extLst>
              <a:ext uri="{FF2B5EF4-FFF2-40B4-BE49-F238E27FC236}">
                <a16:creationId xmlns:a16="http://schemas.microsoft.com/office/drawing/2014/main" id="{F1806591-C151-4911-B3CC-B0E178884B57}"/>
              </a:ext>
            </a:extLst>
          </p:cNvPr>
          <p:cNvSpPr>
            <a:spLocks noGrp="1"/>
          </p:cNvSpPr>
          <p:nvPr>
            <p:ph idx="1"/>
          </p:nvPr>
        </p:nvSpPr>
        <p:spPr>
          <a:xfrm>
            <a:off x="122348" y="6112846"/>
            <a:ext cx="8991600" cy="357508"/>
          </a:xfrm>
        </p:spPr>
        <p:txBody>
          <a:bodyPr>
            <a:normAutofit/>
          </a:bodyPr>
          <a:lstStyle/>
          <a:p>
            <a:pPr marL="0" indent="0">
              <a:buNone/>
            </a:pPr>
            <a:r>
              <a:rPr lang="en-US" altLang="zh-CN" sz="1400" dirty="0"/>
              <a:t>TLB</a:t>
            </a:r>
            <a:r>
              <a:rPr lang="zh-CN" altLang="en-US" sz="1400" dirty="0"/>
              <a:t>：翻译后备缓冲器，</a:t>
            </a:r>
            <a:r>
              <a:rPr lang="en-US" altLang="zh-CN" sz="1400" dirty="0"/>
              <a:t>MMU</a:t>
            </a:r>
            <a:r>
              <a:rPr lang="zh-CN" altLang="en-US" sz="1400" dirty="0"/>
              <a:t>：内存管理单元，</a:t>
            </a:r>
            <a:r>
              <a:rPr lang="en-US" altLang="zh-CN" sz="1400" dirty="0"/>
              <a:t>OS</a:t>
            </a:r>
            <a:r>
              <a:rPr lang="zh-CN" altLang="en-US" sz="1400" dirty="0"/>
              <a:t>：操作系统，</a:t>
            </a:r>
            <a:r>
              <a:rPr lang="en-US" altLang="zh-CN" sz="1400" dirty="0"/>
              <a:t>AFS</a:t>
            </a:r>
            <a:r>
              <a:rPr lang="zh-CN" altLang="en-US" sz="1400" dirty="0"/>
              <a:t>：安备鲁文件系统，</a:t>
            </a:r>
            <a:r>
              <a:rPr lang="en-US" altLang="zh-CN" sz="1400" dirty="0"/>
              <a:t>NFS</a:t>
            </a:r>
            <a:r>
              <a:rPr lang="zh-CN" altLang="en-US" sz="1400" dirty="0"/>
              <a:t>：网络文件系统</a:t>
            </a:r>
          </a:p>
        </p:txBody>
      </p:sp>
      <p:sp>
        <p:nvSpPr>
          <p:cNvPr id="4" name="灯片编号占位符 3">
            <a:extLst>
              <a:ext uri="{FF2B5EF4-FFF2-40B4-BE49-F238E27FC236}">
                <a16:creationId xmlns:a16="http://schemas.microsoft.com/office/drawing/2014/main" id="{F7860F06-63FA-4ED7-9B4D-2121EB04E120}"/>
              </a:ext>
            </a:extLst>
          </p:cNvPr>
          <p:cNvSpPr>
            <a:spLocks noGrp="1"/>
          </p:cNvSpPr>
          <p:nvPr>
            <p:ph type="sldNum" sz="quarter" idx="12"/>
          </p:nvPr>
        </p:nvSpPr>
        <p:spPr/>
        <p:txBody>
          <a:bodyPr/>
          <a:lstStyle/>
          <a:p>
            <a:fld id="{6D62327B-ED8D-4CFC-ADD0-A75FA5CBE281}" type="slidenum">
              <a:rPr lang="zh-CN" altLang="en-US" smtClean="0"/>
              <a:pPr/>
              <a:t>93</a:t>
            </a:fld>
            <a:endParaRPr lang="zh-CN" altLang="en-US" dirty="0"/>
          </a:p>
        </p:txBody>
      </p:sp>
      <p:sp>
        <p:nvSpPr>
          <p:cNvPr id="5" name="Rectangle 3">
            <a:extLst>
              <a:ext uri="{FF2B5EF4-FFF2-40B4-BE49-F238E27FC236}">
                <a16:creationId xmlns:a16="http://schemas.microsoft.com/office/drawing/2014/main" id="{CAD029DE-40C9-449A-AB85-3E7D08008678}"/>
              </a:ext>
            </a:extLst>
          </p:cNvPr>
          <p:cNvSpPr>
            <a:spLocks noChangeArrowheads="1"/>
          </p:cNvSpPr>
          <p:nvPr/>
        </p:nvSpPr>
        <p:spPr bwMode="auto">
          <a:xfrm>
            <a:off x="7666148" y="1858756"/>
            <a:ext cx="1447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chemeClr val="accent6">
                    <a:lumMod val="75000"/>
                  </a:schemeClr>
                </a:solidFill>
                <a:latin typeface="Calibri" pitchFamily="34" charset="0"/>
              </a:rPr>
              <a:t>Hardware MMU</a:t>
            </a:r>
          </a:p>
        </p:txBody>
      </p:sp>
      <p:sp>
        <p:nvSpPr>
          <p:cNvPr id="6" name="Rectangle 4">
            <a:extLst>
              <a:ext uri="{FF2B5EF4-FFF2-40B4-BE49-F238E27FC236}">
                <a16:creationId xmlns:a16="http://schemas.microsoft.com/office/drawing/2014/main" id="{60A2D4CC-243C-460D-929F-62D0C8783CE6}"/>
              </a:ext>
            </a:extLst>
          </p:cNvPr>
          <p:cNvSpPr>
            <a:spLocks noChangeArrowheads="1"/>
          </p:cNvSpPr>
          <p:nvPr/>
        </p:nvSpPr>
        <p:spPr bwMode="auto">
          <a:xfrm>
            <a:off x="5913548" y="1858756"/>
            <a:ext cx="1752600" cy="58578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0</a:t>
            </a:r>
          </a:p>
        </p:txBody>
      </p:sp>
      <p:sp>
        <p:nvSpPr>
          <p:cNvPr id="7" name="Rectangle 5">
            <a:extLst>
              <a:ext uri="{FF2B5EF4-FFF2-40B4-BE49-F238E27FC236}">
                <a16:creationId xmlns:a16="http://schemas.microsoft.com/office/drawing/2014/main" id="{A10494CC-4EBD-473C-A33A-03B5CEECD0ED}"/>
              </a:ext>
            </a:extLst>
          </p:cNvPr>
          <p:cNvSpPr>
            <a:spLocks noChangeArrowheads="1"/>
          </p:cNvSpPr>
          <p:nvPr/>
        </p:nvSpPr>
        <p:spPr bwMode="auto">
          <a:xfrm>
            <a:off x="3856148" y="1858756"/>
            <a:ext cx="20574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On-Chip TLB</a:t>
            </a:r>
          </a:p>
        </p:txBody>
      </p:sp>
      <p:sp>
        <p:nvSpPr>
          <p:cNvPr id="8" name="Rectangle 6">
            <a:extLst>
              <a:ext uri="{FF2B5EF4-FFF2-40B4-BE49-F238E27FC236}">
                <a16:creationId xmlns:a16="http://schemas.microsoft.com/office/drawing/2014/main" id="{9BF99DBD-2FF7-4D2A-ADBA-256581CFDBCB}"/>
              </a:ext>
            </a:extLst>
          </p:cNvPr>
          <p:cNvSpPr>
            <a:spLocks noChangeArrowheads="1"/>
          </p:cNvSpPr>
          <p:nvPr/>
        </p:nvSpPr>
        <p:spPr bwMode="auto">
          <a:xfrm>
            <a:off x="1951148" y="1858756"/>
            <a:ext cx="19050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Address translations</a:t>
            </a:r>
          </a:p>
        </p:txBody>
      </p:sp>
      <p:sp>
        <p:nvSpPr>
          <p:cNvPr id="9" name="Rectangle 7">
            <a:extLst>
              <a:ext uri="{FF2B5EF4-FFF2-40B4-BE49-F238E27FC236}">
                <a16:creationId xmlns:a16="http://schemas.microsoft.com/office/drawing/2014/main" id="{2454D708-FED5-4D45-BFBA-8237DA15D8D5}"/>
              </a:ext>
            </a:extLst>
          </p:cNvPr>
          <p:cNvSpPr>
            <a:spLocks noChangeArrowheads="1"/>
          </p:cNvSpPr>
          <p:nvPr/>
        </p:nvSpPr>
        <p:spPr bwMode="auto">
          <a:xfrm>
            <a:off x="122348" y="1858756"/>
            <a:ext cx="1828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TLB</a:t>
            </a:r>
          </a:p>
        </p:txBody>
      </p:sp>
      <p:sp>
        <p:nvSpPr>
          <p:cNvPr id="10" name="Rectangle 8">
            <a:extLst>
              <a:ext uri="{FF2B5EF4-FFF2-40B4-BE49-F238E27FC236}">
                <a16:creationId xmlns:a16="http://schemas.microsoft.com/office/drawing/2014/main" id="{02A0785E-C1B7-4F6D-8310-BB825E59F61C}"/>
              </a:ext>
            </a:extLst>
          </p:cNvPr>
          <p:cNvSpPr>
            <a:spLocks noChangeArrowheads="1"/>
          </p:cNvSpPr>
          <p:nvPr/>
        </p:nvSpPr>
        <p:spPr bwMode="auto">
          <a:xfrm>
            <a:off x="7666148" y="4768644"/>
            <a:ext cx="1447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Web browser</a:t>
            </a:r>
          </a:p>
        </p:txBody>
      </p:sp>
      <p:sp>
        <p:nvSpPr>
          <p:cNvPr id="11" name="Rectangle 9">
            <a:extLst>
              <a:ext uri="{FF2B5EF4-FFF2-40B4-BE49-F238E27FC236}">
                <a16:creationId xmlns:a16="http://schemas.microsoft.com/office/drawing/2014/main" id="{C8174622-667A-4D98-ACE8-B27D3335C1D6}"/>
              </a:ext>
            </a:extLst>
          </p:cNvPr>
          <p:cNvSpPr>
            <a:spLocks noChangeArrowheads="1"/>
          </p:cNvSpPr>
          <p:nvPr/>
        </p:nvSpPr>
        <p:spPr bwMode="auto">
          <a:xfrm>
            <a:off x="5913548" y="4768644"/>
            <a:ext cx="1752600" cy="58578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10,000,000</a:t>
            </a:r>
          </a:p>
        </p:txBody>
      </p:sp>
      <p:sp>
        <p:nvSpPr>
          <p:cNvPr id="12" name="Rectangle 10">
            <a:extLst>
              <a:ext uri="{FF2B5EF4-FFF2-40B4-BE49-F238E27FC236}">
                <a16:creationId xmlns:a16="http://schemas.microsoft.com/office/drawing/2014/main" id="{468CF9C2-B224-443D-B145-D9397EBA9612}"/>
              </a:ext>
            </a:extLst>
          </p:cNvPr>
          <p:cNvSpPr>
            <a:spLocks noChangeArrowheads="1"/>
          </p:cNvSpPr>
          <p:nvPr/>
        </p:nvSpPr>
        <p:spPr bwMode="auto">
          <a:xfrm>
            <a:off x="3856148" y="4768644"/>
            <a:ext cx="20574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Local disk</a:t>
            </a:r>
          </a:p>
        </p:txBody>
      </p:sp>
      <p:sp>
        <p:nvSpPr>
          <p:cNvPr id="13" name="Rectangle 11">
            <a:extLst>
              <a:ext uri="{FF2B5EF4-FFF2-40B4-BE49-F238E27FC236}">
                <a16:creationId xmlns:a16="http://schemas.microsoft.com/office/drawing/2014/main" id="{EF1D493F-635F-4EA8-9F63-EB2E0091CB86}"/>
              </a:ext>
            </a:extLst>
          </p:cNvPr>
          <p:cNvSpPr>
            <a:spLocks noChangeArrowheads="1"/>
          </p:cNvSpPr>
          <p:nvPr/>
        </p:nvSpPr>
        <p:spPr bwMode="auto">
          <a:xfrm>
            <a:off x="1951148" y="4768644"/>
            <a:ext cx="19050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Web pages</a:t>
            </a:r>
          </a:p>
        </p:txBody>
      </p:sp>
      <p:sp>
        <p:nvSpPr>
          <p:cNvPr id="14" name="Rectangle 12">
            <a:extLst>
              <a:ext uri="{FF2B5EF4-FFF2-40B4-BE49-F238E27FC236}">
                <a16:creationId xmlns:a16="http://schemas.microsoft.com/office/drawing/2014/main" id="{580C6970-F522-462C-A185-8B9BBA71A9CD}"/>
              </a:ext>
            </a:extLst>
          </p:cNvPr>
          <p:cNvSpPr>
            <a:spLocks noChangeArrowheads="1"/>
          </p:cNvSpPr>
          <p:nvPr/>
        </p:nvSpPr>
        <p:spPr bwMode="auto">
          <a:xfrm>
            <a:off x="122348" y="4768644"/>
            <a:ext cx="1828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Browser cache</a:t>
            </a:r>
          </a:p>
        </p:txBody>
      </p:sp>
      <p:sp>
        <p:nvSpPr>
          <p:cNvPr id="15" name="Rectangle 13">
            <a:extLst>
              <a:ext uri="{FF2B5EF4-FFF2-40B4-BE49-F238E27FC236}">
                <a16:creationId xmlns:a16="http://schemas.microsoft.com/office/drawing/2014/main" id="{3F55459C-C0AA-4150-9A05-0383A0D83154}"/>
              </a:ext>
            </a:extLst>
          </p:cNvPr>
          <p:cNvSpPr>
            <a:spLocks noChangeArrowheads="1"/>
          </p:cNvSpPr>
          <p:nvPr/>
        </p:nvSpPr>
        <p:spPr bwMode="auto">
          <a:xfrm>
            <a:off x="122348" y="5354431"/>
            <a:ext cx="1828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Web cache</a:t>
            </a:r>
          </a:p>
        </p:txBody>
      </p:sp>
      <p:sp>
        <p:nvSpPr>
          <p:cNvPr id="16" name="Rectangle 14">
            <a:extLst>
              <a:ext uri="{FF2B5EF4-FFF2-40B4-BE49-F238E27FC236}">
                <a16:creationId xmlns:a16="http://schemas.microsoft.com/office/drawing/2014/main" id="{FDF30E5C-5954-4C2B-AF30-A68EB55E1746}"/>
              </a:ext>
            </a:extLst>
          </p:cNvPr>
          <p:cNvSpPr>
            <a:spLocks noChangeArrowheads="1"/>
          </p:cNvSpPr>
          <p:nvPr/>
        </p:nvSpPr>
        <p:spPr bwMode="auto">
          <a:xfrm>
            <a:off x="122348" y="4182856"/>
            <a:ext cx="1828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Network buffer cache</a:t>
            </a:r>
          </a:p>
        </p:txBody>
      </p:sp>
      <p:sp>
        <p:nvSpPr>
          <p:cNvPr id="17" name="Rectangle 15">
            <a:extLst>
              <a:ext uri="{FF2B5EF4-FFF2-40B4-BE49-F238E27FC236}">
                <a16:creationId xmlns:a16="http://schemas.microsoft.com/office/drawing/2014/main" id="{A0EC80FF-A19E-4C7F-9211-3742C28C3CEE}"/>
              </a:ext>
            </a:extLst>
          </p:cNvPr>
          <p:cNvSpPr>
            <a:spLocks noChangeArrowheads="1"/>
          </p:cNvSpPr>
          <p:nvPr/>
        </p:nvSpPr>
        <p:spPr bwMode="auto">
          <a:xfrm>
            <a:off x="122348" y="3458956"/>
            <a:ext cx="18288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Buffer cache</a:t>
            </a:r>
          </a:p>
        </p:txBody>
      </p:sp>
      <p:sp>
        <p:nvSpPr>
          <p:cNvPr id="18" name="Rectangle 16">
            <a:extLst>
              <a:ext uri="{FF2B5EF4-FFF2-40B4-BE49-F238E27FC236}">
                <a16:creationId xmlns:a16="http://schemas.microsoft.com/office/drawing/2014/main" id="{B098AE27-B17E-45E7-82DB-393AD60BABF6}"/>
              </a:ext>
            </a:extLst>
          </p:cNvPr>
          <p:cNvSpPr>
            <a:spLocks noChangeArrowheads="1"/>
          </p:cNvSpPr>
          <p:nvPr/>
        </p:nvSpPr>
        <p:spPr bwMode="auto">
          <a:xfrm>
            <a:off x="122348" y="3120819"/>
            <a:ext cx="1828800" cy="338137"/>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Virtual Memory</a:t>
            </a:r>
          </a:p>
        </p:txBody>
      </p:sp>
      <p:sp>
        <p:nvSpPr>
          <p:cNvPr id="19" name="Rectangle 17">
            <a:extLst>
              <a:ext uri="{FF2B5EF4-FFF2-40B4-BE49-F238E27FC236}">
                <a16:creationId xmlns:a16="http://schemas.microsoft.com/office/drawing/2014/main" id="{FD140660-3A89-4C28-855A-B3C06AA18DD9}"/>
              </a:ext>
            </a:extLst>
          </p:cNvPr>
          <p:cNvSpPr>
            <a:spLocks noChangeArrowheads="1"/>
          </p:cNvSpPr>
          <p:nvPr/>
        </p:nvSpPr>
        <p:spPr bwMode="auto">
          <a:xfrm>
            <a:off x="122348" y="2782681"/>
            <a:ext cx="18288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L2 cache</a:t>
            </a:r>
          </a:p>
        </p:txBody>
      </p:sp>
      <p:sp>
        <p:nvSpPr>
          <p:cNvPr id="20" name="Rectangle 18">
            <a:extLst>
              <a:ext uri="{FF2B5EF4-FFF2-40B4-BE49-F238E27FC236}">
                <a16:creationId xmlns:a16="http://schemas.microsoft.com/office/drawing/2014/main" id="{B5C294AE-3975-4EE5-B0D7-62E453FF65B5}"/>
              </a:ext>
            </a:extLst>
          </p:cNvPr>
          <p:cNvSpPr>
            <a:spLocks noChangeArrowheads="1"/>
          </p:cNvSpPr>
          <p:nvPr/>
        </p:nvSpPr>
        <p:spPr bwMode="auto">
          <a:xfrm>
            <a:off x="122348" y="2444544"/>
            <a:ext cx="18288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L1 cache</a:t>
            </a:r>
          </a:p>
        </p:txBody>
      </p:sp>
      <p:sp>
        <p:nvSpPr>
          <p:cNvPr id="21" name="Rectangle 19">
            <a:extLst>
              <a:ext uri="{FF2B5EF4-FFF2-40B4-BE49-F238E27FC236}">
                <a16:creationId xmlns:a16="http://schemas.microsoft.com/office/drawing/2014/main" id="{B109B518-E59E-43A3-946F-AF21274A51D7}"/>
              </a:ext>
            </a:extLst>
          </p:cNvPr>
          <p:cNvSpPr>
            <a:spLocks noChangeArrowheads="1"/>
          </p:cNvSpPr>
          <p:nvPr/>
        </p:nvSpPr>
        <p:spPr bwMode="auto">
          <a:xfrm>
            <a:off x="122348" y="1507919"/>
            <a:ext cx="1828800" cy="3508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Registers</a:t>
            </a:r>
          </a:p>
        </p:txBody>
      </p:sp>
      <p:sp>
        <p:nvSpPr>
          <p:cNvPr id="22" name="Rectangle 20">
            <a:extLst>
              <a:ext uri="{FF2B5EF4-FFF2-40B4-BE49-F238E27FC236}">
                <a16:creationId xmlns:a16="http://schemas.microsoft.com/office/drawing/2014/main" id="{13F676C5-E12A-4418-A3BF-40790609469E}"/>
              </a:ext>
            </a:extLst>
          </p:cNvPr>
          <p:cNvSpPr>
            <a:spLocks noChangeArrowheads="1"/>
          </p:cNvSpPr>
          <p:nvPr/>
        </p:nvSpPr>
        <p:spPr bwMode="auto">
          <a:xfrm>
            <a:off x="122348" y="868156"/>
            <a:ext cx="1828800" cy="639763"/>
          </a:xfrm>
          <a:prstGeom prst="rect">
            <a:avLst/>
          </a:prstGeom>
          <a:solidFill>
            <a:srgbClr val="E0E0E0"/>
          </a:solidFill>
          <a:ln w="9525">
            <a:solidFill>
              <a:srgbClr val="000066"/>
            </a:solidFill>
            <a:miter lim="800000"/>
            <a:headEnd/>
            <a:tailEnd/>
          </a:ln>
        </p:spPr>
        <p:txBody>
          <a:bodyPr lIns="90000" tIns="46800" rIns="90000" bIns="46800" anchor="ctr" anchorCtr="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latin typeface="Calibri" pitchFamily="34" charset="0"/>
              </a:rPr>
              <a:t>Cache Type</a:t>
            </a:r>
          </a:p>
        </p:txBody>
      </p:sp>
      <p:sp>
        <p:nvSpPr>
          <p:cNvPr id="23" name="Rectangle 21">
            <a:extLst>
              <a:ext uri="{FF2B5EF4-FFF2-40B4-BE49-F238E27FC236}">
                <a16:creationId xmlns:a16="http://schemas.microsoft.com/office/drawing/2014/main" id="{ACF88290-72D5-4B8F-9B70-A6D79F666CE2}"/>
              </a:ext>
            </a:extLst>
          </p:cNvPr>
          <p:cNvSpPr>
            <a:spLocks noChangeArrowheads="1"/>
          </p:cNvSpPr>
          <p:nvPr/>
        </p:nvSpPr>
        <p:spPr bwMode="auto">
          <a:xfrm>
            <a:off x="1951148" y="5354431"/>
            <a:ext cx="19050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Web pages</a:t>
            </a:r>
          </a:p>
        </p:txBody>
      </p:sp>
      <p:sp>
        <p:nvSpPr>
          <p:cNvPr id="24" name="Rectangle 22">
            <a:extLst>
              <a:ext uri="{FF2B5EF4-FFF2-40B4-BE49-F238E27FC236}">
                <a16:creationId xmlns:a16="http://schemas.microsoft.com/office/drawing/2014/main" id="{D5CA9466-21B0-414B-A2C9-848ECE1D5731}"/>
              </a:ext>
            </a:extLst>
          </p:cNvPr>
          <p:cNvSpPr>
            <a:spLocks noChangeArrowheads="1"/>
          </p:cNvSpPr>
          <p:nvPr/>
        </p:nvSpPr>
        <p:spPr bwMode="auto">
          <a:xfrm>
            <a:off x="1951148" y="4182856"/>
            <a:ext cx="19050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Parts of files</a:t>
            </a:r>
          </a:p>
        </p:txBody>
      </p:sp>
      <p:sp>
        <p:nvSpPr>
          <p:cNvPr id="25" name="Rectangle 23">
            <a:extLst>
              <a:ext uri="{FF2B5EF4-FFF2-40B4-BE49-F238E27FC236}">
                <a16:creationId xmlns:a16="http://schemas.microsoft.com/office/drawing/2014/main" id="{68E978CF-EC7E-4ABC-B966-C745AA89E717}"/>
              </a:ext>
            </a:extLst>
          </p:cNvPr>
          <p:cNvSpPr>
            <a:spLocks noChangeArrowheads="1"/>
          </p:cNvSpPr>
          <p:nvPr/>
        </p:nvSpPr>
        <p:spPr bwMode="auto">
          <a:xfrm>
            <a:off x="1951148" y="3458956"/>
            <a:ext cx="19050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Parts of files</a:t>
            </a:r>
          </a:p>
        </p:txBody>
      </p:sp>
      <p:sp>
        <p:nvSpPr>
          <p:cNvPr id="26" name="Rectangle 24">
            <a:extLst>
              <a:ext uri="{FF2B5EF4-FFF2-40B4-BE49-F238E27FC236}">
                <a16:creationId xmlns:a16="http://schemas.microsoft.com/office/drawing/2014/main" id="{BA3CBEF5-0A71-4590-83FD-E37C0D6838EA}"/>
              </a:ext>
            </a:extLst>
          </p:cNvPr>
          <p:cNvSpPr>
            <a:spLocks noChangeArrowheads="1"/>
          </p:cNvSpPr>
          <p:nvPr/>
        </p:nvSpPr>
        <p:spPr bwMode="auto">
          <a:xfrm>
            <a:off x="1951148" y="3120819"/>
            <a:ext cx="1905000" cy="338137"/>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4-KB pages</a:t>
            </a:r>
          </a:p>
        </p:txBody>
      </p:sp>
      <p:sp>
        <p:nvSpPr>
          <p:cNvPr id="27" name="Rectangle 25">
            <a:extLst>
              <a:ext uri="{FF2B5EF4-FFF2-40B4-BE49-F238E27FC236}">
                <a16:creationId xmlns:a16="http://schemas.microsoft.com/office/drawing/2014/main" id="{40CCD8F6-B1A5-48CE-9B53-8320120FBF45}"/>
              </a:ext>
            </a:extLst>
          </p:cNvPr>
          <p:cNvSpPr>
            <a:spLocks noChangeArrowheads="1"/>
          </p:cNvSpPr>
          <p:nvPr/>
        </p:nvSpPr>
        <p:spPr bwMode="auto">
          <a:xfrm>
            <a:off x="1951148" y="2782681"/>
            <a:ext cx="19050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64-byte blocks</a:t>
            </a:r>
          </a:p>
        </p:txBody>
      </p:sp>
      <p:sp>
        <p:nvSpPr>
          <p:cNvPr id="28" name="Rectangle 26">
            <a:extLst>
              <a:ext uri="{FF2B5EF4-FFF2-40B4-BE49-F238E27FC236}">
                <a16:creationId xmlns:a16="http://schemas.microsoft.com/office/drawing/2014/main" id="{510AA587-00CC-4312-A381-5CFC2B4F6927}"/>
              </a:ext>
            </a:extLst>
          </p:cNvPr>
          <p:cNvSpPr>
            <a:spLocks noChangeArrowheads="1"/>
          </p:cNvSpPr>
          <p:nvPr/>
        </p:nvSpPr>
        <p:spPr bwMode="auto">
          <a:xfrm>
            <a:off x="1951148" y="2444544"/>
            <a:ext cx="19050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64-byte blocks</a:t>
            </a:r>
          </a:p>
        </p:txBody>
      </p:sp>
      <p:sp>
        <p:nvSpPr>
          <p:cNvPr id="29" name="Rectangle 27">
            <a:extLst>
              <a:ext uri="{FF2B5EF4-FFF2-40B4-BE49-F238E27FC236}">
                <a16:creationId xmlns:a16="http://schemas.microsoft.com/office/drawing/2014/main" id="{709B24F6-D502-4E05-A83D-0E6BDCE7E443}"/>
              </a:ext>
            </a:extLst>
          </p:cNvPr>
          <p:cNvSpPr>
            <a:spLocks noChangeArrowheads="1"/>
          </p:cNvSpPr>
          <p:nvPr/>
        </p:nvSpPr>
        <p:spPr bwMode="auto">
          <a:xfrm>
            <a:off x="1951148" y="1507919"/>
            <a:ext cx="1905000" cy="3508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4-8 bytes words</a:t>
            </a:r>
          </a:p>
        </p:txBody>
      </p:sp>
      <p:sp>
        <p:nvSpPr>
          <p:cNvPr id="30" name="Rectangle 28">
            <a:extLst>
              <a:ext uri="{FF2B5EF4-FFF2-40B4-BE49-F238E27FC236}">
                <a16:creationId xmlns:a16="http://schemas.microsoft.com/office/drawing/2014/main" id="{AF2F8F3C-0D9E-4770-8702-E25C06B85634}"/>
              </a:ext>
            </a:extLst>
          </p:cNvPr>
          <p:cNvSpPr>
            <a:spLocks noChangeArrowheads="1"/>
          </p:cNvSpPr>
          <p:nvPr/>
        </p:nvSpPr>
        <p:spPr bwMode="auto">
          <a:xfrm>
            <a:off x="1951148" y="868156"/>
            <a:ext cx="1905000" cy="639763"/>
          </a:xfrm>
          <a:prstGeom prst="rect">
            <a:avLst/>
          </a:prstGeom>
          <a:solidFill>
            <a:srgbClr val="E0E0E0"/>
          </a:solidFill>
          <a:ln w="9525">
            <a:solidFill>
              <a:srgbClr val="000066"/>
            </a:solidFill>
            <a:miter lim="800000"/>
            <a:headEnd/>
            <a:tailEnd/>
          </a:ln>
        </p:spPr>
        <p:txBody>
          <a:bodyPr lIns="90000" tIns="46800" rIns="90000" bIns="46800" anchor="ctr" anchorCtr="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latin typeface="Calibri" pitchFamily="34" charset="0"/>
              </a:rPr>
              <a:t>What is Cached?</a:t>
            </a:r>
          </a:p>
        </p:txBody>
      </p:sp>
      <p:sp>
        <p:nvSpPr>
          <p:cNvPr id="31" name="Rectangle 29">
            <a:extLst>
              <a:ext uri="{FF2B5EF4-FFF2-40B4-BE49-F238E27FC236}">
                <a16:creationId xmlns:a16="http://schemas.microsoft.com/office/drawing/2014/main" id="{545A4FE1-0129-422B-8975-BE4B4786DFFD}"/>
              </a:ext>
            </a:extLst>
          </p:cNvPr>
          <p:cNvSpPr>
            <a:spLocks noChangeArrowheads="1"/>
          </p:cNvSpPr>
          <p:nvPr/>
        </p:nvSpPr>
        <p:spPr bwMode="auto">
          <a:xfrm>
            <a:off x="7666148" y="5354431"/>
            <a:ext cx="1447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66"/>
                </a:solidFill>
                <a:latin typeface="Calibri" pitchFamily="34" charset="0"/>
              </a:rPr>
              <a:t>Web proxy </a:t>
            </a:r>
            <a:r>
              <a:rPr lang="en-GB" sz="1600" dirty="0">
                <a:solidFill>
                  <a:srgbClr val="000066"/>
                </a:solidFill>
                <a:latin typeface="Calibri" pitchFamily="34" charset="0"/>
              </a:rPr>
              <a:t>server</a:t>
            </a:r>
          </a:p>
        </p:txBody>
      </p:sp>
      <p:sp>
        <p:nvSpPr>
          <p:cNvPr id="32" name="Rectangle 30">
            <a:extLst>
              <a:ext uri="{FF2B5EF4-FFF2-40B4-BE49-F238E27FC236}">
                <a16:creationId xmlns:a16="http://schemas.microsoft.com/office/drawing/2014/main" id="{41385A27-E6D4-4B9F-927E-9FAB064EA346}"/>
              </a:ext>
            </a:extLst>
          </p:cNvPr>
          <p:cNvSpPr>
            <a:spLocks noChangeArrowheads="1"/>
          </p:cNvSpPr>
          <p:nvPr/>
        </p:nvSpPr>
        <p:spPr bwMode="auto">
          <a:xfrm>
            <a:off x="5913548" y="5354431"/>
            <a:ext cx="1752600" cy="58578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1,000,000,000</a:t>
            </a:r>
          </a:p>
        </p:txBody>
      </p:sp>
      <p:sp>
        <p:nvSpPr>
          <p:cNvPr id="33" name="Rectangle 31">
            <a:extLst>
              <a:ext uri="{FF2B5EF4-FFF2-40B4-BE49-F238E27FC236}">
                <a16:creationId xmlns:a16="http://schemas.microsoft.com/office/drawing/2014/main" id="{0B456F7C-D3D8-47B7-9E1E-150E9F0D5326}"/>
              </a:ext>
            </a:extLst>
          </p:cNvPr>
          <p:cNvSpPr>
            <a:spLocks noChangeArrowheads="1"/>
          </p:cNvSpPr>
          <p:nvPr/>
        </p:nvSpPr>
        <p:spPr bwMode="auto">
          <a:xfrm>
            <a:off x="3856148" y="5354431"/>
            <a:ext cx="20574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Remote server disks</a:t>
            </a:r>
          </a:p>
        </p:txBody>
      </p:sp>
      <p:sp>
        <p:nvSpPr>
          <p:cNvPr id="34" name="Rectangle 32">
            <a:extLst>
              <a:ext uri="{FF2B5EF4-FFF2-40B4-BE49-F238E27FC236}">
                <a16:creationId xmlns:a16="http://schemas.microsoft.com/office/drawing/2014/main" id="{7F7ADBD2-3E31-48C0-AFDD-8829BC6F4580}"/>
              </a:ext>
            </a:extLst>
          </p:cNvPr>
          <p:cNvSpPr>
            <a:spLocks noChangeArrowheads="1"/>
          </p:cNvSpPr>
          <p:nvPr/>
        </p:nvSpPr>
        <p:spPr bwMode="auto">
          <a:xfrm>
            <a:off x="7666148" y="3458956"/>
            <a:ext cx="14478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OS</a:t>
            </a:r>
          </a:p>
        </p:txBody>
      </p:sp>
      <p:sp>
        <p:nvSpPr>
          <p:cNvPr id="35" name="Rectangle 33">
            <a:extLst>
              <a:ext uri="{FF2B5EF4-FFF2-40B4-BE49-F238E27FC236}">
                <a16:creationId xmlns:a16="http://schemas.microsoft.com/office/drawing/2014/main" id="{9EE51513-D3AD-45F8-AD1A-7F034D245B7A}"/>
              </a:ext>
            </a:extLst>
          </p:cNvPr>
          <p:cNvSpPr>
            <a:spLocks noChangeArrowheads="1"/>
          </p:cNvSpPr>
          <p:nvPr/>
        </p:nvSpPr>
        <p:spPr bwMode="auto">
          <a:xfrm>
            <a:off x="5913548" y="3458956"/>
            <a:ext cx="1752600" cy="361950"/>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a:t>
            </a:r>
          </a:p>
        </p:txBody>
      </p:sp>
      <p:sp>
        <p:nvSpPr>
          <p:cNvPr id="36" name="Rectangle 34">
            <a:extLst>
              <a:ext uri="{FF2B5EF4-FFF2-40B4-BE49-F238E27FC236}">
                <a16:creationId xmlns:a16="http://schemas.microsoft.com/office/drawing/2014/main" id="{42E3248A-EA96-4137-833E-FCE63EDF4A19}"/>
              </a:ext>
            </a:extLst>
          </p:cNvPr>
          <p:cNvSpPr>
            <a:spLocks noChangeArrowheads="1"/>
          </p:cNvSpPr>
          <p:nvPr/>
        </p:nvSpPr>
        <p:spPr bwMode="auto">
          <a:xfrm>
            <a:off x="3856148" y="3458956"/>
            <a:ext cx="20574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Main memory</a:t>
            </a:r>
          </a:p>
        </p:txBody>
      </p:sp>
      <p:sp>
        <p:nvSpPr>
          <p:cNvPr id="37" name="Rectangle 35">
            <a:extLst>
              <a:ext uri="{FF2B5EF4-FFF2-40B4-BE49-F238E27FC236}">
                <a16:creationId xmlns:a16="http://schemas.microsoft.com/office/drawing/2014/main" id="{8DD594BF-BD93-47CD-9ECD-1BA7101004AF}"/>
              </a:ext>
            </a:extLst>
          </p:cNvPr>
          <p:cNvSpPr>
            <a:spLocks noChangeArrowheads="1"/>
          </p:cNvSpPr>
          <p:nvPr/>
        </p:nvSpPr>
        <p:spPr bwMode="auto">
          <a:xfrm>
            <a:off x="7666148" y="2444544"/>
            <a:ext cx="14478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Hardware</a:t>
            </a:r>
          </a:p>
        </p:txBody>
      </p:sp>
      <p:sp>
        <p:nvSpPr>
          <p:cNvPr id="38" name="Rectangle 36">
            <a:extLst>
              <a:ext uri="{FF2B5EF4-FFF2-40B4-BE49-F238E27FC236}">
                <a16:creationId xmlns:a16="http://schemas.microsoft.com/office/drawing/2014/main" id="{8404EA71-C21A-4CCB-AC4E-A8C08C786A5D}"/>
              </a:ext>
            </a:extLst>
          </p:cNvPr>
          <p:cNvSpPr>
            <a:spLocks noChangeArrowheads="1"/>
          </p:cNvSpPr>
          <p:nvPr/>
        </p:nvSpPr>
        <p:spPr bwMode="auto">
          <a:xfrm>
            <a:off x="5913548" y="2444544"/>
            <a:ext cx="1752600" cy="33813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4</a:t>
            </a:r>
          </a:p>
        </p:txBody>
      </p:sp>
      <p:sp>
        <p:nvSpPr>
          <p:cNvPr id="39" name="Rectangle 37">
            <a:extLst>
              <a:ext uri="{FF2B5EF4-FFF2-40B4-BE49-F238E27FC236}">
                <a16:creationId xmlns:a16="http://schemas.microsoft.com/office/drawing/2014/main" id="{A5E436C9-BFA5-4E4F-A4D0-F674131F438E}"/>
              </a:ext>
            </a:extLst>
          </p:cNvPr>
          <p:cNvSpPr>
            <a:spLocks noChangeArrowheads="1"/>
          </p:cNvSpPr>
          <p:nvPr/>
        </p:nvSpPr>
        <p:spPr bwMode="auto">
          <a:xfrm>
            <a:off x="3856148" y="2444544"/>
            <a:ext cx="20574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On-Chip L1</a:t>
            </a:r>
          </a:p>
        </p:txBody>
      </p:sp>
      <p:sp>
        <p:nvSpPr>
          <p:cNvPr id="40" name="Rectangle 38">
            <a:extLst>
              <a:ext uri="{FF2B5EF4-FFF2-40B4-BE49-F238E27FC236}">
                <a16:creationId xmlns:a16="http://schemas.microsoft.com/office/drawing/2014/main" id="{83E379DD-B017-48DE-94B3-74D8FD807554}"/>
              </a:ext>
            </a:extLst>
          </p:cNvPr>
          <p:cNvSpPr>
            <a:spLocks noChangeArrowheads="1"/>
          </p:cNvSpPr>
          <p:nvPr/>
        </p:nvSpPr>
        <p:spPr bwMode="auto">
          <a:xfrm>
            <a:off x="7666148" y="2782681"/>
            <a:ext cx="14478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Hardware</a:t>
            </a:r>
          </a:p>
        </p:txBody>
      </p:sp>
      <p:sp>
        <p:nvSpPr>
          <p:cNvPr id="41" name="Rectangle 39">
            <a:extLst>
              <a:ext uri="{FF2B5EF4-FFF2-40B4-BE49-F238E27FC236}">
                <a16:creationId xmlns:a16="http://schemas.microsoft.com/office/drawing/2014/main" id="{6D51DE22-118A-4AA1-BBDE-888A66A1F74D}"/>
              </a:ext>
            </a:extLst>
          </p:cNvPr>
          <p:cNvSpPr>
            <a:spLocks noChangeArrowheads="1"/>
          </p:cNvSpPr>
          <p:nvPr/>
        </p:nvSpPr>
        <p:spPr bwMode="auto">
          <a:xfrm>
            <a:off x="5913548" y="2782681"/>
            <a:ext cx="1752600" cy="33813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a:t>
            </a:r>
          </a:p>
        </p:txBody>
      </p:sp>
      <p:sp>
        <p:nvSpPr>
          <p:cNvPr id="42" name="Rectangle 40">
            <a:extLst>
              <a:ext uri="{FF2B5EF4-FFF2-40B4-BE49-F238E27FC236}">
                <a16:creationId xmlns:a16="http://schemas.microsoft.com/office/drawing/2014/main" id="{D581EC6A-E9E7-4415-9F34-9E9BDBF70A30}"/>
              </a:ext>
            </a:extLst>
          </p:cNvPr>
          <p:cNvSpPr>
            <a:spLocks noChangeArrowheads="1"/>
          </p:cNvSpPr>
          <p:nvPr/>
        </p:nvSpPr>
        <p:spPr bwMode="auto">
          <a:xfrm>
            <a:off x="3856148" y="2782681"/>
            <a:ext cx="2057400" cy="3381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On-Chip L2</a:t>
            </a:r>
          </a:p>
        </p:txBody>
      </p:sp>
      <p:sp>
        <p:nvSpPr>
          <p:cNvPr id="43" name="Rectangle 41">
            <a:extLst>
              <a:ext uri="{FF2B5EF4-FFF2-40B4-BE49-F238E27FC236}">
                <a16:creationId xmlns:a16="http://schemas.microsoft.com/office/drawing/2014/main" id="{598D06B5-0F5C-4F5D-843F-E52638AA4F3A}"/>
              </a:ext>
            </a:extLst>
          </p:cNvPr>
          <p:cNvSpPr>
            <a:spLocks noChangeArrowheads="1"/>
          </p:cNvSpPr>
          <p:nvPr/>
        </p:nvSpPr>
        <p:spPr bwMode="auto">
          <a:xfrm>
            <a:off x="7666148" y="4182856"/>
            <a:ext cx="14478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NFS client</a:t>
            </a:r>
          </a:p>
        </p:txBody>
      </p:sp>
      <p:sp>
        <p:nvSpPr>
          <p:cNvPr id="44" name="Rectangle 42">
            <a:extLst>
              <a:ext uri="{FF2B5EF4-FFF2-40B4-BE49-F238E27FC236}">
                <a16:creationId xmlns:a16="http://schemas.microsoft.com/office/drawing/2014/main" id="{139CEC84-ACA7-4880-B274-A8D9B4CDD5DF}"/>
              </a:ext>
            </a:extLst>
          </p:cNvPr>
          <p:cNvSpPr>
            <a:spLocks noChangeArrowheads="1"/>
          </p:cNvSpPr>
          <p:nvPr/>
        </p:nvSpPr>
        <p:spPr bwMode="auto">
          <a:xfrm>
            <a:off x="5913548" y="4182856"/>
            <a:ext cx="1752600" cy="58578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10,000,000</a:t>
            </a:r>
          </a:p>
        </p:txBody>
      </p:sp>
      <p:sp>
        <p:nvSpPr>
          <p:cNvPr id="45" name="Rectangle 43">
            <a:extLst>
              <a:ext uri="{FF2B5EF4-FFF2-40B4-BE49-F238E27FC236}">
                <a16:creationId xmlns:a16="http://schemas.microsoft.com/office/drawing/2014/main" id="{86619E77-6D3F-447F-8C05-352AC1372AB4}"/>
              </a:ext>
            </a:extLst>
          </p:cNvPr>
          <p:cNvSpPr>
            <a:spLocks noChangeArrowheads="1"/>
          </p:cNvSpPr>
          <p:nvPr/>
        </p:nvSpPr>
        <p:spPr bwMode="auto">
          <a:xfrm>
            <a:off x="3856148" y="4182856"/>
            <a:ext cx="2057400" cy="58578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Local disk</a:t>
            </a:r>
          </a:p>
        </p:txBody>
      </p:sp>
      <p:sp>
        <p:nvSpPr>
          <p:cNvPr id="46" name="Rectangle 44">
            <a:extLst>
              <a:ext uri="{FF2B5EF4-FFF2-40B4-BE49-F238E27FC236}">
                <a16:creationId xmlns:a16="http://schemas.microsoft.com/office/drawing/2014/main" id="{FF27E781-F168-42F0-978A-8B5DD081625A}"/>
              </a:ext>
            </a:extLst>
          </p:cNvPr>
          <p:cNvSpPr>
            <a:spLocks noChangeArrowheads="1"/>
          </p:cNvSpPr>
          <p:nvPr/>
        </p:nvSpPr>
        <p:spPr bwMode="auto">
          <a:xfrm>
            <a:off x="7666148" y="3120819"/>
            <a:ext cx="1447800" cy="338137"/>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Hardware + OS</a:t>
            </a:r>
          </a:p>
        </p:txBody>
      </p:sp>
      <p:sp>
        <p:nvSpPr>
          <p:cNvPr id="47" name="Rectangle 45">
            <a:extLst>
              <a:ext uri="{FF2B5EF4-FFF2-40B4-BE49-F238E27FC236}">
                <a16:creationId xmlns:a16="http://schemas.microsoft.com/office/drawing/2014/main" id="{935DE931-F56F-4A93-9B87-BA7F82FF964B}"/>
              </a:ext>
            </a:extLst>
          </p:cNvPr>
          <p:cNvSpPr>
            <a:spLocks noChangeArrowheads="1"/>
          </p:cNvSpPr>
          <p:nvPr/>
        </p:nvSpPr>
        <p:spPr bwMode="auto">
          <a:xfrm>
            <a:off x="5913548" y="3120819"/>
            <a:ext cx="1752600" cy="338137"/>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a:t>
            </a:r>
          </a:p>
        </p:txBody>
      </p:sp>
      <p:sp>
        <p:nvSpPr>
          <p:cNvPr id="48" name="Rectangle 46">
            <a:extLst>
              <a:ext uri="{FF2B5EF4-FFF2-40B4-BE49-F238E27FC236}">
                <a16:creationId xmlns:a16="http://schemas.microsoft.com/office/drawing/2014/main" id="{7D84C850-7846-4713-8BF1-1C54C501D05C}"/>
              </a:ext>
            </a:extLst>
          </p:cNvPr>
          <p:cNvSpPr>
            <a:spLocks noChangeArrowheads="1"/>
          </p:cNvSpPr>
          <p:nvPr/>
        </p:nvSpPr>
        <p:spPr bwMode="auto">
          <a:xfrm>
            <a:off x="3856148" y="3120819"/>
            <a:ext cx="2057400" cy="338137"/>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Main memory</a:t>
            </a:r>
          </a:p>
        </p:txBody>
      </p:sp>
      <p:sp>
        <p:nvSpPr>
          <p:cNvPr id="49" name="Rectangle 47">
            <a:extLst>
              <a:ext uri="{FF2B5EF4-FFF2-40B4-BE49-F238E27FC236}">
                <a16:creationId xmlns:a16="http://schemas.microsoft.com/office/drawing/2014/main" id="{F717283C-86B3-445E-962D-136DA880E371}"/>
              </a:ext>
            </a:extLst>
          </p:cNvPr>
          <p:cNvSpPr>
            <a:spLocks noChangeArrowheads="1"/>
          </p:cNvSpPr>
          <p:nvPr/>
        </p:nvSpPr>
        <p:spPr bwMode="auto">
          <a:xfrm>
            <a:off x="7666148" y="1507919"/>
            <a:ext cx="1447800" cy="3508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Compiler</a:t>
            </a:r>
          </a:p>
        </p:txBody>
      </p:sp>
      <p:sp>
        <p:nvSpPr>
          <p:cNvPr id="50" name="Rectangle 48">
            <a:extLst>
              <a:ext uri="{FF2B5EF4-FFF2-40B4-BE49-F238E27FC236}">
                <a16:creationId xmlns:a16="http://schemas.microsoft.com/office/drawing/2014/main" id="{9D325BCA-9784-4036-AABD-05A19A89F638}"/>
              </a:ext>
            </a:extLst>
          </p:cNvPr>
          <p:cNvSpPr>
            <a:spLocks noChangeArrowheads="1"/>
          </p:cNvSpPr>
          <p:nvPr/>
        </p:nvSpPr>
        <p:spPr bwMode="auto">
          <a:xfrm>
            <a:off x="5913548" y="1507919"/>
            <a:ext cx="1752600" cy="350838"/>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0</a:t>
            </a:r>
          </a:p>
        </p:txBody>
      </p:sp>
      <p:sp>
        <p:nvSpPr>
          <p:cNvPr id="51" name="Rectangle 49">
            <a:extLst>
              <a:ext uri="{FF2B5EF4-FFF2-40B4-BE49-F238E27FC236}">
                <a16:creationId xmlns:a16="http://schemas.microsoft.com/office/drawing/2014/main" id="{D5BBB31D-E91B-485D-AB14-EAA33B1E0EC3}"/>
              </a:ext>
            </a:extLst>
          </p:cNvPr>
          <p:cNvSpPr>
            <a:spLocks noChangeArrowheads="1"/>
          </p:cNvSpPr>
          <p:nvPr/>
        </p:nvSpPr>
        <p:spPr bwMode="auto">
          <a:xfrm>
            <a:off x="3856148" y="1507919"/>
            <a:ext cx="2057400" cy="350838"/>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 CPU core</a:t>
            </a:r>
          </a:p>
        </p:txBody>
      </p:sp>
      <p:sp>
        <p:nvSpPr>
          <p:cNvPr id="52" name="Rectangle 50">
            <a:extLst>
              <a:ext uri="{FF2B5EF4-FFF2-40B4-BE49-F238E27FC236}">
                <a16:creationId xmlns:a16="http://schemas.microsoft.com/office/drawing/2014/main" id="{4DB59ED5-30CF-4354-8C25-41FCA2B6C2FA}"/>
              </a:ext>
            </a:extLst>
          </p:cNvPr>
          <p:cNvSpPr>
            <a:spLocks noChangeArrowheads="1"/>
          </p:cNvSpPr>
          <p:nvPr/>
        </p:nvSpPr>
        <p:spPr bwMode="auto">
          <a:xfrm>
            <a:off x="7666148" y="868156"/>
            <a:ext cx="1447800" cy="639763"/>
          </a:xfrm>
          <a:prstGeom prst="rect">
            <a:avLst/>
          </a:prstGeom>
          <a:solidFill>
            <a:srgbClr val="E0E0E0"/>
          </a:solidFill>
          <a:ln w="9525">
            <a:solidFill>
              <a:srgbClr val="000066"/>
            </a:solidFill>
            <a:miter lim="800000"/>
            <a:headEnd/>
            <a:tailEnd/>
          </a:ln>
        </p:spPr>
        <p:txBody>
          <a:bodyPr lIns="90000" tIns="46800" rIns="90000" bIns="46800" anchor="ctr" anchorCtr="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latin typeface="Calibri" pitchFamily="34" charset="0"/>
              </a:rPr>
              <a:t>Managed By</a:t>
            </a:r>
          </a:p>
        </p:txBody>
      </p:sp>
      <p:sp>
        <p:nvSpPr>
          <p:cNvPr id="53" name="Rectangle 51">
            <a:extLst>
              <a:ext uri="{FF2B5EF4-FFF2-40B4-BE49-F238E27FC236}">
                <a16:creationId xmlns:a16="http://schemas.microsoft.com/office/drawing/2014/main" id="{2962A89A-BEFD-4C86-8CFE-80FC651DD440}"/>
              </a:ext>
            </a:extLst>
          </p:cNvPr>
          <p:cNvSpPr>
            <a:spLocks noChangeArrowheads="1"/>
          </p:cNvSpPr>
          <p:nvPr/>
        </p:nvSpPr>
        <p:spPr bwMode="auto">
          <a:xfrm>
            <a:off x="5913548" y="868156"/>
            <a:ext cx="1752600" cy="639763"/>
          </a:xfrm>
          <a:prstGeom prst="rect">
            <a:avLst/>
          </a:prstGeom>
          <a:solidFill>
            <a:schemeClr val="bg1">
              <a:lumMod val="85000"/>
            </a:schemeClr>
          </a:solidFill>
          <a:ln w="9525">
            <a:solidFill>
              <a:srgbClr val="000066"/>
            </a:solidFill>
            <a:miter lim="800000"/>
            <a:headEnd/>
            <a:tailEnd/>
          </a:ln>
        </p:spPr>
        <p:txBody>
          <a:bodyPr lIns="90000" tIns="46800" rIns="90000" bIns="46800" anchor="ctr" anchorCtr="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latin typeface="Calibri" pitchFamily="34" charset="0"/>
              </a:rPr>
              <a:t>Latency (cycles)</a:t>
            </a:r>
          </a:p>
        </p:txBody>
      </p:sp>
      <p:sp>
        <p:nvSpPr>
          <p:cNvPr id="54" name="Rectangle 52">
            <a:extLst>
              <a:ext uri="{FF2B5EF4-FFF2-40B4-BE49-F238E27FC236}">
                <a16:creationId xmlns:a16="http://schemas.microsoft.com/office/drawing/2014/main" id="{3BF7630C-06AB-4087-8FB0-49C2934C1DAB}"/>
              </a:ext>
            </a:extLst>
          </p:cNvPr>
          <p:cNvSpPr>
            <a:spLocks noChangeArrowheads="1"/>
          </p:cNvSpPr>
          <p:nvPr/>
        </p:nvSpPr>
        <p:spPr bwMode="auto">
          <a:xfrm>
            <a:off x="3856148" y="868156"/>
            <a:ext cx="2057400" cy="639763"/>
          </a:xfrm>
          <a:prstGeom prst="rect">
            <a:avLst/>
          </a:prstGeom>
          <a:solidFill>
            <a:srgbClr val="E0E0E0"/>
          </a:solidFill>
          <a:ln w="9525">
            <a:solidFill>
              <a:srgbClr val="000066"/>
            </a:solidFill>
            <a:miter lim="800000"/>
            <a:headEnd/>
            <a:tailEnd/>
          </a:ln>
        </p:spPr>
        <p:txBody>
          <a:bodyPr lIns="90000" tIns="46800" rIns="90000" bIns="46800" anchor="ctr" anchorCtr="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1" dirty="0">
                <a:latin typeface="Calibri" pitchFamily="34" charset="0"/>
              </a:rPr>
              <a:t>Where is it Cached?</a:t>
            </a:r>
          </a:p>
        </p:txBody>
      </p:sp>
      <p:sp>
        <p:nvSpPr>
          <p:cNvPr id="55" name="Line 58">
            <a:extLst>
              <a:ext uri="{FF2B5EF4-FFF2-40B4-BE49-F238E27FC236}">
                <a16:creationId xmlns:a16="http://schemas.microsoft.com/office/drawing/2014/main" id="{51054FDE-DCF8-41BF-99D5-6CACC28AA840}"/>
              </a:ext>
            </a:extLst>
          </p:cNvPr>
          <p:cNvSpPr>
            <a:spLocks noChangeShapeType="1"/>
          </p:cNvSpPr>
          <p:nvPr/>
        </p:nvSpPr>
        <p:spPr bwMode="auto">
          <a:xfrm>
            <a:off x="122348" y="868156"/>
            <a:ext cx="1588" cy="639763"/>
          </a:xfrm>
          <a:prstGeom prst="line">
            <a:avLst/>
          </a:prstGeom>
          <a:noFill/>
          <a:ln w="9525">
            <a:solidFill>
              <a:srgbClr val="000066"/>
            </a:solidFill>
            <a:miter lim="800000"/>
            <a:headEnd/>
            <a:tailEnd/>
          </a:ln>
        </p:spPr>
        <p:txBody>
          <a:bodyPr anchor="ctr" anchorCtr="0"/>
          <a:lstStyle/>
          <a:p>
            <a:endParaRPr lang="en-US"/>
          </a:p>
        </p:txBody>
      </p:sp>
      <p:sp>
        <p:nvSpPr>
          <p:cNvPr id="56" name="Rectangle 15">
            <a:extLst>
              <a:ext uri="{FF2B5EF4-FFF2-40B4-BE49-F238E27FC236}">
                <a16:creationId xmlns:a16="http://schemas.microsoft.com/office/drawing/2014/main" id="{F36FF97A-0D88-462D-B2C9-ACAF8097D151}"/>
              </a:ext>
            </a:extLst>
          </p:cNvPr>
          <p:cNvSpPr>
            <a:spLocks noChangeArrowheads="1"/>
          </p:cNvSpPr>
          <p:nvPr/>
        </p:nvSpPr>
        <p:spPr bwMode="auto">
          <a:xfrm>
            <a:off x="122348" y="3820906"/>
            <a:ext cx="18288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Disk cache	</a:t>
            </a:r>
          </a:p>
        </p:txBody>
      </p:sp>
      <p:sp>
        <p:nvSpPr>
          <p:cNvPr id="57" name="Rectangle 23">
            <a:extLst>
              <a:ext uri="{FF2B5EF4-FFF2-40B4-BE49-F238E27FC236}">
                <a16:creationId xmlns:a16="http://schemas.microsoft.com/office/drawing/2014/main" id="{74ADADBD-AE94-47D2-8845-7FF870E70BFD}"/>
              </a:ext>
            </a:extLst>
          </p:cNvPr>
          <p:cNvSpPr>
            <a:spLocks noChangeArrowheads="1"/>
          </p:cNvSpPr>
          <p:nvPr/>
        </p:nvSpPr>
        <p:spPr bwMode="auto">
          <a:xfrm>
            <a:off x="1951148" y="3820906"/>
            <a:ext cx="19050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Disk sectors</a:t>
            </a:r>
          </a:p>
        </p:txBody>
      </p:sp>
      <p:sp>
        <p:nvSpPr>
          <p:cNvPr id="58" name="Rectangle 34">
            <a:extLst>
              <a:ext uri="{FF2B5EF4-FFF2-40B4-BE49-F238E27FC236}">
                <a16:creationId xmlns:a16="http://schemas.microsoft.com/office/drawing/2014/main" id="{51B9D1BD-39B0-4113-B933-82A88075DEB8}"/>
              </a:ext>
            </a:extLst>
          </p:cNvPr>
          <p:cNvSpPr>
            <a:spLocks noChangeArrowheads="1"/>
          </p:cNvSpPr>
          <p:nvPr/>
        </p:nvSpPr>
        <p:spPr bwMode="auto">
          <a:xfrm>
            <a:off x="3856148" y="3820906"/>
            <a:ext cx="20574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Disk controller</a:t>
            </a:r>
          </a:p>
        </p:txBody>
      </p:sp>
      <p:sp>
        <p:nvSpPr>
          <p:cNvPr id="59" name="Rectangle 33">
            <a:extLst>
              <a:ext uri="{FF2B5EF4-FFF2-40B4-BE49-F238E27FC236}">
                <a16:creationId xmlns:a16="http://schemas.microsoft.com/office/drawing/2014/main" id="{5A8B31AD-E466-4876-92E4-4A4936B8B299}"/>
              </a:ext>
            </a:extLst>
          </p:cNvPr>
          <p:cNvSpPr>
            <a:spLocks noChangeArrowheads="1"/>
          </p:cNvSpPr>
          <p:nvPr/>
        </p:nvSpPr>
        <p:spPr bwMode="auto">
          <a:xfrm>
            <a:off x="5913548" y="3820906"/>
            <a:ext cx="1752600" cy="361950"/>
          </a:xfrm>
          <a:prstGeom prst="rect">
            <a:avLst/>
          </a:prstGeom>
          <a:noFill/>
          <a:ln w="9525">
            <a:solidFill>
              <a:srgbClr val="000066"/>
            </a:solidFill>
            <a:miter lim="800000"/>
            <a:headEnd/>
            <a:tailEnd/>
          </a:ln>
        </p:spPr>
        <p:txBody>
          <a:bodyPr lIns="90000" tIns="46800" rIns="90000" bIns="46800"/>
          <a:lstStyle/>
          <a:p>
            <a:pPr algn="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100,000</a:t>
            </a:r>
          </a:p>
        </p:txBody>
      </p:sp>
      <p:sp>
        <p:nvSpPr>
          <p:cNvPr id="60" name="Rectangle 32">
            <a:extLst>
              <a:ext uri="{FF2B5EF4-FFF2-40B4-BE49-F238E27FC236}">
                <a16:creationId xmlns:a16="http://schemas.microsoft.com/office/drawing/2014/main" id="{EE2D2F28-F8FA-4A7C-88BC-236A4D625C43}"/>
              </a:ext>
            </a:extLst>
          </p:cNvPr>
          <p:cNvSpPr>
            <a:spLocks noChangeArrowheads="1"/>
          </p:cNvSpPr>
          <p:nvPr/>
        </p:nvSpPr>
        <p:spPr bwMode="auto">
          <a:xfrm>
            <a:off x="7666148" y="3820906"/>
            <a:ext cx="1447800" cy="361950"/>
          </a:xfrm>
          <a:prstGeom prst="rect">
            <a:avLst/>
          </a:prstGeom>
          <a:noFill/>
          <a:ln w="9525">
            <a:solidFill>
              <a:srgbClr val="000066"/>
            </a:solidFill>
            <a:miter lim="800000"/>
            <a:headEnd/>
            <a:tailEnd/>
          </a:ln>
        </p:spPr>
        <p:txBody>
          <a:bodyPr lIns="90000" tIns="46800" rIns="90000" bIns="46800"/>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66"/>
                </a:solidFill>
                <a:latin typeface="Calibri" pitchFamily="34" charset="0"/>
              </a:rPr>
              <a:t>Disk firmware</a:t>
            </a:r>
          </a:p>
        </p:txBody>
      </p:sp>
    </p:spTree>
    <p:extLst>
      <p:ext uri="{BB962C8B-B14F-4D97-AF65-F5344CB8AC3E}">
        <p14:creationId xmlns:p14="http://schemas.microsoft.com/office/powerpoint/2010/main" val="1151354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45871-1E21-465A-8658-173EC1BD1D47}"/>
              </a:ext>
            </a:extLst>
          </p:cNvPr>
          <p:cNvSpPr>
            <a:spLocks noGrp="1"/>
          </p:cNvSpPr>
          <p:nvPr>
            <p:ph type="title"/>
          </p:nvPr>
        </p:nvSpPr>
        <p:spPr/>
        <p:txBody>
          <a:bodyPr>
            <a:normAutofit fontScale="90000"/>
          </a:bodyPr>
          <a:lstStyle/>
          <a:p>
            <a:r>
              <a:rPr lang="en-US" altLang="zh-CN" dirty="0"/>
              <a:t>6.4 </a:t>
            </a:r>
            <a:r>
              <a:rPr lang="zh-CN" altLang="en-US" dirty="0"/>
              <a:t>高速缓存存储器</a:t>
            </a:r>
          </a:p>
        </p:txBody>
      </p:sp>
      <p:pic>
        <p:nvPicPr>
          <p:cNvPr id="31" name="内容占位符 30">
            <a:extLst>
              <a:ext uri="{FF2B5EF4-FFF2-40B4-BE49-F238E27FC236}">
                <a16:creationId xmlns:a16="http://schemas.microsoft.com/office/drawing/2014/main" id="{A23F0E66-40D8-4F6D-948C-44CD39E2E8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766" t="16906" r="5409" b="8647"/>
          <a:stretch/>
        </p:blipFill>
        <p:spPr>
          <a:xfrm>
            <a:off x="3914886" y="979339"/>
            <a:ext cx="5197930" cy="3267365"/>
          </a:xfrm>
        </p:spPr>
      </p:pic>
      <p:sp>
        <p:nvSpPr>
          <p:cNvPr id="4" name="灯片编号占位符 3">
            <a:extLst>
              <a:ext uri="{FF2B5EF4-FFF2-40B4-BE49-F238E27FC236}">
                <a16:creationId xmlns:a16="http://schemas.microsoft.com/office/drawing/2014/main" id="{5FA2DFE3-E691-4D13-AE5C-328CB172F655}"/>
              </a:ext>
            </a:extLst>
          </p:cNvPr>
          <p:cNvSpPr>
            <a:spLocks noGrp="1"/>
          </p:cNvSpPr>
          <p:nvPr>
            <p:ph type="sldNum" sz="quarter" idx="12"/>
          </p:nvPr>
        </p:nvSpPr>
        <p:spPr/>
        <p:txBody>
          <a:bodyPr/>
          <a:lstStyle/>
          <a:p>
            <a:fld id="{6D62327B-ED8D-4CFC-ADD0-A75FA5CBE281}" type="slidenum">
              <a:rPr lang="zh-CN" altLang="en-US" smtClean="0"/>
              <a:pPr/>
              <a:t>94</a:t>
            </a:fld>
            <a:endParaRPr lang="zh-CN" altLang="en-US" dirty="0"/>
          </a:p>
        </p:txBody>
      </p:sp>
      <p:sp>
        <p:nvSpPr>
          <p:cNvPr id="5" name="Rectangle 146">
            <a:extLst>
              <a:ext uri="{FF2B5EF4-FFF2-40B4-BE49-F238E27FC236}">
                <a16:creationId xmlns:a16="http://schemas.microsoft.com/office/drawing/2014/main" id="{41BA0C4B-088F-46BB-93C6-A08E63445654}"/>
              </a:ext>
            </a:extLst>
          </p:cNvPr>
          <p:cNvSpPr>
            <a:spLocks noChangeAspect="1" noChangeArrowheads="1"/>
          </p:cNvSpPr>
          <p:nvPr/>
        </p:nvSpPr>
        <p:spPr bwMode="auto">
          <a:xfrm>
            <a:off x="6516216" y="5758149"/>
            <a:ext cx="819150" cy="823913"/>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600"/>
              <a:t>Main</a:t>
            </a:r>
          </a:p>
          <a:p>
            <a:pPr algn="ctr"/>
            <a:r>
              <a:rPr lang="en-US" sz="1600"/>
              <a:t>memory</a:t>
            </a:r>
          </a:p>
        </p:txBody>
      </p:sp>
      <p:sp>
        <p:nvSpPr>
          <p:cNvPr id="6" name="AutoShape 201">
            <a:extLst>
              <a:ext uri="{FF2B5EF4-FFF2-40B4-BE49-F238E27FC236}">
                <a16:creationId xmlns:a16="http://schemas.microsoft.com/office/drawing/2014/main" id="{53F41B0F-94B2-4A34-AF21-A43955AE2096}"/>
              </a:ext>
            </a:extLst>
          </p:cNvPr>
          <p:cNvSpPr>
            <a:spLocks noChangeAspect="1" noChangeArrowheads="1"/>
          </p:cNvSpPr>
          <p:nvPr/>
        </p:nvSpPr>
        <p:spPr bwMode="auto">
          <a:xfrm>
            <a:off x="5143029" y="5894674"/>
            <a:ext cx="1344612" cy="481013"/>
          </a:xfrm>
          <a:prstGeom prst="leftRightArrow">
            <a:avLst>
              <a:gd name="adj1" fmla="val 50000"/>
              <a:gd name="adj2" fmla="val 55908"/>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7" name="Rectangle 202">
            <a:extLst>
              <a:ext uri="{FF2B5EF4-FFF2-40B4-BE49-F238E27FC236}">
                <a16:creationId xmlns:a16="http://schemas.microsoft.com/office/drawing/2014/main" id="{3C886A0C-F7ED-487E-A950-94C2C46AFC82}"/>
              </a:ext>
            </a:extLst>
          </p:cNvPr>
          <p:cNvSpPr>
            <a:spLocks noChangeAspect="1" noChangeArrowheads="1"/>
          </p:cNvSpPr>
          <p:nvPr/>
        </p:nvSpPr>
        <p:spPr bwMode="auto">
          <a:xfrm>
            <a:off x="4319116" y="5923249"/>
            <a:ext cx="81915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600"/>
              <a:t>I/O</a:t>
            </a:r>
          </a:p>
          <a:p>
            <a:pPr algn="ctr"/>
            <a:r>
              <a:rPr lang="en-US" sz="1600"/>
              <a:t>bridge</a:t>
            </a:r>
          </a:p>
        </p:txBody>
      </p:sp>
      <p:sp>
        <p:nvSpPr>
          <p:cNvPr id="8" name="AutoShape 205">
            <a:extLst>
              <a:ext uri="{FF2B5EF4-FFF2-40B4-BE49-F238E27FC236}">
                <a16:creationId xmlns:a16="http://schemas.microsoft.com/office/drawing/2014/main" id="{65917FD3-05A8-40B1-9E13-1C6E456898E6}"/>
              </a:ext>
            </a:extLst>
          </p:cNvPr>
          <p:cNvSpPr>
            <a:spLocks noChangeAspect="1" noChangeArrowheads="1"/>
          </p:cNvSpPr>
          <p:nvPr/>
        </p:nvSpPr>
        <p:spPr bwMode="auto">
          <a:xfrm>
            <a:off x="3006254" y="5894674"/>
            <a:ext cx="1309687" cy="481013"/>
          </a:xfrm>
          <a:prstGeom prst="leftRightArrow">
            <a:avLst>
              <a:gd name="adj1" fmla="val 50000"/>
              <a:gd name="adj2" fmla="val 54455"/>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9" name="Rectangle 206">
            <a:extLst>
              <a:ext uri="{FF2B5EF4-FFF2-40B4-BE49-F238E27FC236}">
                <a16:creationId xmlns:a16="http://schemas.microsoft.com/office/drawing/2014/main" id="{2E1C985E-D488-417B-A7B6-A48F3F6E996C}"/>
              </a:ext>
            </a:extLst>
          </p:cNvPr>
          <p:cNvSpPr>
            <a:spLocks noChangeAspect="1" noChangeArrowheads="1"/>
          </p:cNvSpPr>
          <p:nvPr/>
        </p:nvSpPr>
        <p:spPr bwMode="auto">
          <a:xfrm>
            <a:off x="607541" y="5923249"/>
            <a:ext cx="2374900" cy="520700"/>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600"/>
              <a:t>Bus interface</a:t>
            </a:r>
          </a:p>
        </p:txBody>
      </p:sp>
      <p:sp>
        <p:nvSpPr>
          <p:cNvPr id="10" name="Rectangle 207">
            <a:extLst>
              <a:ext uri="{FF2B5EF4-FFF2-40B4-BE49-F238E27FC236}">
                <a16:creationId xmlns:a16="http://schemas.microsoft.com/office/drawing/2014/main" id="{E4A63B59-77B3-4B81-A223-8B575EC1538F}"/>
              </a:ext>
            </a:extLst>
          </p:cNvPr>
          <p:cNvSpPr>
            <a:spLocks noChangeAspect="1" noChangeArrowheads="1"/>
          </p:cNvSpPr>
          <p:nvPr/>
        </p:nvSpPr>
        <p:spPr bwMode="auto">
          <a:xfrm>
            <a:off x="2120429" y="4727862"/>
            <a:ext cx="615950" cy="138112"/>
          </a:xfrm>
          <a:prstGeom prst="rect">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1" name="Rectangle 208">
            <a:extLst>
              <a:ext uri="{FF2B5EF4-FFF2-40B4-BE49-F238E27FC236}">
                <a16:creationId xmlns:a16="http://schemas.microsoft.com/office/drawing/2014/main" id="{C7889ABF-05B9-43DB-946B-F50DBA86E6A0}"/>
              </a:ext>
            </a:extLst>
          </p:cNvPr>
          <p:cNvSpPr>
            <a:spLocks noChangeAspect="1" noChangeArrowheads="1"/>
          </p:cNvSpPr>
          <p:nvPr/>
        </p:nvSpPr>
        <p:spPr bwMode="auto">
          <a:xfrm>
            <a:off x="2120429" y="4865974"/>
            <a:ext cx="615950" cy="136525"/>
          </a:xfrm>
          <a:prstGeom prst="rect">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2" name="Rectangle 210">
            <a:extLst>
              <a:ext uri="{FF2B5EF4-FFF2-40B4-BE49-F238E27FC236}">
                <a16:creationId xmlns:a16="http://schemas.microsoft.com/office/drawing/2014/main" id="{EAE5AB11-8F9D-44E9-9EFF-5470271101DB}"/>
              </a:ext>
            </a:extLst>
          </p:cNvPr>
          <p:cNvSpPr>
            <a:spLocks noChangeAspect="1" noChangeArrowheads="1"/>
          </p:cNvSpPr>
          <p:nvPr/>
        </p:nvSpPr>
        <p:spPr bwMode="auto">
          <a:xfrm>
            <a:off x="2120429" y="5002499"/>
            <a:ext cx="615950" cy="138113"/>
          </a:xfrm>
          <a:prstGeom prst="rect">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3" name="Rectangle 211">
            <a:extLst>
              <a:ext uri="{FF2B5EF4-FFF2-40B4-BE49-F238E27FC236}">
                <a16:creationId xmlns:a16="http://schemas.microsoft.com/office/drawing/2014/main" id="{41F0935E-B7FB-4486-9B34-C5922227088B}"/>
              </a:ext>
            </a:extLst>
          </p:cNvPr>
          <p:cNvSpPr>
            <a:spLocks noChangeAspect="1" noChangeArrowheads="1"/>
          </p:cNvSpPr>
          <p:nvPr/>
        </p:nvSpPr>
        <p:spPr bwMode="auto">
          <a:xfrm>
            <a:off x="2120429" y="5140612"/>
            <a:ext cx="615950" cy="136525"/>
          </a:xfrm>
          <a:prstGeom prst="rect">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4" name="Rectangle 212">
            <a:extLst>
              <a:ext uri="{FF2B5EF4-FFF2-40B4-BE49-F238E27FC236}">
                <a16:creationId xmlns:a16="http://schemas.microsoft.com/office/drawing/2014/main" id="{5385A77D-499B-4D1F-87AE-798E3E09587E}"/>
              </a:ext>
            </a:extLst>
          </p:cNvPr>
          <p:cNvSpPr>
            <a:spLocks noChangeAspect="1" noChangeArrowheads="1"/>
          </p:cNvSpPr>
          <p:nvPr/>
        </p:nvSpPr>
        <p:spPr bwMode="auto">
          <a:xfrm>
            <a:off x="2120429" y="5277137"/>
            <a:ext cx="615950" cy="138112"/>
          </a:xfrm>
          <a:prstGeom prst="rect">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5" name="AutoShape 214">
            <a:extLst>
              <a:ext uri="{FF2B5EF4-FFF2-40B4-BE49-F238E27FC236}">
                <a16:creationId xmlns:a16="http://schemas.microsoft.com/office/drawing/2014/main" id="{0DEA14F5-29B0-4F62-8286-753DE4175528}"/>
              </a:ext>
            </a:extLst>
          </p:cNvPr>
          <p:cNvSpPr>
            <a:spLocks noChangeAspect="1" noChangeArrowheads="1"/>
          </p:cNvSpPr>
          <p:nvPr/>
        </p:nvSpPr>
        <p:spPr bwMode="auto">
          <a:xfrm>
            <a:off x="2817341" y="4727862"/>
            <a:ext cx="400050" cy="342900"/>
          </a:xfrm>
          <a:prstGeom prst="rightArrow">
            <a:avLst>
              <a:gd name="adj1" fmla="val 50000"/>
              <a:gd name="adj2" fmla="val 29167"/>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6" name="AutoShape 215">
            <a:extLst>
              <a:ext uri="{FF2B5EF4-FFF2-40B4-BE49-F238E27FC236}">
                <a16:creationId xmlns:a16="http://schemas.microsoft.com/office/drawing/2014/main" id="{F6296E75-072B-4214-B264-CA0291E8E376}"/>
              </a:ext>
            </a:extLst>
          </p:cNvPr>
          <p:cNvSpPr>
            <a:spLocks noChangeAspect="1" noChangeArrowheads="1"/>
          </p:cNvSpPr>
          <p:nvPr/>
        </p:nvSpPr>
        <p:spPr bwMode="auto">
          <a:xfrm flipH="1">
            <a:off x="2736379" y="5070762"/>
            <a:ext cx="400050" cy="344487"/>
          </a:xfrm>
          <a:prstGeom prst="rightArrow">
            <a:avLst>
              <a:gd name="adj1" fmla="val 50000"/>
              <a:gd name="adj2" fmla="val 29032"/>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17" name="Rectangle 220">
            <a:extLst>
              <a:ext uri="{FF2B5EF4-FFF2-40B4-BE49-F238E27FC236}">
                <a16:creationId xmlns:a16="http://schemas.microsoft.com/office/drawing/2014/main" id="{086AE978-9563-4356-95E6-074EB7CC4A2F}"/>
              </a:ext>
            </a:extLst>
          </p:cNvPr>
          <p:cNvSpPr>
            <a:spLocks noChangeAspect="1" noChangeArrowheads="1"/>
          </p:cNvSpPr>
          <p:nvPr/>
        </p:nvSpPr>
        <p:spPr bwMode="auto">
          <a:xfrm>
            <a:off x="3217391" y="4591337"/>
            <a:ext cx="479425" cy="960437"/>
          </a:xfrm>
          <a:prstGeom prst="rect">
            <a:avLst/>
          </a:prstGeom>
          <a:noFill/>
          <a:ln w="12700">
            <a:solidFill>
              <a:schemeClr val="tx1"/>
            </a:solidFill>
            <a:miter lim="800000"/>
            <a:headEnd/>
            <a:tailEnd/>
          </a:ln>
          <a:effectLst/>
        </p:spPr>
        <p:txBody>
          <a:bodyPr wrap="none" anchor="ctr">
            <a:prstTxWarp prst="textNoShape">
              <a:avLst/>
            </a:prstTxWarp>
          </a:bodyPr>
          <a:lstStyle/>
          <a:p>
            <a:pPr algn="ctr"/>
            <a:r>
              <a:rPr lang="en-US" sz="1600"/>
              <a:t>ALU</a:t>
            </a:r>
          </a:p>
        </p:txBody>
      </p:sp>
      <p:sp>
        <p:nvSpPr>
          <p:cNvPr id="18" name="Text Box 221">
            <a:extLst>
              <a:ext uri="{FF2B5EF4-FFF2-40B4-BE49-F238E27FC236}">
                <a16:creationId xmlns:a16="http://schemas.microsoft.com/office/drawing/2014/main" id="{EB4CBDB5-8188-4974-B24A-8CEADF3810EF}"/>
              </a:ext>
            </a:extLst>
          </p:cNvPr>
          <p:cNvSpPr txBox="1">
            <a:spLocks noChangeAspect="1" noChangeArrowheads="1"/>
          </p:cNvSpPr>
          <p:nvPr/>
        </p:nvSpPr>
        <p:spPr bwMode="auto">
          <a:xfrm>
            <a:off x="1871188" y="4422060"/>
            <a:ext cx="1147770" cy="338554"/>
          </a:xfrm>
          <a:prstGeom prst="rect">
            <a:avLst/>
          </a:prstGeom>
          <a:noFill/>
          <a:ln w="12700">
            <a:noFill/>
            <a:miter lim="800000"/>
            <a:headEnd/>
            <a:tailEnd/>
          </a:ln>
          <a:effectLst/>
        </p:spPr>
        <p:txBody>
          <a:bodyPr wrap="none" anchor="ctr">
            <a:prstTxWarp prst="textNoShape">
              <a:avLst/>
            </a:prstTxWarp>
            <a:spAutoFit/>
          </a:bodyPr>
          <a:lstStyle/>
          <a:p>
            <a:pPr algn="ctr"/>
            <a:r>
              <a:rPr lang="en-US" sz="1600"/>
              <a:t>Register file</a:t>
            </a:r>
          </a:p>
        </p:txBody>
      </p:sp>
      <p:sp>
        <p:nvSpPr>
          <p:cNvPr id="19" name="AutoShape 222">
            <a:extLst>
              <a:ext uri="{FF2B5EF4-FFF2-40B4-BE49-F238E27FC236}">
                <a16:creationId xmlns:a16="http://schemas.microsoft.com/office/drawing/2014/main" id="{89E8CA37-A25E-4C83-8099-788E64A1A822}"/>
              </a:ext>
            </a:extLst>
          </p:cNvPr>
          <p:cNvSpPr>
            <a:spLocks noChangeAspect="1" noChangeArrowheads="1"/>
          </p:cNvSpPr>
          <p:nvPr/>
        </p:nvSpPr>
        <p:spPr bwMode="auto">
          <a:xfrm>
            <a:off x="2187104" y="5483512"/>
            <a:ext cx="549275" cy="411162"/>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20" name="Rectangle 223">
            <a:extLst>
              <a:ext uri="{FF2B5EF4-FFF2-40B4-BE49-F238E27FC236}">
                <a16:creationId xmlns:a16="http://schemas.microsoft.com/office/drawing/2014/main" id="{ACEE9635-C490-41B5-8F67-9BDA3F6FAED2}"/>
              </a:ext>
            </a:extLst>
          </p:cNvPr>
          <p:cNvSpPr>
            <a:spLocks noChangeAspect="1" noChangeArrowheads="1"/>
          </p:cNvSpPr>
          <p:nvPr/>
        </p:nvSpPr>
        <p:spPr bwMode="auto">
          <a:xfrm>
            <a:off x="455141" y="4384962"/>
            <a:ext cx="3379788" cy="2197100"/>
          </a:xfrm>
          <a:prstGeom prst="rect">
            <a:avLst/>
          </a:prstGeom>
          <a:noFill/>
          <a:ln w="12700" cap="rnd">
            <a:solidFill>
              <a:schemeClr val="tx1"/>
            </a:solidFill>
            <a:prstDash val="sysDot"/>
            <a:miter lim="800000"/>
            <a:headEnd/>
            <a:tailEnd/>
          </a:ln>
          <a:effectLst/>
        </p:spPr>
        <p:txBody>
          <a:bodyPr wrap="none" anchor="ctr">
            <a:prstTxWarp prst="textNoShape">
              <a:avLst/>
            </a:prstTxWarp>
          </a:bodyPr>
          <a:lstStyle/>
          <a:p>
            <a:pPr algn="ctr"/>
            <a:endParaRPr lang="en-US" sz="1600"/>
          </a:p>
        </p:txBody>
      </p:sp>
      <p:sp>
        <p:nvSpPr>
          <p:cNvPr id="21" name="Text Box 225">
            <a:extLst>
              <a:ext uri="{FF2B5EF4-FFF2-40B4-BE49-F238E27FC236}">
                <a16:creationId xmlns:a16="http://schemas.microsoft.com/office/drawing/2014/main" id="{50763182-D071-4C31-8A80-E21A0813B5D5}"/>
              </a:ext>
            </a:extLst>
          </p:cNvPr>
          <p:cNvSpPr txBox="1">
            <a:spLocks noChangeAspect="1" noChangeArrowheads="1"/>
          </p:cNvSpPr>
          <p:nvPr/>
        </p:nvSpPr>
        <p:spPr bwMode="auto">
          <a:xfrm>
            <a:off x="432614" y="4093447"/>
            <a:ext cx="932467" cy="338554"/>
          </a:xfrm>
          <a:prstGeom prst="rect">
            <a:avLst/>
          </a:prstGeom>
          <a:noFill/>
          <a:ln w="12700">
            <a:noFill/>
            <a:miter lim="800000"/>
            <a:headEnd/>
            <a:tailEnd/>
          </a:ln>
          <a:effectLst/>
        </p:spPr>
        <p:txBody>
          <a:bodyPr wrap="none" anchor="ctr">
            <a:prstTxWarp prst="textNoShape">
              <a:avLst/>
            </a:prstTxWarp>
            <a:spAutoFit/>
          </a:bodyPr>
          <a:lstStyle/>
          <a:p>
            <a:pPr algn="ctr"/>
            <a:r>
              <a:rPr lang="en-US" sz="1600" dirty="0"/>
              <a:t>CPU chip</a:t>
            </a:r>
          </a:p>
        </p:txBody>
      </p:sp>
      <p:sp>
        <p:nvSpPr>
          <p:cNvPr id="22" name="Text Box 229">
            <a:extLst>
              <a:ext uri="{FF2B5EF4-FFF2-40B4-BE49-F238E27FC236}">
                <a16:creationId xmlns:a16="http://schemas.microsoft.com/office/drawing/2014/main" id="{ABB48D53-EA7C-41AF-A5A3-F526AC5D0918}"/>
              </a:ext>
            </a:extLst>
          </p:cNvPr>
          <p:cNvSpPr txBox="1">
            <a:spLocks noChangeAspect="1" noChangeArrowheads="1"/>
          </p:cNvSpPr>
          <p:nvPr/>
        </p:nvSpPr>
        <p:spPr bwMode="auto">
          <a:xfrm>
            <a:off x="3914886" y="5260260"/>
            <a:ext cx="1129135" cy="338554"/>
          </a:xfrm>
          <a:prstGeom prst="rect">
            <a:avLst/>
          </a:prstGeom>
          <a:noFill/>
          <a:ln w="12700">
            <a:noFill/>
            <a:miter lim="800000"/>
            <a:headEnd/>
            <a:tailEnd/>
          </a:ln>
          <a:effectLst/>
        </p:spPr>
        <p:txBody>
          <a:bodyPr wrap="none" anchor="ctr">
            <a:prstTxWarp prst="textNoShape">
              <a:avLst/>
            </a:prstTxWarp>
            <a:spAutoFit/>
          </a:bodyPr>
          <a:lstStyle/>
          <a:p>
            <a:pPr algn="ctr"/>
            <a:r>
              <a:rPr lang="en-US" sz="1600"/>
              <a:t>System bus</a:t>
            </a:r>
          </a:p>
        </p:txBody>
      </p:sp>
      <p:sp>
        <p:nvSpPr>
          <p:cNvPr id="23" name="Line 230">
            <a:extLst>
              <a:ext uri="{FF2B5EF4-FFF2-40B4-BE49-F238E27FC236}">
                <a16:creationId xmlns:a16="http://schemas.microsoft.com/office/drawing/2014/main" id="{E6543B85-7C18-4C5E-9F1A-4E3443DFF292}"/>
              </a:ext>
            </a:extLst>
          </p:cNvPr>
          <p:cNvSpPr>
            <a:spLocks noChangeAspect="1" noChangeShapeType="1"/>
          </p:cNvSpPr>
          <p:nvPr/>
        </p:nvSpPr>
        <p:spPr bwMode="auto">
          <a:xfrm flipH="1">
            <a:off x="3696816" y="5551774"/>
            <a:ext cx="619125" cy="41275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lgn="ctr"/>
            <a:endParaRPr lang="en-US" sz="1600"/>
          </a:p>
        </p:txBody>
      </p:sp>
      <p:sp>
        <p:nvSpPr>
          <p:cNvPr id="24" name="Text Box 231">
            <a:extLst>
              <a:ext uri="{FF2B5EF4-FFF2-40B4-BE49-F238E27FC236}">
                <a16:creationId xmlns:a16="http://schemas.microsoft.com/office/drawing/2014/main" id="{A71DC7C6-E872-47C0-B760-317C8301F317}"/>
              </a:ext>
            </a:extLst>
          </p:cNvPr>
          <p:cNvSpPr txBox="1">
            <a:spLocks noChangeAspect="1" noChangeArrowheads="1"/>
          </p:cNvSpPr>
          <p:nvPr/>
        </p:nvSpPr>
        <p:spPr bwMode="auto">
          <a:xfrm>
            <a:off x="5234617" y="5260260"/>
            <a:ext cx="1175722" cy="338554"/>
          </a:xfrm>
          <a:prstGeom prst="rect">
            <a:avLst/>
          </a:prstGeom>
          <a:noFill/>
          <a:ln w="12700">
            <a:noFill/>
            <a:miter lim="800000"/>
            <a:headEnd/>
            <a:tailEnd/>
          </a:ln>
          <a:effectLst/>
        </p:spPr>
        <p:txBody>
          <a:bodyPr wrap="none" anchor="ctr">
            <a:prstTxWarp prst="textNoShape">
              <a:avLst/>
            </a:prstTxWarp>
            <a:spAutoFit/>
          </a:bodyPr>
          <a:lstStyle/>
          <a:p>
            <a:pPr algn="ctr"/>
            <a:r>
              <a:rPr lang="en-US" sz="1600"/>
              <a:t>Memory bus</a:t>
            </a:r>
          </a:p>
        </p:txBody>
      </p:sp>
      <p:sp>
        <p:nvSpPr>
          <p:cNvPr id="25" name="Line 232">
            <a:extLst>
              <a:ext uri="{FF2B5EF4-FFF2-40B4-BE49-F238E27FC236}">
                <a16:creationId xmlns:a16="http://schemas.microsoft.com/office/drawing/2014/main" id="{E6DE7850-968D-44A8-8ED3-EF7E25158FFD}"/>
              </a:ext>
            </a:extLst>
          </p:cNvPr>
          <p:cNvSpPr>
            <a:spLocks noChangeAspect="1" noChangeShapeType="1"/>
          </p:cNvSpPr>
          <p:nvPr/>
        </p:nvSpPr>
        <p:spPr bwMode="auto">
          <a:xfrm>
            <a:off x="5789141" y="5551774"/>
            <a:ext cx="0" cy="412750"/>
          </a:xfrm>
          <a:prstGeom prst="line">
            <a:avLst/>
          </a:prstGeom>
          <a:noFill/>
          <a:ln w="12700">
            <a:solidFill>
              <a:schemeClr val="tx1"/>
            </a:solidFill>
            <a:round/>
            <a:headEnd/>
            <a:tailEnd type="triangle" w="med" len="med"/>
          </a:ln>
          <a:effectLst/>
        </p:spPr>
        <p:txBody>
          <a:bodyPr wrap="none" anchor="ctr">
            <a:prstTxWarp prst="textNoShape">
              <a:avLst/>
            </a:prstTxWarp>
          </a:bodyPr>
          <a:lstStyle/>
          <a:p>
            <a:pPr algn="ctr"/>
            <a:endParaRPr lang="en-US" sz="1600"/>
          </a:p>
        </p:txBody>
      </p:sp>
      <p:sp>
        <p:nvSpPr>
          <p:cNvPr id="26" name="Rectangle 233">
            <a:extLst>
              <a:ext uri="{FF2B5EF4-FFF2-40B4-BE49-F238E27FC236}">
                <a16:creationId xmlns:a16="http://schemas.microsoft.com/office/drawing/2014/main" id="{31FCC6D2-A174-44FB-B382-A2175EF895B0}"/>
              </a:ext>
            </a:extLst>
          </p:cNvPr>
          <p:cNvSpPr>
            <a:spLocks noChangeAspect="1" noChangeArrowheads="1"/>
          </p:cNvSpPr>
          <p:nvPr/>
        </p:nvSpPr>
        <p:spPr bwMode="auto">
          <a:xfrm>
            <a:off x="607541" y="4824699"/>
            <a:ext cx="1066800" cy="520700"/>
          </a:xfrm>
          <a:prstGeom prst="rect">
            <a:avLst/>
          </a:prstGeom>
          <a:solidFill>
            <a:srgbClr val="DEDFF5"/>
          </a:solidFill>
          <a:ln w="12700">
            <a:solidFill>
              <a:schemeClr val="tx1"/>
            </a:solidFill>
            <a:miter lim="800000"/>
            <a:headEnd/>
            <a:tailEnd/>
          </a:ln>
          <a:effectLst/>
        </p:spPr>
        <p:txBody>
          <a:bodyPr wrap="none" anchor="ctr">
            <a:prstTxWarp prst="textNoShape">
              <a:avLst/>
            </a:prstTxWarp>
          </a:bodyPr>
          <a:lstStyle/>
          <a:p>
            <a:pPr algn="ctr"/>
            <a:r>
              <a:rPr lang="en-US" sz="1600" dirty="0"/>
              <a:t>Cache </a:t>
            </a:r>
          </a:p>
          <a:p>
            <a:pPr algn="ctr"/>
            <a:r>
              <a:rPr lang="en-US" sz="1600" dirty="0"/>
              <a:t>memory</a:t>
            </a:r>
          </a:p>
        </p:txBody>
      </p:sp>
      <p:sp>
        <p:nvSpPr>
          <p:cNvPr id="27" name="AutoShape 234">
            <a:extLst>
              <a:ext uri="{FF2B5EF4-FFF2-40B4-BE49-F238E27FC236}">
                <a16:creationId xmlns:a16="http://schemas.microsoft.com/office/drawing/2014/main" id="{F1B397F4-A11B-42EF-A108-0EA61EA7C1D8}"/>
              </a:ext>
            </a:extLst>
          </p:cNvPr>
          <p:cNvSpPr>
            <a:spLocks noChangeAspect="1" noChangeArrowheads="1"/>
          </p:cNvSpPr>
          <p:nvPr/>
        </p:nvSpPr>
        <p:spPr bwMode="auto">
          <a:xfrm>
            <a:off x="836141" y="5345399"/>
            <a:ext cx="549275" cy="549275"/>
          </a:xfrm>
          <a:prstGeom prst="upDownArrow">
            <a:avLst>
              <a:gd name="adj1" fmla="val 50000"/>
              <a:gd name="adj2" fmla="val 20000"/>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28" name="AutoShape 236">
            <a:extLst>
              <a:ext uri="{FF2B5EF4-FFF2-40B4-BE49-F238E27FC236}">
                <a16:creationId xmlns:a16="http://schemas.microsoft.com/office/drawing/2014/main" id="{78668516-3B3B-4620-AF9B-64E585497A49}"/>
              </a:ext>
            </a:extLst>
          </p:cNvPr>
          <p:cNvSpPr>
            <a:spLocks noChangeAspect="1" noChangeArrowheads="1"/>
          </p:cNvSpPr>
          <p:nvPr/>
        </p:nvSpPr>
        <p:spPr bwMode="auto">
          <a:xfrm flipH="1">
            <a:off x="1699741" y="4872324"/>
            <a:ext cx="400050" cy="344488"/>
          </a:xfrm>
          <a:prstGeom prst="leftRightArrow">
            <a:avLst>
              <a:gd name="adj1" fmla="val 50000"/>
              <a:gd name="adj2" fmla="val 23226"/>
            </a:avLst>
          </a:prstGeom>
          <a:noFill/>
          <a:ln w="12700">
            <a:solidFill>
              <a:schemeClr val="tx1"/>
            </a:solidFill>
            <a:miter lim="800000"/>
            <a:headEnd/>
            <a:tailEnd/>
          </a:ln>
          <a:effectLst/>
        </p:spPr>
        <p:txBody>
          <a:bodyPr wrap="none" anchor="ctr">
            <a:prstTxWarp prst="textNoShape">
              <a:avLst/>
            </a:prstTxWarp>
          </a:bodyPr>
          <a:lstStyle/>
          <a:p>
            <a:pPr algn="ctr"/>
            <a:endParaRPr lang="en-US" sz="1600"/>
          </a:p>
        </p:txBody>
      </p:sp>
      <p:sp>
        <p:nvSpPr>
          <p:cNvPr id="32" name="内容占位符 2">
            <a:extLst>
              <a:ext uri="{FF2B5EF4-FFF2-40B4-BE49-F238E27FC236}">
                <a16:creationId xmlns:a16="http://schemas.microsoft.com/office/drawing/2014/main" id="{849D2C27-ABAA-4AE8-BE40-A1810DBF46D2}"/>
              </a:ext>
            </a:extLst>
          </p:cNvPr>
          <p:cNvSpPr txBox="1">
            <a:spLocks/>
          </p:cNvSpPr>
          <p:nvPr/>
        </p:nvSpPr>
        <p:spPr>
          <a:xfrm>
            <a:off x="457200" y="837034"/>
            <a:ext cx="3458994" cy="3274878"/>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93663" lvl="2" indent="-93663"/>
            <a:endParaRPr lang="zh-CN" altLang="en-US" sz="1400" dirty="0"/>
          </a:p>
        </p:txBody>
      </p:sp>
      <p:sp>
        <p:nvSpPr>
          <p:cNvPr id="33" name="Rectangle 32">
            <a:extLst>
              <a:ext uri="{FF2B5EF4-FFF2-40B4-BE49-F238E27FC236}">
                <a16:creationId xmlns:a16="http://schemas.microsoft.com/office/drawing/2014/main" id="{46C661F0-DB93-4634-B173-3280A56D9712}"/>
              </a:ext>
            </a:extLst>
          </p:cNvPr>
          <p:cNvSpPr txBox="1">
            <a:spLocks noChangeArrowheads="1"/>
          </p:cNvSpPr>
          <p:nvPr/>
        </p:nvSpPr>
        <p:spPr>
          <a:xfrm>
            <a:off x="457200" y="837034"/>
            <a:ext cx="3468034" cy="3289166"/>
          </a:xfrm>
          <a:prstGeom prst="rect">
            <a:avLst/>
          </a:prstGeom>
        </p:spPr>
        <p:txBody>
          <a:bodyPr vert="horz" lIns="91440" tIns="45720" rIns="91440" bIns="45720" rtlCol="0">
            <a:normAutofit/>
          </a:bodyPr>
          <a:lstStyle>
            <a:lvl1pPr marL="257108" indent="-257108" algn="l" defTabSz="685622" rtl="0" eaLnBrk="1" latinLnBrk="0" hangingPunct="1">
              <a:spcBef>
                <a:spcPct val="20000"/>
              </a:spcBef>
              <a:buFont typeface="Arial" panose="020B0604020202020204" pitchFamily="34" charset="0"/>
              <a:buChar char="•"/>
              <a:defRPr sz="2399" kern="1200">
                <a:solidFill>
                  <a:schemeClr val="tx1"/>
                </a:solidFill>
                <a:latin typeface="Times New Roman" panose="02020603050405020304" pitchFamily="18" charset="0"/>
                <a:ea typeface="+mn-ea"/>
                <a:cs typeface="Times New Roman" panose="02020603050405020304" pitchFamily="18" charset="0"/>
              </a:defRPr>
            </a:lvl1pPr>
            <a:lvl2pPr marL="557068" indent="-214257" algn="l" defTabSz="685622" rtl="0" eaLnBrk="1" latinLnBrk="0" hangingPunct="1">
              <a:spcBef>
                <a:spcPct val="20000"/>
              </a:spcBef>
              <a:buFont typeface="Arial" panose="020B0604020202020204" pitchFamily="34" charset="0"/>
              <a:buChar char="–"/>
              <a:defRPr sz="2099" kern="1200">
                <a:solidFill>
                  <a:schemeClr val="tx1"/>
                </a:solidFill>
                <a:latin typeface="Times New Roman" panose="02020603050405020304" pitchFamily="18" charset="0"/>
                <a:ea typeface="+mn-ea"/>
                <a:cs typeface="Times New Roman" panose="02020603050405020304" pitchFamily="18" charset="0"/>
              </a:defRPr>
            </a:lvl2pPr>
            <a:lvl3pPr marL="857028" indent="-171406" algn="l" defTabSz="685622" rtl="0" eaLnBrk="1" latinLnBrk="0" hangingPunct="1">
              <a:spcBef>
                <a:spcPct val="200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199840"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4pPr>
            <a:lvl5pPr marL="1542652" indent="-171406" algn="l" defTabSz="685622" rtl="0" eaLnBrk="1" latinLnBrk="0" hangingPunct="1">
              <a:spcBef>
                <a:spcPct val="20000"/>
              </a:spcBef>
              <a:buFont typeface="Arial" panose="020B0604020202020204" pitchFamily="34" charset="0"/>
              <a:buChar char="»"/>
              <a:defRPr sz="1500" kern="1200">
                <a:solidFill>
                  <a:schemeClr val="tx1"/>
                </a:solidFill>
                <a:latin typeface="Times New Roman" panose="02020603050405020304" pitchFamily="18" charset="0"/>
                <a:ea typeface="+mn-ea"/>
                <a:cs typeface="Times New Roman" panose="02020603050405020304" pitchFamily="18" charset="0"/>
              </a:defRPr>
            </a:lvl5pPr>
            <a:lvl6pPr marL="1885463"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74"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085"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897" indent="-171406" algn="l" defTabSz="685622"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Cache</a:t>
            </a:r>
            <a:r>
              <a:rPr lang="zh-CN" altLang="en-US" dirty="0"/>
              <a:t>是在</a:t>
            </a:r>
            <a:r>
              <a:rPr lang="en-US" altLang="zh-CN" dirty="0"/>
              <a:t>CPU</a:t>
            </a:r>
            <a:r>
              <a:rPr lang="zh-CN" altLang="en-US" dirty="0"/>
              <a:t>寄存器和内存之间的一个</a:t>
            </a:r>
            <a:r>
              <a:rPr lang="en-US" altLang="zh-CN" dirty="0"/>
              <a:t>SRAM</a:t>
            </a:r>
            <a:r>
              <a:rPr lang="zh-CN" altLang="en-US" dirty="0"/>
              <a:t>高速缓存存储器</a:t>
            </a:r>
            <a:endParaRPr lang="en-US" altLang="zh-CN" dirty="0"/>
          </a:p>
          <a:p>
            <a:pPr lvl="1"/>
            <a:r>
              <a:rPr lang="zh-CN" altLang="en-US" dirty="0"/>
              <a:t>硬件自动管理</a:t>
            </a:r>
            <a:endParaRPr lang="en-US" altLang="zh-CN" dirty="0"/>
          </a:p>
          <a:p>
            <a:pPr lvl="1"/>
            <a:r>
              <a:rPr lang="zh-CN" altLang="en-US" dirty="0"/>
              <a:t>速度与寄存器一样快</a:t>
            </a:r>
            <a:endParaRPr lang="en-US" altLang="zh-CN" dirty="0"/>
          </a:p>
          <a:p>
            <a:pPr lvl="1"/>
            <a:r>
              <a:rPr lang="zh-CN" altLang="en-US" dirty="0"/>
              <a:t>逐渐形成</a:t>
            </a:r>
            <a:r>
              <a:rPr lang="en-US" altLang="zh-CN" dirty="0"/>
              <a:t>L1-L2-L3</a:t>
            </a:r>
            <a:r>
              <a:rPr lang="zh-CN" altLang="en-US" dirty="0"/>
              <a:t>三级缓存结构</a:t>
            </a:r>
            <a:endParaRPr lang="en-US" dirty="0"/>
          </a:p>
          <a:p>
            <a:r>
              <a:rPr lang="zh-CN" altLang="en-US" dirty="0"/>
              <a:t>典型系统结构：</a:t>
            </a:r>
            <a:endParaRPr lang="en-US" dirty="0"/>
          </a:p>
        </p:txBody>
      </p:sp>
    </p:spTree>
    <p:extLst>
      <p:ext uri="{BB962C8B-B14F-4D97-AF65-F5344CB8AC3E}">
        <p14:creationId xmlns:p14="http://schemas.microsoft.com/office/powerpoint/2010/main" val="42924156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0F319-5B77-4B26-973C-30400CC53D6E}"/>
              </a:ext>
            </a:extLst>
          </p:cNvPr>
          <p:cNvSpPr>
            <a:spLocks noGrp="1"/>
          </p:cNvSpPr>
          <p:nvPr>
            <p:ph type="title"/>
          </p:nvPr>
        </p:nvSpPr>
        <p:spPr/>
        <p:txBody>
          <a:bodyPr>
            <a:normAutofit fontScale="90000"/>
          </a:bodyPr>
          <a:lstStyle/>
          <a:p>
            <a:r>
              <a:rPr lang="en-US" altLang="zh-CN" dirty="0"/>
              <a:t>6.4.1 </a:t>
            </a:r>
            <a:r>
              <a:rPr lang="zh-CN" altLang="en-US" dirty="0"/>
              <a:t>通用的高速缓存存储器组织结构</a:t>
            </a:r>
          </a:p>
        </p:txBody>
      </p:sp>
      <p:pic>
        <p:nvPicPr>
          <p:cNvPr id="54" name="内容占位符 53">
            <a:extLst>
              <a:ext uri="{FF2B5EF4-FFF2-40B4-BE49-F238E27FC236}">
                <a16:creationId xmlns:a16="http://schemas.microsoft.com/office/drawing/2014/main" id="{DCC86CE8-F9A7-41FC-B8AF-AC373259D3E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285" b="28391"/>
          <a:stretch/>
        </p:blipFill>
        <p:spPr>
          <a:xfrm>
            <a:off x="7577548" y="3853375"/>
            <a:ext cx="1415760" cy="1265902"/>
          </a:xfrm>
        </p:spPr>
      </p:pic>
      <p:sp>
        <p:nvSpPr>
          <p:cNvPr id="4" name="灯片编号占位符 3">
            <a:extLst>
              <a:ext uri="{FF2B5EF4-FFF2-40B4-BE49-F238E27FC236}">
                <a16:creationId xmlns:a16="http://schemas.microsoft.com/office/drawing/2014/main" id="{685BF580-B412-4B2C-92B0-4C69D15729B8}"/>
              </a:ext>
            </a:extLst>
          </p:cNvPr>
          <p:cNvSpPr>
            <a:spLocks noGrp="1"/>
          </p:cNvSpPr>
          <p:nvPr>
            <p:ph type="sldNum" sz="quarter" idx="12"/>
          </p:nvPr>
        </p:nvSpPr>
        <p:spPr/>
        <p:txBody>
          <a:bodyPr/>
          <a:lstStyle/>
          <a:p>
            <a:fld id="{6D62327B-ED8D-4CFC-ADD0-A75FA5CBE281}" type="slidenum">
              <a:rPr lang="zh-CN" altLang="en-US" smtClean="0"/>
              <a:pPr/>
              <a:t>95</a:t>
            </a:fld>
            <a:endParaRPr lang="zh-CN" altLang="en-US" dirty="0"/>
          </a:p>
        </p:txBody>
      </p:sp>
      <p:sp>
        <p:nvSpPr>
          <p:cNvPr id="5" name="AutoShape 16">
            <a:extLst>
              <a:ext uri="{FF2B5EF4-FFF2-40B4-BE49-F238E27FC236}">
                <a16:creationId xmlns:a16="http://schemas.microsoft.com/office/drawing/2014/main" id="{D231B8EE-878F-4660-8B24-5515E7ACE92C}"/>
              </a:ext>
            </a:extLst>
          </p:cNvPr>
          <p:cNvSpPr>
            <a:spLocks/>
          </p:cNvSpPr>
          <p:nvPr/>
        </p:nvSpPr>
        <p:spPr bwMode="auto">
          <a:xfrm rot="5400000">
            <a:off x="4038373" y="-583747"/>
            <a:ext cx="228600" cy="4648201"/>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grpSp>
        <p:nvGrpSpPr>
          <p:cNvPr id="6" name="Group 79">
            <a:extLst>
              <a:ext uri="{FF2B5EF4-FFF2-40B4-BE49-F238E27FC236}">
                <a16:creationId xmlns:a16="http://schemas.microsoft.com/office/drawing/2014/main" id="{1CECA98B-3171-4CCF-ABDB-5FDCC8404D16}"/>
              </a:ext>
            </a:extLst>
          </p:cNvPr>
          <p:cNvGrpSpPr/>
          <p:nvPr/>
        </p:nvGrpSpPr>
        <p:grpSpPr>
          <a:xfrm>
            <a:off x="1828572" y="1991087"/>
            <a:ext cx="4648200" cy="492484"/>
            <a:chOff x="1637766" y="1995289"/>
            <a:chExt cx="4648200" cy="492484"/>
          </a:xfrm>
        </p:grpSpPr>
        <p:sp>
          <p:nvSpPr>
            <p:cNvPr id="7" name="Rectangle 33">
              <a:extLst>
                <a:ext uri="{FF2B5EF4-FFF2-40B4-BE49-F238E27FC236}">
                  <a16:creationId xmlns:a16="http://schemas.microsoft.com/office/drawing/2014/main" id="{0E6DFB97-11D8-40B9-B374-336921E173BC}"/>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8" name="Rectangle 34">
              <a:extLst>
                <a:ext uri="{FF2B5EF4-FFF2-40B4-BE49-F238E27FC236}">
                  <a16:creationId xmlns:a16="http://schemas.microsoft.com/office/drawing/2014/main" id="{1524D6BF-1E36-46A5-A74A-1D0C5FF94FCB}"/>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9" name="Rectangle 35">
              <a:extLst>
                <a:ext uri="{FF2B5EF4-FFF2-40B4-BE49-F238E27FC236}">
                  <a16:creationId xmlns:a16="http://schemas.microsoft.com/office/drawing/2014/main" id="{D7E5382F-BF6F-4413-A96B-B83CEB2084CC}"/>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10" name="Straight Connector 37">
              <a:extLst>
                <a:ext uri="{FF2B5EF4-FFF2-40B4-BE49-F238E27FC236}">
                  <a16:creationId xmlns:a16="http://schemas.microsoft.com/office/drawing/2014/main" id="{1AE25F4D-14DD-478F-8B2D-E1EDD9DA4ECD}"/>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sp>
          <p:nvSpPr>
            <p:cNvPr id="11" name="Rectangle 36">
              <a:extLst>
                <a:ext uri="{FF2B5EF4-FFF2-40B4-BE49-F238E27FC236}">
                  <a16:creationId xmlns:a16="http://schemas.microsoft.com/office/drawing/2014/main" id="{578D7A2E-7461-4BF4-AD23-F5FE916150C8}"/>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grpSp>
      <p:cxnSp>
        <p:nvCxnSpPr>
          <p:cNvPr id="12" name="Straight Connector 44">
            <a:extLst>
              <a:ext uri="{FF2B5EF4-FFF2-40B4-BE49-F238E27FC236}">
                <a16:creationId xmlns:a16="http://schemas.microsoft.com/office/drawing/2014/main" id="{7FA7CBAB-C5F8-4294-9815-4373F1F95433}"/>
              </a:ext>
            </a:extLst>
          </p:cNvPr>
          <p:cNvCxnSpPr/>
          <p:nvPr/>
        </p:nvCxnSpPr>
        <p:spPr bwMode="auto">
          <a:xfrm>
            <a:off x="2057172" y="3931371"/>
            <a:ext cx="4267200" cy="11116"/>
          </a:xfrm>
          <a:prstGeom prst="line">
            <a:avLst/>
          </a:prstGeom>
          <a:noFill/>
          <a:ln w="76200" cap="rnd" cmpd="sng" algn="ctr">
            <a:solidFill>
              <a:schemeClr val="tx1"/>
            </a:solidFill>
            <a:prstDash val="sysDot"/>
            <a:round/>
            <a:headEnd type="none" w="med" len="med"/>
            <a:tailEnd type="none" w="med" len="med"/>
          </a:ln>
          <a:effectLst/>
        </p:spPr>
      </p:cxnSp>
      <p:sp>
        <p:nvSpPr>
          <p:cNvPr id="13" name="AutoShape 16">
            <a:extLst>
              <a:ext uri="{FF2B5EF4-FFF2-40B4-BE49-F238E27FC236}">
                <a16:creationId xmlns:a16="http://schemas.microsoft.com/office/drawing/2014/main" id="{212B2F4A-8048-4CBA-8B08-9BE325C24038}"/>
              </a:ext>
            </a:extLst>
          </p:cNvPr>
          <p:cNvSpPr>
            <a:spLocks/>
          </p:cNvSpPr>
          <p:nvPr/>
        </p:nvSpPr>
        <p:spPr bwMode="auto">
          <a:xfrm>
            <a:off x="1447572" y="1979823"/>
            <a:ext cx="228600" cy="2732865"/>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sp>
        <p:nvSpPr>
          <p:cNvPr id="14" name="TextBox 55">
            <a:extLst>
              <a:ext uri="{FF2B5EF4-FFF2-40B4-BE49-F238E27FC236}">
                <a16:creationId xmlns:a16="http://schemas.microsoft.com/office/drawing/2014/main" id="{5595637B-5F5B-44EA-BEAF-719CA46D5110}"/>
              </a:ext>
            </a:extLst>
          </p:cNvPr>
          <p:cNvSpPr txBox="1"/>
          <p:nvPr/>
        </p:nvSpPr>
        <p:spPr>
          <a:xfrm>
            <a:off x="3809772" y="1256722"/>
            <a:ext cx="1957587" cy="369332"/>
          </a:xfrm>
          <a:prstGeom prst="rect">
            <a:avLst/>
          </a:prstGeom>
          <a:noFill/>
        </p:spPr>
        <p:txBody>
          <a:bodyPr wrap="none" rtlCol="0">
            <a:spAutoFit/>
          </a:bodyPr>
          <a:lstStyle/>
          <a:p>
            <a:r>
              <a:rPr lang="en-US" sz="1800" dirty="0">
                <a:latin typeface="Calibri" pitchFamily="34" charset="0"/>
              </a:rPr>
              <a:t>E = 2</a:t>
            </a:r>
            <a:r>
              <a:rPr lang="en-US" sz="1800" baseline="30000" dirty="0">
                <a:latin typeface="Calibri" pitchFamily="34" charset="0"/>
              </a:rPr>
              <a:t>e</a:t>
            </a:r>
            <a:r>
              <a:rPr lang="en-US" sz="1800" dirty="0">
                <a:latin typeface="Calibri" pitchFamily="34" charset="0"/>
              </a:rPr>
              <a:t> lines per set</a:t>
            </a:r>
          </a:p>
        </p:txBody>
      </p:sp>
      <p:sp>
        <p:nvSpPr>
          <p:cNvPr id="15" name="TextBox 56">
            <a:extLst>
              <a:ext uri="{FF2B5EF4-FFF2-40B4-BE49-F238E27FC236}">
                <a16:creationId xmlns:a16="http://schemas.microsoft.com/office/drawing/2014/main" id="{476ADCC9-1A0D-40CE-9AA0-FA76AF8A88B6}"/>
              </a:ext>
            </a:extLst>
          </p:cNvPr>
          <p:cNvSpPr txBox="1"/>
          <p:nvPr/>
        </p:nvSpPr>
        <p:spPr>
          <a:xfrm>
            <a:off x="350905" y="3156493"/>
            <a:ext cx="1122423" cy="369332"/>
          </a:xfrm>
          <a:prstGeom prst="rect">
            <a:avLst/>
          </a:prstGeom>
          <a:noFill/>
        </p:spPr>
        <p:txBody>
          <a:bodyPr wrap="none" rtlCol="0">
            <a:spAutoFit/>
          </a:bodyPr>
          <a:lstStyle/>
          <a:p>
            <a:r>
              <a:rPr lang="en-US" sz="1800" dirty="0">
                <a:latin typeface="Calibri" pitchFamily="34" charset="0"/>
              </a:rPr>
              <a:t>S = 2</a:t>
            </a:r>
            <a:r>
              <a:rPr lang="en-US" sz="1800" baseline="30000" dirty="0">
                <a:latin typeface="Calibri" pitchFamily="34" charset="0"/>
              </a:rPr>
              <a:t>s</a:t>
            </a:r>
            <a:r>
              <a:rPr lang="en-US" sz="1800" dirty="0">
                <a:latin typeface="Calibri" pitchFamily="34" charset="0"/>
              </a:rPr>
              <a:t> sets</a:t>
            </a:r>
          </a:p>
        </p:txBody>
      </p:sp>
      <p:cxnSp>
        <p:nvCxnSpPr>
          <p:cNvPr id="16" name="Straight Connector 58">
            <a:extLst>
              <a:ext uri="{FF2B5EF4-FFF2-40B4-BE49-F238E27FC236}">
                <a16:creationId xmlns:a16="http://schemas.microsoft.com/office/drawing/2014/main" id="{EB5D7FCE-19E3-46A7-98B7-CE89885EAACC}"/>
              </a:ext>
            </a:extLst>
          </p:cNvPr>
          <p:cNvCxnSpPr>
            <a:endCxn id="17" idx="1"/>
          </p:cNvCxnSpPr>
          <p:nvPr/>
        </p:nvCxnSpPr>
        <p:spPr bwMode="auto">
          <a:xfrm flipV="1">
            <a:off x="6476774" y="1982437"/>
            <a:ext cx="596798" cy="104168"/>
          </a:xfrm>
          <a:prstGeom prst="line">
            <a:avLst/>
          </a:prstGeom>
          <a:noFill/>
          <a:ln w="9525" cap="flat" cmpd="sng" algn="ctr">
            <a:solidFill>
              <a:schemeClr val="tx1"/>
            </a:solidFill>
            <a:prstDash val="solid"/>
            <a:round/>
            <a:headEnd type="triangle" w="med" len="med"/>
            <a:tailEnd type="none" w="med" len="med"/>
          </a:ln>
          <a:effectLst/>
        </p:spPr>
      </p:cxnSp>
      <p:sp>
        <p:nvSpPr>
          <p:cNvPr id="17" name="TextBox 60">
            <a:extLst>
              <a:ext uri="{FF2B5EF4-FFF2-40B4-BE49-F238E27FC236}">
                <a16:creationId xmlns:a16="http://schemas.microsoft.com/office/drawing/2014/main" id="{D37CA8C6-6428-4A4E-877E-FA71C05F123F}"/>
              </a:ext>
            </a:extLst>
          </p:cNvPr>
          <p:cNvSpPr txBox="1"/>
          <p:nvPr/>
        </p:nvSpPr>
        <p:spPr>
          <a:xfrm>
            <a:off x="7073572" y="1797771"/>
            <a:ext cx="470000" cy="369332"/>
          </a:xfrm>
          <a:prstGeom prst="rect">
            <a:avLst/>
          </a:prstGeom>
          <a:noFill/>
        </p:spPr>
        <p:txBody>
          <a:bodyPr wrap="none" rtlCol="0" anchor="ctr" anchorCtr="0">
            <a:spAutoFit/>
          </a:bodyPr>
          <a:lstStyle/>
          <a:p>
            <a:r>
              <a:rPr lang="en-US" sz="1800" dirty="0">
                <a:solidFill>
                  <a:schemeClr val="accent2">
                    <a:lumMod val="60000"/>
                    <a:lumOff val="40000"/>
                  </a:schemeClr>
                </a:solidFill>
                <a:latin typeface="Calibri" pitchFamily="34" charset="0"/>
              </a:rPr>
              <a:t>set</a:t>
            </a:r>
          </a:p>
        </p:txBody>
      </p:sp>
      <p:cxnSp>
        <p:nvCxnSpPr>
          <p:cNvPr id="18" name="Straight Connector 61">
            <a:extLst>
              <a:ext uri="{FF2B5EF4-FFF2-40B4-BE49-F238E27FC236}">
                <a16:creationId xmlns:a16="http://schemas.microsoft.com/office/drawing/2014/main" id="{AD82ABCF-56CF-429D-A837-8E9E90C8326E}"/>
              </a:ext>
            </a:extLst>
          </p:cNvPr>
          <p:cNvCxnSpPr/>
          <p:nvPr/>
        </p:nvCxnSpPr>
        <p:spPr bwMode="auto">
          <a:xfrm>
            <a:off x="6019572" y="2250671"/>
            <a:ext cx="914400" cy="138451"/>
          </a:xfrm>
          <a:prstGeom prst="line">
            <a:avLst/>
          </a:prstGeom>
          <a:noFill/>
          <a:ln w="9525" cap="flat" cmpd="sng" algn="ctr">
            <a:solidFill>
              <a:schemeClr val="tx1"/>
            </a:solidFill>
            <a:prstDash val="solid"/>
            <a:round/>
            <a:headEnd type="triangle" w="med" len="med"/>
            <a:tailEnd type="none" w="med" len="med"/>
          </a:ln>
          <a:effectLst/>
        </p:spPr>
      </p:cxnSp>
      <p:sp>
        <p:nvSpPr>
          <p:cNvPr id="19" name="TextBox 62">
            <a:extLst>
              <a:ext uri="{FF2B5EF4-FFF2-40B4-BE49-F238E27FC236}">
                <a16:creationId xmlns:a16="http://schemas.microsoft.com/office/drawing/2014/main" id="{E60B9E8D-B781-40B4-98C3-C16E8C408875}"/>
              </a:ext>
            </a:extLst>
          </p:cNvPr>
          <p:cNvSpPr txBox="1"/>
          <p:nvPr/>
        </p:nvSpPr>
        <p:spPr>
          <a:xfrm>
            <a:off x="6895338" y="2190439"/>
            <a:ext cx="535724" cy="369332"/>
          </a:xfrm>
          <a:prstGeom prst="rect">
            <a:avLst/>
          </a:prstGeom>
          <a:noFill/>
        </p:spPr>
        <p:txBody>
          <a:bodyPr wrap="none" rtlCol="0">
            <a:spAutoFit/>
          </a:bodyPr>
          <a:lstStyle/>
          <a:p>
            <a:r>
              <a:rPr lang="en-US" sz="1800" dirty="0">
                <a:solidFill>
                  <a:schemeClr val="accent2">
                    <a:lumMod val="60000"/>
                    <a:lumOff val="40000"/>
                  </a:schemeClr>
                </a:solidFill>
                <a:latin typeface="Calibri" pitchFamily="34" charset="0"/>
              </a:rPr>
              <a:t>line</a:t>
            </a:r>
          </a:p>
        </p:txBody>
      </p:sp>
      <p:grpSp>
        <p:nvGrpSpPr>
          <p:cNvPr id="20" name="Group 80">
            <a:extLst>
              <a:ext uri="{FF2B5EF4-FFF2-40B4-BE49-F238E27FC236}">
                <a16:creationId xmlns:a16="http://schemas.microsoft.com/office/drawing/2014/main" id="{A901B2D7-611B-4242-8EE7-14C0E2F1070C}"/>
              </a:ext>
            </a:extLst>
          </p:cNvPr>
          <p:cNvGrpSpPr/>
          <p:nvPr/>
        </p:nvGrpSpPr>
        <p:grpSpPr>
          <a:xfrm>
            <a:off x="1828572" y="2559771"/>
            <a:ext cx="4648200" cy="492484"/>
            <a:chOff x="1637766" y="1995289"/>
            <a:chExt cx="4648200" cy="492484"/>
          </a:xfrm>
        </p:grpSpPr>
        <p:sp>
          <p:nvSpPr>
            <p:cNvPr id="21" name="Rectangle 81">
              <a:extLst>
                <a:ext uri="{FF2B5EF4-FFF2-40B4-BE49-F238E27FC236}">
                  <a16:creationId xmlns:a16="http://schemas.microsoft.com/office/drawing/2014/main" id="{CE07D062-0BDC-4A04-9D14-7023A026A695}"/>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2" name="Rectangle 82">
              <a:extLst>
                <a:ext uri="{FF2B5EF4-FFF2-40B4-BE49-F238E27FC236}">
                  <a16:creationId xmlns:a16="http://schemas.microsoft.com/office/drawing/2014/main" id="{1811D18D-5AA7-42BB-BB1F-66422DED0519}"/>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3" name="Rectangle 83">
              <a:extLst>
                <a:ext uri="{FF2B5EF4-FFF2-40B4-BE49-F238E27FC236}">
                  <a16:creationId xmlns:a16="http://schemas.microsoft.com/office/drawing/2014/main" id="{D2B9B9BF-B3D9-439E-AB92-04CBB37EF669}"/>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24" name="Straight Connector 85">
              <a:extLst>
                <a:ext uri="{FF2B5EF4-FFF2-40B4-BE49-F238E27FC236}">
                  <a16:creationId xmlns:a16="http://schemas.microsoft.com/office/drawing/2014/main" id="{D353233B-934A-4367-A356-4480E466B493}"/>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sp>
          <p:nvSpPr>
            <p:cNvPr id="25" name="Rectangle 84">
              <a:extLst>
                <a:ext uri="{FF2B5EF4-FFF2-40B4-BE49-F238E27FC236}">
                  <a16:creationId xmlns:a16="http://schemas.microsoft.com/office/drawing/2014/main" id="{D2724E96-CF32-4488-B858-49334BC5DDA7}"/>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grpSp>
      <p:grpSp>
        <p:nvGrpSpPr>
          <p:cNvPr id="26" name="Group 86">
            <a:extLst>
              <a:ext uri="{FF2B5EF4-FFF2-40B4-BE49-F238E27FC236}">
                <a16:creationId xmlns:a16="http://schemas.microsoft.com/office/drawing/2014/main" id="{77AD5A91-E0B0-4E4D-ADA9-31040EE830CD}"/>
              </a:ext>
            </a:extLst>
          </p:cNvPr>
          <p:cNvGrpSpPr/>
          <p:nvPr/>
        </p:nvGrpSpPr>
        <p:grpSpPr>
          <a:xfrm>
            <a:off x="1828572" y="3134087"/>
            <a:ext cx="4648200" cy="492484"/>
            <a:chOff x="1637766" y="1995289"/>
            <a:chExt cx="4648200" cy="492484"/>
          </a:xfrm>
        </p:grpSpPr>
        <p:sp>
          <p:nvSpPr>
            <p:cNvPr id="27" name="Rectangle 87">
              <a:extLst>
                <a:ext uri="{FF2B5EF4-FFF2-40B4-BE49-F238E27FC236}">
                  <a16:creationId xmlns:a16="http://schemas.microsoft.com/office/drawing/2014/main" id="{4EA74FE6-FA74-40DB-8DFB-81288DA2FF70}"/>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8" name="Rectangle 88">
              <a:extLst>
                <a:ext uri="{FF2B5EF4-FFF2-40B4-BE49-F238E27FC236}">
                  <a16:creationId xmlns:a16="http://schemas.microsoft.com/office/drawing/2014/main" id="{16C76B4F-53EE-4C46-AC48-BB136AD55515}"/>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9" name="Rectangle 89">
              <a:extLst>
                <a:ext uri="{FF2B5EF4-FFF2-40B4-BE49-F238E27FC236}">
                  <a16:creationId xmlns:a16="http://schemas.microsoft.com/office/drawing/2014/main" id="{2D7BA1E2-8964-4A5B-8CD9-D2DAD92AB127}"/>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30" name="Straight Connector 91">
              <a:extLst>
                <a:ext uri="{FF2B5EF4-FFF2-40B4-BE49-F238E27FC236}">
                  <a16:creationId xmlns:a16="http://schemas.microsoft.com/office/drawing/2014/main" id="{F6876A2D-A43F-46F8-86E8-B2E9E9EB506F}"/>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sp>
          <p:nvSpPr>
            <p:cNvPr id="31" name="Rectangle 90">
              <a:extLst>
                <a:ext uri="{FF2B5EF4-FFF2-40B4-BE49-F238E27FC236}">
                  <a16:creationId xmlns:a16="http://schemas.microsoft.com/office/drawing/2014/main" id="{789C854B-970C-4D37-AC94-D3B08E083529}"/>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grpSp>
      <p:grpSp>
        <p:nvGrpSpPr>
          <p:cNvPr id="32" name="Group 92">
            <a:extLst>
              <a:ext uri="{FF2B5EF4-FFF2-40B4-BE49-F238E27FC236}">
                <a16:creationId xmlns:a16="http://schemas.microsoft.com/office/drawing/2014/main" id="{58BFBCA3-5679-4528-9E58-E426C24B8F75}"/>
              </a:ext>
            </a:extLst>
          </p:cNvPr>
          <p:cNvGrpSpPr/>
          <p:nvPr/>
        </p:nvGrpSpPr>
        <p:grpSpPr>
          <a:xfrm>
            <a:off x="1828572" y="4200887"/>
            <a:ext cx="4648200" cy="492484"/>
            <a:chOff x="1637766" y="1995289"/>
            <a:chExt cx="4648200" cy="492484"/>
          </a:xfrm>
        </p:grpSpPr>
        <p:sp>
          <p:nvSpPr>
            <p:cNvPr id="33" name="Rectangle 93">
              <a:extLst>
                <a:ext uri="{FF2B5EF4-FFF2-40B4-BE49-F238E27FC236}">
                  <a16:creationId xmlns:a16="http://schemas.microsoft.com/office/drawing/2014/main" id="{44801443-43CF-4BA0-8BDC-5A60D2CA7E51}"/>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4" name="Rectangle 94">
              <a:extLst>
                <a:ext uri="{FF2B5EF4-FFF2-40B4-BE49-F238E27FC236}">
                  <a16:creationId xmlns:a16="http://schemas.microsoft.com/office/drawing/2014/main" id="{C2426FBB-E4D5-4C33-AEFB-F14FD88C26B7}"/>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5" name="Rectangle 95">
              <a:extLst>
                <a:ext uri="{FF2B5EF4-FFF2-40B4-BE49-F238E27FC236}">
                  <a16:creationId xmlns:a16="http://schemas.microsoft.com/office/drawing/2014/main" id="{CFA0649A-F041-43F6-9744-EF8B006B84D8}"/>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36" name="Straight Connector 97">
              <a:extLst>
                <a:ext uri="{FF2B5EF4-FFF2-40B4-BE49-F238E27FC236}">
                  <a16:creationId xmlns:a16="http://schemas.microsoft.com/office/drawing/2014/main" id="{CBDFCC68-D4D4-43F0-9336-C0DCEE3CF801}"/>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sp>
          <p:nvSpPr>
            <p:cNvPr id="37" name="Rectangle 96">
              <a:extLst>
                <a:ext uri="{FF2B5EF4-FFF2-40B4-BE49-F238E27FC236}">
                  <a16:creationId xmlns:a16="http://schemas.microsoft.com/office/drawing/2014/main" id="{B7717E7E-F820-466A-8E73-ADB052127FD1}"/>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grpSp>
      <p:sp>
        <p:nvSpPr>
          <p:cNvPr id="38" name="Trapezoid 98">
            <a:extLst>
              <a:ext uri="{FF2B5EF4-FFF2-40B4-BE49-F238E27FC236}">
                <a16:creationId xmlns:a16="http://schemas.microsoft.com/office/drawing/2014/main" id="{710443A7-819C-4A2C-9B76-0B114AABBCC5}"/>
              </a:ext>
            </a:extLst>
          </p:cNvPr>
          <p:cNvSpPr/>
          <p:nvPr/>
        </p:nvSpPr>
        <p:spPr bwMode="auto">
          <a:xfrm>
            <a:off x="2070396" y="4621652"/>
            <a:ext cx="3523449" cy="865914"/>
          </a:xfrm>
          <a:prstGeom prst="trapezoid">
            <a:avLst>
              <a:gd name="adj" fmla="val 135061"/>
            </a:avLst>
          </a:prstGeom>
          <a:solidFill>
            <a:schemeClr val="bg2">
              <a:lumMod val="20000"/>
              <a:lumOff val="80000"/>
            </a:scheme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9" name="Rectangle 63">
            <a:extLst>
              <a:ext uri="{FF2B5EF4-FFF2-40B4-BE49-F238E27FC236}">
                <a16:creationId xmlns:a16="http://schemas.microsoft.com/office/drawing/2014/main" id="{701BFB34-E691-4E30-B2BE-F1665596E899}"/>
              </a:ext>
            </a:extLst>
          </p:cNvPr>
          <p:cNvSpPr/>
          <p:nvPr/>
        </p:nvSpPr>
        <p:spPr bwMode="auto">
          <a:xfrm>
            <a:off x="2070396" y="5487566"/>
            <a:ext cx="3523449"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40" name="Rectangle 64">
            <a:extLst>
              <a:ext uri="{FF2B5EF4-FFF2-40B4-BE49-F238E27FC236}">
                <a16:creationId xmlns:a16="http://schemas.microsoft.com/office/drawing/2014/main" id="{01EAED37-E345-42C8-BEB7-DB88EE4138BF}"/>
              </a:ext>
            </a:extLst>
          </p:cNvPr>
          <p:cNvSpPr/>
          <p:nvPr/>
        </p:nvSpPr>
        <p:spPr bwMode="auto">
          <a:xfrm>
            <a:off x="3568640" y="560186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41" name="Rectangle 65">
            <a:extLst>
              <a:ext uri="{FF2B5EF4-FFF2-40B4-BE49-F238E27FC236}">
                <a16:creationId xmlns:a16="http://schemas.microsoft.com/office/drawing/2014/main" id="{3773BF22-1138-40BE-BB8D-541E5C2CFDF7}"/>
              </a:ext>
            </a:extLst>
          </p:cNvPr>
          <p:cNvSpPr/>
          <p:nvPr/>
        </p:nvSpPr>
        <p:spPr bwMode="auto">
          <a:xfrm>
            <a:off x="3841245" y="560186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42" name="Rectangle 66">
            <a:extLst>
              <a:ext uri="{FF2B5EF4-FFF2-40B4-BE49-F238E27FC236}">
                <a16:creationId xmlns:a16="http://schemas.microsoft.com/office/drawing/2014/main" id="{78D74170-8417-4ED4-A978-49A44B9CEF6B}"/>
              </a:ext>
            </a:extLst>
          </p:cNvPr>
          <p:cNvSpPr/>
          <p:nvPr/>
        </p:nvSpPr>
        <p:spPr bwMode="auto">
          <a:xfrm>
            <a:off x="4102040" y="560186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43" name="Rectangle 67">
            <a:extLst>
              <a:ext uri="{FF2B5EF4-FFF2-40B4-BE49-F238E27FC236}">
                <a16:creationId xmlns:a16="http://schemas.microsoft.com/office/drawing/2014/main" id="{B055B87A-1C83-45D0-96C2-0149ECCE1C33}"/>
              </a:ext>
            </a:extLst>
          </p:cNvPr>
          <p:cNvSpPr/>
          <p:nvPr/>
        </p:nvSpPr>
        <p:spPr bwMode="auto">
          <a:xfrm>
            <a:off x="5016440" y="5601866"/>
            <a:ext cx="4572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rmAutofit fontScale="92500" lnSpcReduction="10000"/>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B-1</a:t>
            </a:r>
          </a:p>
        </p:txBody>
      </p:sp>
      <p:sp>
        <p:nvSpPr>
          <p:cNvPr id="44" name="Rectangle 68">
            <a:extLst>
              <a:ext uri="{FF2B5EF4-FFF2-40B4-BE49-F238E27FC236}">
                <a16:creationId xmlns:a16="http://schemas.microsoft.com/office/drawing/2014/main" id="{A0822E05-E61F-45B0-B5DB-20D87831A2E4}"/>
              </a:ext>
            </a:extLst>
          </p:cNvPr>
          <p:cNvSpPr/>
          <p:nvPr/>
        </p:nvSpPr>
        <p:spPr bwMode="auto">
          <a:xfrm>
            <a:off x="4374645" y="5601866"/>
            <a:ext cx="64179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cxnSp>
        <p:nvCxnSpPr>
          <p:cNvPr id="45" name="Straight Connector 69">
            <a:extLst>
              <a:ext uri="{FF2B5EF4-FFF2-40B4-BE49-F238E27FC236}">
                <a16:creationId xmlns:a16="http://schemas.microsoft.com/office/drawing/2014/main" id="{974C111F-7777-41B0-8606-41D921F76781}"/>
              </a:ext>
            </a:extLst>
          </p:cNvPr>
          <p:cNvCxnSpPr/>
          <p:nvPr/>
        </p:nvCxnSpPr>
        <p:spPr bwMode="auto">
          <a:xfrm>
            <a:off x="4508796" y="5753472"/>
            <a:ext cx="457200" cy="1588"/>
          </a:xfrm>
          <a:prstGeom prst="line">
            <a:avLst/>
          </a:prstGeom>
          <a:noFill/>
          <a:ln w="38100" cap="rnd" cmpd="sng" algn="ctr">
            <a:solidFill>
              <a:schemeClr val="tx1"/>
            </a:solidFill>
            <a:prstDash val="sysDot"/>
            <a:round/>
            <a:headEnd type="none" w="med" len="med"/>
            <a:tailEnd type="none" w="med" len="med"/>
          </a:ln>
          <a:effectLst/>
        </p:spPr>
      </p:cxnSp>
      <p:sp>
        <p:nvSpPr>
          <p:cNvPr id="46" name="Rectangle 71">
            <a:extLst>
              <a:ext uri="{FF2B5EF4-FFF2-40B4-BE49-F238E27FC236}">
                <a16:creationId xmlns:a16="http://schemas.microsoft.com/office/drawing/2014/main" id="{AF5C6F50-92F4-45D6-8F33-0D4147C518C4}"/>
              </a:ext>
            </a:extLst>
          </p:cNvPr>
          <p:cNvSpPr/>
          <p:nvPr/>
        </p:nvSpPr>
        <p:spPr bwMode="auto">
          <a:xfrm>
            <a:off x="2666050" y="5601866"/>
            <a:ext cx="71799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47" name="Rectangle 72">
            <a:extLst>
              <a:ext uri="{FF2B5EF4-FFF2-40B4-BE49-F238E27FC236}">
                <a16:creationId xmlns:a16="http://schemas.microsoft.com/office/drawing/2014/main" id="{8BE980D0-93FE-4E63-8FCC-4B241DCE2520}"/>
              </a:ext>
            </a:extLst>
          </p:cNvPr>
          <p:cNvSpPr/>
          <p:nvPr/>
        </p:nvSpPr>
        <p:spPr bwMode="auto">
          <a:xfrm>
            <a:off x="2197040" y="5614210"/>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48" name="AutoShape 16">
            <a:extLst>
              <a:ext uri="{FF2B5EF4-FFF2-40B4-BE49-F238E27FC236}">
                <a16:creationId xmlns:a16="http://schemas.microsoft.com/office/drawing/2014/main" id="{FA8B2561-C790-4C9A-9743-719AE18C75E0}"/>
              </a:ext>
            </a:extLst>
          </p:cNvPr>
          <p:cNvSpPr>
            <a:spLocks/>
          </p:cNvSpPr>
          <p:nvPr/>
        </p:nvSpPr>
        <p:spPr bwMode="auto">
          <a:xfrm rot="16200000" flipV="1">
            <a:off x="4419717" y="5245555"/>
            <a:ext cx="228600" cy="1905000"/>
          </a:xfrm>
          <a:prstGeom prst="leftBrace">
            <a:avLst>
              <a:gd name="adj1" fmla="val 136972"/>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sp>
        <p:nvSpPr>
          <p:cNvPr id="49" name="TextBox 77">
            <a:extLst>
              <a:ext uri="{FF2B5EF4-FFF2-40B4-BE49-F238E27FC236}">
                <a16:creationId xmlns:a16="http://schemas.microsoft.com/office/drawing/2014/main" id="{F33681AD-E839-4292-83B9-FF0579A7776B}"/>
              </a:ext>
            </a:extLst>
          </p:cNvPr>
          <p:cNvSpPr txBox="1"/>
          <p:nvPr/>
        </p:nvSpPr>
        <p:spPr>
          <a:xfrm>
            <a:off x="3935630" y="6286990"/>
            <a:ext cx="3925498" cy="369332"/>
          </a:xfrm>
          <a:prstGeom prst="rect">
            <a:avLst/>
          </a:prstGeom>
          <a:noFill/>
        </p:spPr>
        <p:txBody>
          <a:bodyPr wrap="none" rtlCol="0">
            <a:spAutoFit/>
          </a:bodyPr>
          <a:lstStyle/>
          <a:p>
            <a:r>
              <a:rPr lang="en-US" sz="1800" dirty="0">
                <a:latin typeface="Calibri" pitchFamily="34" charset="0"/>
              </a:rPr>
              <a:t>B = 2</a:t>
            </a:r>
            <a:r>
              <a:rPr lang="en-US" sz="1800" baseline="30000" dirty="0">
                <a:latin typeface="Calibri" pitchFamily="34" charset="0"/>
              </a:rPr>
              <a:t>b</a:t>
            </a:r>
            <a:r>
              <a:rPr lang="en-US" sz="1800" dirty="0">
                <a:latin typeface="Calibri" pitchFamily="34" charset="0"/>
              </a:rPr>
              <a:t> bytes per cache block (the data)</a:t>
            </a:r>
          </a:p>
        </p:txBody>
      </p:sp>
      <p:sp>
        <p:nvSpPr>
          <p:cNvPr id="50" name="TextBox 99">
            <a:extLst>
              <a:ext uri="{FF2B5EF4-FFF2-40B4-BE49-F238E27FC236}">
                <a16:creationId xmlns:a16="http://schemas.microsoft.com/office/drawing/2014/main" id="{212B1812-AA53-45AD-9FB5-724C61C7E85F}"/>
              </a:ext>
            </a:extLst>
          </p:cNvPr>
          <p:cNvSpPr txBox="1"/>
          <p:nvPr/>
        </p:nvSpPr>
        <p:spPr>
          <a:xfrm>
            <a:off x="6019572" y="5024691"/>
            <a:ext cx="2342373" cy="923330"/>
          </a:xfrm>
          <a:prstGeom prst="rect">
            <a:avLst/>
          </a:prstGeom>
          <a:noFill/>
        </p:spPr>
        <p:txBody>
          <a:bodyPr wrap="none" rtlCol="0">
            <a:spAutoFit/>
          </a:bodyPr>
          <a:lstStyle/>
          <a:p>
            <a:r>
              <a:rPr lang="en-US" i="1" dirty="0">
                <a:solidFill>
                  <a:srgbClr val="C00000"/>
                </a:solidFill>
                <a:latin typeface="Calibri" pitchFamily="34" charset="0"/>
              </a:rPr>
              <a:t>Cache size:</a:t>
            </a:r>
          </a:p>
          <a:p>
            <a:r>
              <a:rPr lang="en-US" i="1" dirty="0">
                <a:latin typeface="Calibri" pitchFamily="34" charset="0"/>
              </a:rPr>
              <a:t>C = S x E x B data bytes</a:t>
            </a:r>
          </a:p>
          <a:p>
            <a:r>
              <a:rPr lang="zh-CN" altLang="en-US" i="1" dirty="0">
                <a:solidFill>
                  <a:srgbClr val="FF0000"/>
                </a:solidFill>
                <a:effectLst>
                  <a:outerShdw blurRad="38100" dist="38100" dir="2700000" algn="tl">
                    <a:srgbClr val="000000">
                      <a:alpha val="43137"/>
                    </a:srgbClr>
                  </a:outerShdw>
                </a:effectLst>
                <a:latin typeface="Calibri" pitchFamily="34" charset="0"/>
              </a:rPr>
              <a:t>注意：不包括</a:t>
            </a:r>
            <a:r>
              <a:rPr lang="en-US" altLang="zh-CN" i="1" dirty="0">
                <a:solidFill>
                  <a:srgbClr val="FF0000"/>
                </a:solidFill>
                <a:effectLst>
                  <a:outerShdw blurRad="38100" dist="38100" dir="2700000" algn="tl">
                    <a:srgbClr val="000000">
                      <a:alpha val="43137"/>
                    </a:srgbClr>
                  </a:outerShdw>
                </a:effectLst>
                <a:latin typeface="Calibri" pitchFamily="34" charset="0"/>
              </a:rPr>
              <a:t>tag</a:t>
            </a:r>
            <a:r>
              <a:rPr lang="zh-CN" altLang="en-US" i="1" dirty="0">
                <a:solidFill>
                  <a:srgbClr val="FF0000"/>
                </a:solidFill>
                <a:effectLst>
                  <a:outerShdw blurRad="38100" dist="38100" dir="2700000" algn="tl">
                    <a:srgbClr val="000000">
                      <a:alpha val="43137"/>
                    </a:srgbClr>
                  </a:outerShdw>
                </a:effectLst>
                <a:latin typeface="Calibri" pitchFamily="34" charset="0"/>
              </a:rPr>
              <a:t>大小</a:t>
            </a:r>
            <a:endParaRPr lang="en-US" i="1" dirty="0">
              <a:solidFill>
                <a:srgbClr val="FF0000"/>
              </a:solidFill>
              <a:effectLst>
                <a:outerShdw blurRad="38100" dist="38100" dir="2700000" algn="tl">
                  <a:srgbClr val="000000">
                    <a:alpha val="43137"/>
                  </a:srgbClr>
                </a:outerShdw>
              </a:effectLst>
              <a:latin typeface="Calibri" pitchFamily="34" charset="0"/>
            </a:endParaRPr>
          </a:p>
        </p:txBody>
      </p:sp>
      <p:sp>
        <p:nvSpPr>
          <p:cNvPr id="51" name="TextBox 52">
            <a:extLst>
              <a:ext uri="{FF2B5EF4-FFF2-40B4-BE49-F238E27FC236}">
                <a16:creationId xmlns:a16="http://schemas.microsoft.com/office/drawing/2014/main" id="{180691E1-2646-4E0D-8A45-133DE39AFE44}"/>
              </a:ext>
            </a:extLst>
          </p:cNvPr>
          <p:cNvSpPr txBox="1"/>
          <p:nvPr/>
        </p:nvSpPr>
        <p:spPr>
          <a:xfrm>
            <a:off x="1866860" y="6248356"/>
            <a:ext cx="952312" cy="369332"/>
          </a:xfrm>
          <a:prstGeom prst="rect">
            <a:avLst/>
          </a:prstGeom>
          <a:noFill/>
        </p:spPr>
        <p:txBody>
          <a:bodyPr wrap="none" rtlCol="0">
            <a:spAutoFit/>
          </a:bodyPr>
          <a:lstStyle/>
          <a:p>
            <a:r>
              <a:rPr lang="en-US" sz="1800" dirty="0">
                <a:latin typeface="Calibri" pitchFamily="34" charset="0"/>
              </a:rPr>
              <a:t>valid bit</a:t>
            </a:r>
          </a:p>
        </p:txBody>
      </p:sp>
      <p:cxnSp>
        <p:nvCxnSpPr>
          <p:cNvPr id="52" name="Straight Connector 54">
            <a:extLst>
              <a:ext uri="{FF2B5EF4-FFF2-40B4-BE49-F238E27FC236}">
                <a16:creationId xmlns:a16="http://schemas.microsoft.com/office/drawing/2014/main" id="{D9D60D56-8544-471D-9588-BCFBF39D5763}"/>
              </a:ext>
            </a:extLst>
          </p:cNvPr>
          <p:cNvCxnSpPr/>
          <p:nvPr/>
        </p:nvCxnSpPr>
        <p:spPr bwMode="auto">
          <a:xfrm rot="5400000" flipH="1" flipV="1">
            <a:off x="2208778" y="6070616"/>
            <a:ext cx="304800" cy="1588"/>
          </a:xfrm>
          <a:prstGeom prst="line">
            <a:avLst/>
          </a:prstGeom>
          <a:noFill/>
          <a:ln w="9525" cap="flat" cmpd="sng" algn="ctr">
            <a:solidFill>
              <a:schemeClr val="tx1"/>
            </a:solidFill>
            <a:prstDash val="solid"/>
            <a:round/>
            <a:headEnd type="none" w="med" len="med"/>
            <a:tailEnd type="triangle" w="med" len="med"/>
          </a:ln>
          <a:effectLst/>
        </p:spPr>
      </p:cxnSp>
      <p:pic>
        <p:nvPicPr>
          <p:cNvPr id="2050" name="Picture 2">
            <a:extLst>
              <a:ext uri="{FF2B5EF4-FFF2-40B4-BE49-F238E27FC236}">
                <a16:creationId xmlns:a16="http://schemas.microsoft.com/office/drawing/2014/main" id="{1B41F4D7-1D5E-4603-A4B1-3CFDF2BCDD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48" t="7406" r="18566" b="5146"/>
          <a:stretch/>
        </p:blipFill>
        <p:spPr bwMode="auto">
          <a:xfrm>
            <a:off x="7702552" y="1871173"/>
            <a:ext cx="1250352" cy="177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1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p:bldP spid="50" grpId="0"/>
      <p:bldP spid="5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C577B-5C98-474D-9D2F-5137A8E1BF0D}"/>
              </a:ext>
            </a:extLst>
          </p:cNvPr>
          <p:cNvSpPr>
            <a:spLocks noGrp="1"/>
          </p:cNvSpPr>
          <p:nvPr>
            <p:ph type="title"/>
          </p:nvPr>
        </p:nvSpPr>
        <p:spPr/>
        <p:txBody>
          <a:bodyPr>
            <a:normAutofit fontScale="90000"/>
          </a:bodyPr>
          <a:lstStyle/>
          <a:p>
            <a:r>
              <a:rPr lang="en-US" altLang="zh-CN" dirty="0"/>
              <a:t>Cache</a:t>
            </a:r>
            <a:r>
              <a:rPr lang="zh-CN" altLang="en-US" dirty="0"/>
              <a:t>读</a:t>
            </a:r>
          </a:p>
        </p:txBody>
      </p:sp>
      <p:sp>
        <p:nvSpPr>
          <p:cNvPr id="4" name="灯片编号占位符 3">
            <a:extLst>
              <a:ext uri="{FF2B5EF4-FFF2-40B4-BE49-F238E27FC236}">
                <a16:creationId xmlns:a16="http://schemas.microsoft.com/office/drawing/2014/main" id="{0A06CA99-5F54-479B-AC84-F03D1AFC4A61}"/>
              </a:ext>
            </a:extLst>
          </p:cNvPr>
          <p:cNvSpPr>
            <a:spLocks noGrp="1"/>
          </p:cNvSpPr>
          <p:nvPr>
            <p:ph type="sldNum" sz="quarter" idx="12"/>
          </p:nvPr>
        </p:nvSpPr>
        <p:spPr/>
        <p:txBody>
          <a:bodyPr/>
          <a:lstStyle/>
          <a:p>
            <a:fld id="{6D62327B-ED8D-4CFC-ADD0-A75FA5CBE281}" type="slidenum">
              <a:rPr lang="zh-CN" altLang="en-US" smtClean="0"/>
              <a:pPr/>
              <a:t>96</a:t>
            </a:fld>
            <a:endParaRPr lang="zh-CN" altLang="en-US" dirty="0"/>
          </a:p>
        </p:txBody>
      </p:sp>
      <p:sp>
        <p:nvSpPr>
          <p:cNvPr id="5" name="AutoShape 16">
            <a:extLst>
              <a:ext uri="{FF2B5EF4-FFF2-40B4-BE49-F238E27FC236}">
                <a16:creationId xmlns:a16="http://schemas.microsoft.com/office/drawing/2014/main" id="{E9C69A19-A4FA-4286-9C51-EFECE82822EB}"/>
              </a:ext>
            </a:extLst>
          </p:cNvPr>
          <p:cNvSpPr>
            <a:spLocks/>
          </p:cNvSpPr>
          <p:nvPr/>
        </p:nvSpPr>
        <p:spPr bwMode="auto">
          <a:xfrm rot="5400000">
            <a:off x="3509074" y="-420633"/>
            <a:ext cx="228600" cy="4237334"/>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grpSp>
        <p:nvGrpSpPr>
          <p:cNvPr id="6" name="Group 79">
            <a:extLst>
              <a:ext uri="{FF2B5EF4-FFF2-40B4-BE49-F238E27FC236}">
                <a16:creationId xmlns:a16="http://schemas.microsoft.com/office/drawing/2014/main" id="{9FA21BDA-00F0-4D41-AE8B-543FAD650966}"/>
              </a:ext>
            </a:extLst>
          </p:cNvPr>
          <p:cNvGrpSpPr/>
          <p:nvPr/>
        </p:nvGrpSpPr>
        <p:grpSpPr>
          <a:xfrm>
            <a:off x="1504706" y="1948767"/>
            <a:ext cx="4237333" cy="492484"/>
            <a:chOff x="1637766" y="1995289"/>
            <a:chExt cx="4648200" cy="492484"/>
          </a:xfrm>
        </p:grpSpPr>
        <p:sp>
          <p:nvSpPr>
            <p:cNvPr id="7" name="Rectangle 33">
              <a:extLst>
                <a:ext uri="{FF2B5EF4-FFF2-40B4-BE49-F238E27FC236}">
                  <a16:creationId xmlns:a16="http://schemas.microsoft.com/office/drawing/2014/main" id="{B465D483-6BA4-4276-9F0D-DD9A30AD6730}"/>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8" name="Rectangle 34">
              <a:extLst>
                <a:ext uri="{FF2B5EF4-FFF2-40B4-BE49-F238E27FC236}">
                  <a16:creationId xmlns:a16="http://schemas.microsoft.com/office/drawing/2014/main" id="{D618C019-DC73-4F08-8488-5BDE71D8CFDA}"/>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9" name="Rectangle 35">
              <a:extLst>
                <a:ext uri="{FF2B5EF4-FFF2-40B4-BE49-F238E27FC236}">
                  <a16:creationId xmlns:a16="http://schemas.microsoft.com/office/drawing/2014/main" id="{4E1EDE0B-B1F1-45FD-A41A-05ABC831B3F7}"/>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0" name="Rectangle 36">
              <a:extLst>
                <a:ext uri="{FF2B5EF4-FFF2-40B4-BE49-F238E27FC236}">
                  <a16:creationId xmlns:a16="http://schemas.microsoft.com/office/drawing/2014/main" id="{56BA6F3A-D67F-4FDA-B543-4E938D8C1713}"/>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11" name="Straight Connector 37">
              <a:extLst>
                <a:ext uri="{FF2B5EF4-FFF2-40B4-BE49-F238E27FC236}">
                  <a16:creationId xmlns:a16="http://schemas.microsoft.com/office/drawing/2014/main" id="{C90ED363-EC70-4F24-8405-F621C7360615}"/>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grpSp>
      <p:cxnSp>
        <p:nvCxnSpPr>
          <p:cNvPr id="12" name="Straight Connector 44">
            <a:extLst>
              <a:ext uri="{FF2B5EF4-FFF2-40B4-BE49-F238E27FC236}">
                <a16:creationId xmlns:a16="http://schemas.microsoft.com/office/drawing/2014/main" id="{B134423E-5725-4C84-AFC7-12543F286BD3}"/>
              </a:ext>
            </a:extLst>
          </p:cNvPr>
          <p:cNvCxnSpPr/>
          <p:nvPr/>
        </p:nvCxnSpPr>
        <p:spPr bwMode="auto">
          <a:xfrm>
            <a:off x="1733306" y="3889051"/>
            <a:ext cx="3875673" cy="10096"/>
          </a:xfrm>
          <a:prstGeom prst="line">
            <a:avLst/>
          </a:prstGeom>
          <a:noFill/>
          <a:ln w="76200" cap="rnd" cmpd="sng" algn="ctr">
            <a:solidFill>
              <a:schemeClr val="tx1"/>
            </a:solidFill>
            <a:prstDash val="sysDot"/>
            <a:round/>
            <a:headEnd type="none" w="med" len="med"/>
            <a:tailEnd type="none" w="med" len="med"/>
          </a:ln>
          <a:effectLst/>
        </p:spPr>
      </p:cxnSp>
      <p:sp>
        <p:nvSpPr>
          <p:cNvPr id="13" name="AutoShape 16">
            <a:extLst>
              <a:ext uri="{FF2B5EF4-FFF2-40B4-BE49-F238E27FC236}">
                <a16:creationId xmlns:a16="http://schemas.microsoft.com/office/drawing/2014/main" id="{548EF3C5-2C12-4283-9EE1-720F712AEE5F}"/>
              </a:ext>
            </a:extLst>
          </p:cNvPr>
          <p:cNvSpPr>
            <a:spLocks/>
          </p:cNvSpPr>
          <p:nvPr/>
        </p:nvSpPr>
        <p:spPr bwMode="auto">
          <a:xfrm>
            <a:off x="1123706" y="1937503"/>
            <a:ext cx="228600" cy="2732865"/>
          </a:xfrm>
          <a:prstGeom prst="leftBrace">
            <a:avLst>
              <a:gd name="adj1" fmla="val 75000"/>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sp>
        <p:nvSpPr>
          <p:cNvPr id="14" name="TextBox 55">
            <a:extLst>
              <a:ext uri="{FF2B5EF4-FFF2-40B4-BE49-F238E27FC236}">
                <a16:creationId xmlns:a16="http://schemas.microsoft.com/office/drawing/2014/main" id="{8E7AC1AC-FEB4-487F-B710-6B32928140E9}"/>
              </a:ext>
            </a:extLst>
          </p:cNvPr>
          <p:cNvSpPr txBox="1"/>
          <p:nvPr/>
        </p:nvSpPr>
        <p:spPr>
          <a:xfrm>
            <a:off x="3251052" y="1214402"/>
            <a:ext cx="1957587" cy="369332"/>
          </a:xfrm>
          <a:prstGeom prst="rect">
            <a:avLst/>
          </a:prstGeom>
          <a:noFill/>
        </p:spPr>
        <p:txBody>
          <a:bodyPr wrap="none" rtlCol="0">
            <a:spAutoFit/>
          </a:bodyPr>
          <a:lstStyle/>
          <a:p>
            <a:r>
              <a:rPr lang="en-US" sz="1800" dirty="0">
                <a:latin typeface="Calibri" pitchFamily="34" charset="0"/>
              </a:rPr>
              <a:t>E = 2</a:t>
            </a:r>
            <a:r>
              <a:rPr lang="en-US" sz="1800" baseline="30000" dirty="0">
                <a:latin typeface="Calibri" pitchFamily="34" charset="0"/>
              </a:rPr>
              <a:t>e</a:t>
            </a:r>
            <a:r>
              <a:rPr lang="en-US" sz="1800" dirty="0">
                <a:latin typeface="Calibri" pitchFamily="34" charset="0"/>
              </a:rPr>
              <a:t> lines per set</a:t>
            </a:r>
          </a:p>
        </p:txBody>
      </p:sp>
      <p:sp>
        <p:nvSpPr>
          <p:cNvPr id="15" name="TextBox 56">
            <a:extLst>
              <a:ext uri="{FF2B5EF4-FFF2-40B4-BE49-F238E27FC236}">
                <a16:creationId xmlns:a16="http://schemas.microsoft.com/office/drawing/2014/main" id="{382FDDC3-6E9C-4597-91CA-1EEDC9699120}"/>
              </a:ext>
            </a:extLst>
          </p:cNvPr>
          <p:cNvSpPr txBox="1"/>
          <p:nvPr/>
        </p:nvSpPr>
        <p:spPr>
          <a:xfrm>
            <a:off x="27039" y="3114173"/>
            <a:ext cx="1122423" cy="369332"/>
          </a:xfrm>
          <a:prstGeom prst="rect">
            <a:avLst/>
          </a:prstGeom>
          <a:noFill/>
        </p:spPr>
        <p:txBody>
          <a:bodyPr wrap="none" rtlCol="0">
            <a:spAutoFit/>
          </a:bodyPr>
          <a:lstStyle/>
          <a:p>
            <a:r>
              <a:rPr lang="en-US" sz="1800" dirty="0">
                <a:latin typeface="Calibri" pitchFamily="34" charset="0"/>
              </a:rPr>
              <a:t>S = 2</a:t>
            </a:r>
            <a:r>
              <a:rPr lang="en-US" sz="1800" baseline="30000" dirty="0">
                <a:latin typeface="Calibri" pitchFamily="34" charset="0"/>
              </a:rPr>
              <a:t>s</a:t>
            </a:r>
            <a:r>
              <a:rPr lang="en-US" sz="1800" dirty="0">
                <a:latin typeface="Calibri" pitchFamily="34" charset="0"/>
              </a:rPr>
              <a:t> sets</a:t>
            </a:r>
          </a:p>
        </p:txBody>
      </p:sp>
      <p:grpSp>
        <p:nvGrpSpPr>
          <p:cNvPr id="16" name="Group 80">
            <a:extLst>
              <a:ext uri="{FF2B5EF4-FFF2-40B4-BE49-F238E27FC236}">
                <a16:creationId xmlns:a16="http://schemas.microsoft.com/office/drawing/2014/main" id="{5B0A51B7-F43F-4B1C-93A0-DB5294D6D2DC}"/>
              </a:ext>
            </a:extLst>
          </p:cNvPr>
          <p:cNvGrpSpPr/>
          <p:nvPr/>
        </p:nvGrpSpPr>
        <p:grpSpPr>
          <a:xfrm>
            <a:off x="1504706" y="2517451"/>
            <a:ext cx="4237333" cy="492484"/>
            <a:chOff x="1637766" y="1995289"/>
            <a:chExt cx="4648200" cy="492484"/>
          </a:xfrm>
        </p:grpSpPr>
        <p:sp>
          <p:nvSpPr>
            <p:cNvPr id="17" name="Rectangle 81">
              <a:extLst>
                <a:ext uri="{FF2B5EF4-FFF2-40B4-BE49-F238E27FC236}">
                  <a16:creationId xmlns:a16="http://schemas.microsoft.com/office/drawing/2014/main" id="{D72C3C80-5359-4886-A7C5-778687A1B4A2}"/>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8" name="Rectangle 82">
              <a:extLst>
                <a:ext uri="{FF2B5EF4-FFF2-40B4-BE49-F238E27FC236}">
                  <a16:creationId xmlns:a16="http://schemas.microsoft.com/office/drawing/2014/main" id="{70D9A301-2822-4367-A9F1-5AE6EAF6C016}"/>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19" name="Rectangle 83">
              <a:extLst>
                <a:ext uri="{FF2B5EF4-FFF2-40B4-BE49-F238E27FC236}">
                  <a16:creationId xmlns:a16="http://schemas.microsoft.com/office/drawing/2014/main" id="{E21CFB86-7372-43CC-9D05-A793B467367E}"/>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0" name="Rectangle 84">
              <a:extLst>
                <a:ext uri="{FF2B5EF4-FFF2-40B4-BE49-F238E27FC236}">
                  <a16:creationId xmlns:a16="http://schemas.microsoft.com/office/drawing/2014/main" id="{C5D70EB0-5360-4929-9FE6-4973162045DD}"/>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21" name="Straight Connector 85">
              <a:extLst>
                <a:ext uri="{FF2B5EF4-FFF2-40B4-BE49-F238E27FC236}">
                  <a16:creationId xmlns:a16="http://schemas.microsoft.com/office/drawing/2014/main" id="{AE8CFF74-25DA-4108-8654-DA7004A57B1E}"/>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grpSp>
      <p:grpSp>
        <p:nvGrpSpPr>
          <p:cNvPr id="22" name="Group 86">
            <a:extLst>
              <a:ext uri="{FF2B5EF4-FFF2-40B4-BE49-F238E27FC236}">
                <a16:creationId xmlns:a16="http://schemas.microsoft.com/office/drawing/2014/main" id="{188B37AA-435D-4347-BF04-D1B742723FBA}"/>
              </a:ext>
            </a:extLst>
          </p:cNvPr>
          <p:cNvGrpSpPr/>
          <p:nvPr/>
        </p:nvGrpSpPr>
        <p:grpSpPr>
          <a:xfrm>
            <a:off x="1504706" y="3091767"/>
            <a:ext cx="4237333" cy="492484"/>
            <a:chOff x="1637766" y="1995289"/>
            <a:chExt cx="4648200" cy="492484"/>
          </a:xfrm>
        </p:grpSpPr>
        <p:sp>
          <p:nvSpPr>
            <p:cNvPr id="23" name="Rectangle 87">
              <a:extLst>
                <a:ext uri="{FF2B5EF4-FFF2-40B4-BE49-F238E27FC236}">
                  <a16:creationId xmlns:a16="http://schemas.microsoft.com/office/drawing/2014/main" id="{6FE35BC9-3386-4768-98C6-4674B970AAF5}"/>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4" name="Rectangle 88">
              <a:extLst>
                <a:ext uri="{FF2B5EF4-FFF2-40B4-BE49-F238E27FC236}">
                  <a16:creationId xmlns:a16="http://schemas.microsoft.com/office/drawing/2014/main" id="{1CABD062-C4F3-4DA0-BFE2-1F6D878C6AE9}"/>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5" name="Rectangle 89">
              <a:extLst>
                <a:ext uri="{FF2B5EF4-FFF2-40B4-BE49-F238E27FC236}">
                  <a16:creationId xmlns:a16="http://schemas.microsoft.com/office/drawing/2014/main" id="{1BC75583-BE5E-4CB9-9F7B-917B0E3C44F6}"/>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26" name="Rectangle 90">
              <a:extLst>
                <a:ext uri="{FF2B5EF4-FFF2-40B4-BE49-F238E27FC236}">
                  <a16:creationId xmlns:a16="http://schemas.microsoft.com/office/drawing/2014/main" id="{409D0211-299F-4421-AD3F-8CFCC94A6117}"/>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27" name="Straight Connector 91">
              <a:extLst>
                <a:ext uri="{FF2B5EF4-FFF2-40B4-BE49-F238E27FC236}">
                  <a16:creationId xmlns:a16="http://schemas.microsoft.com/office/drawing/2014/main" id="{13A8B74C-5555-4979-B411-E5B2E3ADAE19}"/>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grpSp>
      <p:grpSp>
        <p:nvGrpSpPr>
          <p:cNvPr id="28" name="Group 92">
            <a:extLst>
              <a:ext uri="{FF2B5EF4-FFF2-40B4-BE49-F238E27FC236}">
                <a16:creationId xmlns:a16="http://schemas.microsoft.com/office/drawing/2014/main" id="{0A2D8F10-47A8-4196-B441-7FB8FBC4B5FC}"/>
              </a:ext>
            </a:extLst>
          </p:cNvPr>
          <p:cNvGrpSpPr/>
          <p:nvPr/>
        </p:nvGrpSpPr>
        <p:grpSpPr>
          <a:xfrm>
            <a:off x="1504706" y="4158567"/>
            <a:ext cx="4237333" cy="492484"/>
            <a:chOff x="1637766" y="1995289"/>
            <a:chExt cx="4648200" cy="492484"/>
          </a:xfrm>
        </p:grpSpPr>
        <p:sp>
          <p:nvSpPr>
            <p:cNvPr id="29" name="Rectangle 93">
              <a:extLst>
                <a:ext uri="{FF2B5EF4-FFF2-40B4-BE49-F238E27FC236}">
                  <a16:creationId xmlns:a16="http://schemas.microsoft.com/office/drawing/2014/main" id="{48E2210B-9681-45D6-B94E-5EBF6ED0AD79}"/>
                </a:ext>
              </a:extLst>
            </p:cNvPr>
            <p:cNvSpPr/>
            <p:nvPr/>
          </p:nvSpPr>
          <p:spPr bwMode="auto">
            <a:xfrm>
              <a:off x="1637766" y="1995289"/>
              <a:ext cx="4648200" cy="492484"/>
            </a:xfrm>
            <a:prstGeom prst="rect">
              <a:avLst/>
            </a:prstGeom>
            <a:solidFill>
              <a:schemeClr val="accent2">
                <a:lumMod val="20000"/>
                <a:lumOff val="80000"/>
              </a:schemeClr>
            </a:solidFill>
            <a:ln w="28575" cap="flat" cmpd="sng" algn="ctr">
              <a:no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0" name="Rectangle 94">
              <a:extLst>
                <a:ext uri="{FF2B5EF4-FFF2-40B4-BE49-F238E27FC236}">
                  <a16:creationId xmlns:a16="http://schemas.microsoft.com/office/drawing/2014/main" id="{EB126446-02A1-47D0-9E81-FE8BEBA3B758}"/>
                </a:ext>
              </a:extLst>
            </p:cNvPr>
            <p:cNvSpPr/>
            <p:nvPr/>
          </p:nvSpPr>
          <p:spPr bwMode="auto">
            <a:xfrm>
              <a:off x="1784795"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1" name="Rectangle 95">
              <a:extLst>
                <a:ext uri="{FF2B5EF4-FFF2-40B4-BE49-F238E27FC236}">
                  <a16:creationId xmlns:a16="http://schemas.microsoft.com/office/drawing/2014/main" id="{A72AAC06-14E8-443D-BC92-01252C0C332D}"/>
                </a:ext>
              </a:extLst>
            </p:cNvPr>
            <p:cNvSpPr/>
            <p:nvPr/>
          </p:nvSpPr>
          <p:spPr bwMode="auto">
            <a:xfrm>
              <a:off x="3048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2" name="Rectangle 96">
              <a:extLst>
                <a:ext uri="{FF2B5EF4-FFF2-40B4-BE49-F238E27FC236}">
                  <a16:creationId xmlns:a16="http://schemas.microsoft.com/office/drawing/2014/main" id="{D0BF567A-7C05-4A5F-9520-1B8F8B0C8A1F}"/>
                </a:ext>
              </a:extLst>
            </p:cNvPr>
            <p:cNvSpPr/>
            <p:nvPr/>
          </p:nvSpPr>
          <p:spPr bwMode="auto">
            <a:xfrm>
              <a:off x="4953000" y="2090806"/>
              <a:ext cx="1187005" cy="31237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cxnSp>
          <p:nvCxnSpPr>
            <p:cNvPr id="33" name="Straight Connector 97">
              <a:extLst>
                <a:ext uri="{FF2B5EF4-FFF2-40B4-BE49-F238E27FC236}">
                  <a16:creationId xmlns:a16="http://schemas.microsoft.com/office/drawing/2014/main" id="{DB8DA958-1D01-4A43-A11A-86EA4C724DA4}"/>
                </a:ext>
              </a:extLst>
            </p:cNvPr>
            <p:cNvCxnSpPr/>
            <p:nvPr/>
          </p:nvCxnSpPr>
          <p:spPr bwMode="auto">
            <a:xfrm>
              <a:off x="4349839" y="2254873"/>
              <a:ext cx="609600" cy="1588"/>
            </a:xfrm>
            <a:prstGeom prst="line">
              <a:avLst/>
            </a:prstGeom>
            <a:noFill/>
            <a:ln w="76200" cap="rnd" cmpd="sng" algn="ctr">
              <a:solidFill>
                <a:schemeClr val="tx1"/>
              </a:solidFill>
              <a:prstDash val="sysDot"/>
              <a:round/>
              <a:headEnd type="none" w="med" len="med"/>
              <a:tailEnd type="none" w="med" len="med"/>
            </a:ln>
            <a:effectLst/>
          </p:spPr>
        </p:cxnSp>
      </p:grpSp>
      <p:sp>
        <p:nvSpPr>
          <p:cNvPr id="34" name="Trapezoid 98">
            <a:extLst>
              <a:ext uri="{FF2B5EF4-FFF2-40B4-BE49-F238E27FC236}">
                <a16:creationId xmlns:a16="http://schemas.microsoft.com/office/drawing/2014/main" id="{0B764936-58BE-4447-A060-35C6D78EDEF1}"/>
              </a:ext>
            </a:extLst>
          </p:cNvPr>
          <p:cNvSpPr/>
          <p:nvPr/>
        </p:nvSpPr>
        <p:spPr bwMode="auto">
          <a:xfrm>
            <a:off x="1570702" y="4579332"/>
            <a:ext cx="3523449" cy="865914"/>
          </a:xfrm>
          <a:prstGeom prst="trapezoid">
            <a:avLst>
              <a:gd name="adj" fmla="val 141754"/>
            </a:avLst>
          </a:prstGeom>
          <a:solidFill>
            <a:schemeClr val="bg2">
              <a:lumMod val="20000"/>
              <a:lumOff val="80000"/>
            </a:schemeClr>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dirty="0">
              <a:latin typeface="Calibri" pitchFamily="34" charset="0"/>
            </a:endParaRPr>
          </a:p>
        </p:txBody>
      </p:sp>
      <p:sp>
        <p:nvSpPr>
          <p:cNvPr id="35" name="Rectangle 63">
            <a:extLst>
              <a:ext uri="{FF2B5EF4-FFF2-40B4-BE49-F238E27FC236}">
                <a16:creationId xmlns:a16="http://schemas.microsoft.com/office/drawing/2014/main" id="{1E1646EF-8D1B-46EC-82CC-FC789F4AFA39}"/>
              </a:ext>
            </a:extLst>
          </p:cNvPr>
          <p:cNvSpPr/>
          <p:nvPr/>
        </p:nvSpPr>
        <p:spPr bwMode="auto">
          <a:xfrm>
            <a:off x="1570702" y="5445246"/>
            <a:ext cx="3523449" cy="533400"/>
          </a:xfrm>
          <a:prstGeom prst="rect">
            <a:avLst/>
          </a:prstGeom>
          <a:solidFill>
            <a:schemeClr val="accent2">
              <a:lumMod val="40000"/>
              <a:lumOff val="60000"/>
            </a:schemeClr>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sp>
        <p:nvSpPr>
          <p:cNvPr id="36" name="Rectangle 64">
            <a:extLst>
              <a:ext uri="{FF2B5EF4-FFF2-40B4-BE49-F238E27FC236}">
                <a16:creationId xmlns:a16="http://schemas.microsoft.com/office/drawing/2014/main" id="{BFE7CA23-2679-496B-A0F3-8D7F54DE8276}"/>
              </a:ext>
            </a:extLst>
          </p:cNvPr>
          <p:cNvSpPr/>
          <p:nvPr/>
        </p:nvSpPr>
        <p:spPr bwMode="auto">
          <a:xfrm>
            <a:off x="3068946" y="555954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0</a:t>
            </a:r>
          </a:p>
        </p:txBody>
      </p:sp>
      <p:sp>
        <p:nvSpPr>
          <p:cNvPr id="37" name="Rectangle 65">
            <a:extLst>
              <a:ext uri="{FF2B5EF4-FFF2-40B4-BE49-F238E27FC236}">
                <a16:creationId xmlns:a16="http://schemas.microsoft.com/office/drawing/2014/main" id="{AE2F1E18-3AB4-4FA4-90B3-ABD4F38FCCDA}"/>
              </a:ext>
            </a:extLst>
          </p:cNvPr>
          <p:cNvSpPr/>
          <p:nvPr/>
        </p:nvSpPr>
        <p:spPr bwMode="auto">
          <a:xfrm>
            <a:off x="3341551" y="555954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1</a:t>
            </a:r>
          </a:p>
        </p:txBody>
      </p:sp>
      <p:sp>
        <p:nvSpPr>
          <p:cNvPr id="38" name="Rectangle 66">
            <a:extLst>
              <a:ext uri="{FF2B5EF4-FFF2-40B4-BE49-F238E27FC236}">
                <a16:creationId xmlns:a16="http://schemas.microsoft.com/office/drawing/2014/main" id="{07804EBA-65D1-4835-A19B-86F89E110EEF}"/>
              </a:ext>
            </a:extLst>
          </p:cNvPr>
          <p:cNvSpPr/>
          <p:nvPr/>
        </p:nvSpPr>
        <p:spPr bwMode="auto">
          <a:xfrm>
            <a:off x="3602346" y="555954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2</a:t>
            </a:r>
          </a:p>
        </p:txBody>
      </p:sp>
      <p:sp>
        <p:nvSpPr>
          <p:cNvPr id="39" name="Rectangle 67">
            <a:extLst>
              <a:ext uri="{FF2B5EF4-FFF2-40B4-BE49-F238E27FC236}">
                <a16:creationId xmlns:a16="http://schemas.microsoft.com/office/drawing/2014/main" id="{E5374A67-7F85-4643-8014-0463C9F7A93C}"/>
              </a:ext>
            </a:extLst>
          </p:cNvPr>
          <p:cNvSpPr/>
          <p:nvPr/>
        </p:nvSpPr>
        <p:spPr bwMode="auto">
          <a:xfrm>
            <a:off x="4516746" y="5559546"/>
            <a:ext cx="457200"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rmAutofit fontScale="92500" lnSpcReduction="10000"/>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B-1</a:t>
            </a:r>
          </a:p>
        </p:txBody>
      </p:sp>
      <p:sp>
        <p:nvSpPr>
          <p:cNvPr id="40" name="Rectangle 68">
            <a:extLst>
              <a:ext uri="{FF2B5EF4-FFF2-40B4-BE49-F238E27FC236}">
                <a16:creationId xmlns:a16="http://schemas.microsoft.com/office/drawing/2014/main" id="{AD763CB9-565A-4131-B013-9DB023B35F34}"/>
              </a:ext>
            </a:extLst>
          </p:cNvPr>
          <p:cNvSpPr/>
          <p:nvPr/>
        </p:nvSpPr>
        <p:spPr bwMode="auto">
          <a:xfrm>
            <a:off x="3874951" y="5559546"/>
            <a:ext cx="64179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rmAutofit fontScale="92500" lnSpcReduction="10000"/>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1600" dirty="0">
              <a:latin typeface="Calibri" pitchFamily="34" charset="0"/>
            </a:endParaRPr>
          </a:p>
        </p:txBody>
      </p:sp>
      <p:cxnSp>
        <p:nvCxnSpPr>
          <p:cNvPr id="41" name="Straight Connector 69">
            <a:extLst>
              <a:ext uri="{FF2B5EF4-FFF2-40B4-BE49-F238E27FC236}">
                <a16:creationId xmlns:a16="http://schemas.microsoft.com/office/drawing/2014/main" id="{84207DA8-0FB7-4708-8F8A-15A5F8CD570B}"/>
              </a:ext>
            </a:extLst>
          </p:cNvPr>
          <p:cNvCxnSpPr/>
          <p:nvPr/>
        </p:nvCxnSpPr>
        <p:spPr bwMode="auto">
          <a:xfrm>
            <a:off x="4009102" y="5711152"/>
            <a:ext cx="457200" cy="1588"/>
          </a:xfrm>
          <a:prstGeom prst="line">
            <a:avLst/>
          </a:prstGeom>
          <a:noFill/>
          <a:ln w="38100" cap="rnd" cmpd="sng" algn="ctr">
            <a:solidFill>
              <a:schemeClr val="tx1"/>
            </a:solidFill>
            <a:prstDash val="sysDot"/>
            <a:round/>
            <a:headEnd type="none" w="med" len="med"/>
            <a:tailEnd type="none" w="med" len="med"/>
          </a:ln>
          <a:effectLst/>
        </p:spPr>
      </p:cxnSp>
      <p:sp>
        <p:nvSpPr>
          <p:cNvPr id="42" name="Rectangle 71">
            <a:extLst>
              <a:ext uri="{FF2B5EF4-FFF2-40B4-BE49-F238E27FC236}">
                <a16:creationId xmlns:a16="http://schemas.microsoft.com/office/drawing/2014/main" id="{5C2D1939-B3E8-4941-A828-993B5EC3F748}"/>
              </a:ext>
            </a:extLst>
          </p:cNvPr>
          <p:cNvSpPr/>
          <p:nvPr/>
        </p:nvSpPr>
        <p:spPr bwMode="auto">
          <a:xfrm>
            <a:off x="2166356" y="5559546"/>
            <a:ext cx="717995" cy="304800"/>
          </a:xfrm>
          <a:prstGeom prst="rect">
            <a:avLst/>
          </a:prstGeom>
          <a:solidFill>
            <a:srgbClr val="FF9999"/>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rmAutofit fontScale="92500" lnSpcReduction="10000"/>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tag</a:t>
            </a:r>
          </a:p>
        </p:txBody>
      </p:sp>
      <p:sp>
        <p:nvSpPr>
          <p:cNvPr id="43" name="Rectangle 72">
            <a:extLst>
              <a:ext uri="{FF2B5EF4-FFF2-40B4-BE49-F238E27FC236}">
                <a16:creationId xmlns:a16="http://schemas.microsoft.com/office/drawing/2014/main" id="{4EB844E6-0001-4863-BBA2-C2423FAD6584}"/>
              </a:ext>
            </a:extLst>
          </p:cNvPr>
          <p:cNvSpPr/>
          <p:nvPr/>
        </p:nvSpPr>
        <p:spPr bwMode="auto">
          <a:xfrm>
            <a:off x="1697346" y="5559546"/>
            <a:ext cx="272605" cy="304800"/>
          </a:xfrm>
          <a:prstGeom prst="rect">
            <a:avLst/>
          </a:prstGeom>
          <a:solidFill>
            <a:schemeClr val="bg1"/>
          </a:solidFill>
          <a:ln w="28575" cap="flat" cmpd="sng" algn="ctr">
            <a:solidFill>
              <a:schemeClr val="tx1"/>
            </a:solidFill>
            <a:prstDash val="solid"/>
            <a:round/>
            <a:headEnd type="none" w="med" len="med"/>
            <a:tailEnd type="triangle" w="med" len="med"/>
          </a:ln>
          <a:effectLst/>
        </p:spPr>
        <p:txBody>
          <a:bodyPr vert="horz" wrap="none" lIns="91440" tIns="45720" rIns="91440" bIns="45720" numCol="1" rtlCol="0" anchor="ctr"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v</a:t>
            </a:r>
          </a:p>
        </p:txBody>
      </p:sp>
      <p:sp>
        <p:nvSpPr>
          <p:cNvPr id="44" name="TextBox 73">
            <a:extLst>
              <a:ext uri="{FF2B5EF4-FFF2-40B4-BE49-F238E27FC236}">
                <a16:creationId xmlns:a16="http://schemas.microsoft.com/office/drawing/2014/main" id="{D2ED3419-3D33-4496-B78F-D4A2552E25C9}"/>
              </a:ext>
            </a:extLst>
          </p:cNvPr>
          <p:cNvSpPr txBox="1"/>
          <p:nvPr/>
        </p:nvSpPr>
        <p:spPr>
          <a:xfrm>
            <a:off x="1043395" y="5977436"/>
            <a:ext cx="952312" cy="369332"/>
          </a:xfrm>
          <a:prstGeom prst="rect">
            <a:avLst/>
          </a:prstGeom>
          <a:noFill/>
        </p:spPr>
        <p:txBody>
          <a:bodyPr wrap="none" rtlCol="0">
            <a:spAutoFit/>
          </a:bodyPr>
          <a:lstStyle/>
          <a:p>
            <a:r>
              <a:rPr lang="en-US" sz="1800" dirty="0">
                <a:latin typeface="Calibri" pitchFamily="34" charset="0"/>
              </a:rPr>
              <a:t>valid bit</a:t>
            </a:r>
          </a:p>
        </p:txBody>
      </p:sp>
      <p:cxnSp>
        <p:nvCxnSpPr>
          <p:cNvPr id="45" name="Straight Connector 75">
            <a:extLst>
              <a:ext uri="{FF2B5EF4-FFF2-40B4-BE49-F238E27FC236}">
                <a16:creationId xmlns:a16="http://schemas.microsoft.com/office/drawing/2014/main" id="{44A7C73B-0216-45A7-827B-C40EA17E5D15}"/>
              </a:ext>
            </a:extLst>
          </p:cNvPr>
          <p:cNvCxnSpPr/>
          <p:nvPr/>
        </p:nvCxnSpPr>
        <p:spPr bwMode="auto">
          <a:xfrm rot="5400000" flipH="1" flipV="1">
            <a:off x="1818345" y="6007769"/>
            <a:ext cx="304800" cy="1588"/>
          </a:xfrm>
          <a:prstGeom prst="line">
            <a:avLst/>
          </a:prstGeom>
          <a:noFill/>
          <a:ln w="9525" cap="flat" cmpd="sng" algn="ctr">
            <a:solidFill>
              <a:schemeClr val="tx1"/>
            </a:solidFill>
            <a:prstDash val="solid"/>
            <a:round/>
            <a:headEnd type="none" w="med" len="med"/>
            <a:tailEnd type="none" w="med" len="med"/>
          </a:ln>
          <a:effectLst/>
        </p:spPr>
      </p:cxnSp>
      <p:sp>
        <p:nvSpPr>
          <p:cNvPr id="46" name="AutoShape 16">
            <a:extLst>
              <a:ext uri="{FF2B5EF4-FFF2-40B4-BE49-F238E27FC236}">
                <a16:creationId xmlns:a16="http://schemas.microsoft.com/office/drawing/2014/main" id="{0EDF99B2-EBA4-4176-BE6F-8E0B5FE4852B}"/>
              </a:ext>
            </a:extLst>
          </p:cNvPr>
          <p:cNvSpPr>
            <a:spLocks/>
          </p:cNvSpPr>
          <p:nvPr/>
        </p:nvSpPr>
        <p:spPr bwMode="auto">
          <a:xfrm rot="16200000" flipV="1">
            <a:off x="3920023" y="5203235"/>
            <a:ext cx="228600" cy="1905000"/>
          </a:xfrm>
          <a:prstGeom prst="leftBrace">
            <a:avLst>
              <a:gd name="adj1" fmla="val 136972"/>
              <a:gd name="adj2" fmla="val 50000"/>
            </a:avLst>
          </a:prstGeom>
          <a:noFill/>
          <a:ln w="25400">
            <a:solidFill>
              <a:schemeClr val="tx1"/>
            </a:solidFill>
            <a:round/>
            <a:headEnd/>
            <a:tailEnd/>
          </a:ln>
          <a:effectLst/>
        </p:spPr>
        <p:txBody>
          <a:bodyPr wrap="none" anchor="ctr"/>
          <a:lstStyle/>
          <a:p>
            <a:endParaRPr lang="en-US" sz="1800" dirty="0">
              <a:latin typeface="Calibri" pitchFamily="34" charset="0"/>
            </a:endParaRPr>
          </a:p>
        </p:txBody>
      </p:sp>
      <p:sp>
        <p:nvSpPr>
          <p:cNvPr id="47" name="TextBox 77">
            <a:extLst>
              <a:ext uri="{FF2B5EF4-FFF2-40B4-BE49-F238E27FC236}">
                <a16:creationId xmlns:a16="http://schemas.microsoft.com/office/drawing/2014/main" id="{9BBF3CDF-E2CF-4EF3-8348-70C65ED01973}"/>
              </a:ext>
            </a:extLst>
          </p:cNvPr>
          <p:cNvSpPr txBox="1"/>
          <p:nvPr/>
        </p:nvSpPr>
        <p:spPr>
          <a:xfrm>
            <a:off x="3435936" y="6244670"/>
            <a:ext cx="3834127" cy="369332"/>
          </a:xfrm>
          <a:prstGeom prst="rect">
            <a:avLst/>
          </a:prstGeom>
          <a:noFill/>
        </p:spPr>
        <p:txBody>
          <a:bodyPr wrap="none" rtlCol="0">
            <a:spAutoFit/>
          </a:bodyPr>
          <a:lstStyle/>
          <a:p>
            <a:r>
              <a:rPr lang="en-US" sz="1800" dirty="0">
                <a:latin typeface="Calibri" pitchFamily="34" charset="0"/>
              </a:rPr>
              <a:t>B = 2</a:t>
            </a:r>
            <a:r>
              <a:rPr lang="en-US" sz="1800" baseline="30000" dirty="0">
                <a:latin typeface="Calibri" pitchFamily="34" charset="0"/>
              </a:rPr>
              <a:t>b</a:t>
            </a:r>
            <a:r>
              <a:rPr lang="en-US" sz="1800" dirty="0">
                <a:latin typeface="Calibri" pitchFamily="34" charset="0"/>
              </a:rPr>
              <a:t> bytes per cache block (the data)</a:t>
            </a:r>
          </a:p>
        </p:txBody>
      </p:sp>
      <p:sp>
        <p:nvSpPr>
          <p:cNvPr id="48" name="Rectangle 50">
            <a:extLst>
              <a:ext uri="{FF2B5EF4-FFF2-40B4-BE49-F238E27FC236}">
                <a16:creationId xmlns:a16="http://schemas.microsoft.com/office/drawing/2014/main" id="{A70699B8-7176-404B-B26D-ABACF0601CD9}"/>
              </a:ext>
            </a:extLst>
          </p:cNvPr>
          <p:cNvSpPr/>
          <p:nvPr/>
        </p:nvSpPr>
        <p:spPr bwMode="auto">
          <a:xfrm>
            <a:off x="6288317" y="2723120"/>
            <a:ext cx="990600" cy="270848"/>
          </a:xfrm>
          <a:prstGeom prst="rect">
            <a:avLst/>
          </a:prstGeom>
          <a:solidFill>
            <a:srgbClr val="FF9999"/>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 bits</a:t>
            </a:r>
          </a:p>
        </p:txBody>
      </p:sp>
      <p:sp>
        <p:nvSpPr>
          <p:cNvPr id="49" name="Rectangle 51">
            <a:extLst>
              <a:ext uri="{FF2B5EF4-FFF2-40B4-BE49-F238E27FC236}">
                <a16:creationId xmlns:a16="http://schemas.microsoft.com/office/drawing/2014/main" id="{44B912BF-F992-43BD-BCC8-6838EB3591C8}"/>
              </a:ext>
            </a:extLst>
          </p:cNvPr>
          <p:cNvSpPr/>
          <p:nvPr/>
        </p:nvSpPr>
        <p:spPr bwMode="auto">
          <a:xfrm>
            <a:off x="7278917" y="2723120"/>
            <a:ext cx="7620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s bits</a:t>
            </a:r>
          </a:p>
        </p:txBody>
      </p:sp>
      <p:sp>
        <p:nvSpPr>
          <p:cNvPr id="50" name="Rectangle 52">
            <a:extLst>
              <a:ext uri="{FF2B5EF4-FFF2-40B4-BE49-F238E27FC236}">
                <a16:creationId xmlns:a16="http://schemas.microsoft.com/office/drawing/2014/main" id="{8293FA0E-1D07-458C-8F38-77DCF1CC5D09}"/>
              </a:ext>
            </a:extLst>
          </p:cNvPr>
          <p:cNvSpPr/>
          <p:nvPr/>
        </p:nvSpPr>
        <p:spPr bwMode="auto">
          <a:xfrm>
            <a:off x="8040917" y="2723120"/>
            <a:ext cx="685800" cy="270848"/>
          </a:xfrm>
          <a:prstGeom prst="rect">
            <a:avLst/>
          </a:prstGeom>
          <a:solidFill>
            <a:schemeClr val="bg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ctr" anchorCtr="1" compatLnSpc="1">
            <a:prstTxWarp prst="textNoShape">
              <a:avLst/>
            </a:prstTxWarp>
          </a:bodyPr>
          <a:lstStyle/>
          <a:p>
            <a:pPr lvl="0" algn="ctr"/>
            <a:r>
              <a:rPr lang="en-US" sz="1600" dirty="0">
                <a:solidFill>
                  <a:srgbClr val="000000"/>
                </a:solidFill>
                <a:latin typeface="Calibri" pitchFamily="34" charset="0"/>
              </a:rPr>
              <a:t>b bits</a:t>
            </a:r>
          </a:p>
        </p:txBody>
      </p:sp>
      <p:sp>
        <p:nvSpPr>
          <p:cNvPr id="51" name="TextBox 54">
            <a:extLst>
              <a:ext uri="{FF2B5EF4-FFF2-40B4-BE49-F238E27FC236}">
                <a16:creationId xmlns:a16="http://schemas.microsoft.com/office/drawing/2014/main" id="{055931F7-06CC-442A-90E4-EF770E212DFE}"/>
              </a:ext>
            </a:extLst>
          </p:cNvPr>
          <p:cNvSpPr txBox="1"/>
          <p:nvPr/>
        </p:nvSpPr>
        <p:spPr>
          <a:xfrm>
            <a:off x="6199239" y="2383158"/>
            <a:ext cx="1810817" cy="369332"/>
          </a:xfrm>
          <a:prstGeom prst="rect">
            <a:avLst/>
          </a:prstGeom>
          <a:noFill/>
        </p:spPr>
        <p:txBody>
          <a:bodyPr wrap="none" rtlCol="0">
            <a:spAutoFit/>
          </a:bodyPr>
          <a:lstStyle/>
          <a:p>
            <a:r>
              <a:rPr lang="en-US" sz="1800" dirty="0">
                <a:latin typeface="Calibri" pitchFamily="34" charset="0"/>
              </a:rPr>
              <a:t>Address of word:</a:t>
            </a:r>
          </a:p>
        </p:txBody>
      </p:sp>
      <p:sp>
        <p:nvSpPr>
          <p:cNvPr id="52" name="AutoShape 16">
            <a:extLst>
              <a:ext uri="{FF2B5EF4-FFF2-40B4-BE49-F238E27FC236}">
                <a16:creationId xmlns:a16="http://schemas.microsoft.com/office/drawing/2014/main" id="{A669C20E-870A-4894-91F7-1D11CD30DF02}"/>
              </a:ext>
            </a:extLst>
          </p:cNvPr>
          <p:cNvSpPr>
            <a:spLocks/>
          </p:cNvSpPr>
          <p:nvPr/>
        </p:nvSpPr>
        <p:spPr bwMode="auto">
          <a:xfrm rot="16200000" flipV="1">
            <a:off x="6669317" y="2691986"/>
            <a:ext cx="228600" cy="990598"/>
          </a:xfrm>
          <a:prstGeom prst="leftBrace">
            <a:avLst>
              <a:gd name="adj1" fmla="val 75000"/>
              <a:gd name="adj2" fmla="val 50000"/>
            </a:avLst>
          </a:prstGeom>
          <a:noFill/>
          <a:ln w="19050">
            <a:solidFill>
              <a:schemeClr val="tx1"/>
            </a:solidFill>
            <a:round/>
            <a:headEnd/>
            <a:tailEnd/>
          </a:ln>
          <a:effectLst/>
        </p:spPr>
        <p:txBody>
          <a:bodyPr wrap="none" anchor="ctr"/>
          <a:lstStyle/>
          <a:p>
            <a:endParaRPr lang="en-US" sz="1800" dirty="0">
              <a:latin typeface="Calibri" pitchFamily="34" charset="0"/>
            </a:endParaRPr>
          </a:p>
        </p:txBody>
      </p:sp>
      <p:sp>
        <p:nvSpPr>
          <p:cNvPr id="53" name="AutoShape 16">
            <a:extLst>
              <a:ext uri="{FF2B5EF4-FFF2-40B4-BE49-F238E27FC236}">
                <a16:creationId xmlns:a16="http://schemas.microsoft.com/office/drawing/2014/main" id="{B6046183-62AA-4577-AFC4-3E7B423D8220}"/>
              </a:ext>
            </a:extLst>
          </p:cNvPr>
          <p:cNvSpPr>
            <a:spLocks/>
          </p:cNvSpPr>
          <p:nvPr/>
        </p:nvSpPr>
        <p:spPr bwMode="auto">
          <a:xfrm rot="16200000" flipV="1">
            <a:off x="7545618" y="2803470"/>
            <a:ext cx="228600" cy="761998"/>
          </a:xfrm>
          <a:prstGeom prst="leftBrace">
            <a:avLst>
              <a:gd name="adj1" fmla="val 75000"/>
              <a:gd name="adj2" fmla="val 50000"/>
            </a:avLst>
          </a:prstGeom>
          <a:noFill/>
          <a:ln w="19050">
            <a:solidFill>
              <a:schemeClr val="tx1"/>
            </a:solidFill>
            <a:round/>
            <a:headEnd/>
            <a:tailEnd/>
          </a:ln>
          <a:effectLst/>
        </p:spPr>
        <p:txBody>
          <a:bodyPr wrap="none" anchor="ctr"/>
          <a:lstStyle/>
          <a:p>
            <a:endParaRPr lang="en-US" sz="1800" dirty="0">
              <a:latin typeface="Calibri" pitchFamily="34" charset="0"/>
            </a:endParaRPr>
          </a:p>
        </p:txBody>
      </p:sp>
      <p:sp>
        <p:nvSpPr>
          <p:cNvPr id="54" name="AutoShape 16">
            <a:extLst>
              <a:ext uri="{FF2B5EF4-FFF2-40B4-BE49-F238E27FC236}">
                <a16:creationId xmlns:a16="http://schemas.microsoft.com/office/drawing/2014/main" id="{D1C03F0E-8D1E-489A-8FE6-9BF1C96E6D85}"/>
              </a:ext>
            </a:extLst>
          </p:cNvPr>
          <p:cNvSpPr>
            <a:spLocks/>
          </p:cNvSpPr>
          <p:nvPr/>
        </p:nvSpPr>
        <p:spPr bwMode="auto">
          <a:xfrm rot="16200000" flipV="1">
            <a:off x="8231417" y="2879669"/>
            <a:ext cx="228600" cy="609600"/>
          </a:xfrm>
          <a:prstGeom prst="leftBrace">
            <a:avLst>
              <a:gd name="adj1" fmla="val 75000"/>
              <a:gd name="adj2" fmla="val 50000"/>
            </a:avLst>
          </a:prstGeom>
          <a:noFill/>
          <a:ln w="19050">
            <a:solidFill>
              <a:schemeClr val="tx1"/>
            </a:solidFill>
            <a:round/>
            <a:headEnd/>
            <a:tailEnd/>
          </a:ln>
          <a:effectLst/>
        </p:spPr>
        <p:txBody>
          <a:bodyPr wrap="none" anchor="ctr"/>
          <a:lstStyle/>
          <a:p>
            <a:endParaRPr lang="en-US" sz="1800" dirty="0">
              <a:latin typeface="Calibri" pitchFamily="34" charset="0"/>
            </a:endParaRPr>
          </a:p>
        </p:txBody>
      </p:sp>
      <p:sp>
        <p:nvSpPr>
          <p:cNvPr id="55" name="TextBox 74">
            <a:extLst>
              <a:ext uri="{FF2B5EF4-FFF2-40B4-BE49-F238E27FC236}">
                <a16:creationId xmlns:a16="http://schemas.microsoft.com/office/drawing/2014/main" id="{CB54D490-F3FC-4BC8-9907-EEBBC7D1F85E}"/>
              </a:ext>
            </a:extLst>
          </p:cNvPr>
          <p:cNvSpPr txBox="1"/>
          <p:nvPr/>
        </p:nvSpPr>
        <p:spPr>
          <a:xfrm>
            <a:off x="6545611" y="3235446"/>
            <a:ext cx="485389" cy="369332"/>
          </a:xfrm>
          <a:prstGeom prst="rect">
            <a:avLst/>
          </a:prstGeom>
          <a:noFill/>
        </p:spPr>
        <p:txBody>
          <a:bodyPr wrap="none" rtlCol="0">
            <a:spAutoFit/>
          </a:bodyPr>
          <a:lstStyle/>
          <a:p>
            <a:r>
              <a:rPr lang="en-US" sz="1800" dirty="0">
                <a:latin typeface="Calibri" pitchFamily="34" charset="0"/>
              </a:rPr>
              <a:t>tag</a:t>
            </a:r>
          </a:p>
        </p:txBody>
      </p:sp>
      <p:sp>
        <p:nvSpPr>
          <p:cNvPr id="56" name="TextBox 79">
            <a:extLst>
              <a:ext uri="{FF2B5EF4-FFF2-40B4-BE49-F238E27FC236}">
                <a16:creationId xmlns:a16="http://schemas.microsoft.com/office/drawing/2014/main" id="{55947EAA-8F3A-4FA9-843E-57E3BAF9DEC7}"/>
              </a:ext>
            </a:extLst>
          </p:cNvPr>
          <p:cNvSpPr txBox="1"/>
          <p:nvPr/>
        </p:nvSpPr>
        <p:spPr>
          <a:xfrm>
            <a:off x="7311112" y="3234236"/>
            <a:ext cx="705258" cy="646331"/>
          </a:xfrm>
          <a:prstGeom prst="rect">
            <a:avLst/>
          </a:prstGeom>
          <a:noFill/>
        </p:spPr>
        <p:txBody>
          <a:bodyPr wrap="none" rtlCol="0">
            <a:spAutoFit/>
          </a:bodyPr>
          <a:lstStyle/>
          <a:p>
            <a:pPr algn="ctr"/>
            <a:r>
              <a:rPr lang="en-US" sz="1800" dirty="0">
                <a:latin typeface="Calibri" pitchFamily="34" charset="0"/>
              </a:rPr>
              <a:t>set</a:t>
            </a:r>
          </a:p>
          <a:p>
            <a:pPr algn="ctr"/>
            <a:r>
              <a:rPr lang="en-US" sz="1800">
                <a:latin typeface="Calibri" pitchFamily="34" charset="0"/>
              </a:rPr>
              <a:t>index</a:t>
            </a:r>
            <a:endParaRPr lang="en-US" sz="1800" dirty="0">
              <a:latin typeface="Calibri" pitchFamily="34" charset="0"/>
            </a:endParaRPr>
          </a:p>
        </p:txBody>
      </p:sp>
      <p:sp>
        <p:nvSpPr>
          <p:cNvPr id="57" name="TextBox 80">
            <a:extLst>
              <a:ext uri="{FF2B5EF4-FFF2-40B4-BE49-F238E27FC236}">
                <a16:creationId xmlns:a16="http://schemas.microsoft.com/office/drawing/2014/main" id="{5D5E3691-38B1-4C03-8264-E58F9E16CE80}"/>
              </a:ext>
            </a:extLst>
          </p:cNvPr>
          <p:cNvSpPr txBox="1"/>
          <p:nvPr/>
        </p:nvSpPr>
        <p:spPr>
          <a:xfrm>
            <a:off x="7984034" y="3234236"/>
            <a:ext cx="738664" cy="646331"/>
          </a:xfrm>
          <a:prstGeom prst="rect">
            <a:avLst/>
          </a:prstGeom>
          <a:noFill/>
        </p:spPr>
        <p:txBody>
          <a:bodyPr wrap="none" rtlCol="0">
            <a:spAutoFit/>
          </a:bodyPr>
          <a:lstStyle/>
          <a:p>
            <a:pPr algn="ctr"/>
            <a:r>
              <a:rPr lang="en-US" sz="1800" dirty="0">
                <a:latin typeface="Calibri" pitchFamily="34" charset="0"/>
              </a:rPr>
              <a:t>block</a:t>
            </a:r>
          </a:p>
          <a:p>
            <a:pPr algn="ctr"/>
            <a:r>
              <a:rPr lang="en-US" sz="1800" dirty="0">
                <a:latin typeface="Calibri" pitchFamily="34" charset="0"/>
              </a:rPr>
              <a:t>offset</a:t>
            </a:r>
          </a:p>
        </p:txBody>
      </p:sp>
      <p:cxnSp>
        <p:nvCxnSpPr>
          <p:cNvPr id="58" name="Shape 92">
            <a:extLst>
              <a:ext uri="{FF2B5EF4-FFF2-40B4-BE49-F238E27FC236}">
                <a16:creationId xmlns:a16="http://schemas.microsoft.com/office/drawing/2014/main" id="{8E4A2B7C-E786-401F-9EC1-70E855667A1F}"/>
              </a:ext>
            </a:extLst>
          </p:cNvPr>
          <p:cNvCxnSpPr>
            <a:stCxn id="56" idx="2"/>
            <a:endCxn id="29" idx="3"/>
          </p:cNvCxnSpPr>
          <p:nvPr/>
        </p:nvCxnSpPr>
        <p:spPr bwMode="auto">
          <a:xfrm rot="5400000">
            <a:off x="6440769" y="3181837"/>
            <a:ext cx="524242" cy="1921702"/>
          </a:xfrm>
          <a:prstGeom prst="bentConnector2">
            <a:avLst/>
          </a:prstGeom>
          <a:noFill/>
          <a:ln w="25400" cap="flat" cmpd="sng" algn="ctr">
            <a:solidFill>
              <a:schemeClr val="accent2">
                <a:lumMod val="75000"/>
              </a:schemeClr>
            </a:solidFill>
            <a:prstDash val="solid"/>
            <a:round/>
            <a:headEnd type="none" w="med" len="med"/>
            <a:tailEnd type="none" w="med" len="med"/>
          </a:ln>
          <a:effectLst/>
        </p:spPr>
      </p:cxnSp>
      <p:cxnSp>
        <p:nvCxnSpPr>
          <p:cNvPr id="59" name="Elbow Connector 101">
            <a:extLst>
              <a:ext uri="{FF2B5EF4-FFF2-40B4-BE49-F238E27FC236}">
                <a16:creationId xmlns:a16="http://schemas.microsoft.com/office/drawing/2014/main" id="{ED5834B1-9DF6-432B-AEA5-8A117BC4550C}"/>
              </a:ext>
            </a:extLst>
          </p:cNvPr>
          <p:cNvCxnSpPr>
            <a:stCxn id="57" idx="2"/>
            <a:endCxn id="38" idx="0"/>
          </p:cNvCxnSpPr>
          <p:nvPr/>
        </p:nvCxnSpPr>
        <p:spPr bwMode="auto">
          <a:xfrm rot="5400000">
            <a:off x="5206519" y="2412698"/>
            <a:ext cx="1678979" cy="4614717"/>
          </a:xfrm>
          <a:prstGeom prst="bentConnector3">
            <a:avLst>
              <a:gd name="adj1" fmla="val 63807"/>
            </a:avLst>
          </a:prstGeom>
          <a:noFill/>
          <a:ln w="25400" cap="flat" cmpd="sng" algn="ctr">
            <a:solidFill>
              <a:schemeClr val="accent2">
                <a:lumMod val="75000"/>
              </a:schemeClr>
            </a:solidFill>
            <a:prstDash val="solid"/>
            <a:round/>
            <a:headEnd type="none" w="med" len="med"/>
            <a:tailEnd type="none" w="med" len="med"/>
          </a:ln>
          <a:effectLst/>
        </p:spPr>
      </p:cxnSp>
      <p:sp>
        <p:nvSpPr>
          <p:cNvPr id="60" name="TextBox 103">
            <a:extLst>
              <a:ext uri="{FF2B5EF4-FFF2-40B4-BE49-F238E27FC236}">
                <a16:creationId xmlns:a16="http://schemas.microsoft.com/office/drawing/2014/main" id="{16F4DF9D-C6E2-4A95-A94E-68E99348389B}"/>
              </a:ext>
            </a:extLst>
          </p:cNvPr>
          <p:cNvSpPr txBox="1"/>
          <p:nvPr/>
        </p:nvSpPr>
        <p:spPr>
          <a:xfrm>
            <a:off x="6422137" y="4924724"/>
            <a:ext cx="2015295" cy="307777"/>
          </a:xfrm>
          <a:prstGeom prst="rect">
            <a:avLst/>
          </a:prstGeom>
          <a:noFill/>
        </p:spPr>
        <p:txBody>
          <a:bodyPr wrap="none" rtlCol="0">
            <a:spAutoFit/>
          </a:bodyPr>
          <a:lstStyle/>
          <a:p>
            <a:r>
              <a:rPr lang="en-US" sz="1400" dirty="0">
                <a:solidFill>
                  <a:schemeClr val="accent2">
                    <a:lumMod val="75000"/>
                  </a:schemeClr>
                </a:solidFill>
                <a:latin typeface="Calibri" pitchFamily="34" charset="0"/>
              </a:rPr>
              <a:t>data begins at this offset</a:t>
            </a:r>
          </a:p>
        </p:txBody>
      </p:sp>
      <p:sp>
        <p:nvSpPr>
          <p:cNvPr id="61" name="TextBox 104">
            <a:extLst>
              <a:ext uri="{FF2B5EF4-FFF2-40B4-BE49-F238E27FC236}">
                <a16:creationId xmlns:a16="http://schemas.microsoft.com/office/drawing/2014/main" id="{28CC8DA0-63B9-4602-9986-D6EC3681AB92}"/>
              </a:ext>
            </a:extLst>
          </p:cNvPr>
          <p:cNvSpPr txBox="1"/>
          <p:nvPr/>
        </p:nvSpPr>
        <p:spPr>
          <a:xfrm>
            <a:off x="6261846" y="401442"/>
            <a:ext cx="2415982" cy="1754326"/>
          </a:xfrm>
          <a:prstGeom prst="rect">
            <a:avLst/>
          </a:prstGeom>
          <a:solidFill>
            <a:schemeClr val="bg2">
              <a:lumMod val="20000"/>
              <a:lumOff val="80000"/>
            </a:schemeClr>
          </a:solidFill>
        </p:spPr>
        <p:txBody>
          <a:bodyPr wrap="none" rtlCol="0">
            <a:spAutoFit/>
          </a:bodyPr>
          <a:lstStyle/>
          <a:p>
            <a:pPr marL="115888" indent="-115888">
              <a:buFont typeface="Arial" pitchFamily="34" charset="0"/>
              <a:buChar char="•"/>
            </a:pPr>
            <a:r>
              <a:rPr lang="en-US" sz="1800" i="1" dirty="0">
                <a:solidFill>
                  <a:srgbClr val="C00000"/>
                </a:solidFill>
                <a:latin typeface="Calibri" pitchFamily="34" charset="0"/>
              </a:rPr>
              <a:t>Locate set</a:t>
            </a:r>
          </a:p>
          <a:p>
            <a:pPr marL="115888" indent="-115888">
              <a:buFont typeface="Arial" pitchFamily="34" charset="0"/>
              <a:buChar char="•"/>
            </a:pPr>
            <a:r>
              <a:rPr lang="en-US" sz="1800" i="1" dirty="0">
                <a:solidFill>
                  <a:srgbClr val="C00000"/>
                </a:solidFill>
                <a:latin typeface="Calibri" pitchFamily="34" charset="0"/>
              </a:rPr>
              <a:t>Check if any line in set</a:t>
            </a:r>
            <a:br>
              <a:rPr lang="en-US" sz="1800" i="1" dirty="0">
                <a:solidFill>
                  <a:srgbClr val="C00000"/>
                </a:solidFill>
                <a:latin typeface="Calibri" pitchFamily="34" charset="0"/>
              </a:rPr>
            </a:br>
            <a:r>
              <a:rPr lang="en-US" sz="1800" i="1" dirty="0">
                <a:solidFill>
                  <a:srgbClr val="C00000"/>
                </a:solidFill>
                <a:latin typeface="Calibri" pitchFamily="34" charset="0"/>
              </a:rPr>
              <a:t>has matching tag</a:t>
            </a:r>
          </a:p>
          <a:p>
            <a:pPr marL="115888" indent="-115888">
              <a:buFont typeface="Arial" pitchFamily="34" charset="0"/>
              <a:buChar char="•"/>
            </a:pPr>
            <a:r>
              <a:rPr lang="en-US" sz="1800" i="1" dirty="0">
                <a:solidFill>
                  <a:srgbClr val="C00000"/>
                </a:solidFill>
                <a:latin typeface="Calibri" pitchFamily="34" charset="0"/>
              </a:rPr>
              <a:t>Yes + line valid: hit</a:t>
            </a:r>
          </a:p>
          <a:p>
            <a:pPr marL="115888" indent="-115888">
              <a:buFont typeface="Arial" pitchFamily="34" charset="0"/>
              <a:buChar char="•"/>
            </a:pPr>
            <a:r>
              <a:rPr lang="en-US" sz="1800" i="1" dirty="0">
                <a:solidFill>
                  <a:srgbClr val="C00000"/>
                </a:solidFill>
                <a:latin typeface="Calibri" pitchFamily="34" charset="0"/>
              </a:rPr>
              <a:t>Locate data starting</a:t>
            </a:r>
            <a:br>
              <a:rPr lang="en-US" sz="1800" i="1" dirty="0">
                <a:solidFill>
                  <a:srgbClr val="C00000"/>
                </a:solidFill>
                <a:latin typeface="Calibri" pitchFamily="34" charset="0"/>
              </a:rPr>
            </a:br>
            <a:r>
              <a:rPr lang="en-US" sz="1800" i="1" dirty="0">
                <a:solidFill>
                  <a:srgbClr val="C00000"/>
                </a:solidFill>
                <a:latin typeface="Calibri" pitchFamily="34" charset="0"/>
              </a:rPr>
              <a:t>at offset</a:t>
            </a:r>
          </a:p>
        </p:txBody>
      </p:sp>
    </p:spTree>
    <p:extLst>
      <p:ext uri="{BB962C8B-B14F-4D97-AF65-F5344CB8AC3E}">
        <p14:creationId xmlns:p14="http://schemas.microsoft.com/office/powerpoint/2010/main" val="9804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xEl>
                                              <p:pRg st="3" end="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2" grpId="0" animBg="1"/>
      <p:bldP spid="43" grpId="0" animBg="1"/>
      <p:bldP spid="44" grpId="0"/>
      <p:bldP spid="46" grpId="0" animBg="1"/>
      <p:bldP spid="47" grpId="0"/>
      <p:bldP spid="6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理解</a:t>
            </a:r>
            <a:r>
              <a:rPr lang="en-US" altLang="zh-CN" dirty="0"/>
              <a:t>cache</a:t>
            </a:r>
            <a:r>
              <a:rPr lang="zh-CN" altLang="en-US" dirty="0"/>
              <a:t>组织结构</a:t>
            </a:r>
          </a:p>
        </p:txBody>
      </p:sp>
      <p:sp>
        <p:nvSpPr>
          <p:cNvPr id="3" name="内容占位符 2"/>
          <p:cNvSpPr>
            <a:spLocks noGrp="1"/>
          </p:cNvSpPr>
          <p:nvPr>
            <p:ph idx="1"/>
          </p:nvPr>
        </p:nvSpPr>
        <p:spPr/>
        <p:txBody>
          <a:bodyPr/>
          <a:lstStyle/>
          <a:p>
            <a:r>
              <a:rPr lang="zh-CN" altLang="en-US" dirty="0"/>
              <a:t>假设数组</a:t>
            </a:r>
            <a:r>
              <a:rPr lang="en-US" altLang="zh-CN" dirty="0"/>
              <a:t>A[1000]</a:t>
            </a:r>
            <a:r>
              <a:rPr lang="zh-CN" altLang="en-US" dirty="0"/>
              <a:t>，数据访问粒度为</a:t>
            </a:r>
            <a:r>
              <a:rPr lang="en-US" altLang="zh-CN" dirty="0"/>
              <a:t>10</a:t>
            </a:r>
            <a:r>
              <a:rPr lang="zh-CN" altLang="en-US" dirty="0"/>
              <a:t>个单元，</a:t>
            </a:r>
            <a:r>
              <a:rPr lang="en-US" altLang="zh-CN" dirty="0"/>
              <a:t>cache</a:t>
            </a:r>
            <a:r>
              <a:rPr lang="zh-CN" altLang="en-US" dirty="0"/>
              <a:t>能够缓存</a:t>
            </a:r>
            <a:r>
              <a:rPr lang="en-US" altLang="zh-CN" dirty="0"/>
              <a:t>100</a:t>
            </a:r>
            <a:r>
              <a:rPr lang="zh-CN" altLang="en-US" dirty="0"/>
              <a:t>个数组单元。</a:t>
            </a:r>
            <a:endParaRPr lang="en-US" altLang="zh-CN" dirty="0"/>
          </a:p>
          <a:p>
            <a:endParaRPr lang="en-US" altLang="zh-CN" dirty="0"/>
          </a:p>
          <a:p>
            <a:endParaRPr lang="en-US" altLang="zh-CN" dirty="0"/>
          </a:p>
          <a:p>
            <a:endParaRPr lang="en-US" altLang="zh-CN" dirty="0"/>
          </a:p>
          <a:p>
            <a:r>
              <a:rPr lang="zh-CN" altLang="en-US" dirty="0"/>
              <a:t>缓存存什么？数组单元值</a:t>
            </a:r>
            <a:r>
              <a:rPr lang="en-US" altLang="zh-CN" dirty="0"/>
              <a:t>A[</a:t>
            </a:r>
            <a:r>
              <a:rPr lang="en-US" altLang="zh-CN" i="1" dirty="0"/>
              <a:t>x</a:t>
            </a:r>
            <a:r>
              <a:rPr lang="en-US" altLang="zh-CN" dirty="0"/>
              <a:t>]</a:t>
            </a:r>
            <a:r>
              <a:rPr lang="zh-CN" altLang="en-US" dirty="0"/>
              <a:t>和数组地址</a:t>
            </a:r>
            <a:r>
              <a:rPr lang="en-US" altLang="zh-CN" i="1" dirty="0"/>
              <a:t>x</a:t>
            </a:r>
            <a:endParaRPr lang="en-US" altLang="zh-CN" dirty="0"/>
          </a:p>
          <a:p>
            <a:pPr lvl="1"/>
            <a:r>
              <a:rPr lang="zh-CN" altLang="en-US" dirty="0"/>
              <a:t>任意单元可缓存：线性查找空闲单元，记录每个单元访问频度，决定替换策略</a:t>
            </a:r>
            <a:endParaRPr lang="en-US" altLang="zh-CN" dirty="0"/>
          </a:p>
          <a:p>
            <a:pPr lvl="1"/>
            <a:r>
              <a:rPr lang="zh-CN" altLang="en-US" dirty="0"/>
              <a:t>映射：通过物理地址映射，数组单元按地址映射到</a:t>
            </a:r>
            <a:r>
              <a:rPr lang="en-US" altLang="zh-CN" dirty="0"/>
              <a:t>cache</a:t>
            </a:r>
            <a:r>
              <a:rPr lang="zh-CN" altLang="en-US" dirty="0"/>
              <a:t>中特定地址区域</a:t>
            </a:r>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97</a:t>
            </a:fld>
            <a:endParaRPr lang="zh-CN" altLang="en-US" dirty="0"/>
          </a:p>
        </p:txBody>
      </p:sp>
      <p:sp>
        <p:nvSpPr>
          <p:cNvPr id="5" name="矩形 4"/>
          <p:cNvSpPr/>
          <p:nvPr/>
        </p:nvSpPr>
        <p:spPr>
          <a:xfrm>
            <a:off x="683568"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75556" y="268159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A[000]</a:t>
            </a:r>
            <a:endParaRPr lang="zh-CN" altLang="en-US" sz="1100" dirty="0">
              <a:latin typeface="Times New Roman" panose="02020603050405020304" pitchFamily="18" charset="0"/>
              <a:cs typeface="Times New Roman" panose="02020603050405020304" pitchFamily="18" charset="0"/>
            </a:endParaRPr>
          </a:p>
        </p:txBody>
      </p:sp>
      <p:sp>
        <p:nvSpPr>
          <p:cNvPr id="7" name="矩形 6"/>
          <p:cNvSpPr/>
          <p:nvPr/>
        </p:nvSpPr>
        <p:spPr>
          <a:xfrm>
            <a:off x="1115616"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007604" y="268159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A[001]</a:t>
            </a:r>
            <a:endParaRPr lang="zh-CN" altLang="en-US" sz="1100" dirty="0">
              <a:latin typeface="Times New Roman" panose="02020603050405020304" pitchFamily="18" charset="0"/>
              <a:cs typeface="Times New Roman" panose="02020603050405020304" pitchFamily="18" charset="0"/>
            </a:endParaRPr>
          </a:p>
        </p:txBody>
      </p:sp>
      <p:sp>
        <p:nvSpPr>
          <p:cNvPr id="9" name="矩形 8"/>
          <p:cNvSpPr/>
          <p:nvPr/>
        </p:nvSpPr>
        <p:spPr>
          <a:xfrm>
            <a:off x="1547664"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439652" y="268159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A[002]</a:t>
            </a:r>
            <a:endParaRPr lang="zh-CN" altLang="en-US" sz="1100" dirty="0">
              <a:latin typeface="Times New Roman" panose="02020603050405020304" pitchFamily="18" charset="0"/>
              <a:cs typeface="Times New Roman" panose="02020603050405020304" pitchFamily="18" charset="0"/>
            </a:endParaRPr>
          </a:p>
        </p:txBody>
      </p:sp>
      <p:sp>
        <p:nvSpPr>
          <p:cNvPr id="11" name="矩形 10"/>
          <p:cNvSpPr/>
          <p:nvPr/>
        </p:nvSpPr>
        <p:spPr>
          <a:xfrm>
            <a:off x="1979712"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871700" y="268159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A[003]</a:t>
            </a:r>
            <a:endParaRPr lang="zh-CN" altLang="en-US" sz="1100" dirty="0">
              <a:latin typeface="Times New Roman" panose="02020603050405020304" pitchFamily="18" charset="0"/>
              <a:cs typeface="Times New Roman" panose="02020603050405020304" pitchFamily="18" charset="0"/>
            </a:endParaRPr>
          </a:p>
        </p:txBody>
      </p:sp>
      <p:sp>
        <p:nvSpPr>
          <p:cNvPr id="13" name="矩形 12"/>
          <p:cNvSpPr/>
          <p:nvPr/>
        </p:nvSpPr>
        <p:spPr>
          <a:xfrm>
            <a:off x="2411760"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303748" y="268159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A[004]</a:t>
            </a:r>
            <a:endParaRPr lang="zh-CN" altLang="en-US" sz="1100" dirty="0">
              <a:latin typeface="Times New Roman" panose="02020603050405020304" pitchFamily="18" charset="0"/>
              <a:cs typeface="Times New Roman" panose="02020603050405020304" pitchFamily="18" charset="0"/>
            </a:endParaRPr>
          </a:p>
        </p:txBody>
      </p:sp>
      <p:sp>
        <p:nvSpPr>
          <p:cNvPr id="15" name="矩形 14"/>
          <p:cNvSpPr/>
          <p:nvPr/>
        </p:nvSpPr>
        <p:spPr>
          <a:xfrm>
            <a:off x="2843808"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275856"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07904"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139952"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572000"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004048"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436096"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868144"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300192"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32240"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164288"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596336"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028384" y="2465566"/>
            <a:ext cx="432048" cy="2160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947077" y="2721560"/>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A[999]</a:t>
            </a:r>
            <a:endParaRPr lang="zh-CN" altLang="en-US" sz="1100"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4588359" y="2692128"/>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32" name="矩形 31"/>
          <p:cNvSpPr/>
          <p:nvPr/>
        </p:nvSpPr>
        <p:spPr>
          <a:xfrm>
            <a:off x="2644142"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3" name="矩形 32"/>
          <p:cNvSpPr/>
          <p:nvPr/>
        </p:nvSpPr>
        <p:spPr>
          <a:xfrm>
            <a:off x="3076190"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4" name="矩形 33"/>
          <p:cNvSpPr/>
          <p:nvPr/>
        </p:nvSpPr>
        <p:spPr>
          <a:xfrm>
            <a:off x="3508238"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5" name="矩形 34"/>
          <p:cNvSpPr/>
          <p:nvPr/>
        </p:nvSpPr>
        <p:spPr>
          <a:xfrm>
            <a:off x="3940286"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6" name="矩形 35"/>
          <p:cNvSpPr/>
          <p:nvPr/>
        </p:nvSpPr>
        <p:spPr>
          <a:xfrm>
            <a:off x="4372334"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7" name="矩形 36"/>
          <p:cNvSpPr/>
          <p:nvPr/>
        </p:nvSpPr>
        <p:spPr>
          <a:xfrm>
            <a:off x="4804382"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8" name="矩形 37"/>
          <p:cNvSpPr/>
          <p:nvPr/>
        </p:nvSpPr>
        <p:spPr>
          <a:xfrm>
            <a:off x="5236430"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39" name="矩形 38"/>
          <p:cNvSpPr/>
          <p:nvPr/>
        </p:nvSpPr>
        <p:spPr>
          <a:xfrm>
            <a:off x="6300192" y="1844824"/>
            <a:ext cx="432048" cy="216024"/>
          </a:xfrm>
          <a:prstGeom prst="rect">
            <a:avLst/>
          </a:prstGeom>
          <a:ln>
            <a:solidFill>
              <a:srgbClr val="FFFFFF"/>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40" name="文本框 39"/>
          <p:cNvSpPr txBox="1"/>
          <p:nvPr/>
        </p:nvSpPr>
        <p:spPr>
          <a:xfrm>
            <a:off x="5622917" y="1799238"/>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a:t>
            </a:r>
            <a:endParaRPr lang="zh-CN" altLang="en-US" sz="1100" dirty="0">
              <a:latin typeface="Times New Roman" panose="02020603050405020304" pitchFamily="18" charset="0"/>
              <a:cs typeface="Times New Roman" panose="02020603050405020304" pitchFamily="18" charset="0"/>
            </a:endParaRPr>
          </a:p>
        </p:txBody>
      </p:sp>
      <p:sp>
        <p:nvSpPr>
          <p:cNvPr id="41" name="文本框 40"/>
          <p:cNvSpPr txBox="1"/>
          <p:nvPr/>
        </p:nvSpPr>
        <p:spPr>
          <a:xfrm>
            <a:off x="2581692" y="1583214"/>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C[00]</a:t>
            </a:r>
            <a:endParaRPr lang="zh-CN" altLang="en-US" sz="1100" dirty="0">
              <a:latin typeface="Times New Roman" panose="02020603050405020304" pitchFamily="18" charset="0"/>
              <a:cs typeface="Times New Roman" panose="02020603050405020304" pitchFamily="18" charset="0"/>
            </a:endParaRPr>
          </a:p>
        </p:txBody>
      </p:sp>
      <p:sp>
        <p:nvSpPr>
          <p:cNvPr id="42" name="文本框 41"/>
          <p:cNvSpPr txBox="1"/>
          <p:nvPr/>
        </p:nvSpPr>
        <p:spPr>
          <a:xfrm>
            <a:off x="3030629" y="1583214"/>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C[01]</a:t>
            </a:r>
            <a:endParaRPr lang="zh-CN" altLang="en-US" sz="1100" dirty="0">
              <a:latin typeface="Times New Roman" panose="02020603050405020304" pitchFamily="18" charset="0"/>
              <a:cs typeface="Times New Roman" panose="02020603050405020304" pitchFamily="18" charset="0"/>
            </a:endParaRPr>
          </a:p>
        </p:txBody>
      </p:sp>
      <p:sp>
        <p:nvSpPr>
          <p:cNvPr id="43" name="文本框 42"/>
          <p:cNvSpPr txBox="1"/>
          <p:nvPr/>
        </p:nvSpPr>
        <p:spPr>
          <a:xfrm>
            <a:off x="3461527" y="1583214"/>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C[02]</a:t>
            </a:r>
            <a:endParaRPr lang="zh-CN" altLang="en-US" sz="1100" dirty="0">
              <a:latin typeface="Times New Roman" panose="02020603050405020304" pitchFamily="18" charset="0"/>
              <a:cs typeface="Times New Roman" panose="02020603050405020304" pitchFamily="18" charset="0"/>
            </a:endParaRPr>
          </a:p>
        </p:txBody>
      </p:sp>
      <p:sp>
        <p:nvSpPr>
          <p:cNvPr id="44" name="文本框 43"/>
          <p:cNvSpPr txBox="1"/>
          <p:nvPr/>
        </p:nvSpPr>
        <p:spPr>
          <a:xfrm>
            <a:off x="6192180" y="1552255"/>
            <a:ext cx="648071" cy="261610"/>
          </a:xfrm>
          <a:prstGeom prst="rect">
            <a:avLst/>
          </a:prstGeom>
          <a:noFill/>
        </p:spPr>
        <p:txBody>
          <a:bodyPr wrap="square" rtlCol="0">
            <a:spAutoFit/>
          </a:bodyPr>
          <a:lstStyle/>
          <a:p>
            <a:r>
              <a:rPr lang="en-US" altLang="zh-CN" sz="1100" dirty="0">
                <a:latin typeface="Times New Roman" panose="02020603050405020304" pitchFamily="18" charset="0"/>
                <a:cs typeface="Times New Roman" panose="02020603050405020304" pitchFamily="18" charset="0"/>
              </a:rPr>
              <a:t>C[99]</a:t>
            </a:r>
            <a:endParaRPr lang="zh-CN" altLang="en-US" sz="1100" dirty="0">
              <a:latin typeface="Times New Roman" panose="02020603050405020304" pitchFamily="18" charset="0"/>
              <a:cs typeface="Times New Roman" panose="02020603050405020304" pitchFamily="18" charset="0"/>
            </a:endParaRPr>
          </a:p>
        </p:txBody>
      </p:sp>
      <p:cxnSp>
        <p:nvCxnSpPr>
          <p:cNvPr id="46" name="直接箭头连接符 45"/>
          <p:cNvCxnSpPr>
            <a:stCxn id="5" idx="0"/>
          </p:cNvCxnSpPr>
          <p:nvPr/>
        </p:nvCxnSpPr>
        <p:spPr>
          <a:xfrm flipV="1">
            <a:off x="899592" y="2164822"/>
            <a:ext cx="2176598" cy="30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V="1">
            <a:off x="1415115" y="2172086"/>
            <a:ext cx="2176598" cy="30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1771867" y="2164822"/>
            <a:ext cx="2176598" cy="30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2158931" y="2164822"/>
            <a:ext cx="2176598" cy="300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27" idx="0"/>
          </p:cNvCxnSpPr>
          <p:nvPr/>
        </p:nvCxnSpPr>
        <p:spPr>
          <a:xfrm flipH="1" flipV="1">
            <a:off x="5796136" y="2148295"/>
            <a:ext cx="2448272" cy="317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flipH="1" flipV="1">
            <a:off x="5302424" y="2155559"/>
            <a:ext cx="2448272" cy="317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065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3" name="直接箭头连接符 142"/>
          <p:cNvCxnSpPr/>
          <p:nvPr/>
        </p:nvCxnSpPr>
        <p:spPr>
          <a:xfrm flipH="1" flipV="1">
            <a:off x="1483865" y="260449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4" name="直接箭头连接符 143"/>
          <p:cNvCxnSpPr/>
          <p:nvPr/>
        </p:nvCxnSpPr>
        <p:spPr>
          <a:xfrm flipH="1" flipV="1">
            <a:off x="2340096" y="257300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5" name="直接箭头连接符 144"/>
          <p:cNvCxnSpPr/>
          <p:nvPr/>
        </p:nvCxnSpPr>
        <p:spPr>
          <a:xfrm flipH="1" flipV="1">
            <a:off x="3199993" y="2573008"/>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6" name="直接箭头连接符 145"/>
          <p:cNvCxnSpPr/>
          <p:nvPr/>
        </p:nvCxnSpPr>
        <p:spPr>
          <a:xfrm flipH="1" flipV="1">
            <a:off x="4076692" y="258546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7" name="直接箭头连接符 146"/>
          <p:cNvCxnSpPr/>
          <p:nvPr/>
        </p:nvCxnSpPr>
        <p:spPr>
          <a:xfrm flipH="1" flipV="1">
            <a:off x="4938005" y="258546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8" name="直接箭头连接符 147"/>
          <p:cNvCxnSpPr/>
          <p:nvPr/>
        </p:nvCxnSpPr>
        <p:spPr>
          <a:xfrm flipH="1" flipV="1">
            <a:off x="5809542"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49" name="直接箭头连接符 148"/>
          <p:cNvCxnSpPr/>
          <p:nvPr/>
        </p:nvCxnSpPr>
        <p:spPr>
          <a:xfrm flipH="1" flipV="1">
            <a:off x="6742892"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0" name="直接箭头连接符 149"/>
          <p:cNvCxnSpPr/>
          <p:nvPr/>
        </p:nvCxnSpPr>
        <p:spPr>
          <a:xfrm flipH="1" flipV="1">
            <a:off x="7597608"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cxnSp>
        <p:nvCxnSpPr>
          <p:cNvPr id="151" name="直接箭头连接符 150"/>
          <p:cNvCxnSpPr/>
          <p:nvPr/>
        </p:nvCxnSpPr>
        <p:spPr>
          <a:xfrm flipH="1" flipV="1">
            <a:off x="8501310" y="2604497"/>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理解</a:t>
            </a:r>
            <a:r>
              <a:rPr lang="en-US" altLang="zh-CN" dirty="0"/>
              <a:t>cache</a:t>
            </a:r>
            <a:r>
              <a:rPr lang="zh-CN" altLang="en-US" dirty="0"/>
              <a:t>组织结构</a:t>
            </a:r>
          </a:p>
        </p:txBody>
      </p:sp>
      <p:sp>
        <p:nvSpPr>
          <p:cNvPr id="3" name="内容占位符 2"/>
          <p:cNvSpPr>
            <a:spLocks noGrp="1"/>
          </p:cNvSpPr>
          <p:nvPr>
            <p:ph idx="1"/>
          </p:nvPr>
        </p:nvSpPr>
        <p:spPr>
          <a:xfrm>
            <a:off x="457200" y="837034"/>
            <a:ext cx="8229600" cy="1007790"/>
          </a:xfrm>
        </p:spPr>
        <p:txBody>
          <a:bodyPr/>
          <a:lstStyle/>
          <a:p>
            <a:r>
              <a:rPr lang="zh-CN" altLang="en-US" dirty="0"/>
              <a:t>假设数组</a:t>
            </a:r>
            <a:r>
              <a:rPr lang="en-US" altLang="zh-CN" dirty="0"/>
              <a:t>A[0:999]</a:t>
            </a:r>
            <a:r>
              <a:rPr lang="zh-CN" altLang="en-US" dirty="0"/>
              <a:t>，数据访问粒度为</a:t>
            </a:r>
            <a:r>
              <a:rPr lang="en-US" altLang="zh-CN" dirty="0"/>
              <a:t>10</a:t>
            </a:r>
            <a:r>
              <a:rPr lang="zh-CN" altLang="en-US" dirty="0"/>
              <a:t>个单元</a:t>
            </a:r>
            <a:r>
              <a:rPr lang="en-US" altLang="zh-CN" dirty="0"/>
              <a:t>/</a:t>
            </a:r>
            <a:r>
              <a:rPr lang="zh-CN" altLang="en-US" dirty="0"/>
              <a:t>块，</a:t>
            </a:r>
            <a:r>
              <a:rPr lang="en-US" altLang="zh-CN" dirty="0"/>
              <a:t>cache</a:t>
            </a:r>
            <a:r>
              <a:rPr lang="zh-CN" altLang="en-US" dirty="0"/>
              <a:t>能够缓存</a:t>
            </a:r>
            <a:r>
              <a:rPr lang="en-US" altLang="zh-CN" dirty="0"/>
              <a:t>100</a:t>
            </a:r>
            <a:r>
              <a:rPr lang="zh-CN" altLang="en-US" dirty="0"/>
              <a:t>个数组单元。</a:t>
            </a:r>
            <a:endParaRPr lang="en-US" altLang="zh-CN" dirty="0"/>
          </a:p>
        </p:txBody>
      </p:sp>
      <p:sp>
        <p:nvSpPr>
          <p:cNvPr id="4" name="灯片编号占位符 3"/>
          <p:cNvSpPr>
            <a:spLocks noGrp="1"/>
          </p:cNvSpPr>
          <p:nvPr>
            <p:ph type="sldNum" sz="quarter" idx="12"/>
          </p:nvPr>
        </p:nvSpPr>
        <p:spPr/>
        <p:txBody>
          <a:bodyPr/>
          <a:lstStyle/>
          <a:p>
            <a:fld id="{6D62327B-ED8D-4CFC-ADD0-A75FA5CBE281}" type="slidenum">
              <a:rPr lang="zh-CN" altLang="en-US" smtClean="0"/>
              <a:pPr/>
              <a:t>98</a:t>
            </a:fld>
            <a:endParaRPr lang="zh-CN" altLang="en-US" dirty="0"/>
          </a:p>
        </p:txBody>
      </p:sp>
      <p:cxnSp>
        <p:nvCxnSpPr>
          <p:cNvPr id="49" name="直接箭头连接符 48"/>
          <p:cNvCxnSpPr>
            <a:endCxn id="52" idx="2"/>
          </p:cNvCxnSpPr>
          <p:nvPr/>
        </p:nvCxnSpPr>
        <p:spPr>
          <a:xfrm flipH="1" flipV="1">
            <a:off x="592373" y="2573009"/>
            <a:ext cx="5686" cy="2755425"/>
          </a:xfrm>
          <a:prstGeom prst="straightConnector1">
            <a:avLst/>
          </a:prstGeom>
          <a:ln>
            <a:prstDash val="dash"/>
            <a:tailEnd type="triangle"/>
          </a:ln>
        </p:spPr>
        <p:style>
          <a:lnRef idx="2">
            <a:schemeClr val="accent3"/>
          </a:lnRef>
          <a:fillRef idx="0">
            <a:schemeClr val="accent3"/>
          </a:fillRef>
          <a:effectRef idx="1">
            <a:schemeClr val="accent3"/>
          </a:effectRef>
          <a:fontRef idx="minor">
            <a:schemeClr val="tx1"/>
          </a:fontRef>
        </p:style>
      </p:cxnSp>
      <p:sp>
        <p:nvSpPr>
          <p:cNvPr id="52" name="矩形 51"/>
          <p:cNvSpPr/>
          <p:nvPr/>
        </p:nvSpPr>
        <p:spPr>
          <a:xfrm>
            <a:off x="153310" y="2376166"/>
            <a:ext cx="878126" cy="196843"/>
          </a:xfrm>
          <a:prstGeom prst="rect">
            <a:avLst/>
          </a:prstGeom>
          <a:solidFill>
            <a:srgbClr val="C0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53" name="文本框 52"/>
          <p:cNvSpPr txBox="1"/>
          <p:nvPr/>
        </p:nvSpPr>
        <p:spPr>
          <a:xfrm>
            <a:off x="153310"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61" name="矩形 60"/>
          <p:cNvSpPr/>
          <p:nvPr/>
        </p:nvSpPr>
        <p:spPr>
          <a:xfrm>
            <a:off x="1031436" y="2376166"/>
            <a:ext cx="878126" cy="196843"/>
          </a:xfrm>
          <a:prstGeom prst="rect">
            <a:avLst/>
          </a:prstGeom>
          <a:solidFill>
            <a:srgbClr val="FF0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2" name="矩形 61"/>
          <p:cNvSpPr/>
          <p:nvPr/>
        </p:nvSpPr>
        <p:spPr>
          <a:xfrm>
            <a:off x="1909562" y="2376166"/>
            <a:ext cx="878126" cy="196843"/>
          </a:xfrm>
          <a:prstGeom prst="rect">
            <a:avLst/>
          </a:prstGeom>
          <a:solidFill>
            <a:srgbClr val="FFC0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3" name="矩形 62"/>
          <p:cNvSpPr/>
          <p:nvPr/>
        </p:nvSpPr>
        <p:spPr>
          <a:xfrm>
            <a:off x="2787688" y="2376166"/>
            <a:ext cx="878126" cy="196843"/>
          </a:xfrm>
          <a:prstGeom prst="rect">
            <a:avLst/>
          </a:prstGeom>
          <a:solidFill>
            <a:srgbClr val="FFFF0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4" name="矩形 63"/>
          <p:cNvSpPr/>
          <p:nvPr/>
        </p:nvSpPr>
        <p:spPr>
          <a:xfrm>
            <a:off x="3665814" y="2376166"/>
            <a:ext cx="878126" cy="196843"/>
          </a:xfrm>
          <a:prstGeom prst="rect">
            <a:avLst/>
          </a:prstGeom>
          <a:solidFill>
            <a:srgbClr val="92D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5" name="矩形 64"/>
          <p:cNvSpPr/>
          <p:nvPr/>
        </p:nvSpPr>
        <p:spPr>
          <a:xfrm>
            <a:off x="4543940" y="2376166"/>
            <a:ext cx="878126" cy="196843"/>
          </a:xfrm>
          <a:prstGeom prst="rect">
            <a:avLst/>
          </a:prstGeom>
          <a:solidFill>
            <a:srgbClr val="00B05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6" name="矩形 65"/>
          <p:cNvSpPr/>
          <p:nvPr/>
        </p:nvSpPr>
        <p:spPr>
          <a:xfrm>
            <a:off x="5422066" y="2376166"/>
            <a:ext cx="878126" cy="196843"/>
          </a:xfrm>
          <a:prstGeom prst="rect">
            <a:avLst/>
          </a:prstGeom>
          <a:solidFill>
            <a:srgbClr val="00B0F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7" name="矩形 66"/>
          <p:cNvSpPr/>
          <p:nvPr/>
        </p:nvSpPr>
        <p:spPr>
          <a:xfrm>
            <a:off x="6300192" y="2376166"/>
            <a:ext cx="878126" cy="196843"/>
          </a:xfrm>
          <a:prstGeom prst="rect">
            <a:avLst/>
          </a:prstGeom>
          <a:solidFill>
            <a:srgbClr val="0070C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8" name="矩形 67"/>
          <p:cNvSpPr/>
          <p:nvPr/>
        </p:nvSpPr>
        <p:spPr>
          <a:xfrm>
            <a:off x="7178318" y="2376166"/>
            <a:ext cx="878126" cy="196843"/>
          </a:xfrm>
          <a:prstGeom prst="rect">
            <a:avLst/>
          </a:prstGeom>
          <a:solidFill>
            <a:srgbClr val="00206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69" name="矩形 68"/>
          <p:cNvSpPr/>
          <p:nvPr/>
        </p:nvSpPr>
        <p:spPr>
          <a:xfrm>
            <a:off x="8056444" y="2376166"/>
            <a:ext cx="878126" cy="196843"/>
          </a:xfrm>
          <a:prstGeom prst="rect">
            <a:avLst/>
          </a:prstGeom>
          <a:solidFill>
            <a:srgbClr val="7030A0"/>
          </a:solidFill>
          <a:ln>
            <a:solidFill>
              <a:srgbClr val="FFFFFF"/>
            </a:solidFill>
          </a:ln>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70" name="文本框 69"/>
          <p:cNvSpPr txBox="1"/>
          <p:nvPr/>
        </p:nvSpPr>
        <p:spPr>
          <a:xfrm>
            <a:off x="1031436"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1" name="文本框 70"/>
          <p:cNvSpPr txBox="1"/>
          <p:nvPr/>
        </p:nvSpPr>
        <p:spPr>
          <a:xfrm>
            <a:off x="1899734"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2" name="文本框 71"/>
          <p:cNvSpPr txBox="1"/>
          <p:nvPr/>
        </p:nvSpPr>
        <p:spPr>
          <a:xfrm>
            <a:off x="2787688"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3" name="文本框 72"/>
          <p:cNvSpPr txBox="1"/>
          <p:nvPr/>
        </p:nvSpPr>
        <p:spPr>
          <a:xfrm>
            <a:off x="3665814"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4" name="文本框 73"/>
          <p:cNvSpPr txBox="1"/>
          <p:nvPr/>
        </p:nvSpPr>
        <p:spPr>
          <a:xfrm>
            <a:off x="4534112"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5" name="文本框 74"/>
          <p:cNvSpPr txBox="1"/>
          <p:nvPr/>
        </p:nvSpPr>
        <p:spPr>
          <a:xfrm>
            <a:off x="5422066"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6" name="文本框 75"/>
          <p:cNvSpPr txBox="1"/>
          <p:nvPr/>
        </p:nvSpPr>
        <p:spPr>
          <a:xfrm>
            <a:off x="6300192"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7" name="文本框 76"/>
          <p:cNvSpPr txBox="1"/>
          <p:nvPr/>
        </p:nvSpPr>
        <p:spPr>
          <a:xfrm>
            <a:off x="7168490"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8" name="文本框 77"/>
          <p:cNvSpPr txBox="1"/>
          <p:nvPr/>
        </p:nvSpPr>
        <p:spPr>
          <a:xfrm>
            <a:off x="8036788" y="2110311"/>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0]-C[</a:t>
            </a:r>
            <a:r>
              <a:rPr lang="en-US" altLang="zh-CN" sz="900" b="1" u="sng" dirty="0">
                <a:solidFill>
                  <a:srgbClr val="2F5EB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a:t>
            </a:r>
            <a:endParaRPr lang="zh-CN" altLang="en-US" sz="900" dirty="0">
              <a:latin typeface="Times New Roman" panose="02020603050405020304" pitchFamily="18" charset="0"/>
              <a:cs typeface="Times New Roman" panose="02020603050405020304" pitchFamily="18" charset="0"/>
            </a:endParaRPr>
          </a:p>
        </p:txBody>
      </p:sp>
      <p:sp>
        <p:nvSpPr>
          <p:cNvPr id="79" name="矩形 78"/>
          <p:cNvSpPr/>
          <p:nvPr/>
        </p:nvSpPr>
        <p:spPr>
          <a:xfrm>
            <a:off x="143482" y="3264391"/>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0" name="矩形 79"/>
          <p:cNvSpPr/>
          <p:nvPr/>
        </p:nvSpPr>
        <p:spPr>
          <a:xfrm>
            <a:off x="1021608" y="3264391"/>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1" name="矩形 80"/>
          <p:cNvSpPr/>
          <p:nvPr/>
        </p:nvSpPr>
        <p:spPr>
          <a:xfrm>
            <a:off x="1899734" y="3264391"/>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2" name="矩形 81"/>
          <p:cNvSpPr/>
          <p:nvPr/>
        </p:nvSpPr>
        <p:spPr>
          <a:xfrm>
            <a:off x="2777860" y="3264391"/>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3" name="矩形 82"/>
          <p:cNvSpPr/>
          <p:nvPr/>
        </p:nvSpPr>
        <p:spPr>
          <a:xfrm>
            <a:off x="3655986" y="3264391"/>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4" name="矩形 83"/>
          <p:cNvSpPr/>
          <p:nvPr/>
        </p:nvSpPr>
        <p:spPr>
          <a:xfrm>
            <a:off x="4534112" y="3264391"/>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5" name="矩形 84"/>
          <p:cNvSpPr/>
          <p:nvPr/>
        </p:nvSpPr>
        <p:spPr>
          <a:xfrm>
            <a:off x="5412238" y="3264391"/>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6" name="矩形 85"/>
          <p:cNvSpPr/>
          <p:nvPr/>
        </p:nvSpPr>
        <p:spPr>
          <a:xfrm>
            <a:off x="6290364" y="3264391"/>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7" name="矩形 86"/>
          <p:cNvSpPr/>
          <p:nvPr/>
        </p:nvSpPr>
        <p:spPr>
          <a:xfrm>
            <a:off x="7168490" y="3264391"/>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8" name="矩形 87"/>
          <p:cNvSpPr/>
          <p:nvPr/>
        </p:nvSpPr>
        <p:spPr>
          <a:xfrm>
            <a:off x="8046616" y="3264391"/>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89" name="文本框 88"/>
          <p:cNvSpPr txBox="1"/>
          <p:nvPr/>
        </p:nvSpPr>
        <p:spPr>
          <a:xfrm>
            <a:off x="143482"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90" name="文本框 89"/>
          <p:cNvSpPr txBox="1"/>
          <p:nvPr/>
        </p:nvSpPr>
        <p:spPr>
          <a:xfrm>
            <a:off x="1021608"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91" name="文本框 90"/>
          <p:cNvSpPr txBox="1"/>
          <p:nvPr/>
        </p:nvSpPr>
        <p:spPr>
          <a:xfrm>
            <a:off x="1889906"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92" name="文本框 91"/>
          <p:cNvSpPr txBox="1"/>
          <p:nvPr/>
        </p:nvSpPr>
        <p:spPr>
          <a:xfrm>
            <a:off x="2777860"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93" name="文本框 92"/>
          <p:cNvSpPr txBox="1"/>
          <p:nvPr/>
        </p:nvSpPr>
        <p:spPr>
          <a:xfrm>
            <a:off x="3655986"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94" name="文本框 93"/>
          <p:cNvSpPr txBox="1"/>
          <p:nvPr/>
        </p:nvSpPr>
        <p:spPr>
          <a:xfrm>
            <a:off x="4524284"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95" name="文本框 94"/>
          <p:cNvSpPr txBox="1"/>
          <p:nvPr/>
        </p:nvSpPr>
        <p:spPr>
          <a:xfrm>
            <a:off x="5412238"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96" name="文本框 95"/>
          <p:cNvSpPr txBox="1"/>
          <p:nvPr/>
        </p:nvSpPr>
        <p:spPr>
          <a:xfrm>
            <a:off x="6290364"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97" name="文本框 96"/>
          <p:cNvSpPr txBox="1"/>
          <p:nvPr/>
        </p:nvSpPr>
        <p:spPr>
          <a:xfrm>
            <a:off x="7158662"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98" name="文本框 97"/>
          <p:cNvSpPr txBox="1"/>
          <p:nvPr/>
        </p:nvSpPr>
        <p:spPr>
          <a:xfrm>
            <a:off x="8026960" y="3003724"/>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99" name="矩形 98"/>
          <p:cNvSpPr/>
          <p:nvPr/>
        </p:nvSpPr>
        <p:spPr>
          <a:xfrm>
            <a:off x="151894" y="3897137"/>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0" name="矩形 99"/>
          <p:cNvSpPr/>
          <p:nvPr/>
        </p:nvSpPr>
        <p:spPr>
          <a:xfrm>
            <a:off x="1030020" y="3897137"/>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1" name="矩形 100"/>
          <p:cNvSpPr/>
          <p:nvPr/>
        </p:nvSpPr>
        <p:spPr>
          <a:xfrm>
            <a:off x="1908146" y="3897137"/>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2" name="矩形 101"/>
          <p:cNvSpPr/>
          <p:nvPr/>
        </p:nvSpPr>
        <p:spPr>
          <a:xfrm>
            <a:off x="2786272" y="3897137"/>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3" name="矩形 102"/>
          <p:cNvSpPr/>
          <p:nvPr/>
        </p:nvSpPr>
        <p:spPr>
          <a:xfrm>
            <a:off x="3664398" y="3897137"/>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4" name="矩形 103"/>
          <p:cNvSpPr/>
          <p:nvPr/>
        </p:nvSpPr>
        <p:spPr>
          <a:xfrm>
            <a:off x="4542524" y="3897137"/>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5" name="矩形 104"/>
          <p:cNvSpPr/>
          <p:nvPr/>
        </p:nvSpPr>
        <p:spPr>
          <a:xfrm>
            <a:off x="5420650" y="3897137"/>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6" name="矩形 105"/>
          <p:cNvSpPr/>
          <p:nvPr/>
        </p:nvSpPr>
        <p:spPr>
          <a:xfrm>
            <a:off x="6298776" y="3897137"/>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7" name="矩形 106"/>
          <p:cNvSpPr/>
          <p:nvPr/>
        </p:nvSpPr>
        <p:spPr>
          <a:xfrm>
            <a:off x="7176902" y="3897137"/>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8" name="矩形 107"/>
          <p:cNvSpPr/>
          <p:nvPr/>
        </p:nvSpPr>
        <p:spPr>
          <a:xfrm>
            <a:off x="8055028" y="3897137"/>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900"/>
          </a:p>
        </p:txBody>
      </p:sp>
      <p:sp>
        <p:nvSpPr>
          <p:cNvPr id="109" name="文本框 108"/>
          <p:cNvSpPr txBox="1"/>
          <p:nvPr/>
        </p:nvSpPr>
        <p:spPr>
          <a:xfrm>
            <a:off x="151893" y="3636470"/>
            <a:ext cx="887855"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110" name="文本框 109"/>
          <p:cNvSpPr txBox="1"/>
          <p:nvPr/>
        </p:nvSpPr>
        <p:spPr>
          <a:xfrm>
            <a:off x="1030019" y="3636469"/>
            <a:ext cx="914595"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111" name="文本框 110"/>
          <p:cNvSpPr txBox="1"/>
          <p:nvPr/>
        </p:nvSpPr>
        <p:spPr>
          <a:xfrm>
            <a:off x="1898318"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112" name="文本框 111"/>
          <p:cNvSpPr txBox="1"/>
          <p:nvPr/>
        </p:nvSpPr>
        <p:spPr>
          <a:xfrm>
            <a:off x="2786272"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113" name="文本框 112"/>
          <p:cNvSpPr txBox="1"/>
          <p:nvPr/>
        </p:nvSpPr>
        <p:spPr>
          <a:xfrm>
            <a:off x="3664397" y="3636470"/>
            <a:ext cx="883283"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114" name="文本框 113"/>
          <p:cNvSpPr txBox="1"/>
          <p:nvPr/>
        </p:nvSpPr>
        <p:spPr>
          <a:xfrm>
            <a:off x="4532696"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115" name="文本框 114"/>
          <p:cNvSpPr txBox="1"/>
          <p:nvPr/>
        </p:nvSpPr>
        <p:spPr>
          <a:xfrm>
            <a:off x="5420650"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116" name="文本框 115"/>
          <p:cNvSpPr txBox="1"/>
          <p:nvPr/>
        </p:nvSpPr>
        <p:spPr>
          <a:xfrm>
            <a:off x="6298776"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117" name="文本框 116"/>
          <p:cNvSpPr txBox="1"/>
          <p:nvPr/>
        </p:nvSpPr>
        <p:spPr>
          <a:xfrm>
            <a:off x="7167074"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118" name="文本框 117"/>
          <p:cNvSpPr txBox="1"/>
          <p:nvPr/>
        </p:nvSpPr>
        <p:spPr>
          <a:xfrm>
            <a:off x="8035372" y="3636470"/>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119" name="矩形 118"/>
          <p:cNvSpPr/>
          <p:nvPr/>
        </p:nvSpPr>
        <p:spPr>
          <a:xfrm>
            <a:off x="151894" y="4877006"/>
            <a:ext cx="878126" cy="196843"/>
          </a:xfrm>
          <a:prstGeom prst="rect">
            <a:avLst/>
          </a:prstGeom>
          <a:solidFill>
            <a:srgbClr val="C0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0" name="矩形 119"/>
          <p:cNvSpPr/>
          <p:nvPr/>
        </p:nvSpPr>
        <p:spPr>
          <a:xfrm>
            <a:off x="1030020" y="4877006"/>
            <a:ext cx="878126" cy="196843"/>
          </a:xfrm>
          <a:prstGeom prst="rect">
            <a:avLst/>
          </a:prstGeom>
          <a:solidFill>
            <a:srgbClr val="FF0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1" name="矩形 120"/>
          <p:cNvSpPr/>
          <p:nvPr/>
        </p:nvSpPr>
        <p:spPr>
          <a:xfrm>
            <a:off x="1908146" y="4877006"/>
            <a:ext cx="878126" cy="196843"/>
          </a:xfrm>
          <a:prstGeom prst="rect">
            <a:avLst/>
          </a:prstGeom>
          <a:solidFill>
            <a:srgbClr val="FFC0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2" name="矩形 121"/>
          <p:cNvSpPr/>
          <p:nvPr/>
        </p:nvSpPr>
        <p:spPr>
          <a:xfrm>
            <a:off x="2786272" y="4877006"/>
            <a:ext cx="878126" cy="196843"/>
          </a:xfrm>
          <a:prstGeom prst="rect">
            <a:avLst/>
          </a:prstGeom>
          <a:solidFill>
            <a:srgbClr val="FFFF0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3" name="矩形 122"/>
          <p:cNvSpPr/>
          <p:nvPr/>
        </p:nvSpPr>
        <p:spPr>
          <a:xfrm>
            <a:off x="3664398" y="4877006"/>
            <a:ext cx="878126" cy="196843"/>
          </a:xfrm>
          <a:prstGeom prst="rect">
            <a:avLst/>
          </a:prstGeom>
          <a:solidFill>
            <a:srgbClr val="92D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4" name="矩形 123"/>
          <p:cNvSpPr/>
          <p:nvPr/>
        </p:nvSpPr>
        <p:spPr>
          <a:xfrm>
            <a:off x="4542524" y="4877006"/>
            <a:ext cx="878126" cy="196843"/>
          </a:xfrm>
          <a:prstGeom prst="rect">
            <a:avLst/>
          </a:prstGeom>
          <a:solidFill>
            <a:srgbClr val="00B05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5" name="矩形 124"/>
          <p:cNvSpPr/>
          <p:nvPr/>
        </p:nvSpPr>
        <p:spPr>
          <a:xfrm>
            <a:off x="5420650" y="4877006"/>
            <a:ext cx="878126" cy="196843"/>
          </a:xfrm>
          <a:prstGeom prst="rect">
            <a:avLst/>
          </a:prstGeom>
          <a:solidFill>
            <a:srgbClr val="00B0F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6" name="矩形 125"/>
          <p:cNvSpPr/>
          <p:nvPr/>
        </p:nvSpPr>
        <p:spPr>
          <a:xfrm>
            <a:off x="6298776" y="4877006"/>
            <a:ext cx="878126" cy="196843"/>
          </a:xfrm>
          <a:prstGeom prst="rect">
            <a:avLst/>
          </a:prstGeom>
          <a:solidFill>
            <a:srgbClr val="0070C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7" name="矩形 126"/>
          <p:cNvSpPr/>
          <p:nvPr/>
        </p:nvSpPr>
        <p:spPr>
          <a:xfrm>
            <a:off x="7176902" y="4877006"/>
            <a:ext cx="878126" cy="196843"/>
          </a:xfrm>
          <a:prstGeom prst="rect">
            <a:avLst/>
          </a:prstGeom>
          <a:solidFill>
            <a:srgbClr val="00206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8" name="矩形 127"/>
          <p:cNvSpPr/>
          <p:nvPr/>
        </p:nvSpPr>
        <p:spPr>
          <a:xfrm>
            <a:off x="8055028" y="4877006"/>
            <a:ext cx="878126" cy="196843"/>
          </a:xfrm>
          <a:prstGeom prst="rect">
            <a:avLst/>
          </a:prstGeom>
          <a:solidFill>
            <a:srgbClr val="7030A0"/>
          </a:solidFill>
          <a:ln w="6350">
            <a:solidFill>
              <a:schemeClr val="tx1"/>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p>
        </p:txBody>
      </p:sp>
      <p:sp>
        <p:nvSpPr>
          <p:cNvPr id="129" name="文本框 128"/>
          <p:cNvSpPr txBox="1"/>
          <p:nvPr/>
        </p:nvSpPr>
        <p:spPr>
          <a:xfrm>
            <a:off x="151894"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09]</a:t>
            </a:r>
            <a:endParaRPr lang="zh-CN" altLang="en-US" sz="900" dirty="0">
              <a:latin typeface="Times New Roman" panose="02020603050405020304" pitchFamily="18" charset="0"/>
              <a:cs typeface="Times New Roman" panose="02020603050405020304" pitchFamily="18" charset="0"/>
            </a:endParaRPr>
          </a:p>
        </p:txBody>
      </p:sp>
      <p:sp>
        <p:nvSpPr>
          <p:cNvPr id="130" name="文本框 129"/>
          <p:cNvSpPr txBox="1"/>
          <p:nvPr/>
        </p:nvSpPr>
        <p:spPr>
          <a:xfrm>
            <a:off x="1030020"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10]-A[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19]</a:t>
            </a:r>
            <a:endParaRPr lang="zh-CN" altLang="en-US" sz="900" dirty="0">
              <a:latin typeface="Times New Roman" panose="02020603050405020304" pitchFamily="18" charset="0"/>
              <a:cs typeface="Times New Roman" panose="02020603050405020304" pitchFamily="18" charset="0"/>
            </a:endParaRPr>
          </a:p>
        </p:txBody>
      </p:sp>
      <p:sp>
        <p:nvSpPr>
          <p:cNvPr id="131" name="文本框 130"/>
          <p:cNvSpPr txBox="1"/>
          <p:nvPr/>
        </p:nvSpPr>
        <p:spPr>
          <a:xfrm>
            <a:off x="1898318"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20]-A[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29]</a:t>
            </a:r>
            <a:endParaRPr lang="zh-CN" altLang="en-US" sz="900" dirty="0">
              <a:latin typeface="Times New Roman" panose="02020603050405020304" pitchFamily="18" charset="0"/>
              <a:cs typeface="Times New Roman" panose="02020603050405020304" pitchFamily="18" charset="0"/>
            </a:endParaRPr>
          </a:p>
        </p:txBody>
      </p:sp>
      <p:sp>
        <p:nvSpPr>
          <p:cNvPr id="132" name="文本框 131"/>
          <p:cNvSpPr txBox="1"/>
          <p:nvPr/>
        </p:nvSpPr>
        <p:spPr>
          <a:xfrm>
            <a:off x="2786272"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30]-A[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39]</a:t>
            </a:r>
            <a:endParaRPr lang="zh-CN" altLang="en-US" sz="900" dirty="0">
              <a:latin typeface="Times New Roman" panose="02020603050405020304" pitchFamily="18" charset="0"/>
              <a:cs typeface="Times New Roman" panose="02020603050405020304" pitchFamily="18" charset="0"/>
            </a:endParaRPr>
          </a:p>
        </p:txBody>
      </p:sp>
      <p:sp>
        <p:nvSpPr>
          <p:cNvPr id="133" name="文本框 132"/>
          <p:cNvSpPr txBox="1"/>
          <p:nvPr/>
        </p:nvSpPr>
        <p:spPr>
          <a:xfrm>
            <a:off x="3664398"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40]-A[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49]</a:t>
            </a:r>
            <a:endParaRPr lang="zh-CN" altLang="en-US" sz="900" dirty="0">
              <a:latin typeface="Times New Roman" panose="02020603050405020304" pitchFamily="18" charset="0"/>
              <a:cs typeface="Times New Roman" panose="02020603050405020304" pitchFamily="18" charset="0"/>
            </a:endParaRPr>
          </a:p>
        </p:txBody>
      </p:sp>
      <p:sp>
        <p:nvSpPr>
          <p:cNvPr id="134" name="文本框 133"/>
          <p:cNvSpPr txBox="1"/>
          <p:nvPr/>
        </p:nvSpPr>
        <p:spPr>
          <a:xfrm>
            <a:off x="4532696"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50]-A[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59]</a:t>
            </a:r>
            <a:endParaRPr lang="zh-CN" altLang="en-US" sz="900" dirty="0">
              <a:latin typeface="Times New Roman" panose="02020603050405020304" pitchFamily="18" charset="0"/>
              <a:cs typeface="Times New Roman" panose="02020603050405020304" pitchFamily="18" charset="0"/>
            </a:endParaRPr>
          </a:p>
        </p:txBody>
      </p:sp>
      <p:sp>
        <p:nvSpPr>
          <p:cNvPr id="135" name="文本框 134"/>
          <p:cNvSpPr txBox="1"/>
          <p:nvPr/>
        </p:nvSpPr>
        <p:spPr>
          <a:xfrm>
            <a:off x="5420650"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60]-A[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69]</a:t>
            </a:r>
            <a:endParaRPr lang="zh-CN" altLang="en-US" sz="900" dirty="0">
              <a:latin typeface="Times New Roman" panose="02020603050405020304" pitchFamily="18" charset="0"/>
              <a:cs typeface="Times New Roman" panose="02020603050405020304" pitchFamily="18" charset="0"/>
            </a:endParaRPr>
          </a:p>
        </p:txBody>
      </p:sp>
      <p:sp>
        <p:nvSpPr>
          <p:cNvPr id="136" name="文本框 135"/>
          <p:cNvSpPr txBox="1"/>
          <p:nvPr/>
        </p:nvSpPr>
        <p:spPr>
          <a:xfrm>
            <a:off x="6298776"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70]-A[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79]</a:t>
            </a:r>
            <a:endParaRPr lang="zh-CN" altLang="en-US" sz="900" dirty="0">
              <a:latin typeface="Times New Roman" panose="02020603050405020304" pitchFamily="18" charset="0"/>
              <a:cs typeface="Times New Roman" panose="02020603050405020304" pitchFamily="18" charset="0"/>
            </a:endParaRPr>
          </a:p>
        </p:txBody>
      </p:sp>
      <p:sp>
        <p:nvSpPr>
          <p:cNvPr id="137" name="文本框 136"/>
          <p:cNvSpPr txBox="1"/>
          <p:nvPr/>
        </p:nvSpPr>
        <p:spPr>
          <a:xfrm>
            <a:off x="7167074"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80]-A[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89]</a:t>
            </a:r>
            <a:endParaRPr lang="zh-CN" altLang="en-US" sz="900" dirty="0">
              <a:latin typeface="Times New Roman" panose="02020603050405020304" pitchFamily="18" charset="0"/>
              <a:cs typeface="Times New Roman" panose="02020603050405020304" pitchFamily="18" charset="0"/>
            </a:endParaRPr>
          </a:p>
        </p:txBody>
      </p:sp>
      <p:sp>
        <p:nvSpPr>
          <p:cNvPr id="138" name="文本框 137"/>
          <p:cNvSpPr txBox="1"/>
          <p:nvPr/>
        </p:nvSpPr>
        <p:spPr>
          <a:xfrm>
            <a:off x="8035372" y="4616339"/>
            <a:ext cx="878126" cy="230832"/>
          </a:xfrm>
          <a:prstGeom prst="rect">
            <a:avLst/>
          </a:prstGeom>
          <a:noFill/>
        </p:spPr>
        <p:txBody>
          <a:bodyPr wrap="square" rtlCol="0">
            <a:spAutoFit/>
          </a:bodyPr>
          <a:lstStyle/>
          <a:p>
            <a:pPr algn="ctr"/>
            <a:r>
              <a:rPr lang="en-US" altLang="zh-CN" sz="900" dirty="0">
                <a:latin typeface="Times New Roman" panose="02020603050405020304" pitchFamily="18" charset="0"/>
                <a:cs typeface="Times New Roman" panose="02020603050405020304" pitchFamily="18" charset="0"/>
              </a:rPr>
              <a:t>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90]-A[</a:t>
            </a:r>
            <a:r>
              <a:rPr lang="en-US" altLang="zh-CN" sz="900" i="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en-US" altLang="zh-CN" sz="900" dirty="0">
                <a:latin typeface="Times New Roman" panose="02020603050405020304" pitchFamily="18" charset="0"/>
                <a:cs typeface="Times New Roman" panose="02020603050405020304" pitchFamily="18" charset="0"/>
              </a:rPr>
              <a:t>99]</a:t>
            </a:r>
            <a:endParaRPr lang="zh-CN" altLang="en-US" sz="900" dirty="0">
              <a:latin typeface="Times New Roman" panose="02020603050405020304" pitchFamily="18" charset="0"/>
              <a:cs typeface="Times New Roman" panose="02020603050405020304" pitchFamily="18" charset="0"/>
            </a:endParaRPr>
          </a:p>
        </p:txBody>
      </p:sp>
      <p:sp>
        <p:nvSpPr>
          <p:cNvPr id="139" name="文本框 138"/>
          <p:cNvSpPr txBox="1"/>
          <p:nvPr/>
        </p:nvSpPr>
        <p:spPr>
          <a:xfrm>
            <a:off x="235162" y="4258856"/>
            <a:ext cx="6480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a:t>
            </a:r>
            <a:endParaRPr lang="zh-CN" altLang="en-US" sz="900" dirty="0">
              <a:latin typeface="Times New Roman" panose="02020603050405020304" pitchFamily="18" charset="0"/>
              <a:cs typeface="Times New Roman" panose="02020603050405020304" pitchFamily="18" charset="0"/>
            </a:endParaRPr>
          </a:p>
        </p:txBody>
      </p:sp>
      <p:sp>
        <p:nvSpPr>
          <p:cNvPr id="140" name="文本框 139"/>
          <p:cNvSpPr txBox="1"/>
          <p:nvPr/>
        </p:nvSpPr>
        <p:spPr>
          <a:xfrm>
            <a:off x="2328969" y="4259206"/>
            <a:ext cx="6480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a:t>
            </a:r>
            <a:endParaRPr lang="zh-CN" altLang="en-US" sz="900" dirty="0">
              <a:latin typeface="Times New Roman" panose="02020603050405020304" pitchFamily="18" charset="0"/>
              <a:cs typeface="Times New Roman" panose="02020603050405020304" pitchFamily="18" charset="0"/>
            </a:endParaRPr>
          </a:p>
        </p:txBody>
      </p:sp>
      <p:sp>
        <p:nvSpPr>
          <p:cNvPr id="141" name="文本框 140"/>
          <p:cNvSpPr txBox="1"/>
          <p:nvPr/>
        </p:nvSpPr>
        <p:spPr>
          <a:xfrm>
            <a:off x="4754339" y="4275105"/>
            <a:ext cx="6480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a:t>
            </a:r>
            <a:endParaRPr lang="zh-CN" altLang="en-US" sz="900" dirty="0">
              <a:latin typeface="Times New Roman" panose="02020603050405020304" pitchFamily="18" charset="0"/>
              <a:cs typeface="Times New Roman" panose="02020603050405020304" pitchFamily="18" charset="0"/>
            </a:endParaRPr>
          </a:p>
        </p:txBody>
      </p:sp>
      <p:sp>
        <p:nvSpPr>
          <p:cNvPr id="142" name="文本框 141"/>
          <p:cNvSpPr txBox="1"/>
          <p:nvPr/>
        </p:nvSpPr>
        <p:spPr>
          <a:xfrm>
            <a:off x="7273689" y="4275105"/>
            <a:ext cx="648071" cy="230832"/>
          </a:xfrm>
          <a:prstGeom prst="rect">
            <a:avLst/>
          </a:prstGeom>
          <a:noFill/>
        </p:spPr>
        <p:txBody>
          <a:bodyPr wrap="square" rtlCol="0">
            <a:spAutoFit/>
          </a:bodyPr>
          <a:lstStyle/>
          <a:p>
            <a:r>
              <a:rPr lang="en-US" altLang="zh-CN" sz="900" dirty="0">
                <a:latin typeface="Times New Roman" panose="02020603050405020304" pitchFamily="18" charset="0"/>
                <a:cs typeface="Times New Roman" panose="02020603050405020304" pitchFamily="18" charset="0"/>
              </a:rPr>
              <a:t>………..</a:t>
            </a:r>
            <a:endParaRPr lang="zh-CN" altLang="en-US"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5514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EC76E9-0632-488A-8AC6-397ED4913EDC}"/>
              </a:ext>
            </a:extLst>
          </p:cNvPr>
          <p:cNvSpPr>
            <a:spLocks noGrp="1"/>
          </p:cNvSpPr>
          <p:nvPr>
            <p:ph type="title"/>
          </p:nvPr>
        </p:nvSpPr>
        <p:spPr/>
        <p:txBody>
          <a:bodyPr>
            <a:normAutofit fontScale="90000"/>
          </a:bodyPr>
          <a:lstStyle/>
          <a:p>
            <a:r>
              <a:rPr lang="zh-CN" altLang="en-US" dirty="0"/>
              <a:t>练习题</a:t>
            </a:r>
            <a:r>
              <a:rPr lang="en-US" altLang="zh-CN" dirty="0"/>
              <a:t>6.9 </a:t>
            </a:r>
            <a:endParaRPr lang="zh-CN" altLang="en-US" dirty="0"/>
          </a:p>
        </p:txBody>
      </p:sp>
      <p:sp>
        <p:nvSpPr>
          <p:cNvPr id="3" name="内容占位符 2">
            <a:extLst>
              <a:ext uri="{FF2B5EF4-FFF2-40B4-BE49-F238E27FC236}">
                <a16:creationId xmlns:a16="http://schemas.microsoft.com/office/drawing/2014/main" id="{8BF15197-A560-4B23-853C-901E5A541AAD}"/>
              </a:ext>
            </a:extLst>
          </p:cNvPr>
          <p:cNvSpPr>
            <a:spLocks noGrp="1"/>
          </p:cNvSpPr>
          <p:nvPr>
            <p:ph idx="1"/>
          </p:nvPr>
        </p:nvSpPr>
        <p:spPr/>
        <p:txBody>
          <a:bodyPr/>
          <a:lstStyle/>
          <a:p>
            <a:r>
              <a:rPr lang="zh-CN" altLang="en-US" dirty="0"/>
              <a:t>根据参数确定每个高速缓存的高速缓存组数</a:t>
            </a:r>
            <a:r>
              <a:rPr lang="en-US" altLang="zh-CN" dirty="0"/>
              <a:t>(</a:t>
            </a:r>
            <a:r>
              <a:rPr lang="en-US" altLang="zh-CN" i="1" dirty="0"/>
              <a:t>S</a:t>
            </a:r>
            <a:r>
              <a:rPr lang="en-US" altLang="zh-CN" dirty="0"/>
              <a:t>)</a:t>
            </a:r>
            <a:r>
              <a:rPr lang="zh-CN" altLang="en-US" dirty="0"/>
              <a:t>、标记位数</a:t>
            </a:r>
            <a:r>
              <a:rPr lang="en-US" altLang="zh-CN" dirty="0"/>
              <a:t>(</a:t>
            </a:r>
            <a:r>
              <a:rPr lang="en-US" altLang="zh-CN" i="1" dirty="0"/>
              <a:t>t</a:t>
            </a:r>
            <a:r>
              <a:rPr lang="en-US" altLang="zh-CN" dirty="0"/>
              <a:t>)</a:t>
            </a:r>
            <a:r>
              <a:rPr lang="zh-CN" altLang="en-US" dirty="0"/>
              <a:t>、组索引位数</a:t>
            </a:r>
            <a:r>
              <a:rPr lang="en-US" altLang="zh-CN" dirty="0"/>
              <a:t>(</a:t>
            </a:r>
            <a:r>
              <a:rPr lang="en-US" altLang="zh-CN" i="1" dirty="0"/>
              <a:t>s</a:t>
            </a:r>
            <a:r>
              <a:rPr lang="en-US" altLang="zh-CN" dirty="0"/>
              <a:t>)</a:t>
            </a:r>
            <a:r>
              <a:rPr lang="zh-CN" altLang="en-US" dirty="0"/>
              <a:t>以及块偏移位数</a:t>
            </a:r>
            <a:r>
              <a:rPr lang="en-US" altLang="zh-CN" dirty="0"/>
              <a:t>(</a:t>
            </a:r>
            <a:r>
              <a:rPr lang="en-US" altLang="zh-CN" i="1" dirty="0"/>
              <a:t>b</a:t>
            </a:r>
            <a:r>
              <a:rPr lang="en-US" altLang="zh-CN" dirty="0"/>
              <a:t>)</a:t>
            </a:r>
          </a:p>
          <a:p>
            <a:endParaRPr lang="en-US" altLang="zh-CN" dirty="0"/>
          </a:p>
          <a:p>
            <a:endParaRPr lang="en-US" altLang="zh-CN" dirty="0"/>
          </a:p>
          <a:p>
            <a:endParaRPr lang="en-US" altLang="zh-CN" dirty="0"/>
          </a:p>
          <a:p>
            <a:endParaRPr lang="en-US" altLang="zh-CN" dirty="0"/>
          </a:p>
          <a:p>
            <a:r>
              <a:rPr lang="zh-CN" altLang="en-US" dirty="0"/>
              <a:t>参数计算</a:t>
            </a:r>
            <a:r>
              <a:rPr lang="en-US" altLang="zh-CN" dirty="0"/>
              <a:t>(</a:t>
            </a:r>
            <a:r>
              <a:rPr lang="zh-CN" altLang="en-US" dirty="0"/>
              <a:t>以</a:t>
            </a:r>
            <a:r>
              <a:rPr lang="en-US" altLang="zh-CN" dirty="0"/>
              <a:t>1</a:t>
            </a:r>
            <a:r>
              <a:rPr lang="zh-CN" altLang="en-US" dirty="0"/>
              <a:t>为例</a:t>
            </a:r>
            <a:r>
              <a:rPr lang="en-US" altLang="zh-CN" dirty="0"/>
              <a:t>)</a:t>
            </a:r>
            <a:r>
              <a:rPr lang="zh-CN" altLang="en-US" dirty="0"/>
              <a:t>：</a:t>
            </a:r>
            <a:endParaRPr lang="en-US" altLang="zh-CN" dirty="0"/>
          </a:p>
          <a:p>
            <a:pPr lvl="1"/>
            <a:r>
              <a:rPr lang="en-US" altLang="zh-CN" i="1" dirty="0"/>
              <a:t>S</a:t>
            </a:r>
            <a:r>
              <a:rPr lang="en-US" altLang="zh-CN" dirty="0"/>
              <a:t>=</a:t>
            </a:r>
            <a:r>
              <a:rPr lang="en-US" altLang="zh-CN" i="1" dirty="0"/>
              <a:t>C</a:t>
            </a:r>
            <a:r>
              <a:rPr lang="en-US" altLang="zh-CN" dirty="0"/>
              <a:t>/</a:t>
            </a:r>
            <a:r>
              <a:rPr lang="en-US" altLang="zh-CN" i="1" dirty="0"/>
              <a:t>B</a:t>
            </a:r>
            <a:r>
              <a:rPr lang="en-US" altLang="zh-CN" dirty="0"/>
              <a:t>/</a:t>
            </a:r>
            <a:r>
              <a:rPr lang="en-US" altLang="zh-CN" i="1" dirty="0"/>
              <a:t>E</a:t>
            </a:r>
            <a:r>
              <a:rPr lang="en-US" altLang="zh-CN" dirty="0"/>
              <a:t>=1024/4/1=256</a:t>
            </a:r>
          </a:p>
          <a:p>
            <a:pPr lvl="1"/>
            <a:r>
              <a:rPr lang="en-US" altLang="zh-CN" i="1" dirty="0"/>
              <a:t>s</a:t>
            </a:r>
            <a:r>
              <a:rPr lang="en-US" altLang="zh-CN" dirty="0"/>
              <a:t>=log</a:t>
            </a:r>
            <a:r>
              <a:rPr lang="en-US" altLang="zh-CN" baseline="-25000" dirty="0"/>
              <a:t>2</a:t>
            </a:r>
            <a:r>
              <a:rPr lang="en-US" altLang="zh-CN" dirty="0"/>
              <a:t>(</a:t>
            </a:r>
            <a:r>
              <a:rPr lang="en-US" altLang="zh-CN" i="1" dirty="0"/>
              <a:t>S</a:t>
            </a:r>
            <a:r>
              <a:rPr lang="en-US" altLang="zh-CN" dirty="0"/>
              <a:t>)=log</a:t>
            </a:r>
            <a:r>
              <a:rPr lang="en-US" altLang="zh-CN" baseline="-25000" dirty="0"/>
              <a:t>2</a:t>
            </a:r>
            <a:r>
              <a:rPr lang="en-US" altLang="zh-CN" dirty="0"/>
              <a:t>256=8</a:t>
            </a:r>
          </a:p>
          <a:p>
            <a:pPr lvl="1"/>
            <a:r>
              <a:rPr lang="en-US" altLang="zh-CN" i="1" dirty="0"/>
              <a:t>b</a:t>
            </a:r>
            <a:r>
              <a:rPr lang="en-US" altLang="zh-CN" dirty="0"/>
              <a:t>=log</a:t>
            </a:r>
            <a:r>
              <a:rPr lang="en-US" altLang="zh-CN" baseline="-25000" dirty="0"/>
              <a:t>2</a:t>
            </a:r>
            <a:r>
              <a:rPr lang="en-US" altLang="zh-CN" dirty="0"/>
              <a:t>(</a:t>
            </a:r>
            <a:r>
              <a:rPr lang="en-US" altLang="zh-CN" i="1" dirty="0"/>
              <a:t>B</a:t>
            </a:r>
            <a:r>
              <a:rPr lang="en-US" altLang="zh-CN" dirty="0"/>
              <a:t>) =log</a:t>
            </a:r>
            <a:r>
              <a:rPr lang="en-US" altLang="zh-CN" baseline="-25000" dirty="0"/>
              <a:t>2</a:t>
            </a:r>
            <a:r>
              <a:rPr lang="en-US" altLang="zh-CN" dirty="0"/>
              <a:t>4=2</a:t>
            </a:r>
          </a:p>
          <a:p>
            <a:pPr lvl="1"/>
            <a:r>
              <a:rPr lang="en-US" altLang="zh-CN" i="1" dirty="0"/>
              <a:t>t</a:t>
            </a:r>
            <a:r>
              <a:rPr lang="en-US" altLang="zh-CN" dirty="0"/>
              <a:t>=</a:t>
            </a:r>
            <a:r>
              <a:rPr lang="en-US" altLang="zh-CN" i="1" dirty="0"/>
              <a:t>m</a:t>
            </a:r>
            <a:r>
              <a:rPr lang="en-US" altLang="zh-CN" dirty="0"/>
              <a:t>-(</a:t>
            </a:r>
            <a:r>
              <a:rPr lang="en-US" altLang="zh-CN" i="1" dirty="0" err="1"/>
              <a:t>s</a:t>
            </a:r>
            <a:r>
              <a:rPr lang="en-US" altLang="zh-CN" dirty="0" err="1"/>
              <a:t>+</a:t>
            </a:r>
            <a:r>
              <a:rPr lang="en-US" altLang="zh-CN" i="1" dirty="0" err="1"/>
              <a:t>b</a:t>
            </a:r>
            <a:r>
              <a:rPr lang="en-US" altLang="zh-CN" dirty="0"/>
              <a:t>)=32-(8+2)=22</a:t>
            </a:r>
          </a:p>
          <a:p>
            <a:endParaRPr lang="zh-CN" altLang="en-US" dirty="0"/>
          </a:p>
        </p:txBody>
      </p:sp>
      <p:sp>
        <p:nvSpPr>
          <p:cNvPr id="4" name="灯片编号占位符 3">
            <a:extLst>
              <a:ext uri="{FF2B5EF4-FFF2-40B4-BE49-F238E27FC236}">
                <a16:creationId xmlns:a16="http://schemas.microsoft.com/office/drawing/2014/main" id="{CCE01B79-0597-4ACD-9B46-D16F2C169831}"/>
              </a:ext>
            </a:extLst>
          </p:cNvPr>
          <p:cNvSpPr>
            <a:spLocks noGrp="1"/>
          </p:cNvSpPr>
          <p:nvPr>
            <p:ph type="sldNum" sz="quarter" idx="12"/>
          </p:nvPr>
        </p:nvSpPr>
        <p:spPr/>
        <p:txBody>
          <a:bodyPr/>
          <a:lstStyle/>
          <a:p>
            <a:fld id="{6D62327B-ED8D-4CFC-ADD0-A75FA5CBE281}" type="slidenum">
              <a:rPr lang="zh-CN" altLang="en-US" smtClean="0"/>
              <a:pPr/>
              <a:t>99</a:t>
            </a:fld>
            <a:endParaRPr lang="zh-CN" altLang="en-US" dirty="0"/>
          </a:p>
        </p:txBody>
      </p:sp>
      <p:graphicFrame>
        <p:nvGraphicFramePr>
          <p:cNvPr id="5" name="表格 4">
            <a:extLst>
              <a:ext uri="{FF2B5EF4-FFF2-40B4-BE49-F238E27FC236}">
                <a16:creationId xmlns:a16="http://schemas.microsoft.com/office/drawing/2014/main" id="{16012D94-E53F-4662-8F55-915ADAA2AAC7}"/>
              </a:ext>
            </a:extLst>
          </p:cNvPr>
          <p:cNvGraphicFramePr>
            <a:graphicFrameLocks noGrp="1"/>
          </p:cNvGraphicFramePr>
          <p:nvPr>
            <p:extLst>
              <p:ext uri="{D42A27DB-BD31-4B8C-83A1-F6EECF244321}">
                <p14:modId xmlns:p14="http://schemas.microsoft.com/office/powerpoint/2010/main" val="3927018700"/>
              </p:ext>
            </p:extLst>
          </p:nvPr>
        </p:nvGraphicFramePr>
        <p:xfrm>
          <a:off x="323527" y="1844824"/>
          <a:ext cx="8496945" cy="1483360"/>
        </p:xfrm>
        <a:graphic>
          <a:graphicData uri="http://schemas.openxmlformats.org/drawingml/2006/table">
            <a:tbl>
              <a:tblPr firstRow="1" bandRow="1">
                <a:tableStyleId>{5C22544A-7EE6-4342-B048-85BDC9FD1C3A}</a:tableStyleId>
              </a:tblPr>
              <a:tblGrid>
                <a:gridCol w="944105">
                  <a:extLst>
                    <a:ext uri="{9D8B030D-6E8A-4147-A177-3AD203B41FA5}">
                      <a16:colId xmlns:a16="http://schemas.microsoft.com/office/drawing/2014/main" val="2152150162"/>
                    </a:ext>
                  </a:extLst>
                </a:gridCol>
                <a:gridCol w="944105">
                  <a:extLst>
                    <a:ext uri="{9D8B030D-6E8A-4147-A177-3AD203B41FA5}">
                      <a16:colId xmlns:a16="http://schemas.microsoft.com/office/drawing/2014/main" val="3462110150"/>
                    </a:ext>
                  </a:extLst>
                </a:gridCol>
                <a:gridCol w="944105">
                  <a:extLst>
                    <a:ext uri="{9D8B030D-6E8A-4147-A177-3AD203B41FA5}">
                      <a16:colId xmlns:a16="http://schemas.microsoft.com/office/drawing/2014/main" val="3158033710"/>
                    </a:ext>
                  </a:extLst>
                </a:gridCol>
                <a:gridCol w="944105">
                  <a:extLst>
                    <a:ext uri="{9D8B030D-6E8A-4147-A177-3AD203B41FA5}">
                      <a16:colId xmlns:a16="http://schemas.microsoft.com/office/drawing/2014/main" val="2283560423"/>
                    </a:ext>
                  </a:extLst>
                </a:gridCol>
                <a:gridCol w="944105">
                  <a:extLst>
                    <a:ext uri="{9D8B030D-6E8A-4147-A177-3AD203B41FA5}">
                      <a16:colId xmlns:a16="http://schemas.microsoft.com/office/drawing/2014/main" val="2740136091"/>
                    </a:ext>
                  </a:extLst>
                </a:gridCol>
                <a:gridCol w="944105">
                  <a:extLst>
                    <a:ext uri="{9D8B030D-6E8A-4147-A177-3AD203B41FA5}">
                      <a16:colId xmlns:a16="http://schemas.microsoft.com/office/drawing/2014/main" val="3917563564"/>
                    </a:ext>
                  </a:extLst>
                </a:gridCol>
                <a:gridCol w="944105">
                  <a:extLst>
                    <a:ext uri="{9D8B030D-6E8A-4147-A177-3AD203B41FA5}">
                      <a16:colId xmlns:a16="http://schemas.microsoft.com/office/drawing/2014/main" val="3552495594"/>
                    </a:ext>
                  </a:extLst>
                </a:gridCol>
                <a:gridCol w="944105">
                  <a:extLst>
                    <a:ext uri="{9D8B030D-6E8A-4147-A177-3AD203B41FA5}">
                      <a16:colId xmlns:a16="http://schemas.microsoft.com/office/drawing/2014/main" val="1517230440"/>
                    </a:ext>
                  </a:extLst>
                </a:gridCol>
                <a:gridCol w="944105">
                  <a:extLst>
                    <a:ext uri="{9D8B030D-6E8A-4147-A177-3AD203B41FA5}">
                      <a16:colId xmlns:a16="http://schemas.microsoft.com/office/drawing/2014/main" val="2440136403"/>
                    </a:ext>
                  </a:extLst>
                </a:gridCol>
              </a:tblGrid>
              <a:tr h="370840">
                <a:tc>
                  <a:txBody>
                    <a:bodyPr/>
                    <a:lstStyle/>
                    <a:p>
                      <a:pPr algn="ctr"/>
                      <a:r>
                        <a:rPr lang="zh-CN" altLang="en-US" i="0" dirty="0">
                          <a:latin typeface="Times New Roman" panose="02020603050405020304" pitchFamily="18" charset="0"/>
                          <a:cs typeface="Times New Roman" panose="02020603050405020304" pitchFamily="18" charset="0"/>
                        </a:rPr>
                        <a:t>高速缓存</a:t>
                      </a:r>
                    </a:p>
                  </a:txBody>
                  <a:tcPr/>
                </a:tc>
                <a:tc>
                  <a:txBody>
                    <a:bodyPr/>
                    <a:lstStyle/>
                    <a:p>
                      <a:pPr algn="ctr"/>
                      <a:r>
                        <a:rPr lang="en-US" altLang="zh-CN" i="1" dirty="0">
                          <a:latin typeface="Times New Roman" panose="02020603050405020304" pitchFamily="18" charset="0"/>
                          <a:cs typeface="Times New Roman" panose="02020603050405020304" pitchFamily="18" charset="0"/>
                        </a:rPr>
                        <a:t>m</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C</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B</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E</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S</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t</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s</a:t>
                      </a:r>
                      <a:endParaRPr lang="zh-CN" altLang="en-US" i="1" dirty="0">
                        <a:latin typeface="Times New Roman" panose="02020603050405020304" pitchFamily="18" charset="0"/>
                        <a:cs typeface="Times New Roman" panose="02020603050405020304" pitchFamily="18" charset="0"/>
                      </a:endParaRPr>
                    </a:p>
                  </a:txBody>
                  <a:tcPr/>
                </a:tc>
                <a:tc>
                  <a:txBody>
                    <a:bodyPr/>
                    <a:lstStyle/>
                    <a:p>
                      <a:pPr algn="ctr"/>
                      <a:r>
                        <a:rPr lang="en-US" altLang="zh-CN" i="1" dirty="0">
                          <a:latin typeface="Times New Roman" panose="02020603050405020304" pitchFamily="18" charset="0"/>
                          <a:cs typeface="Times New Roman" panose="02020603050405020304" pitchFamily="18" charset="0"/>
                        </a:rPr>
                        <a:t>b</a:t>
                      </a:r>
                      <a:endParaRPr lang="zh-CN" altLang="en-US"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7447291"/>
                  </a:ext>
                </a:extLst>
              </a:tr>
              <a:tr h="370840">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256</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22</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8</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2</a:t>
                      </a:r>
                    </a:p>
                  </a:txBody>
                  <a:tcPr marL="9525" marR="9525" marT="9525" marB="0" anchor="ctr"/>
                </a:tc>
                <a:extLst>
                  <a:ext uri="{0D108BD9-81ED-4DB2-BD59-A6C34878D82A}">
                    <a16:rowId xmlns:a16="http://schemas.microsoft.com/office/drawing/2014/main" val="850298627"/>
                  </a:ext>
                </a:extLst>
              </a:tr>
              <a:tr h="370840">
                <a:tc>
                  <a:txBody>
                    <a:bodyPr/>
                    <a:lstStyle/>
                    <a:p>
                      <a:pPr algn="ctr"/>
                      <a:r>
                        <a:rPr lang="en-US" altLang="zh-CN" dirty="0">
                          <a:latin typeface="Times New Roman" panose="02020603050405020304" pitchFamily="18" charset="0"/>
                          <a:cs typeface="Times New Roman" panose="02020603050405020304" pitchFamily="18" charset="0"/>
                        </a:rPr>
                        <a:t>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622"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1024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8</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32</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24</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5</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3</a:t>
                      </a:r>
                    </a:p>
                  </a:txBody>
                  <a:tcPr marL="9525" marR="9525" marT="9525" marB="0" anchor="ctr"/>
                </a:tc>
                <a:extLst>
                  <a:ext uri="{0D108BD9-81ED-4DB2-BD59-A6C34878D82A}">
                    <a16:rowId xmlns:a16="http://schemas.microsoft.com/office/drawing/2014/main" val="3529404456"/>
                  </a:ext>
                </a:extLst>
              </a:tr>
              <a:tr h="370840">
                <a:tc>
                  <a:txBody>
                    <a:bodyPr/>
                    <a:lstStyle/>
                    <a:p>
                      <a:pPr algn="ctr"/>
                      <a:r>
                        <a:rPr lang="en-US" altLang="zh-CN" dirty="0">
                          <a:latin typeface="Times New Roman" panose="02020603050405020304" pitchFamily="18" charset="0"/>
                          <a:cs typeface="Times New Roman" panose="02020603050405020304" pitchFamily="18" charset="0"/>
                        </a:rPr>
                        <a:t>3</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1024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32</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1</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27</a:t>
                      </a:r>
                    </a:p>
                  </a:txBody>
                  <a:tcPr marL="9525" marR="9525" marT="9525" marB="0" anchor="ctr"/>
                </a:tc>
                <a:tc>
                  <a:txBody>
                    <a:bodyPr/>
                    <a:lstStyle/>
                    <a:p>
                      <a:pPr algn="ctr" rtl="0" fontAlgn="ctr"/>
                      <a:r>
                        <a:rPr lang="en-US" altLang="zh-CN" sz="1350" b="0" i="0" u="none" strike="noStrike">
                          <a:solidFill>
                            <a:srgbClr val="000000"/>
                          </a:solidFill>
                          <a:effectLst/>
                          <a:latin typeface="Times New Roman" panose="02020603050405020304" pitchFamily="18" charset="0"/>
                          <a:ea typeface="等线" panose="02010600030101010101" pitchFamily="2" charset="-122"/>
                        </a:rPr>
                        <a:t>0</a:t>
                      </a:r>
                    </a:p>
                  </a:txBody>
                  <a:tcPr marL="9525" marR="9525" marT="9525" marB="0" anchor="ctr"/>
                </a:tc>
                <a:tc>
                  <a:txBody>
                    <a:bodyPr/>
                    <a:lstStyle/>
                    <a:p>
                      <a:pPr algn="ctr" rtl="0" fontAlgn="ctr"/>
                      <a:r>
                        <a:rPr lang="en-US" altLang="zh-CN" sz="1350" b="0" i="0" u="none" strike="noStrike" dirty="0">
                          <a:solidFill>
                            <a:srgbClr val="000000"/>
                          </a:solidFill>
                          <a:effectLst/>
                          <a:latin typeface="Times New Roman" panose="02020603050405020304" pitchFamily="18" charset="0"/>
                          <a:ea typeface="等线" panose="02010600030101010101" pitchFamily="2" charset="-122"/>
                        </a:rPr>
                        <a:t>5</a:t>
                      </a:r>
                    </a:p>
                  </a:txBody>
                  <a:tcPr marL="9525" marR="9525" marT="9525" marB="0" anchor="ctr"/>
                </a:tc>
                <a:extLst>
                  <a:ext uri="{0D108BD9-81ED-4DB2-BD59-A6C34878D82A}">
                    <a16:rowId xmlns:a16="http://schemas.microsoft.com/office/drawing/2014/main" val="1119171264"/>
                  </a:ext>
                </a:extLst>
              </a:tr>
            </a:tbl>
          </a:graphicData>
        </a:graphic>
      </p:graphicFrame>
    </p:spTree>
    <p:extLst>
      <p:ext uri="{BB962C8B-B14F-4D97-AF65-F5344CB8AC3E}">
        <p14:creationId xmlns:p14="http://schemas.microsoft.com/office/powerpoint/2010/main" val="3912298248"/>
      </p:ext>
    </p:extLst>
  </p:cSld>
  <p:clrMapOvr>
    <a:masterClrMapping/>
  </p:clrMapOvr>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15850</TotalTime>
  <Words>35644</Words>
  <Application>Microsoft Office PowerPoint</Application>
  <PresentationFormat>全屏显示(4:3)</PresentationFormat>
  <Paragraphs>7565</Paragraphs>
  <Slides>200</Slides>
  <Notes>23</Notes>
  <HiddenSlides>5</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1</vt:i4>
      </vt:variant>
      <vt:variant>
        <vt:lpstr>幻灯片标题</vt:lpstr>
      </vt:variant>
      <vt:variant>
        <vt:i4>200</vt:i4>
      </vt:variant>
    </vt:vector>
  </HeadingPairs>
  <TitlesOfParts>
    <vt:vector size="229" baseType="lpstr">
      <vt:lpstr>-apple-system</vt:lpstr>
      <vt:lpstr>Huawei Sans</vt:lpstr>
      <vt:lpstr>Impact MT Std</vt:lpstr>
      <vt:lpstr>等线</vt:lpstr>
      <vt:lpstr>方正兰亭超细黑简体</vt:lpstr>
      <vt:lpstr>方正兰亭黑简体</vt:lpstr>
      <vt:lpstr>黑体</vt:lpstr>
      <vt:lpstr>华文行楷</vt:lpstr>
      <vt:lpstr>华文中宋</vt:lpstr>
      <vt:lpstr>宋体</vt:lpstr>
      <vt:lpstr>微软雅黑</vt:lpstr>
      <vt:lpstr>微软雅黑</vt:lpstr>
      <vt:lpstr>arial</vt:lpstr>
      <vt:lpstr>arial</vt:lpstr>
      <vt:lpstr>Arial Black</vt:lpstr>
      <vt:lpstr>Arial Rounded MT Bold</vt:lpstr>
      <vt:lpstr>Baskerville Old Face</vt:lpstr>
      <vt:lpstr>Bell MT</vt:lpstr>
      <vt:lpstr>Calibri</vt:lpstr>
      <vt:lpstr>Cambria Math</vt:lpstr>
      <vt:lpstr>Comic Sans MS</vt:lpstr>
      <vt:lpstr>Courier New</vt:lpstr>
      <vt:lpstr>Gadugi</vt:lpstr>
      <vt:lpstr>Helvetica</vt:lpstr>
      <vt:lpstr>Times</vt:lpstr>
      <vt:lpstr>Times New Roman</vt:lpstr>
      <vt:lpstr>Wingdings</vt:lpstr>
      <vt:lpstr>第一PPT，www.1ppt.com</vt:lpstr>
      <vt:lpstr>Visio</vt:lpstr>
      <vt:lpstr>PowerPoint 演示文稿</vt:lpstr>
      <vt:lpstr>PowerPoint 演示文稿</vt:lpstr>
      <vt:lpstr>PowerPoint 演示文稿</vt:lpstr>
      <vt:lpstr>引言</vt:lpstr>
      <vt:lpstr>引言</vt:lpstr>
      <vt:lpstr>存储技术的发展</vt:lpstr>
      <vt:lpstr>6.1.1 随机访问存储器</vt:lpstr>
      <vt:lpstr>1. 静态RAM</vt:lpstr>
      <vt:lpstr>2. 动态RAM</vt:lpstr>
      <vt:lpstr>SRAM vs. DRAM</vt:lpstr>
      <vt:lpstr>3 传统的DRAM</vt:lpstr>
      <vt:lpstr>3 传统的DRAM</vt:lpstr>
      <vt:lpstr>3 传统的DRAM</vt:lpstr>
      <vt:lpstr>4. 内存模块</vt:lpstr>
      <vt:lpstr>扩展知识</vt:lpstr>
      <vt:lpstr>练习题6.1 </vt:lpstr>
      <vt:lpstr>5. 增强的DRAM</vt:lpstr>
      <vt:lpstr>6. 非易失存储器(memory/storage)</vt:lpstr>
      <vt:lpstr>新型非易失存储：3D XPoint</vt:lpstr>
      <vt:lpstr>7. 访问主存</vt:lpstr>
      <vt:lpstr>内存加载操作</vt:lpstr>
      <vt:lpstr>内存加载操作</vt:lpstr>
      <vt:lpstr>内存加载操作</vt:lpstr>
      <vt:lpstr>内存存储操作</vt:lpstr>
      <vt:lpstr>内存存储操作</vt:lpstr>
      <vt:lpstr>内存存储操作</vt:lpstr>
      <vt:lpstr>总线类型</vt:lpstr>
      <vt:lpstr>胶水多核和原生多核</vt:lpstr>
      <vt:lpstr>6.1.2 磁盘存储</vt:lpstr>
      <vt:lpstr>硬件新技术：氦气填充硬盘</vt:lpstr>
      <vt:lpstr>硬盘新技术：速度&amp;容量</vt:lpstr>
      <vt:lpstr>磁盘结构</vt:lpstr>
      <vt:lpstr>磁盘结构</vt:lpstr>
      <vt:lpstr>2. 磁盘容量</vt:lpstr>
      <vt:lpstr> 磁盘容量计算</vt:lpstr>
      <vt:lpstr>练习题6.2 计算磁盘容量</vt:lpstr>
      <vt:lpstr>PowerPoint 演示文稿</vt:lpstr>
      <vt:lpstr>3. 磁盘操作</vt:lpstr>
      <vt:lpstr>磁盘访问—读</vt:lpstr>
      <vt:lpstr>磁盘访问示例</vt:lpstr>
      <vt:lpstr>扇区访问时间</vt:lpstr>
      <vt:lpstr>扇区访问时间示例</vt:lpstr>
      <vt:lpstr>练习题6.3</vt:lpstr>
      <vt:lpstr>4. 磁盘逻辑块</vt:lpstr>
      <vt:lpstr>数据文件逻辑页示例</vt:lpstr>
      <vt:lpstr>5. 连接I/O设备</vt:lpstr>
      <vt:lpstr>几种不同的I/O连接方式</vt:lpstr>
      <vt:lpstr>练习题6.4</vt:lpstr>
      <vt:lpstr>扩展知识</vt:lpstr>
      <vt:lpstr>6. 访问磁盘——从磁盘读数据(1)</vt:lpstr>
      <vt:lpstr>6. 访问磁盘——从磁盘读数据(2)</vt:lpstr>
      <vt:lpstr>6. 访问磁盘——从磁盘读数据(3)</vt:lpstr>
      <vt:lpstr>作业-1</vt:lpstr>
      <vt:lpstr>6.1.3 固态硬盘</vt:lpstr>
      <vt:lpstr>固态硬盘逻辑结构</vt:lpstr>
      <vt:lpstr>SSD层次结构与访问路径</vt:lpstr>
      <vt:lpstr>SSD性能参数 </vt:lpstr>
      <vt:lpstr>SSD代表性产品</vt:lpstr>
      <vt:lpstr>SSD的访问特性</vt:lpstr>
      <vt:lpstr>扩展知识</vt:lpstr>
      <vt:lpstr>练习题6.5 估算SSD寿命</vt:lpstr>
      <vt:lpstr>6.1.4 存储技术趋势</vt:lpstr>
      <vt:lpstr>各级存储技术及各级缓存</vt:lpstr>
      <vt:lpstr>存储技术发展趋势</vt:lpstr>
      <vt:lpstr>CPU Clock Rates</vt:lpstr>
      <vt:lpstr>多核处理器出现的能耗因素</vt:lpstr>
      <vt:lpstr>处理器技术发展</vt:lpstr>
      <vt:lpstr>The CPU-Memory Gap</vt:lpstr>
      <vt:lpstr>集成度、多核并行、内存墙</vt:lpstr>
      <vt:lpstr>练习题6.6 磁盘价格估算</vt:lpstr>
      <vt:lpstr>6.2 局部性</vt:lpstr>
      <vt:lpstr>局部性原理的应用</vt:lpstr>
      <vt:lpstr>6.2.1 对程序数据引用的局部性</vt:lpstr>
      <vt:lpstr>多维数组引用局部性</vt:lpstr>
      <vt:lpstr>探索性研究-1</vt:lpstr>
      <vt:lpstr>分析不同数据访问顺序数据局部性</vt:lpstr>
      <vt:lpstr>6.2.2 取指令的局部性</vt:lpstr>
      <vt:lpstr>6.2.3 局部性小结</vt:lpstr>
      <vt:lpstr>扩展知识</vt:lpstr>
      <vt:lpstr>练习题6.7</vt:lpstr>
      <vt:lpstr>练习题6.8 分析三个函数的空间局部性</vt:lpstr>
      <vt:lpstr>6.3 存储器层次结构</vt:lpstr>
      <vt:lpstr>存储层访问特征</vt:lpstr>
      <vt:lpstr>NVM存储变革：memory &amp; storage</vt:lpstr>
      <vt:lpstr>6.3.1 存储器层层次结构中的缓存</vt:lpstr>
      <vt:lpstr>缓存的一般概念</vt:lpstr>
      <vt:lpstr>1. 缓存命中</vt:lpstr>
      <vt:lpstr>2. 缓存不命中</vt:lpstr>
      <vt:lpstr>3. 缓存不命中的种类</vt:lpstr>
      <vt:lpstr>思考：</vt:lpstr>
      <vt:lpstr>4. 缓存管理</vt:lpstr>
      <vt:lpstr>6.3.2 存储器层次结构概念小结</vt:lpstr>
      <vt:lpstr>计算机系统中的缓存</vt:lpstr>
      <vt:lpstr>6.4 高速缓存存储器</vt:lpstr>
      <vt:lpstr>6.4.1 通用的高速缓存存储器组织结构</vt:lpstr>
      <vt:lpstr>Cache读</vt:lpstr>
      <vt:lpstr>理解cache组织结构</vt:lpstr>
      <vt:lpstr>理解cache组织结构</vt:lpstr>
      <vt:lpstr>练习题6.9 </vt:lpstr>
      <vt:lpstr>作业-3</vt:lpstr>
      <vt:lpstr>作业-4</vt:lpstr>
      <vt:lpstr>6.4.2 直接映射高速缓存</vt:lpstr>
      <vt:lpstr>直接映射高速缓存访问</vt:lpstr>
      <vt:lpstr>直接映射高速缓存访问</vt:lpstr>
      <vt:lpstr>5.综合：运行中的直接映射高速缓存</vt:lpstr>
      <vt:lpstr>Cache缓存示例</vt:lpstr>
      <vt:lpstr>Cache缓存示例</vt:lpstr>
      <vt:lpstr>Cache缓存示例</vt:lpstr>
      <vt:lpstr>Cache缓存示例</vt:lpstr>
      <vt:lpstr>Cache缓存示例</vt:lpstr>
      <vt:lpstr>Cache缓存示例</vt:lpstr>
      <vt:lpstr>Cache缓存示例</vt:lpstr>
      <vt:lpstr>Cache缓存示例</vt:lpstr>
      <vt:lpstr>Cache缓存示例</vt:lpstr>
      <vt:lpstr>6.直接映射高速缓存中的冲突不命中</vt:lpstr>
      <vt:lpstr>内存与cache地址分布</vt:lpstr>
      <vt:lpstr>内存与cache地址分布</vt:lpstr>
      <vt:lpstr>内存与cache地址分布</vt:lpstr>
      <vt:lpstr>内存与cache地址分布</vt:lpstr>
      <vt:lpstr>内存与cache地址分布</vt:lpstr>
      <vt:lpstr>内存与cache地址分布</vt:lpstr>
      <vt:lpstr>内存与cache地址分布</vt:lpstr>
      <vt:lpstr>内存与cache地址分布</vt:lpstr>
      <vt:lpstr>Cache thrashing原因分析</vt:lpstr>
      <vt:lpstr>Cache thrashing解决方案</vt:lpstr>
      <vt:lpstr>练习题6.10 填充后对x,y引用的命中率</vt:lpstr>
      <vt:lpstr>练习题6.10 填充后对x,y引用的命中率</vt:lpstr>
      <vt:lpstr>扩展知识</vt:lpstr>
      <vt:lpstr>练习题6.11</vt:lpstr>
      <vt:lpstr>高s位作组索引</vt:lpstr>
      <vt:lpstr>6.4.3 组相联高速缓存</vt:lpstr>
      <vt:lpstr>理解多路组相联cache结构</vt:lpstr>
      <vt:lpstr>组相联高速缓存访问示例</vt:lpstr>
      <vt:lpstr>6.4.4 全相联高速缓存</vt:lpstr>
      <vt:lpstr>练习题6.12 理解cache工作原理</vt:lpstr>
      <vt:lpstr>作业-5</vt:lpstr>
      <vt:lpstr>练习题6.13</vt:lpstr>
      <vt:lpstr>练习题6.14</vt:lpstr>
      <vt:lpstr>练习题6.15</vt:lpstr>
      <vt:lpstr>练习题6.16</vt:lpstr>
      <vt:lpstr>作业-6</vt:lpstr>
      <vt:lpstr>6.4.5 有关写的问题</vt:lpstr>
      <vt:lpstr>6.4.6 一个真实的高速缓存层次解剖</vt:lpstr>
      <vt:lpstr>CPU案例</vt:lpstr>
      <vt:lpstr>6.4.6 一个真实的高速缓存层次解剖</vt:lpstr>
      <vt:lpstr>练习：CPU参数分析</vt:lpstr>
      <vt:lpstr>探索性研究-2:代表性CPU架构</vt:lpstr>
      <vt:lpstr>ARM, x86架构CPU配置信息</vt:lpstr>
      <vt:lpstr>ARM CPU</vt:lpstr>
      <vt:lpstr>A64FX CPU</vt:lpstr>
      <vt:lpstr>AMD CPU</vt:lpstr>
      <vt:lpstr>Intel CPU</vt:lpstr>
      <vt:lpstr>Intel CPU</vt:lpstr>
      <vt:lpstr>6.4.7 高速缓存参数的性能影响</vt:lpstr>
      <vt:lpstr>高速缓存成本和性能的折中</vt:lpstr>
      <vt:lpstr>6.5 编写高速缓存友好的代码</vt:lpstr>
      <vt:lpstr>扩展知识</vt:lpstr>
      <vt:lpstr>练习题6.17 转置矩阵</vt:lpstr>
      <vt:lpstr>练习题6.17 转置矩阵</vt:lpstr>
      <vt:lpstr>练习题6.17 转置矩阵</vt:lpstr>
      <vt:lpstr>练习题6.17 转置矩阵</vt:lpstr>
      <vt:lpstr>练习题6.17 转置矩阵</vt:lpstr>
      <vt:lpstr>作业-7</vt:lpstr>
      <vt:lpstr>练习题6.18 紧密循环cache命中率计算</vt:lpstr>
      <vt:lpstr>Cache访问分析</vt:lpstr>
      <vt:lpstr>练习题6.19</vt:lpstr>
      <vt:lpstr>练习题6.20</vt:lpstr>
      <vt:lpstr>作业-7</vt:lpstr>
      <vt:lpstr>作业-8</vt:lpstr>
      <vt:lpstr>6.6 高速缓存对程序性能的影响</vt:lpstr>
      <vt:lpstr>存储器山测试函数</vt:lpstr>
      <vt:lpstr>存储器山测试函数</vt:lpstr>
      <vt:lpstr>存储器山测试结果</vt:lpstr>
      <vt:lpstr>存储器山测试结果</vt:lpstr>
      <vt:lpstr>工作集大小 vs. 步长</vt:lpstr>
      <vt:lpstr>探索-9</vt:lpstr>
      <vt:lpstr>Cache locality evaluation——vector join</vt:lpstr>
      <vt:lpstr>Cache locality evaluation——vector join</vt:lpstr>
      <vt:lpstr>Cache locality evaluation——vector join</vt:lpstr>
      <vt:lpstr>6.6.2 重新排列循环以提高空间局部性</vt:lpstr>
      <vt:lpstr>矩阵乘缓存不命中分析</vt:lpstr>
      <vt:lpstr>矩阵C在内存存储方式</vt:lpstr>
      <vt:lpstr>矩阵乘（ijk）</vt:lpstr>
      <vt:lpstr>矩阵乘（jik）</vt:lpstr>
      <vt:lpstr>矩阵乘（kij）</vt:lpstr>
      <vt:lpstr>矩阵乘（ikj）</vt:lpstr>
      <vt:lpstr>矩阵乘（jki）</vt:lpstr>
      <vt:lpstr>矩阵乘（kji）</vt:lpstr>
      <vt:lpstr>矩阵乘算法汇总</vt:lpstr>
      <vt:lpstr>Core i7矩阵乘性能曲线</vt:lpstr>
      <vt:lpstr>实测矩阵乘性能-long</vt:lpstr>
      <vt:lpstr>矩阵乘分析</vt:lpstr>
      <vt:lpstr>基于缓存块的矩阵乘</vt:lpstr>
      <vt:lpstr>矩阵乘法加速技术</vt:lpstr>
      <vt:lpstr>性能测试结果</vt:lpstr>
      <vt:lpstr>实验测试结果</vt:lpstr>
      <vt:lpstr>6.6.3 在程序中利用局部性</vt:lpstr>
      <vt:lpstr>作业-10</vt:lpstr>
      <vt:lpstr>6.7 小结</vt:lpstr>
      <vt:lpstr>PowerPoint 演示文稿</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蓝色商务</dc:title>
  <dc:creator>第一PPT</dc:creator>
  <cp:keywords>www.1ppt.com</cp:keywords>
  <cp:lastModifiedBy>张延松</cp:lastModifiedBy>
  <cp:revision>1023</cp:revision>
  <dcterms:created xsi:type="dcterms:W3CDTF">2015-12-30T00:59:47Z</dcterms:created>
  <dcterms:modified xsi:type="dcterms:W3CDTF">2025-09-09T14:05:15Z</dcterms:modified>
</cp:coreProperties>
</file>