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5" r:id="rId4"/>
    <p:sldId id="267" r:id="rId5"/>
    <p:sldId id="268" r:id="rId6"/>
    <p:sldId id="266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6"/>
    <p:restoredTop sz="87427"/>
  </p:normalViewPr>
  <p:slideViewPr>
    <p:cSldViewPr snapToGrid="0">
      <p:cViewPr varScale="1">
        <p:scale>
          <a:sx n="55" d="100"/>
          <a:sy n="55" d="100"/>
        </p:scale>
        <p:origin x="98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4T10:00:46.4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24055 5806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D7929-7E82-4F42-BB26-D9DA432F7DB3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B9E1-2A97-864F-AA4D-466ECBEDC8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5667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FAA261-244A-8610-6DE6-904661524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CF84373-8994-37A8-53F0-E402D28A9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582CD4-E114-19D7-3496-7BD7CCC7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CF490B7-8C42-CBC5-9D3C-19DB4C5FC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307C745-1F31-C9D3-3B0E-FBCFA33EE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4097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9C090C-605C-C482-02F8-3897B586B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123ABC3-E35A-4942-BCF5-F615626AC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0CDC7F-3D4D-81F6-D095-1868AD5BB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AC723B-CFF1-ED61-A083-046530AA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1387A1-45B6-4955-80B9-076C4B89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8664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E51225A-86CB-F86C-99DF-EED0E2997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A229FEC-EEF5-DD42-4C45-FA157B1A5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BEC30F-8AEC-3CED-13E6-1062A956D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BBDF9A-0203-C5F4-1285-8B3EEDA1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71C2A0-1671-22F9-55E5-79FDE6248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5302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6A1F4E-5665-8A3F-9422-95152682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86BA6E-B174-BAEA-2313-E84995B79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79C275-45C9-306C-9182-51DCE27FB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7B320B-466E-61AD-B58F-E07A872F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1A59DE-D476-41CB-39E8-DF45359C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5379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111833-FC42-F6AB-84CA-A3092E19A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608E70-7CB6-7583-9804-06D782432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D142C9-BD51-3871-84F3-7068E450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121DC4-6B95-F5C6-A362-18705C65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07C856-4123-8301-B43B-CA557943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5326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E548FB-9825-2D5F-8014-E4C16100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BCABD7-2D5C-315C-D398-80E666B68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8C4B312-DF22-5DF9-4693-3A127864B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43FE89-13C7-F27D-AC53-C6AEA919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D58FA5-EF92-DB00-5D07-E593F141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C54F8B-1975-87F2-972A-8DC7D944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297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ADF85E-0BDA-4E24-EC05-AB92208C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8C36050-EE80-CFA7-1082-6C70E998E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7C0899-7FA4-FA6F-A014-75D52C0E0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2E5613B-240E-3ACA-476B-086B61A14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7183E71-4530-B5AB-6D10-3E18EDD8F6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462E36E-DFA1-DFB2-A244-1ADDC7BB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23D9BBC-2D69-F11E-8E76-655F7101B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E9B27F2-40AE-9158-3DC3-77DBAEA98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66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4CCE5D-9860-75E9-0ADB-2190E7ED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4916213-D3E6-5D43-7382-DA3D128A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17B02F4-ABD7-F2F2-835D-27D179A7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55EF609-A1D2-EF10-8C08-B03FF08F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165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3C27F29-46C1-D8E2-77DD-24933FE9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4FC2E39-91B6-50F9-37C6-CB552AEA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E3A91FC-8268-B869-819D-E0A0459F2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859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4FAEAB-0BFD-42F2-E649-FC63404E6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9FB1F9-0CFE-C803-3995-2DA46E635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03851C1-3915-7EEC-2FBD-13CBF2731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BDF27B3-8D26-EA4A-1811-BFDAC5C05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FD11F2F-FBD3-CF75-D793-F4259DBC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727746-8D1C-9254-0A3A-4E794390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2194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73459E-606E-C3BA-63AD-F312D36C2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F4116F9-9318-0DF8-AE17-C41C4D6AD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209C029-9217-49E3-8BC6-27A12F37E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8FBAE2-9854-4EBC-5318-E5B7612F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9CAB922-C3F3-CBBA-F7FC-AABD47713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C94896-D544-9203-C2B1-562AD9C14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1857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7B16A0E-0A47-4454-F7B7-4C0D904E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2C67BC4-93B1-4CE1-6E6A-0BCCCDF03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20911A-674C-CBEA-AE1A-9AAA8D78D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57C4F-E319-5B45-87AF-FA2C0DC60DF2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520DA-DC53-1EC1-384F-29F65438C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E914BF-13D9-3550-81CA-6BA708FDC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F062-6292-DF48-90AF-B94318070E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518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FFC587-5F06-FA58-8E89-809D3F08B0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/>
              <a:t>Homework7</a:t>
            </a:r>
            <a:endParaRPr kumimoji="1"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3CF22D-3CD7-BD98-0F0D-91097595C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墨迹 3">
                <a:extLst>
                  <a:ext uri="{FF2B5EF4-FFF2-40B4-BE49-F238E27FC236}">
                    <a16:creationId xmlns:a16="http://schemas.microsoft.com/office/drawing/2014/main" id="{51A63214-2671-8ADD-3787-E0691ED9B550}"/>
                  </a:ext>
                </a:extLst>
              </p14:cNvPr>
              <p14:cNvContentPartPr/>
              <p14:nvPr/>
            </p14:nvContentPartPr>
            <p14:xfrm>
              <a:off x="8659800" y="2090160"/>
              <a:ext cx="360" cy="360"/>
            </p14:xfrm>
          </p:contentPart>
        </mc:Choice>
        <mc:Fallback xmlns="">
          <p:pic>
            <p:nvPicPr>
              <p:cNvPr id="4" name="墨迹 3">
                <a:extLst>
                  <a:ext uri="{FF2B5EF4-FFF2-40B4-BE49-F238E27FC236}">
                    <a16:creationId xmlns:a16="http://schemas.microsoft.com/office/drawing/2014/main" id="{51A63214-2671-8ADD-3787-E0691ED9B55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50440" y="20808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6280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Homework7-asm-basics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zh-CN" altLang="zh-CN" dirty="0">
                <a:latin typeface="Arial" charset="0"/>
              </a:rPr>
              <a:t>Assume we have following address binding table and value of registers : </a:t>
            </a:r>
          </a:p>
          <a:p>
            <a:pPr lvl="1"/>
            <a:endParaRPr kumimoji="1" lang="en-US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10638" y="3111500"/>
          <a:ext cx="10515600" cy="320040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Address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Value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Register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Value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0x100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%eax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0x110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0x11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0x100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0x120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0x12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...... </a:t>
                      </a:r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...... </a:t>
                      </a:r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0x190 </a:t>
                      </a:r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0x19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0x200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>
                          <a:solidFill>
                            <a:schemeClr val="tx1"/>
                          </a:solidFill>
                          <a:latin typeface="Arial" charset="0"/>
                          <a:ea typeface="+mn-ea"/>
                          <a:cs typeface="+mn-cs"/>
                        </a:rPr>
                        <a:t>0x20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 dirty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kern="1200" dirty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03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Homework7-asm-basics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Please fill in the table below </a:t>
            </a:r>
          </a:p>
          <a:p>
            <a:pPr lvl="1"/>
            <a:endParaRPr kumimoji="1"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091109"/>
              </p:ext>
            </p:extLst>
          </p:nvPr>
        </p:nvGraphicFramePr>
        <p:xfrm>
          <a:off x="2433537" y="2845648"/>
          <a:ext cx="6399180" cy="3657600"/>
        </p:xfrm>
        <a:graphic>
          <a:graphicData uri="http://schemas.openxmlformats.org/drawingml/2006/table">
            <a:tbl>
              <a:tblPr/>
              <a:tblGrid>
                <a:gridCol w="319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9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Operand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Value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0x100</a:t>
                      </a:r>
                      <a:endParaRPr lang="is-I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$0x150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0x150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0x170 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0x17</a:t>
                      </a:r>
                      <a:endParaRPr lang="ru-RU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(%ebx)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0x10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(%ebx,%eax)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0x11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0x30(%</a:t>
                      </a:r>
                      <a:r>
                        <a:rPr lang="mr-IN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ebx</a:t>
                      </a:r>
                      <a:r>
                        <a:rPr lang="mr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0x13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80(%ebx,%eax,2)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0x17 (80=16*5)</a:t>
                      </a:r>
                      <a:endParaRPr lang="fr-FR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7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Homework7-asm-basics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Suppose registers and bound values will be reset as above after each instruction. Please fill in the table below: (Write all if there are more than one destinations and None if there is no destination) </a:t>
            </a:r>
          </a:p>
          <a:p>
            <a:pPr lvl="1"/>
            <a:endParaRPr kumimoji="1"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542303"/>
              </p:ext>
            </p:extLst>
          </p:nvPr>
        </p:nvGraphicFramePr>
        <p:xfrm>
          <a:off x="1373221" y="3568700"/>
          <a:ext cx="8811639" cy="2743200"/>
        </p:xfrm>
        <a:graphic>
          <a:graphicData uri="http://schemas.openxmlformats.org/drawingml/2006/table">
            <a:tbl>
              <a:tblPr/>
              <a:tblGrid>
                <a:gridCol w="2937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7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7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Instruction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Dstination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Value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addl %eax,%ebx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altLang="zh-CN" sz="24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ebx</a:t>
                      </a:r>
                      <a:endParaRPr lang="mr-IN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0x110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subl %eax,(%ebx)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(%ebx)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mr-IN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leal 0x50(%eax), %edx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24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edx</a:t>
                      </a:r>
                      <a:endParaRPr lang="mr-IN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0x60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movzbl %al, 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24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ebx</a:t>
                      </a:r>
                      <a:endParaRPr lang="mr-IN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0x10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movsbl %bh, %ecx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24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ecx</a:t>
                      </a:r>
                      <a:endParaRPr lang="mr-IN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s-I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0x01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Homework7-asm-basics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Assume the initial value of the flags is 0. Fill the table below </a:t>
            </a:r>
          </a:p>
          <a:p>
            <a:pPr lvl="1"/>
            <a:endParaRPr kumimoji="1"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374628"/>
              </p:ext>
            </p:extLst>
          </p:nvPr>
        </p:nvGraphicFramePr>
        <p:xfrm>
          <a:off x="1052208" y="3072302"/>
          <a:ext cx="9220200" cy="2286000"/>
        </p:xfrm>
        <a:graphic>
          <a:graphicData uri="http://schemas.openxmlformats.org/drawingml/2006/table">
            <a:tbl>
              <a:tblPr/>
              <a:tblGrid>
                <a:gridCol w="264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7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7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Instruction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SF </a:t>
                      </a:r>
                    </a:p>
                  </a:txBody>
                  <a:tcPr anchor="ctr">
                    <a:lnL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ZF </a:t>
                      </a:r>
                      <a:endParaRPr lang="zh-CN" altLang="en-US"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CF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leal(%eax),%ebx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subl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ebx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%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eax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xorl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eax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%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eax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%eax, %ebx </a:t>
                      </a: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08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09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09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/>
              <a:t>Homework7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502285" cy="4351338"/>
          </a:xfrm>
        </p:spPr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</a:p>
          <a:p>
            <a:pPr lvl="1"/>
            <a:r>
              <a:rPr lang="en-US" altLang="zh-CN" dirty="0"/>
              <a:t>Translate the following assembly into C codes. </a:t>
            </a:r>
          </a:p>
          <a:p>
            <a:pPr lvl="1"/>
            <a:r>
              <a:rPr lang="en-US" altLang="zh-CN" dirty="0"/>
              <a:t>You can name local variables represented by -12(%</a:t>
            </a:r>
            <a:r>
              <a:rPr lang="en-US" altLang="zh-CN" dirty="0" err="1"/>
              <a:t>ebp</a:t>
            </a:r>
            <a:r>
              <a:rPr lang="en-US" altLang="zh-CN" dirty="0"/>
              <a:t>), -8(%</a:t>
            </a:r>
            <a:r>
              <a:rPr lang="en-US" altLang="zh-CN" dirty="0" err="1"/>
              <a:t>ebp</a:t>
            </a:r>
            <a:r>
              <a:rPr lang="en-US" altLang="zh-CN" dirty="0"/>
              <a:t>)...or </a:t>
            </a:r>
            <a:r>
              <a:rPr lang="en-US" altLang="zh-CN" dirty="0" err="1"/>
              <a:t>a,b,c</a:t>
            </a:r>
            <a:r>
              <a:rPr lang="en-US" altLang="zh-CN" dirty="0"/>
              <a:t>... freely as you like. </a:t>
            </a:r>
          </a:p>
          <a:p>
            <a:pPr lvl="1"/>
            <a:r>
              <a:rPr lang="en-US" altLang="zh-CN" dirty="0"/>
              <a:t>The beginning of C codes is given. 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4"/>
          <a:stretch/>
        </p:blipFill>
        <p:spPr>
          <a:xfrm>
            <a:off x="5138424" y="633143"/>
            <a:ext cx="6863134" cy="5859732"/>
          </a:xfrm>
          <a:prstGeom prst="rect">
            <a:avLst/>
          </a:prstGeom>
        </p:spPr>
      </p:pic>
      <p:pic>
        <p:nvPicPr>
          <p:cNvPr id="6" name="图片 5" descr="文本, 日历&#10;&#10;描述已自动生成">
            <a:extLst>
              <a:ext uri="{FF2B5EF4-FFF2-40B4-BE49-F238E27FC236}">
                <a16:creationId xmlns:a16="http://schemas.microsoft.com/office/drawing/2014/main" id="{31624351-F282-72DD-B647-4E5E91B97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6174" y="1690687"/>
            <a:ext cx="2587625" cy="299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69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292</Words>
  <Application>Microsoft Office PowerPoint</Application>
  <PresentationFormat>宽屏</PresentationFormat>
  <Paragraphs>98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Homework7</vt:lpstr>
      <vt:lpstr>Homework7-asm-basics</vt:lpstr>
      <vt:lpstr>Homework7-asm-basics</vt:lpstr>
      <vt:lpstr>Homework7-asm-basics</vt:lpstr>
      <vt:lpstr>Homework7-asm-basics</vt:lpstr>
      <vt:lpstr>Homework7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期中复习 PART II</dc:title>
  <dc:creator>7025</dc:creator>
  <cp:lastModifiedBy>Xia David</cp:lastModifiedBy>
  <cp:revision>147</cp:revision>
  <dcterms:created xsi:type="dcterms:W3CDTF">2022-11-03T01:00:50Z</dcterms:created>
  <dcterms:modified xsi:type="dcterms:W3CDTF">2025-11-12T09:05:04Z</dcterms:modified>
</cp:coreProperties>
</file>