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6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81"/>
    <p:restoredTop sz="94655"/>
  </p:normalViewPr>
  <p:slideViewPr>
    <p:cSldViewPr snapToGrid="0" snapToObjects="1">
      <p:cViewPr varScale="1">
        <p:scale>
          <a:sx n="64" d="100"/>
          <a:sy n="64" d="100"/>
        </p:scale>
        <p:origin x="300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62243-D16A-BE40-9489-F20A10F73609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46740-65E9-D148-A9F2-B46E77EAEE6D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6091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  <a:r>
              <a:rPr kumimoji="1" lang="en-US" altLang="zh-CN" dirty="0"/>
              <a:t>!(x+1)</a:t>
            </a:r>
          </a:p>
          <a:p>
            <a:r>
              <a:rPr kumimoji="1" lang="en-US" altLang="zh-CN" dirty="0"/>
              <a:t>2) !x</a:t>
            </a:r>
          </a:p>
          <a:p>
            <a:r>
              <a:rPr kumimoji="1" lang="en-US" altLang="zh-CN" dirty="0"/>
              <a:t>3</a:t>
            </a:r>
            <a:r>
              <a:rPr kumimoji="1" lang="zh-CN" altLang="en-US" dirty="0"/>
              <a:t>）</a:t>
            </a:r>
            <a:r>
              <a:rPr kumimoji="1" lang="en-US" altLang="zh-CN" dirty="0"/>
              <a:t>!(~x&amp;0xFF)</a:t>
            </a:r>
          </a:p>
          <a:p>
            <a:r>
              <a:rPr kumimoji="1" lang="en-US" altLang="zh-CN" dirty="0"/>
              <a:t>4)</a:t>
            </a:r>
            <a:r>
              <a:rPr kumimoji="1" lang="en-US" altLang="zh-CN" baseline="0" dirty="0"/>
              <a:t> !(x&gt;&gt;24+1)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7468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UcPeriod"/>
            </a:pPr>
            <a:r>
              <a:rPr kumimoji="1" lang="en-US" altLang="zh-CN" dirty="0"/>
              <a:t>Yes</a:t>
            </a:r>
            <a:r>
              <a:rPr kumimoji="1" lang="zh-CN" altLang="en-US" dirty="0"/>
              <a:t>，转</a:t>
            </a:r>
            <a:r>
              <a:rPr kumimoji="1" lang="en-US" altLang="zh-CN" dirty="0"/>
              <a:t>float</a:t>
            </a:r>
            <a:r>
              <a:rPr kumimoji="1" lang="zh-CN" altLang="en-US" dirty="0"/>
              <a:t>可能损失精度，但左右近似的方法是一样的；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No</a:t>
            </a:r>
            <a:r>
              <a:rPr kumimoji="1" lang="zh-CN" altLang="en-US" dirty="0"/>
              <a:t>，</a:t>
            </a:r>
            <a:r>
              <a:rPr kumimoji="1" lang="en-US" altLang="zh-CN" dirty="0"/>
              <a:t>x=0, Y=</a:t>
            </a:r>
            <a:r>
              <a:rPr kumimoji="1" lang="en-US" altLang="zh-CN" dirty="0" err="1"/>
              <a:t>Tmin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Yes, </a:t>
            </a:r>
            <a:r>
              <a:rPr kumimoji="1" lang="zh-CN" altLang="en-US" dirty="0"/>
              <a:t>都在</a:t>
            </a:r>
            <a:r>
              <a:rPr kumimoji="1" lang="en-US" altLang="zh-CN" dirty="0"/>
              <a:t>double</a:t>
            </a:r>
            <a:r>
              <a:rPr kumimoji="1" lang="zh-CN" altLang="en-US" dirty="0"/>
              <a:t>的表示范围，不需要近似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No,</a:t>
            </a:r>
            <a:r>
              <a:rPr kumimoji="1" lang="zh-CN" altLang="en-US" dirty="0"/>
              <a:t>过大时有近似，不同顺序近似结果可能不同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 err="1"/>
              <a:t>No,x</a:t>
            </a:r>
            <a:r>
              <a:rPr kumimoji="1" lang="en-US" altLang="zh-CN" dirty="0"/>
              <a:t>=0,z=1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7277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09C5B-49B4-028E-E1E5-68F9C1014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BF7D9BFC-5113-9E9B-BB0B-7534F3592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8091191-ADBF-12C3-4DD5-4273D1BC39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UcPeriod"/>
            </a:pPr>
            <a:r>
              <a:rPr kumimoji="1" lang="en-US" altLang="zh-CN" dirty="0"/>
              <a:t>Yes</a:t>
            </a:r>
            <a:r>
              <a:rPr kumimoji="1" lang="zh-CN" altLang="en-US" dirty="0"/>
              <a:t>，转</a:t>
            </a:r>
            <a:r>
              <a:rPr kumimoji="1" lang="en-US" altLang="zh-CN" dirty="0"/>
              <a:t>float</a:t>
            </a:r>
            <a:r>
              <a:rPr kumimoji="1" lang="zh-CN" altLang="en-US" dirty="0"/>
              <a:t>可能损失精度，但左右近似的方法是一样的；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No</a:t>
            </a:r>
            <a:r>
              <a:rPr kumimoji="1" lang="zh-CN" altLang="en-US" dirty="0"/>
              <a:t>，</a:t>
            </a:r>
            <a:r>
              <a:rPr kumimoji="1" lang="en-US" altLang="zh-CN" dirty="0"/>
              <a:t>x=0, Y=</a:t>
            </a:r>
            <a:r>
              <a:rPr kumimoji="1" lang="en-US" altLang="zh-CN" dirty="0" err="1"/>
              <a:t>Tmin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Yes, </a:t>
            </a:r>
            <a:r>
              <a:rPr kumimoji="1" lang="zh-CN" altLang="en-US" dirty="0"/>
              <a:t>都在</a:t>
            </a:r>
            <a:r>
              <a:rPr kumimoji="1" lang="en-US" altLang="zh-CN" dirty="0"/>
              <a:t>double</a:t>
            </a:r>
            <a:r>
              <a:rPr kumimoji="1" lang="zh-CN" altLang="en-US" dirty="0"/>
              <a:t>的表示范围，不需要近似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/>
              <a:t>No,</a:t>
            </a:r>
            <a:r>
              <a:rPr kumimoji="1" lang="zh-CN" altLang="en-US" dirty="0"/>
              <a:t>过大时有近似，不同顺序近似结果可能不同</a:t>
            </a:r>
            <a:endParaRPr kumimoji="1" lang="en-US" altLang="zh-CN" dirty="0"/>
          </a:p>
          <a:p>
            <a:pPr marL="228600" indent="-228600">
              <a:buAutoNum type="alphaUcPeriod"/>
            </a:pPr>
            <a:r>
              <a:rPr kumimoji="1" lang="en-US" altLang="zh-CN" dirty="0" err="1"/>
              <a:t>No,x</a:t>
            </a:r>
            <a:r>
              <a:rPr kumimoji="1" lang="en-US" altLang="zh-CN" dirty="0"/>
              <a:t>=0,z=1</a:t>
            </a:r>
            <a:endParaRPr kumimoji="1" lang="zh-CN" altLang="en-US" dirty="0"/>
          </a:p>
        </p:txBody>
      </p:sp>
      <p:sp>
        <p:nvSpPr>
          <p:cNvPr id="4" name="幻灯片编号占位符 3">
            <a:extLst>
              <a:ext uri="{FF2B5EF4-FFF2-40B4-BE49-F238E27FC236}">
                <a16:creationId xmlns:a16="http://schemas.microsoft.com/office/drawing/2014/main" id="{157276B9-31E0-1423-9506-ED55CF0BA5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206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307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3823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1111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2211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165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962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3257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4200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9790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906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732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8077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/>
              <a:t>Homework6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428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  <a:r>
              <a:rPr kumimoji="1" lang="zh-CN" altLang="en-US" dirty="0"/>
              <a:t>答案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43131" y="1422596"/>
            <a:ext cx="10515600" cy="4351338"/>
          </a:xfrm>
        </p:spPr>
        <p:txBody>
          <a:bodyPr/>
          <a:lstStyle/>
          <a:p>
            <a:r>
              <a:rPr kumimoji="1" lang="zh-CN" altLang="en-US" dirty="0"/>
              <a:t>写一个</a:t>
            </a:r>
            <a:r>
              <a:rPr kumimoji="1" lang="en-US" altLang="zh-CN" dirty="0"/>
              <a:t>C</a:t>
            </a:r>
            <a:r>
              <a:rPr kumimoji="1" lang="zh-CN" altLang="en-US" dirty="0"/>
              <a:t>表达式，在下列描述的条件下产生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，其他情况产生</a:t>
            </a:r>
            <a:r>
              <a:rPr kumimoji="1" lang="en-US" altLang="zh-CN" dirty="0"/>
              <a:t>0</a:t>
            </a:r>
            <a:r>
              <a:rPr kumimoji="1" lang="zh-CN" altLang="en-US" dirty="0"/>
              <a:t>，假设</a:t>
            </a:r>
            <a:r>
              <a:rPr kumimoji="1" lang="en-US" altLang="zh-CN" dirty="0"/>
              <a:t>X</a:t>
            </a:r>
            <a:r>
              <a:rPr kumimoji="1" lang="zh-CN" altLang="en-US" dirty="0"/>
              <a:t>是</a:t>
            </a:r>
            <a:r>
              <a:rPr kumimoji="1" lang="en-US" altLang="zh-CN" dirty="0" err="1"/>
              <a:t>int</a:t>
            </a:r>
            <a:r>
              <a:rPr kumimoji="1" lang="zh-CN" altLang="en-US" dirty="0"/>
              <a:t>类型。代码中不能使用</a:t>
            </a:r>
            <a:r>
              <a:rPr kumimoji="1" lang="en-US" altLang="zh-CN" dirty="0"/>
              <a:t>==</a:t>
            </a:r>
            <a:r>
              <a:rPr kumimoji="1" lang="zh-CN" altLang="en-US" dirty="0"/>
              <a:t>或！</a:t>
            </a:r>
            <a:r>
              <a:rPr kumimoji="1" lang="en-US" altLang="zh-CN" dirty="0"/>
              <a:t>=</a:t>
            </a:r>
            <a:r>
              <a:rPr kumimoji="1" lang="zh-CN" altLang="en-US" dirty="0"/>
              <a:t>进行测试。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x</a:t>
            </a:r>
            <a:r>
              <a:rPr kumimoji="1" lang="zh-CN" altLang="en-US" dirty="0"/>
              <a:t>的任何位都等于</a:t>
            </a:r>
            <a:r>
              <a:rPr kumimoji="1" lang="en-US" altLang="zh-CN" dirty="0"/>
              <a:t>1</a:t>
            </a:r>
            <a:r>
              <a:rPr kumimoji="1" lang="zh-CN" altLang="en-US" dirty="0"/>
              <a:t>；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x</a:t>
            </a:r>
            <a:r>
              <a:rPr kumimoji="1" lang="zh-CN" altLang="en-US" dirty="0"/>
              <a:t>的任何位都等于</a:t>
            </a:r>
            <a:r>
              <a:rPr kumimoji="1" lang="en-US" altLang="zh-CN" dirty="0"/>
              <a:t>0</a:t>
            </a:r>
            <a:r>
              <a:rPr kumimoji="1" lang="zh-CN" altLang="en-US" dirty="0"/>
              <a:t>；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x</a:t>
            </a:r>
            <a:r>
              <a:rPr kumimoji="1" lang="zh-CN" altLang="en-US" dirty="0"/>
              <a:t>的最低有效字节中的位都等于</a:t>
            </a:r>
            <a:r>
              <a:rPr kumimoji="1" lang="en-US" altLang="zh-CN" dirty="0"/>
              <a:t>1</a:t>
            </a:r>
            <a:r>
              <a:rPr kumimoji="1" lang="zh-CN" altLang="en-US" dirty="0"/>
              <a:t>；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x</a:t>
            </a:r>
            <a:r>
              <a:rPr kumimoji="1" lang="zh-CN" altLang="en-US" dirty="0"/>
              <a:t>的最高有效字节中的位都等于</a:t>
            </a:r>
            <a:r>
              <a:rPr kumimoji="1" lang="en-US" altLang="zh-CN" dirty="0"/>
              <a:t>1</a:t>
            </a:r>
            <a:r>
              <a:rPr kumimoji="1" lang="zh-CN" altLang="en-US" dirty="0"/>
              <a:t>；</a:t>
            </a:r>
            <a:endParaRPr kumimoji="1" lang="en-US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pic>
        <p:nvPicPr>
          <p:cNvPr id="5" name="内容占位符 4" descr="手机屏幕截图">
            <a:extLst>
              <a:ext uri="{FF2B5EF4-FFF2-40B4-BE49-F238E27FC236}">
                <a16:creationId xmlns:a16="http://schemas.microsoft.com/office/drawing/2014/main" id="{D1A2F388-336B-F65E-D9B3-B1A8266AB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904" y="3816038"/>
            <a:ext cx="97155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2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sz="2400" dirty="0" err="1"/>
              <a:t>int</a:t>
            </a:r>
            <a:r>
              <a:rPr kumimoji="1" lang="zh-CN" altLang="en-US" sz="2400" dirty="0"/>
              <a:t>为</a:t>
            </a:r>
            <a:r>
              <a:rPr kumimoji="1" lang="en-US" altLang="zh-CN" sz="2400" dirty="0"/>
              <a:t>32</a:t>
            </a:r>
            <a:r>
              <a:rPr kumimoji="1" lang="zh-CN" altLang="en-US" sz="2400" dirty="0"/>
              <a:t>位，</a:t>
            </a:r>
            <a:r>
              <a:rPr kumimoji="1" lang="en-US" altLang="zh-CN" sz="2400" dirty="0"/>
              <a:t>float</a:t>
            </a:r>
            <a:r>
              <a:rPr kumimoji="1" lang="zh-CN" altLang="en-US" sz="2400" dirty="0"/>
              <a:t>和</a:t>
            </a:r>
            <a:r>
              <a:rPr kumimoji="1" lang="en-US" altLang="zh-CN" sz="2400" dirty="0"/>
              <a:t>double</a:t>
            </a:r>
            <a:r>
              <a:rPr kumimoji="1" lang="zh-CN" altLang="en-US" sz="2400" dirty="0"/>
              <a:t>分别是</a:t>
            </a:r>
            <a:r>
              <a:rPr kumimoji="1" lang="en-US" altLang="zh-CN" sz="2400" dirty="0"/>
              <a:t>32</a:t>
            </a:r>
            <a:r>
              <a:rPr kumimoji="1" lang="zh-CN" altLang="en-US" sz="2400" dirty="0"/>
              <a:t>位和</a:t>
            </a:r>
            <a:r>
              <a:rPr kumimoji="1" lang="en-US" altLang="zh-CN" sz="2400" dirty="0"/>
              <a:t>64</a:t>
            </a:r>
            <a:r>
              <a:rPr kumimoji="1" lang="zh-CN" altLang="en-US" sz="2400" dirty="0"/>
              <a:t>位</a:t>
            </a:r>
            <a:r>
              <a:rPr kumimoji="1" lang="en-US" altLang="zh-CN" sz="2400" dirty="0"/>
              <a:t>IEEE</a:t>
            </a:r>
            <a:r>
              <a:rPr kumimoji="1" lang="zh-CN" altLang="en-US" sz="2400" dirty="0"/>
              <a:t>格式</a:t>
            </a:r>
            <a:endParaRPr kumimoji="1" lang="en-US" altLang="zh-CN" sz="2400" dirty="0"/>
          </a:p>
          <a:p>
            <a:pPr lvl="1"/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x =random();</a:t>
            </a:r>
          </a:p>
          <a:p>
            <a:pPr lvl="1"/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y = random();</a:t>
            </a:r>
          </a:p>
          <a:p>
            <a:pPr lvl="1"/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z = random();</a:t>
            </a:r>
          </a:p>
          <a:p>
            <a:pPr lvl="1"/>
            <a:r>
              <a:rPr kumimoji="1" lang="en-US" altLang="zh-CN" sz="2000" dirty="0"/>
              <a:t>Double dx = (double)x;</a:t>
            </a:r>
          </a:p>
          <a:p>
            <a:pPr lvl="1"/>
            <a:r>
              <a:rPr kumimoji="1" lang="en-US" altLang="zh-CN" sz="2000" dirty="0"/>
              <a:t>Double </a:t>
            </a:r>
            <a:r>
              <a:rPr kumimoji="1" lang="en-US" altLang="zh-CN" sz="2000" dirty="0" err="1"/>
              <a:t>dy</a:t>
            </a:r>
            <a:r>
              <a:rPr kumimoji="1" lang="en-US" altLang="zh-CN" sz="2000" dirty="0"/>
              <a:t> = (double)y;</a:t>
            </a:r>
          </a:p>
          <a:p>
            <a:pPr lvl="1"/>
            <a:r>
              <a:rPr kumimoji="1" lang="en-US" altLang="zh-CN" sz="2000" dirty="0"/>
              <a:t>Double </a:t>
            </a:r>
            <a:r>
              <a:rPr kumimoji="1" lang="en-US" altLang="zh-CN" sz="2000" dirty="0" err="1"/>
              <a:t>dz</a:t>
            </a:r>
            <a:r>
              <a:rPr kumimoji="1" lang="en-US" altLang="zh-CN" sz="2000" dirty="0"/>
              <a:t> = (double)z;</a:t>
            </a:r>
          </a:p>
          <a:p>
            <a:r>
              <a:rPr kumimoji="1" lang="zh-CN" altLang="en-US" sz="2400" dirty="0"/>
              <a:t>对于下面的每个</a:t>
            </a:r>
            <a:r>
              <a:rPr kumimoji="1" lang="en-US" altLang="zh-CN" sz="2400" dirty="0"/>
              <a:t>C</a:t>
            </a:r>
            <a:r>
              <a:rPr kumimoji="1" lang="zh-CN" altLang="en-US" sz="2400" dirty="0"/>
              <a:t>表达式，判断是否恒为</a:t>
            </a:r>
            <a:r>
              <a:rPr kumimoji="1" lang="en-US" altLang="zh-CN" sz="2400" dirty="0"/>
              <a:t>1</a:t>
            </a:r>
            <a:r>
              <a:rPr kumimoji="1" lang="zh-CN" altLang="en-US" sz="2400" dirty="0"/>
              <a:t>。如果是请说明原理，如果不是请举出反例。</a:t>
            </a:r>
            <a:endParaRPr kumimoji="1" lang="en-US" altLang="zh-CN" sz="2400" dirty="0"/>
          </a:p>
          <a:p>
            <a:pPr lvl="1"/>
            <a:r>
              <a:rPr kumimoji="1" lang="en-US" altLang="zh-CN" sz="2000" dirty="0"/>
              <a:t>A. (float)x == (float)dx</a:t>
            </a:r>
          </a:p>
          <a:p>
            <a:pPr lvl="1"/>
            <a:r>
              <a:rPr kumimoji="1" lang="en-US" altLang="zh-CN" sz="2000" dirty="0"/>
              <a:t>B. dx-</a:t>
            </a:r>
            <a:r>
              <a:rPr kumimoji="1" lang="en-US" altLang="zh-CN" sz="2000" dirty="0" err="1"/>
              <a:t>dy</a:t>
            </a:r>
            <a:r>
              <a:rPr kumimoji="1" lang="en-US" altLang="zh-CN" sz="2000" dirty="0"/>
              <a:t> == (double)(x-y)</a:t>
            </a:r>
          </a:p>
          <a:p>
            <a:pPr lvl="1"/>
            <a:r>
              <a:rPr kumimoji="1" lang="en-US" altLang="zh-CN" sz="2000" dirty="0"/>
              <a:t>C. (</a:t>
            </a:r>
            <a:r>
              <a:rPr kumimoji="1" lang="en-US" altLang="zh-CN" sz="2000" dirty="0" err="1"/>
              <a:t>dx+dy</a:t>
            </a:r>
            <a:r>
              <a:rPr kumimoji="1" lang="en-US" altLang="zh-CN" sz="2000" dirty="0"/>
              <a:t>)+</a:t>
            </a:r>
            <a:r>
              <a:rPr kumimoji="1" lang="en-US" altLang="zh-CN" sz="2000" dirty="0" err="1"/>
              <a:t>dz</a:t>
            </a:r>
            <a:r>
              <a:rPr kumimoji="1" lang="en-US" altLang="zh-CN" sz="2000" dirty="0"/>
              <a:t> == dx+(</a:t>
            </a:r>
            <a:r>
              <a:rPr kumimoji="1" lang="en-US" altLang="zh-CN" sz="2000" dirty="0" err="1"/>
              <a:t>dy+dz</a:t>
            </a:r>
            <a:r>
              <a:rPr kumimoji="1" lang="en-US" altLang="zh-CN" sz="2000" dirty="0"/>
              <a:t>)</a:t>
            </a:r>
          </a:p>
          <a:p>
            <a:pPr lvl="1"/>
            <a:r>
              <a:rPr kumimoji="1" lang="en-US" altLang="zh-CN" sz="2000" dirty="0"/>
              <a:t>D. (dx*</a:t>
            </a:r>
            <a:r>
              <a:rPr kumimoji="1" lang="en-US" altLang="zh-CN" sz="2000" dirty="0" err="1"/>
              <a:t>dy</a:t>
            </a:r>
            <a:r>
              <a:rPr kumimoji="1" lang="en-US" altLang="zh-CN" sz="2000" dirty="0"/>
              <a:t>)*</a:t>
            </a:r>
            <a:r>
              <a:rPr kumimoji="1" lang="en-US" altLang="zh-CN" sz="2000" dirty="0" err="1"/>
              <a:t>dz</a:t>
            </a:r>
            <a:r>
              <a:rPr kumimoji="1" lang="en-US" altLang="zh-CN" sz="2000" dirty="0"/>
              <a:t> == dx*(</a:t>
            </a:r>
            <a:r>
              <a:rPr kumimoji="1" lang="en-US" altLang="zh-CN" sz="2000" dirty="0" err="1"/>
              <a:t>dy</a:t>
            </a:r>
            <a:r>
              <a:rPr kumimoji="1" lang="en-US" altLang="zh-CN" sz="2000" dirty="0"/>
              <a:t>*</a:t>
            </a:r>
            <a:r>
              <a:rPr kumimoji="1" lang="en-US" altLang="zh-CN" sz="2000" dirty="0" err="1"/>
              <a:t>dz</a:t>
            </a:r>
            <a:r>
              <a:rPr kumimoji="1" lang="en-US" altLang="zh-CN" sz="2000" dirty="0"/>
              <a:t>)</a:t>
            </a:r>
          </a:p>
          <a:p>
            <a:pPr lvl="1"/>
            <a:r>
              <a:rPr kumimoji="1" lang="en-US" altLang="zh-CN" sz="2000" dirty="0"/>
              <a:t>E. dx/dx == </a:t>
            </a:r>
            <a:r>
              <a:rPr kumimoji="1" lang="en-US" altLang="zh-CN" sz="2000" dirty="0" err="1"/>
              <a:t>dz</a:t>
            </a:r>
            <a:r>
              <a:rPr kumimoji="1" lang="en-US" altLang="zh-CN" sz="2000" dirty="0"/>
              <a:t>/</a:t>
            </a:r>
            <a:r>
              <a:rPr kumimoji="1" lang="en-US" altLang="zh-CN" sz="2000" dirty="0" err="1"/>
              <a:t>dz</a:t>
            </a:r>
            <a:endParaRPr kumimoji="1" lang="zh-CN" altLang="en-US" sz="2000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82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81CE2-BFB7-ADE5-A07E-DC5D3E0C8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808E31-B5F7-5807-D16D-4EFBDEB72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  <a:r>
              <a:rPr kumimoji="1" lang="zh-CN" altLang="en-US" dirty="0"/>
              <a:t>答案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34A4970F-1C86-F7C7-DE1C-83DB904BD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566991"/>
            <a:ext cx="10515600" cy="2868605"/>
          </a:xfrm>
          <a:prstGeom prst="rect">
            <a:avLst/>
          </a:prstGeom>
        </p:spPr>
      </p:pic>
      <p:sp>
        <p:nvSpPr>
          <p:cNvPr id="4" name="幻灯片编号占位符 3">
            <a:extLst>
              <a:ext uri="{FF2B5EF4-FFF2-40B4-BE49-F238E27FC236}">
                <a16:creationId xmlns:a16="http://schemas.microsoft.com/office/drawing/2014/main" id="{3A2F9E2E-6603-F2B3-3CD5-6C28940C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403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编写如下函数，求浮点数</a:t>
            </a:r>
            <a:r>
              <a:rPr kumimoji="1" lang="en-US" altLang="zh-CN" dirty="0"/>
              <a:t>f</a:t>
            </a:r>
            <a:r>
              <a:rPr kumimoji="1" lang="zh-CN" altLang="en-US" dirty="0"/>
              <a:t>的绝对值</a:t>
            </a:r>
            <a:r>
              <a:rPr kumimoji="1" lang="en-US" altLang="zh-CN" dirty="0"/>
              <a:t>|f|</a:t>
            </a:r>
            <a:r>
              <a:rPr kumimoji="1" lang="zh-CN" altLang="en-US" dirty="0"/>
              <a:t>。如果</a:t>
            </a:r>
            <a:r>
              <a:rPr kumimoji="1" lang="en-US" altLang="zh-CN" dirty="0"/>
              <a:t>f</a:t>
            </a:r>
            <a:r>
              <a:rPr kumimoji="1" lang="zh-CN" altLang="en-US" dirty="0"/>
              <a:t>是</a:t>
            </a:r>
            <a:r>
              <a:rPr kumimoji="1" lang="en-US" altLang="zh-CN" dirty="0" err="1"/>
              <a:t>NaN</a:t>
            </a:r>
            <a:r>
              <a:rPr kumimoji="1" lang="zh-CN" altLang="en-US" dirty="0"/>
              <a:t>，那么应该直接返回</a:t>
            </a:r>
            <a:r>
              <a:rPr kumimoji="1" lang="en-US" altLang="zh-CN" dirty="0"/>
              <a:t>f</a:t>
            </a:r>
            <a:r>
              <a:rPr kumimoji="1" lang="zh-CN" altLang="en-US" dirty="0"/>
              <a:t>（注意</a:t>
            </a:r>
            <a:r>
              <a:rPr kumimoji="1" lang="en-US" altLang="zh-CN" dirty="0" err="1"/>
              <a:t>NaN</a:t>
            </a:r>
            <a:r>
              <a:rPr kumimoji="1" lang="zh-CN" altLang="en-US" dirty="0"/>
              <a:t>不要对</a:t>
            </a:r>
            <a:r>
              <a:rPr kumimoji="1" lang="en-US" altLang="zh-CN" dirty="0"/>
              <a:t>f</a:t>
            </a:r>
            <a:r>
              <a:rPr kumimoji="1" lang="zh-CN" altLang="en-US" dirty="0"/>
              <a:t>做任何修改）。</a:t>
            </a:r>
            <a:endParaRPr kumimoji="1" lang="en-US" altLang="zh-CN" dirty="0"/>
          </a:p>
          <a:p>
            <a:r>
              <a:rPr kumimoji="1" lang="zh-CN" altLang="en-US" dirty="0"/>
              <a:t>其中</a:t>
            </a:r>
            <a:r>
              <a:rPr kumimoji="1" lang="en-US" altLang="zh-CN" dirty="0" err="1"/>
              <a:t>float_bits</a:t>
            </a:r>
            <a:r>
              <a:rPr kumimoji="1" lang="zh-CN" altLang="en-US" dirty="0"/>
              <a:t>等价于</a:t>
            </a:r>
            <a:r>
              <a:rPr kumimoji="1" lang="en-US" altLang="zh-CN" dirty="0"/>
              <a:t>unsigned</a:t>
            </a:r>
            <a:r>
              <a:rPr kumimoji="1" lang="zh-CN" altLang="en-US" dirty="0"/>
              <a:t>，是</a:t>
            </a:r>
            <a:r>
              <a:rPr kumimoji="1" lang="en-US" altLang="zh-CN" dirty="0"/>
              <a:t>float</a:t>
            </a:r>
            <a:r>
              <a:rPr kumimoji="1" lang="zh-CN" altLang="en-US" dirty="0"/>
              <a:t>数字的二进制形式</a:t>
            </a:r>
            <a:endParaRPr kumimoji="1" lang="en-US" altLang="zh-CN" dirty="0"/>
          </a:p>
          <a:p>
            <a:pPr lvl="1"/>
            <a:r>
              <a:rPr kumimoji="1" lang="en-US" altLang="zh-CN" dirty="0" err="1"/>
              <a:t>typedef</a:t>
            </a:r>
            <a:r>
              <a:rPr kumimoji="1" lang="en-US" altLang="zh-CN" dirty="0"/>
              <a:t> unsigned 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;</a:t>
            </a:r>
          </a:p>
          <a:p>
            <a:r>
              <a:rPr kumimoji="1" lang="en-US" altLang="zh-CN"/>
              <a:t>/* </a:t>
            </a:r>
            <a:r>
              <a:rPr kumimoji="1" lang="en-US" altLang="zh-CN" dirty="0"/>
              <a:t>Compute |f|. If f is </a:t>
            </a:r>
            <a:r>
              <a:rPr kumimoji="1" lang="en-US" altLang="zh-CN" dirty="0" err="1"/>
              <a:t>NaN</a:t>
            </a:r>
            <a:r>
              <a:rPr kumimoji="1" lang="en-US" altLang="zh-CN" dirty="0"/>
              <a:t>, then return f. */</a:t>
            </a:r>
          </a:p>
          <a:p>
            <a:r>
              <a:rPr kumimoji="1" lang="en-US" altLang="zh-CN" dirty="0" err="1"/>
              <a:t>float_bits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float_absval</a:t>
            </a:r>
            <a:r>
              <a:rPr kumimoji="1" lang="en-US" altLang="zh-CN" dirty="0"/>
              <a:t> (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 f);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769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  <a:r>
              <a:rPr kumimoji="1" lang="zh-CN" altLang="en-US" dirty="0"/>
              <a:t>答案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/>
              <a:t>Float_bits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float_absval</a:t>
            </a:r>
            <a:r>
              <a:rPr kumimoji="1" lang="en-US" altLang="zh-CN" dirty="0"/>
              <a:t> (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 f) {</a:t>
            </a:r>
          </a:p>
          <a:p>
            <a:pPr lvl="1"/>
            <a:r>
              <a:rPr kumimoji="1" lang="en-US" altLang="zh-CN" dirty="0"/>
              <a:t>Unsigned 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= f&gt;&gt;23 &amp; 0xFF;</a:t>
            </a:r>
          </a:p>
          <a:p>
            <a:pPr lvl="1"/>
            <a:r>
              <a:rPr kumimoji="1" lang="en-US" altLang="zh-CN" dirty="0"/>
              <a:t>Unsigned 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 = f &amp; 0x7FFFFF;</a:t>
            </a:r>
          </a:p>
          <a:p>
            <a:pPr lvl="1"/>
            <a:r>
              <a:rPr kumimoji="1" lang="en-US" altLang="zh-CN" dirty="0"/>
              <a:t>If (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== 0xFF &amp;&amp; 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 != 0)</a:t>
            </a:r>
          </a:p>
          <a:p>
            <a:pPr lvl="2"/>
            <a:r>
              <a:rPr kumimoji="1" lang="en-US" altLang="zh-CN" dirty="0"/>
              <a:t>Return f;</a:t>
            </a:r>
          </a:p>
          <a:p>
            <a:pPr lvl="1"/>
            <a:r>
              <a:rPr kumimoji="1" lang="en-US" altLang="zh-CN" dirty="0"/>
              <a:t>Unsigned mask = 1&lt;&lt;31;</a:t>
            </a:r>
          </a:p>
          <a:p>
            <a:pPr lvl="1"/>
            <a:r>
              <a:rPr kumimoji="1" lang="en-US" altLang="zh-CN" dirty="0"/>
              <a:t>Unsigned abs = f &amp; ~mask;</a:t>
            </a:r>
          </a:p>
          <a:p>
            <a:pPr lvl="1"/>
            <a:r>
              <a:rPr kumimoji="1" lang="en-US" altLang="zh-CN" dirty="0"/>
              <a:t>Return abs;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17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实现如下函数，对于浮点数</a:t>
            </a:r>
            <a:r>
              <a:rPr kumimoji="1" lang="en-US" altLang="zh-CN" dirty="0"/>
              <a:t>f</a:t>
            </a:r>
            <a:r>
              <a:rPr kumimoji="1" lang="zh-CN" altLang="en-US" dirty="0"/>
              <a:t>，计算</a:t>
            </a:r>
            <a:r>
              <a:rPr kumimoji="1" lang="en-US" altLang="zh-CN" dirty="0"/>
              <a:t>2.0*f</a:t>
            </a:r>
            <a:r>
              <a:rPr kumimoji="1" lang="zh-CN" altLang="en-US" dirty="0"/>
              <a:t>。如果</a:t>
            </a:r>
            <a:r>
              <a:rPr kumimoji="1" lang="en-US" altLang="zh-CN" dirty="0"/>
              <a:t>f</a:t>
            </a:r>
            <a:r>
              <a:rPr kumimoji="1" lang="zh-CN" altLang="en-US" dirty="0"/>
              <a:t>是</a:t>
            </a:r>
            <a:r>
              <a:rPr kumimoji="1" lang="en-US" altLang="zh-CN" dirty="0" err="1"/>
              <a:t>NaN</a:t>
            </a:r>
            <a:r>
              <a:rPr kumimoji="1" lang="zh-CN" altLang="en-US" dirty="0"/>
              <a:t>，你的函数应该简单返回</a:t>
            </a:r>
            <a:r>
              <a:rPr kumimoji="1" lang="en-US" altLang="zh-CN" dirty="0"/>
              <a:t>f</a:t>
            </a:r>
            <a:r>
              <a:rPr kumimoji="1" lang="zh-CN" altLang="en-US" dirty="0"/>
              <a:t>。</a:t>
            </a:r>
            <a:endParaRPr kumimoji="1" lang="en-US" altLang="zh-CN" dirty="0"/>
          </a:p>
          <a:p>
            <a:r>
              <a:rPr kumimoji="1" lang="en-US" altLang="zh-CN" dirty="0"/>
              <a:t>/</a:t>
            </a:r>
            <a:r>
              <a:rPr kumimoji="1" lang="zh-CN" altLang="en-US" dirty="0"/>
              <a:t>* </a:t>
            </a:r>
            <a:r>
              <a:rPr kumimoji="1" lang="en-US" altLang="zh-CN" dirty="0"/>
              <a:t>Compute 2*f. If f is </a:t>
            </a:r>
            <a:r>
              <a:rPr kumimoji="1" lang="en-US" altLang="zh-CN" dirty="0" err="1"/>
              <a:t>NaN</a:t>
            </a:r>
            <a:r>
              <a:rPr kumimoji="1" lang="en-US" altLang="zh-CN" dirty="0"/>
              <a:t>, return f. */</a:t>
            </a:r>
          </a:p>
          <a:p>
            <a:r>
              <a:rPr kumimoji="1" lang="en-US" altLang="zh-CN" dirty="0" err="1"/>
              <a:t>float_bits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float_twice</a:t>
            </a:r>
            <a:r>
              <a:rPr kumimoji="1" lang="en-US" altLang="zh-CN" dirty="0"/>
              <a:t>(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 f);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39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4</a:t>
            </a:r>
            <a:r>
              <a:rPr kumimoji="1" lang="zh-CN" altLang="en-US" dirty="0"/>
              <a:t>答案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/>
              <a:t>Float_bits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float_twice</a:t>
            </a:r>
            <a:r>
              <a:rPr kumimoji="1" lang="en-US" altLang="zh-CN" dirty="0"/>
              <a:t> (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 f) {</a:t>
            </a:r>
          </a:p>
          <a:p>
            <a:pPr lvl="1"/>
            <a:r>
              <a:rPr kumimoji="1" lang="en-US" altLang="zh-CN" dirty="0"/>
              <a:t>Unsigned sign = f&gt;&gt;31;</a:t>
            </a:r>
          </a:p>
          <a:p>
            <a:pPr lvl="1"/>
            <a:r>
              <a:rPr kumimoji="1" lang="en-US" altLang="zh-CN" dirty="0"/>
              <a:t>Unsigned 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= f&gt;&gt;23 &amp; 0xFF;</a:t>
            </a:r>
          </a:p>
          <a:p>
            <a:pPr lvl="1"/>
            <a:r>
              <a:rPr kumimoji="1" lang="en-US" altLang="zh-CN" dirty="0"/>
              <a:t>Unsigned 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 = f &amp; 0x7FFFFF;</a:t>
            </a:r>
          </a:p>
          <a:p>
            <a:pPr lvl="1"/>
            <a:r>
              <a:rPr kumimoji="1" lang="en-US" altLang="zh-CN" dirty="0"/>
              <a:t>If (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== 0) {	//</a:t>
            </a:r>
            <a:r>
              <a:rPr kumimoji="1" lang="zh-CN" altLang="en-US" dirty="0"/>
              <a:t>非规格化浮点数</a:t>
            </a:r>
            <a:endParaRPr kumimoji="1" lang="en-US" altLang="zh-CN" dirty="0"/>
          </a:p>
          <a:p>
            <a:pPr lvl="2"/>
            <a:r>
              <a:rPr kumimoji="1" lang="en-US" altLang="zh-CN" dirty="0" err="1"/>
              <a:t>Frac</a:t>
            </a:r>
            <a:r>
              <a:rPr kumimoji="1" lang="en-US" altLang="zh-CN" dirty="0"/>
              <a:t> = 2*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;</a:t>
            </a:r>
          </a:p>
          <a:p>
            <a:pPr lvl="2"/>
            <a:r>
              <a:rPr kumimoji="1" lang="en-US" altLang="zh-CN" dirty="0"/>
              <a:t>If (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 &gt; 0x7FFFFF) {</a:t>
            </a:r>
          </a:p>
          <a:p>
            <a:pPr lvl="3"/>
            <a:r>
              <a:rPr kumimoji="1" lang="en-US" altLang="zh-CN" dirty="0" err="1"/>
              <a:t>Frac</a:t>
            </a:r>
            <a:r>
              <a:rPr kumimoji="1" lang="en-US" altLang="zh-CN" dirty="0"/>
              <a:t> = frac&amp;0x7FFFFF;</a:t>
            </a:r>
          </a:p>
          <a:p>
            <a:pPr lvl="3"/>
            <a:r>
              <a:rPr kumimoji="1" lang="en-US" altLang="zh-CN" dirty="0" err="1"/>
              <a:t>Exp</a:t>
            </a:r>
            <a:r>
              <a:rPr kumimoji="1" lang="en-US" altLang="zh-CN" dirty="0"/>
              <a:t> = 1;	//</a:t>
            </a:r>
            <a:r>
              <a:rPr kumimoji="1" lang="zh-CN" altLang="en-US" dirty="0"/>
              <a:t> 变为规格化浮点数，阶不变，多了一个隐含</a:t>
            </a:r>
            <a:r>
              <a:rPr kumimoji="1" lang="en-US" altLang="zh-CN" dirty="0"/>
              <a:t>1</a:t>
            </a:r>
          </a:p>
          <a:p>
            <a:pPr lvl="2"/>
            <a:r>
              <a:rPr kumimoji="1" lang="en-US" altLang="zh-CN" dirty="0"/>
              <a:t>}</a:t>
            </a:r>
          </a:p>
          <a:p>
            <a:pPr lvl="1"/>
            <a:r>
              <a:rPr kumimoji="1" lang="en-US" altLang="zh-CN" dirty="0"/>
              <a:t>}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8566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/>
              <a:t>4</a:t>
            </a:r>
            <a:r>
              <a:rPr kumimoji="1" lang="zh-CN" altLang="en-US"/>
              <a:t>答案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err="1"/>
              <a:t>Float_bits</a:t>
            </a:r>
            <a:r>
              <a:rPr kumimoji="1" lang="en-US" altLang="zh-CN" dirty="0"/>
              <a:t> </a:t>
            </a:r>
            <a:r>
              <a:rPr kumimoji="1" lang="en-US" altLang="zh-CN" dirty="0" err="1"/>
              <a:t>float_twice</a:t>
            </a:r>
            <a:r>
              <a:rPr kumimoji="1" lang="en-US" altLang="zh-CN" dirty="0"/>
              <a:t> (</a:t>
            </a:r>
            <a:r>
              <a:rPr kumimoji="1" lang="en-US" altLang="zh-CN" dirty="0" err="1"/>
              <a:t>float_bits</a:t>
            </a:r>
            <a:r>
              <a:rPr kumimoji="1" lang="en-US" altLang="zh-CN" dirty="0"/>
              <a:t> f) {</a:t>
            </a:r>
          </a:p>
          <a:p>
            <a:pPr lvl="1"/>
            <a:r>
              <a:rPr kumimoji="1" lang="mr-IN" altLang="zh-CN" dirty="0"/>
              <a:t>……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else if (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&lt; 0xFF) {	//</a:t>
            </a:r>
            <a:r>
              <a:rPr kumimoji="1" lang="zh-CN" altLang="en-US" dirty="0"/>
              <a:t>规格化浮点数</a:t>
            </a:r>
            <a:endParaRPr kumimoji="1" lang="en-US" altLang="zh-CN" dirty="0"/>
          </a:p>
          <a:p>
            <a:pPr lvl="2"/>
            <a:r>
              <a:rPr kumimoji="1" lang="en-US" altLang="zh-CN" dirty="0" err="1"/>
              <a:t>exp</a:t>
            </a:r>
            <a:r>
              <a:rPr kumimoji="1" lang="en-US" altLang="zh-CN" dirty="0"/>
              <a:t>++;</a:t>
            </a:r>
          </a:p>
          <a:p>
            <a:pPr lvl="2"/>
            <a:r>
              <a:rPr kumimoji="1" lang="en-US" altLang="zh-CN" dirty="0"/>
              <a:t>If (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 == 0xFF) {</a:t>
            </a:r>
          </a:p>
          <a:p>
            <a:pPr lvl="3"/>
            <a:r>
              <a:rPr kumimoji="1" lang="en-US" altLang="zh-CN" dirty="0" err="1"/>
              <a:t>Frac</a:t>
            </a:r>
            <a:r>
              <a:rPr kumimoji="1" lang="en-US" altLang="zh-CN" dirty="0"/>
              <a:t> = 0;	// </a:t>
            </a:r>
            <a:r>
              <a:rPr kumimoji="1" lang="zh-CN" altLang="en-US" dirty="0"/>
              <a:t>转为</a:t>
            </a:r>
            <a:r>
              <a:rPr lang="en-US" altLang="zh-CN" dirty="0">
                <a:sym typeface="Symbol"/>
              </a:rPr>
              <a:t></a:t>
            </a:r>
          </a:p>
          <a:p>
            <a:pPr lvl="2"/>
            <a:r>
              <a:rPr kumimoji="1" lang="en-US" altLang="zh-CN" dirty="0">
                <a:sym typeface="Symbol"/>
              </a:rPr>
              <a:t>}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}else if (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 != 0} {		//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NaN</a:t>
            </a:r>
            <a:endParaRPr kumimoji="1" lang="en-US" altLang="zh-CN" dirty="0"/>
          </a:p>
          <a:p>
            <a:pPr lvl="2"/>
            <a:r>
              <a:rPr kumimoji="1" lang="en-US" altLang="zh-CN" dirty="0"/>
              <a:t>Return f;</a:t>
            </a:r>
          </a:p>
          <a:p>
            <a:pPr lvl="1"/>
            <a:r>
              <a:rPr kumimoji="1" lang="en-US" altLang="zh-CN" dirty="0"/>
              <a:t>}</a:t>
            </a:r>
          </a:p>
          <a:p>
            <a:pPr lvl="1"/>
            <a:r>
              <a:rPr kumimoji="1" lang="en-US" altLang="zh-CN" dirty="0"/>
              <a:t>Return (sign&lt;&lt;31} | (</a:t>
            </a:r>
            <a:r>
              <a:rPr kumimoji="1" lang="en-US" altLang="zh-CN" dirty="0" err="1"/>
              <a:t>exp</a:t>
            </a:r>
            <a:r>
              <a:rPr kumimoji="1" lang="en-US" altLang="zh-CN" dirty="0"/>
              <a:t>&lt;&lt;23) | </a:t>
            </a:r>
            <a:r>
              <a:rPr kumimoji="1" lang="en-US" altLang="zh-CN" dirty="0" err="1"/>
              <a:t>frac</a:t>
            </a:r>
            <a:r>
              <a:rPr kumimoji="1" lang="en-US" altLang="zh-CN" dirty="0"/>
              <a:t>;</a:t>
            </a:r>
          </a:p>
          <a:p>
            <a:r>
              <a:rPr kumimoji="1" lang="en-US" altLang="zh-CN" dirty="0"/>
              <a:t>}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20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757</Words>
  <Application>Microsoft Office PowerPoint</Application>
  <PresentationFormat>宽屏</PresentationFormat>
  <Paragraphs>91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DengXian</vt:lpstr>
      <vt:lpstr>DengXian Light</vt:lpstr>
      <vt:lpstr>Arial</vt:lpstr>
      <vt:lpstr>Symbol</vt:lpstr>
      <vt:lpstr>Office 主题</vt:lpstr>
      <vt:lpstr>Homework6</vt:lpstr>
      <vt:lpstr>题目1答案</vt:lpstr>
      <vt:lpstr>题目2</vt:lpstr>
      <vt:lpstr>题目2答案</vt:lpstr>
      <vt:lpstr>题目3</vt:lpstr>
      <vt:lpstr>题目3答案</vt:lpstr>
      <vt:lpstr>题目4</vt:lpstr>
      <vt:lpstr>题目4答案</vt:lpstr>
      <vt:lpstr>题目4答案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Homework3</dc:title>
  <dc:creator>Microsoft Office 用户</dc:creator>
  <cp:lastModifiedBy>Xia David</cp:lastModifiedBy>
  <cp:revision>15</cp:revision>
  <dcterms:created xsi:type="dcterms:W3CDTF">2018-09-27T09:01:03Z</dcterms:created>
  <dcterms:modified xsi:type="dcterms:W3CDTF">2025-11-12T08:51:29Z</dcterms:modified>
</cp:coreProperties>
</file>