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65" r:id="rId5"/>
    <p:sldId id="258" r:id="rId6"/>
    <p:sldId id="267" r:id="rId7"/>
    <p:sldId id="259" r:id="rId8"/>
    <p:sldId id="268" r:id="rId9"/>
    <p:sldId id="260" r:id="rId10"/>
    <p:sldId id="261" r:id="rId11"/>
    <p:sldId id="262" r:id="rId12"/>
    <p:sldId id="266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20"/>
    <p:restoredTop sz="94655"/>
  </p:normalViewPr>
  <p:slideViewPr>
    <p:cSldViewPr snapToGrid="0" snapToObjects="1">
      <p:cViewPr varScale="1">
        <p:scale>
          <a:sx n="64" d="100"/>
          <a:sy n="64" d="100"/>
        </p:scale>
        <p:origin x="360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8307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3823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1111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2211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01659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5962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32579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4200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9790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4906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9732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3554-FB1A-8444-BC32-63F3C4EDF6C5}" type="datetimeFigureOut">
              <a:rPr kumimoji="1" lang="zh-CN" altLang="en-US" smtClean="0"/>
              <a:t>2025/11/12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F5178-C338-AC48-BE6E-907E1937F73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8077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428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4</a:t>
            </a:r>
          </a:p>
          <a:p>
            <a:pPr lvl="1"/>
            <a:r>
              <a:rPr lang="en-US" altLang="zh-CN" dirty="0"/>
              <a:t>Below, you are given some bit patterns in Format A, and your task is to convert them to the closest value in Format B. If rounding is necessary, you should </a:t>
            </a:r>
            <a:r>
              <a:rPr lang="en-US" altLang="zh-CN" b="1" dirty="0"/>
              <a:t>round toward</a:t>
            </a:r>
            <a:r>
              <a:rPr lang="zh-CN" altLang="en-US" b="1" dirty="0"/>
              <a:t>    </a:t>
            </a:r>
            <a:r>
              <a:rPr lang="en-US" altLang="zh-CN" dirty="0"/>
              <a:t> </a:t>
            </a:r>
          </a:p>
          <a:p>
            <a:pPr lvl="1"/>
            <a:r>
              <a:rPr lang="en-US" altLang="zh-CN" dirty="0"/>
              <a:t>In addition, give the values of numbers given by the Format A and Format B bit patterns. Given these as whole numbers(eg.,17) or as fractions(eg.,17/64 or 17/26). 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900" y="2970390"/>
            <a:ext cx="393700" cy="306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93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题目</a:t>
            </a:r>
            <a:r>
              <a:rPr kumimoji="1" lang="en-US" altLang="zh-CN" dirty="0"/>
              <a:t>4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00" y="2286000"/>
            <a:ext cx="86868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14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703CE0-12A9-E548-A344-36CB1EE50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4</a:t>
            </a:r>
            <a:r>
              <a:rPr kumimoji="1" lang="zh-CN" altLang="en-US" dirty="0"/>
              <a:t>答案</a:t>
            </a:r>
          </a:p>
        </p:txBody>
      </p:sp>
      <p:pic>
        <p:nvPicPr>
          <p:cNvPr id="5" name="内容占位符 4" descr="表格&#10;&#10;描述已自动生成">
            <a:extLst>
              <a:ext uri="{FF2B5EF4-FFF2-40B4-BE49-F238E27FC236}">
                <a16:creationId xmlns:a16="http://schemas.microsoft.com/office/drawing/2014/main" id="{CF0D25A9-9B9A-CD46-93BD-5746261DF0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4818" y="2152649"/>
            <a:ext cx="10278344" cy="4340225"/>
          </a:xfrm>
        </p:spPr>
      </p:pic>
    </p:spTree>
    <p:extLst>
      <p:ext uri="{BB962C8B-B14F-4D97-AF65-F5344CB8AC3E}">
        <p14:creationId xmlns:p14="http://schemas.microsoft.com/office/powerpoint/2010/main" val="338497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</a:p>
          <a:p>
            <a:pPr lvl="1"/>
            <a:r>
              <a:rPr lang="en-US" altLang="zh-CN" dirty="0"/>
              <a:t>Consider the following function </a:t>
            </a:r>
          </a:p>
          <a:p>
            <a:pPr lvl="1"/>
            <a:r>
              <a:rPr lang="en-US" altLang="zh-CN" dirty="0" err="1"/>
              <a:t>typedef</a:t>
            </a:r>
            <a:r>
              <a:rPr lang="en-US" altLang="zh-CN" dirty="0"/>
              <a:t> unsigned char * </a:t>
            </a:r>
            <a:r>
              <a:rPr lang="en-US" altLang="zh-CN" dirty="0" err="1"/>
              <a:t>byte_pointer</a:t>
            </a:r>
            <a:r>
              <a:rPr lang="en-US" altLang="zh-CN" dirty="0"/>
              <a:t>;</a:t>
            </a:r>
          </a:p>
          <a:p>
            <a:pPr lvl="1"/>
            <a:r>
              <a:rPr lang="en-US" altLang="zh-CN" dirty="0"/>
              <a:t>void </a:t>
            </a:r>
            <a:r>
              <a:rPr lang="en-US" altLang="zh-CN" dirty="0" err="1"/>
              <a:t>show_bytes</a:t>
            </a:r>
            <a:r>
              <a:rPr lang="en-US" altLang="zh-CN" dirty="0"/>
              <a:t>(</a:t>
            </a:r>
            <a:r>
              <a:rPr lang="en-US" altLang="zh-CN" dirty="0" err="1"/>
              <a:t>byte_pointer</a:t>
            </a:r>
            <a:r>
              <a:rPr lang="en-US" altLang="zh-CN" dirty="0"/>
              <a:t> start,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len</a:t>
            </a:r>
            <a:r>
              <a:rPr lang="en-US" altLang="zh-CN" dirty="0"/>
              <a:t>) { </a:t>
            </a:r>
          </a:p>
          <a:p>
            <a:pPr lvl="2"/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i</a:t>
            </a:r>
            <a:r>
              <a:rPr lang="en-US" altLang="zh-CN" dirty="0"/>
              <a:t>;</a:t>
            </a:r>
          </a:p>
          <a:p>
            <a:pPr lvl="2"/>
            <a:r>
              <a:rPr lang="en-US" altLang="zh-CN" dirty="0"/>
              <a:t>for (</a:t>
            </a:r>
            <a:r>
              <a:rPr lang="en-US" altLang="zh-CN" dirty="0" err="1"/>
              <a:t>i</a:t>
            </a:r>
            <a:r>
              <a:rPr lang="en-US" altLang="zh-CN" dirty="0"/>
              <a:t>=0; </a:t>
            </a:r>
            <a:r>
              <a:rPr lang="en-US" altLang="zh-CN" dirty="0" err="1"/>
              <a:t>i</a:t>
            </a:r>
            <a:r>
              <a:rPr lang="en-US" altLang="zh-CN" dirty="0"/>
              <a:t>&lt;</a:t>
            </a:r>
            <a:r>
              <a:rPr lang="en-US" altLang="zh-CN" dirty="0" err="1"/>
              <a:t>len</a:t>
            </a:r>
            <a:r>
              <a:rPr lang="en-US" altLang="zh-CN" dirty="0"/>
              <a:t>; </a:t>
            </a:r>
            <a:r>
              <a:rPr lang="en-US" altLang="zh-CN" dirty="0" err="1"/>
              <a:t>i</a:t>
            </a:r>
            <a:r>
              <a:rPr lang="en-US" altLang="zh-CN" dirty="0"/>
              <a:t>++) </a:t>
            </a:r>
          </a:p>
          <a:p>
            <a:pPr lvl="3"/>
            <a:r>
              <a:rPr lang="en-US" altLang="zh-CN" dirty="0" err="1"/>
              <a:t>printf</a:t>
            </a:r>
            <a:r>
              <a:rPr lang="en-US" altLang="zh-CN" dirty="0"/>
              <a:t>(“%.2x”, start[</a:t>
            </a:r>
            <a:r>
              <a:rPr lang="en-US" altLang="zh-CN" dirty="0" err="1"/>
              <a:t>i</a:t>
            </a:r>
            <a:r>
              <a:rPr lang="en-US" altLang="zh-CN" dirty="0"/>
              <a:t>]); </a:t>
            </a:r>
          </a:p>
          <a:p>
            <a:pPr lvl="2"/>
            <a:r>
              <a:rPr lang="en-US" altLang="zh-CN" dirty="0"/>
              <a:t>} </a:t>
            </a:r>
          </a:p>
          <a:p>
            <a:pPr lvl="1"/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val</a:t>
            </a:r>
            <a:r>
              <a:rPr lang="en-US" altLang="zh-CN" dirty="0"/>
              <a:t> = 0x140A0233;</a:t>
            </a:r>
          </a:p>
          <a:p>
            <a:pPr lvl="1"/>
            <a:r>
              <a:rPr lang="en-US" altLang="zh-CN" dirty="0" err="1"/>
              <a:t>byte_pointer</a:t>
            </a:r>
            <a:r>
              <a:rPr lang="en-US" altLang="zh-CN" dirty="0"/>
              <a:t> </a:t>
            </a:r>
            <a:r>
              <a:rPr lang="en-US" altLang="zh-CN" dirty="0" err="1"/>
              <a:t>valp</a:t>
            </a:r>
            <a:r>
              <a:rPr lang="en-US" altLang="zh-CN" dirty="0"/>
              <a:t> = (</a:t>
            </a:r>
            <a:r>
              <a:rPr lang="en-US" altLang="zh-CN" dirty="0" err="1"/>
              <a:t>byte_pointer</a:t>
            </a:r>
            <a:r>
              <a:rPr lang="en-US" altLang="zh-CN" dirty="0"/>
              <a:t>) &amp; </a:t>
            </a:r>
            <a:r>
              <a:rPr lang="en-US" altLang="zh-CN" dirty="0" err="1"/>
              <a:t>val</a:t>
            </a:r>
            <a:r>
              <a:rPr lang="en-US" altLang="zh-CN" dirty="0"/>
              <a:t>; 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203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</a:p>
          <a:p>
            <a:pPr lvl="1"/>
            <a:r>
              <a:rPr lang="en-US" altLang="zh-CN" dirty="0"/>
              <a:t>What is the output of the following call to </a:t>
            </a:r>
            <a:r>
              <a:rPr lang="en-US" altLang="zh-CN" dirty="0" err="1"/>
              <a:t>show_bytes</a:t>
            </a:r>
            <a:r>
              <a:rPr lang="en-US" altLang="zh-CN" dirty="0"/>
              <a:t> on big-endian and little-endian machines respectively? 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429000"/>
            <a:ext cx="844550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83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07F056-8CC3-5645-8A52-21C27A499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1</a:t>
            </a:r>
            <a:r>
              <a:rPr kumimoji="1" lang="zh-CN" altLang="en-US" dirty="0"/>
              <a:t>答案</a:t>
            </a:r>
          </a:p>
        </p:txBody>
      </p:sp>
      <p:pic>
        <p:nvPicPr>
          <p:cNvPr id="5" name="内容占位符 4" descr="表格&#10;&#10;描述已自动生成">
            <a:extLst>
              <a:ext uri="{FF2B5EF4-FFF2-40B4-BE49-F238E27FC236}">
                <a16:creationId xmlns:a16="http://schemas.microsoft.com/office/drawing/2014/main" id="{65718D36-80BA-8B41-BBEB-A015764624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6650" y="3112294"/>
            <a:ext cx="9918700" cy="1778000"/>
          </a:xfrm>
        </p:spPr>
      </p:pic>
    </p:spTree>
    <p:extLst>
      <p:ext uri="{BB962C8B-B14F-4D97-AF65-F5344CB8AC3E}">
        <p14:creationId xmlns:p14="http://schemas.microsoft.com/office/powerpoint/2010/main" val="122217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</a:p>
          <a:p>
            <a:pPr lvl="1"/>
            <a:r>
              <a:rPr lang="en-US" altLang="zh-CN" dirty="0"/>
              <a:t>Fill in the missing information in the following table: 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300" y="3048000"/>
            <a:ext cx="873760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7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E755E7-C826-F548-8777-30C0EB10D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2</a:t>
            </a:r>
            <a:r>
              <a:rPr kumimoji="1" lang="zh-CN" altLang="en-US" dirty="0"/>
              <a:t>答案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2500108B-4657-084F-91F6-DEF33EC31A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02" y="2062775"/>
            <a:ext cx="11991998" cy="3184597"/>
          </a:xfrm>
        </p:spPr>
      </p:pic>
    </p:spTree>
    <p:extLst>
      <p:ext uri="{BB962C8B-B14F-4D97-AF65-F5344CB8AC3E}">
        <p14:creationId xmlns:p14="http://schemas.microsoft.com/office/powerpoint/2010/main" val="297272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3</a:t>
            </a:r>
          </a:p>
          <a:p>
            <a:pPr lvl="1"/>
            <a:r>
              <a:rPr lang="en-US" altLang="zh-CN" dirty="0"/>
              <a:t>Given a floating-point format with a k-bit exponent and an n-bit fraction, write formulas for the exponent E, significand M, the fraction f, and the value V for the quantities that follow. In addition, describe the bit </a:t>
            </a:r>
            <a:r>
              <a:rPr lang="en-US" altLang="zh-CN"/>
              <a:t>representation.</a:t>
            </a:r>
          </a:p>
          <a:p>
            <a:pPr lvl="1"/>
            <a:r>
              <a:rPr lang="en-US" altLang="zh-CN"/>
              <a:t>A</a:t>
            </a:r>
            <a:r>
              <a:rPr lang="en-US" altLang="zh-CN" dirty="0"/>
              <a:t>. The number 5.0 </a:t>
            </a:r>
          </a:p>
          <a:p>
            <a:pPr lvl="1"/>
            <a:r>
              <a:rPr lang="en-US" altLang="zh-CN" dirty="0"/>
              <a:t>B. The largest odd integer that can be represented exactly </a:t>
            </a:r>
          </a:p>
          <a:p>
            <a:pPr lvl="1"/>
            <a:r>
              <a:rPr lang="en-US" altLang="zh-CN" dirty="0"/>
              <a:t>C. The reciprocal of the smallest positive normalized value </a:t>
            </a:r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26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93402-E90C-0F3E-CDC0-447E2E7C9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E8FED4-E05A-0ED9-E861-A9712BD2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FBC645-EE66-F773-2B04-9B4E0B803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3</a:t>
            </a:r>
            <a:r>
              <a:rPr kumimoji="1" lang="zh-CN" altLang="en-US" dirty="0"/>
              <a:t>答案</a:t>
            </a:r>
            <a:endParaRPr kumimoji="1" lang="en-US" altLang="zh-CN" dirty="0"/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>
            <a:extLst>
              <a:ext uri="{FF2B5EF4-FFF2-40B4-BE49-F238E27FC236}">
                <a16:creationId xmlns:a16="http://schemas.microsoft.com/office/drawing/2014/main" id="{428C9A4C-9998-9660-EA37-92173530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3255B9C3-7153-F068-AE2C-CC2E31A8A1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36"/>
          <a:stretch>
            <a:fillRect/>
          </a:stretch>
        </p:blipFill>
        <p:spPr>
          <a:xfrm>
            <a:off x="179882" y="2623278"/>
            <a:ext cx="6280878" cy="310937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49DC0A7F-543A-DB74-5187-AB2BBAF3A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8904" y="1944361"/>
            <a:ext cx="6657213" cy="378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90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Homework5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题目</a:t>
            </a:r>
            <a:r>
              <a:rPr kumimoji="1" lang="en-US" altLang="zh-CN" dirty="0"/>
              <a:t>4</a:t>
            </a:r>
          </a:p>
          <a:p>
            <a:pPr lvl="1"/>
            <a:r>
              <a:rPr lang="en-US" altLang="zh-CN" dirty="0"/>
              <a:t>Consider the following two 9-bit floating-point representations based on the IEEE floating-point format.</a:t>
            </a:r>
          </a:p>
          <a:p>
            <a:pPr lvl="1"/>
            <a:r>
              <a:rPr lang="en-US" altLang="zh-CN" dirty="0"/>
              <a:t>Format A</a:t>
            </a:r>
          </a:p>
          <a:p>
            <a:pPr lvl="2"/>
            <a:r>
              <a:rPr lang="en-US" altLang="zh-CN" dirty="0"/>
              <a:t>There is one sign bit. </a:t>
            </a:r>
          </a:p>
          <a:p>
            <a:pPr lvl="2"/>
            <a:r>
              <a:rPr lang="en-US" altLang="zh-CN" dirty="0"/>
              <a:t>There are k = 5 exponent bits. The exponent bias is 15. </a:t>
            </a:r>
            <a:r>
              <a:rPr lang="en-US" altLang="zh-CN" dirty="0">
                <a:latin typeface="Wingdings" charset="2"/>
              </a:rPr>
              <a:t> </a:t>
            </a:r>
          </a:p>
          <a:p>
            <a:pPr lvl="2"/>
            <a:r>
              <a:rPr lang="en-US" altLang="zh-CN" dirty="0"/>
              <a:t>There are n = 3 fraction bits.</a:t>
            </a:r>
          </a:p>
          <a:p>
            <a:pPr lvl="1"/>
            <a:r>
              <a:rPr lang="en-US" altLang="zh-CN" dirty="0"/>
              <a:t>Format B</a:t>
            </a:r>
          </a:p>
          <a:p>
            <a:pPr lvl="2"/>
            <a:r>
              <a:rPr lang="en-US" altLang="zh-CN" dirty="0"/>
              <a:t>There is one sign bit. </a:t>
            </a:r>
          </a:p>
          <a:p>
            <a:pPr lvl="2"/>
            <a:r>
              <a:rPr lang="en-US" altLang="zh-CN" dirty="0"/>
              <a:t>There are k = 4 exponent bits. The exponent bias is 7.</a:t>
            </a:r>
          </a:p>
          <a:p>
            <a:pPr lvl="2"/>
            <a:r>
              <a:rPr lang="en-US" altLang="zh-CN" dirty="0"/>
              <a:t>There are n = 4 fraction bits.</a:t>
            </a:r>
            <a:br>
              <a:rPr lang="en-US" altLang="zh-CN" dirty="0"/>
            </a:br>
            <a:endParaRPr lang="en-US" altLang="zh-CN" dirty="0"/>
          </a:p>
          <a:p>
            <a:pPr lvl="1"/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07FC-2626-BC43-8A07-2FC945D8A2CA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33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361</Words>
  <Application>Microsoft Office PowerPoint</Application>
  <PresentationFormat>宽屏</PresentationFormat>
  <Paragraphs>54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DengXian</vt:lpstr>
      <vt:lpstr>DengXian Light</vt:lpstr>
      <vt:lpstr>Arial</vt:lpstr>
      <vt:lpstr>Wingdings</vt:lpstr>
      <vt:lpstr>Office 主题</vt:lpstr>
      <vt:lpstr>Homework5</vt:lpstr>
      <vt:lpstr>Homework5</vt:lpstr>
      <vt:lpstr>Homework5</vt:lpstr>
      <vt:lpstr>题目1答案</vt:lpstr>
      <vt:lpstr>Homework5</vt:lpstr>
      <vt:lpstr>题目2答案</vt:lpstr>
      <vt:lpstr>Homework5</vt:lpstr>
      <vt:lpstr>Homework5</vt:lpstr>
      <vt:lpstr>Homework5</vt:lpstr>
      <vt:lpstr>Homework5</vt:lpstr>
      <vt:lpstr>Homework5</vt:lpstr>
      <vt:lpstr>题目4答案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Homework3</dc:title>
  <dc:creator>Microsoft Office 用户</dc:creator>
  <cp:lastModifiedBy>Xia David</cp:lastModifiedBy>
  <cp:revision>15</cp:revision>
  <dcterms:created xsi:type="dcterms:W3CDTF">2018-09-27T09:01:03Z</dcterms:created>
  <dcterms:modified xsi:type="dcterms:W3CDTF">2025-11-12T08:49:00Z</dcterms:modified>
</cp:coreProperties>
</file>